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3"/>
  </p:notesMasterIdLst>
  <p:handoutMasterIdLst>
    <p:handoutMasterId r:id="rId34"/>
  </p:handoutMasterIdLst>
  <p:sldIdLst>
    <p:sldId id="320" r:id="rId2"/>
    <p:sldId id="321" r:id="rId3"/>
    <p:sldId id="356" r:id="rId4"/>
    <p:sldId id="326" r:id="rId5"/>
    <p:sldId id="327" r:id="rId6"/>
    <p:sldId id="328" r:id="rId7"/>
    <p:sldId id="355" r:id="rId8"/>
    <p:sldId id="330" r:id="rId9"/>
    <p:sldId id="331" r:id="rId10"/>
    <p:sldId id="332" r:id="rId11"/>
    <p:sldId id="333" r:id="rId12"/>
    <p:sldId id="334" r:id="rId13"/>
    <p:sldId id="357" r:id="rId14"/>
    <p:sldId id="336" r:id="rId15"/>
    <p:sldId id="337" r:id="rId16"/>
    <p:sldId id="338" r:id="rId17"/>
    <p:sldId id="339" r:id="rId18"/>
    <p:sldId id="359" r:id="rId19"/>
    <p:sldId id="360" r:id="rId20"/>
    <p:sldId id="340" r:id="rId21"/>
    <p:sldId id="341" r:id="rId22"/>
    <p:sldId id="342" r:id="rId23"/>
    <p:sldId id="343" r:id="rId24"/>
    <p:sldId id="361" r:id="rId25"/>
    <p:sldId id="362" r:id="rId26"/>
    <p:sldId id="363" r:id="rId27"/>
    <p:sldId id="348" r:id="rId28"/>
    <p:sldId id="354" r:id="rId29"/>
    <p:sldId id="349" r:id="rId30"/>
    <p:sldId id="350" r:id="rId31"/>
    <p:sldId id="353" r:id="rId3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2" autoAdjust="0"/>
    <p:restoredTop sz="95510" autoAdjust="0"/>
  </p:normalViewPr>
  <p:slideViewPr>
    <p:cSldViewPr>
      <p:cViewPr varScale="1">
        <p:scale>
          <a:sx n="113" d="100"/>
          <a:sy n="11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8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956E4-15FE-47FE-8DD8-69184EE8C14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6976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1555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1929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E7044-D889-4FE3-AE3F-25ADE64CE606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904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002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A6E15-DA89-4D4A-B53B-F315EF3405D7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1762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9136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1213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6521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3608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6521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360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seocourse.telerik.com/" TargetMode="External"/><Relationship Id="rId18" Type="http://schemas.openxmlformats.org/officeDocument/2006/relationships/hyperlink" Target="http://www.bgcoder.com/" TargetMode="External"/><Relationship Id="rId26" Type="http://schemas.openxmlformats.org/officeDocument/2006/relationships/hyperlink" Target="http://www.minkov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lgoacademy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telerik-kids.com/" TargetMode="External"/><Relationship Id="rId17" Type="http://schemas.openxmlformats.org/officeDocument/2006/relationships/hyperlink" Target="http://clouddevcourse.telerik.com/" TargetMode="External"/><Relationship Id="rId25" Type="http://schemas.openxmlformats.org/officeDocument/2006/relationships/hyperlink" Target="http://www.introprogramming.info/" TargetMode="Externa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mvccourse.telerik.com/" TargetMode="External"/><Relationship Id="rId20" Type="http://schemas.openxmlformats.org/officeDocument/2006/relationships/hyperlink" Target="http://codecourse.telerik.com/" TargetMode="Externa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kursove-uroci-knigi-obuchenie-programirane-web-design-csharp.info/" TargetMode="External"/><Relationship Id="rId24" Type="http://schemas.openxmlformats.org/officeDocument/2006/relationships/hyperlink" Target="http://mobiledevcourse.telerik.com/" TargetMode="Externa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choolacademy.telerik.com/" TargetMode="External"/><Relationship Id="rId23" Type="http://schemas.openxmlformats.org/officeDocument/2006/relationships/hyperlink" Target="http://academy.telerik.com/" TargetMode="External"/><Relationship Id="rId28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forums.academy.telerik.com/" TargetMode="External"/><Relationship Id="rId19" Type="http://schemas.openxmlformats.org/officeDocument/2006/relationships/hyperlink" Target="http://www.nakov.com/" TargetMode="Externa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hyperlink" Target="http://html5course.telerik.com/" TargetMode="External"/><Relationship Id="rId22" Type="http://schemas.openxmlformats.org/officeDocument/2006/relationships/hyperlink" Target="http://aspnetcourse.telerik.com/" TargetMode="External"/><Relationship Id="rId27" Type="http://schemas.openxmlformats.org/officeDocument/2006/relationships/hyperlink" Target="http://www.nikolay.it/" TargetMode="Externa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10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1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2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3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4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5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6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7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8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9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0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1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2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3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4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5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6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7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8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://www.sitepoint.com/javascript-truthy-falsy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Implementing Control Logic in JavaScript</a:t>
            </a:r>
            <a:endParaRPr lang="en-US" dirty="0"/>
          </a:p>
        </p:txBody>
      </p:sp>
      <p:pic>
        <p:nvPicPr>
          <p:cNvPr id="49154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91000" y="4693648"/>
            <a:ext cx="4686300" cy="1707152"/>
          </a:xfrm>
          <a:prstGeom prst="roundRect">
            <a:avLst>
              <a:gd name="adj" fmla="val 6060"/>
            </a:avLst>
          </a:prstGeom>
          <a:noFill/>
          <a:effectLst>
            <a:softEdge rad="63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0395"/>
            <a:ext cx="1828800" cy="157122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381000"/>
            <a:ext cx="3048000" cy="1570616"/>
          </a:xfrm>
          <a:prstGeom prst="roundRect">
            <a:avLst>
              <a:gd name="adj" fmla="val 110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http://www.3dcontentcentral.com/ShowModels/CIRCUITWORKS/Categories/Switch/Switch%20Pic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42756"/>
            <a:ext cx="1302266" cy="1139902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51" name="Line 11"/>
          <p:cNvSpPr>
            <a:spLocks noChangeShapeType="1"/>
          </p:cNvSpPr>
          <p:nvPr/>
        </p:nvSpPr>
        <p:spPr bwMode="auto">
          <a:xfrm flipH="1">
            <a:off x="3036887" y="3633787"/>
            <a:ext cx="0" cy="7096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It </a:t>
            </a:r>
            <a:r>
              <a:rPr lang="en-US" dirty="0"/>
              <a:t>Works ?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495800"/>
            <a:ext cx="8496300" cy="2101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first 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</a:t>
            </a:r>
            <a:r>
              <a:rPr lang="en-US" dirty="0" smtClean="0"/>
              <a:t>the second statement is executed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auto">
          <a:xfrm>
            <a:off x="1524000" y="1427162"/>
            <a:ext cx="3048000" cy="863600"/>
          </a:xfrm>
          <a:prstGeom prst="flowChartDecision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condition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46" name="Line 6"/>
          <p:cNvSpPr>
            <a:spLocks noChangeShapeType="1"/>
          </p:cNvSpPr>
          <p:nvPr/>
        </p:nvSpPr>
        <p:spPr bwMode="auto">
          <a:xfrm>
            <a:off x="3035300" y="2290762"/>
            <a:ext cx="0" cy="466725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1957387" y="2757487"/>
            <a:ext cx="2159000" cy="86836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52" name="Line 12"/>
          <p:cNvSpPr>
            <a:spLocks noChangeShapeType="1"/>
          </p:cNvSpPr>
          <p:nvPr/>
        </p:nvSpPr>
        <p:spPr bwMode="auto">
          <a:xfrm flipH="1">
            <a:off x="3041647" y="3950494"/>
            <a:ext cx="3654428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4" name="Line 24"/>
          <p:cNvSpPr>
            <a:spLocks noChangeShapeType="1"/>
          </p:cNvSpPr>
          <p:nvPr/>
        </p:nvSpPr>
        <p:spPr bwMode="auto">
          <a:xfrm>
            <a:off x="6686350" y="2338939"/>
            <a:ext cx="0" cy="1623461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5" name="Line 25"/>
          <p:cNvSpPr>
            <a:spLocks noChangeShapeType="1"/>
          </p:cNvSpPr>
          <p:nvPr/>
        </p:nvSpPr>
        <p:spPr bwMode="auto">
          <a:xfrm>
            <a:off x="4529139" y="1858962"/>
            <a:ext cx="1033462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6" name="Text Box 26"/>
          <p:cNvSpPr txBox="1">
            <a:spLocks noChangeArrowheads="1"/>
          </p:cNvSpPr>
          <p:nvPr/>
        </p:nvSpPr>
        <p:spPr bwMode="auto">
          <a:xfrm>
            <a:off x="2177750" y="2325036"/>
            <a:ext cx="935037" cy="3562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96669" name="Line 29"/>
          <p:cNvSpPr>
            <a:spLocks noChangeShapeType="1"/>
          </p:cNvSpPr>
          <p:nvPr/>
        </p:nvSpPr>
        <p:spPr bwMode="auto">
          <a:xfrm>
            <a:off x="3036887" y="914400"/>
            <a:ext cx="0" cy="512762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70" name="Text Box 30"/>
          <p:cNvSpPr txBox="1">
            <a:spLocks noChangeArrowheads="1"/>
          </p:cNvSpPr>
          <p:nvPr/>
        </p:nvSpPr>
        <p:spPr bwMode="auto">
          <a:xfrm>
            <a:off x="5572225" y="1397399"/>
            <a:ext cx="2232025" cy="94138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second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00075" y="1509712"/>
            <a:ext cx="761999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914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33600"/>
            <a:ext cx="7416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document.getElementById("number-tb").value;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parseInt(s);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2 == 0)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number is even.");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number is odd.");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848600" cy="736600"/>
          </a:xfrm>
        </p:spPr>
        <p:txBody>
          <a:bodyPr/>
          <a:lstStyle/>
          <a:p>
            <a:pPr marL="838200" indent="-838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3793" name="Picture 1" descr="C:\Trash\conditio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2362200" y="3636962"/>
            <a:ext cx="4343400" cy="2057400"/>
          </a:xfrm>
          <a:prstGeom prst="roundRect">
            <a:avLst>
              <a:gd name="adj" fmla="val 30830"/>
            </a:avLst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55079"/>
            <a:ext cx="8229600" cy="569120"/>
          </a:xfrm>
        </p:spPr>
        <p:txBody>
          <a:bodyPr/>
          <a:lstStyle/>
          <a:p>
            <a:r>
              <a:rPr lang="en-US" dirty="0" smtClean="0"/>
              <a:t>Creating More Complex Logic</a:t>
            </a:r>
            <a:endParaRPr lang="en-US" dirty="0"/>
          </a:p>
        </p:txBody>
      </p:sp>
      <p:pic>
        <p:nvPicPr>
          <p:cNvPr id="2050" name="Picture 2" descr="C:\Trash\nested-ifs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498688" y="3581907"/>
            <a:ext cx="4145388" cy="2590293"/>
          </a:xfrm>
          <a:prstGeom prst="roundRect">
            <a:avLst>
              <a:gd name="adj" fmla="val 17055"/>
            </a:avLst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800" dirty="0" smtClean="0"/>
              <a:t> statements can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2800" dirty="0" smtClean="0"/>
              <a:t>, i.e. used inside another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i="1" dirty="0" smtClean="0"/>
              <a:t> </a:t>
            </a:r>
            <a:r>
              <a:rPr lang="en-US" sz="2800" dirty="0" smtClean="0"/>
              <a:t>statement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Every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corresponds to its closest preceding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755650" y="2590800"/>
            <a:ext cx="7561263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5213" y="71438"/>
            <a:ext cx="6732587" cy="909637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– Good </a:t>
            </a:r>
            <a:r>
              <a:rPr lang="en-US" dirty="0" smtClean="0"/>
              <a:t>Practices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blocks to avoid </a:t>
            </a:r>
            <a:r>
              <a:rPr lang="en-US" dirty="0" smtClean="0"/>
              <a:t>ambiguity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a single statement follows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Avoid using more </a:t>
            </a:r>
            <a:r>
              <a:rPr lang="en-US" dirty="0"/>
              <a:t>than three levels of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case you normally expect to process first, then write the unusual cases</a:t>
            </a:r>
          </a:p>
          <a:p>
            <a:pPr>
              <a:lnSpc>
                <a:spcPct val="100000"/>
              </a:lnSpc>
            </a:pPr>
            <a:r>
              <a:rPr lang="en-US" dirty="0"/>
              <a:t>Arrange the code to make it more readable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Nested </a:t>
            </a:r>
            <a:r>
              <a:rPr lang="en-US" sz="37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 smtClean="0"/>
              <a:t> Statements </a:t>
            </a:r>
            <a:r>
              <a:rPr lang="en-US" sz="3700" dirty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750" y="1066800"/>
            <a:ext cx="8064500" cy="54353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==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These two numbers are equal.");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&gt;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first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second 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1600200"/>
            <a:ext cx="4157663" cy="1443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91458" y="33360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1" descr="C:\Trash\nested-if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9202375">
            <a:off x="1296288" y="2065912"/>
            <a:ext cx="2694694" cy="4042041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if-else-if-else-…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need to use another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if</a:t>
            </a:r>
            <a:r>
              <a:rPr lang="en-US" dirty="0" smtClean="0"/>
              <a:t>-construction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</a:t>
            </a:r>
            <a:r>
              <a:rPr lang="en-US" dirty="0" smtClean="0"/>
              <a:t>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Thus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 if</a:t>
            </a:r>
            <a:r>
              <a:rPr lang="en-US" dirty="0" smtClean="0"/>
              <a:t> can be used: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895600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 = 'X';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 'A' || ch == 'a')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console.log("Vowel [ei]");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(ch == 'E' || ch == 'e')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console.log("Vowel [i:]");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 …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…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609600"/>
            <a:ext cx="3929874" cy="3067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43678" y="4114800"/>
            <a:ext cx="5219122" cy="14430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5463" y="58506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</a:t>
            </a:r>
            <a:r>
              <a:rPr lang="en-US" dirty="0" smtClean="0"/>
              <a:t>Statements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7105" name="Picture 1" descr="C:\Trash\book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24600" y="2209800"/>
            <a:ext cx="2209800" cy="2209800"/>
          </a:xfrm>
          <a:prstGeom prst="roundRect">
            <a:avLst>
              <a:gd name="adj" fmla="val 6897"/>
            </a:avLst>
          </a:prstGeom>
          <a:noFill/>
          <a:effectLst>
            <a:softEdge rad="31750"/>
          </a:effectLst>
        </p:spPr>
      </p:pic>
      <p:pic>
        <p:nvPicPr>
          <p:cNvPr id="2052" name="Picture 4" descr="http://typeandgripefactory.com/print_jobs/table_of_conten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75" b="99611" l="0" r="94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19599"/>
            <a:ext cx="2514600" cy="21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971675"/>
            <a:ext cx="7345362" cy="804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258888" y="2902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Making Several Comparisons at Once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81256" y="4124325"/>
            <a:ext cx="5654040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Wednesday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Saturday");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Error!");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The statement that corresponds to that case is 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If no case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If there is default case, it is executed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 smtClean="0"/>
              <a:t>Otherwise the </a:t>
            </a:r>
            <a:r>
              <a:rPr lang="en-US" dirty="0"/>
              <a:t>control is transferred to the end point of the switch statement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505200"/>
            <a:ext cx="6477000" cy="137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57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54278" y="914400"/>
            <a:ext cx="4946074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6294" y="990600"/>
            <a:ext cx="7345362" cy="804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False-like conditions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258888" y="190500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Strange behavior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75" y="2743200"/>
            <a:ext cx="4495800" cy="32954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49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False-like conditions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These values are always false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effectLst/>
              </a:rPr>
              <a:t>false</a:t>
            </a:r>
            <a:endParaRPr lang="en-US" b="0" dirty="0">
              <a:effectLst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effectLst/>
              </a:rPr>
              <a:t>0</a:t>
            </a:r>
            <a:r>
              <a:rPr lang="en-US" b="0" dirty="0">
                <a:effectLst/>
              </a:rPr>
              <a:t> (zero)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effectLst/>
              </a:rPr>
              <a:t>""</a:t>
            </a:r>
            <a:r>
              <a:rPr lang="en-US" b="0" dirty="0">
                <a:effectLst/>
              </a:rPr>
              <a:t> (empty string)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effectLst/>
              </a:rPr>
              <a:t>null</a:t>
            </a:r>
            <a:endParaRPr lang="en-US" b="0" dirty="0">
              <a:effectLst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effectLst/>
              </a:rPr>
              <a:t>undefined</a:t>
            </a:r>
            <a:endParaRPr lang="en-US" b="0" dirty="0">
              <a:effectLst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effectLst/>
              </a:rPr>
              <a:t>NaN</a:t>
            </a:r>
            <a:r>
              <a:rPr lang="en-US" b="0" dirty="0">
                <a:effectLst/>
              </a:rPr>
              <a:t> </a:t>
            </a:r>
            <a:endParaRPr lang="en-US" b="0" dirty="0" smtClean="0">
              <a:effectLst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All other values are true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Info: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://www.sitepoint.com/javascript-truthy-falsy/</a:t>
            </a:r>
            <a:endParaRPr lang="en-US" dirty="0" smtClean="0"/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733" y="1676400"/>
            <a:ext cx="4216400" cy="31623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18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4661" y="3886200"/>
            <a:ext cx="6477000" cy="137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False-like Conditions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57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61" y="990600"/>
            <a:ext cx="3657600" cy="27432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92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 logical </a:t>
            </a:r>
            <a:r>
              <a:rPr lang="en-US" dirty="0"/>
              <a:t>operators are used to </a:t>
            </a:r>
            <a:r>
              <a:rPr lang="en-US" dirty="0" smtClean="0"/>
              <a:t>compose logical conditions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conditional statements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provide conditional execution of blocks of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Constantly used in computer programming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Conditional statements can be nested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 easily and elegantly checks an expression for a sequence of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pic>
        <p:nvPicPr>
          <p:cNvPr id="5122" name="Picture 2" descr="http://www.neonova.nl/en/images/questi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657600" y="4388359"/>
            <a:ext cx="2362200" cy="1877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032389" y="1103621"/>
            <a:ext cx="1673990" cy="1673990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8030450">
            <a:off x="6385842" y="1237353"/>
            <a:ext cx="1749405" cy="1749405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3747104" y="1765904"/>
            <a:ext cx="881452" cy="881452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3008476" flipV="1">
            <a:off x="754942" y="4564942"/>
            <a:ext cx="1489516" cy="1489516"/>
          </a:xfrm>
          <a:prstGeom prst="rect">
            <a:avLst/>
          </a:prstGeom>
          <a:noFill/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904804" flipV="1">
            <a:off x="7157690" y="4726105"/>
            <a:ext cx="1149456" cy="1149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/>
              <a:t> statement that examines two integer variables and exchanges their values if the first one is greater than the second one.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shows the </a:t>
            </a:r>
            <a:r>
              <a:rPr lang="en-US" sz="2800" dirty="0" smtClean="0"/>
              <a:t>sign (+ or -) </a:t>
            </a:r>
            <a:r>
              <a:rPr lang="en-US" sz="2800" dirty="0"/>
              <a:t>of the product of three real numbers without calculating it. </a:t>
            </a:r>
            <a:r>
              <a:rPr lang="en-US" sz="2800" dirty="0" smtClean="0"/>
              <a:t>Use a sequence </a:t>
            </a:r>
            <a:r>
              <a:rPr lang="en-US" sz="2800" dirty="0"/>
              <a:t>of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finds the biggest of three integers using nested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Sort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real values in descending order using nested if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1106" y="38862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</a:t>
            </a:r>
            <a:r>
              <a:rPr lang="en-US" sz="2800" dirty="0" smtClean="0"/>
              <a:t>script that </a:t>
            </a:r>
            <a:r>
              <a:rPr lang="en-US" sz="2800" dirty="0"/>
              <a:t>asks for a digit and depending on the input shows the name of that digit (in </a:t>
            </a:r>
            <a:r>
              <a:rPr lang="en-US" sz="2800" dirty="0" smtClean="0"/>
              <a:t>English) </a:t>
            </a:r>
            <a:r>
              <a:rPr lang="en-US" sz="2800" dirty="0"/>
              <a:t>using a switch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enters the coefficients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of a quadratic equation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a*x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b*x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and </a:t>
            </a:r>
            <a:r>
              <a:rPr lang="en-US" sz="2800" dirty="0"/>
              <a:t>calculates and prints its real roots. Note </a:t>
            </a:r>
            <a:r>
              <a:rPr lang="en-US" sz="2800" dirty="0" smtClean="0"/>
              <a:t>that quadratic </a:t>
            </a:r>
            <a:r>
              <a:rPr lang="en-US" sz="2800" dirty="0"/>
              <a:t>equations may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 real roots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script that finds the greatest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 variables.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script that </a:t>
            </a:r>
            <a:r>
              <a:rPr lang="en-US" sz="2800" dirty="0"/>
              <a:t>converts a number in the range [0...999] to a text corresponding to its </a:t>
            </a:r>
            <a:r>
              <a:rPr lang="en-US" sz="2800" dirty="0" smtClean="0"/>
              <a:t>English pronunciation</a:t>
            </a:r>
            <a:r>
              <a:rPr lang="en-US" sz="2800" dirty="0"/>
              <a:t>. Examples: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0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Zero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273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"Two hundred seventy three"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400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"Four hundred"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501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Five hundred and one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en-US" sz="2500" dirty="0">
                <a:latin typeface="Consolas" pitchFamily="49" charset="0"/>
                <a:cs typeface="Consolas" pitchFamily="49" charset="0"/>
              </a:rPr>
              <a:t>	711 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"Seven hundred and eleven"</a:t>
            </a:r>
            <a:endParaRPr lang="en-US" sz="2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simple 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parts of 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28675" y="44196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and Statement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variable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logical expression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Comparison expression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Integer, object, function… everything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The condition </a:t>
            </a:r>
            <a:r>
              <a:rPr lang="en-US" dirty="0" smtClean="0"/>
              <a:t>can be of any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statement can be: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Single </a:t>
            </a:r>
            <a:r>
              <a:rPr lang="en-US" sz="3200" dirty="0"/>
              <a:t>statement ending with a semicolon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Block enclosed in braces</a:t>
            </a:r>
            <a:r>
              <a:rPr lang="en-US" dirty="0"/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0961" name="Picture 1" descr="C:\Trash\condition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634347" y="1143001"/>
            <a:ext cx="2130240" cy="167640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4572000"/>
            <a:ext cx="8420100" cy="2025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the statement is skipped 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133600" y="990600"/>
            <a:ext cx="4692649" cy="3276600"/>
            <a:chOff x="2209800" y="762000"/>
            <a:chExt cx="4692649" cy="3276600"/>
          </a:xfrm>
        </p:grpSpPr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3276600" y="23622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0" name="AutoShape 4"/>
            <p:cNvSpPr>
              <a:spLocks noChangeArrowheads="1"/>
            </p:cNvSpPr>
            <p:nvPr/>
          </p:nvSpPr>
          <p:spPr bwMode="auto">
            <a:xfrm>
              <a:off x="2209800" y="1255713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>
              <a:off x="4152900" y="2408238"/>
              <a:ext cx="0" cy="3603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2857500" y="27686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3" name="Line 7"/>
            <p:cNvSpPr>
              <a:spLocks noChangeShapeType="1"/>
            </p:cNvSpPr>
            <p:nvPr/>
          </p:nvSpPr>
          <p:spPr bwMode="auto">
            <a:xfrm>
              <a:off x="4152900" y="34877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4" name="Line 8"/>
            <p:cNvSpPr>
              <a:spLocks noChangeShapeType="1"/>
            </p:cNvSpPr>
            <p:nvPr/>
          </p:nvSpPr>
          <p:spPr bwMode="auto">
            <a:xfrm flipH="1">
              <a:off x="4150519" y="36933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6039643" y="1833562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8" name="Text Box 12"/>
            <p:cNvSpPr txBox="1">
              <a:spLocks noChangeArrowheads="1"/>
            </p:cNvSpPr>
            <p:nvPr/>
          </p:nvSpPr>
          <p:spPr bwMode="auto">
            <a:xfrm>
              <a:off x="6037262" y="14670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4152900" y="7620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29065" name="Line 9"/>
            <p:cNvSpPr>
              <a:spLocks noChangeShapeType="1"/>
            </p:cNvSpPr>
            <p:nvPr/>
          </p:nvSpPr>
          <p:spPr bwMode="auto">
            <a:xfrm>
              <a:off x="6818312" y="1831975"/>
              <a:ext cx="0" cy="18732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700748"/>
            <a:ext cx="8077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parseInt(document.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getElementById("first-tb").value);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parseInt(document.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getElementById("second-tb").value);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(smaller&gt;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bigger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smaller;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greater number is: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bigger);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" y="1828800"/>
            <a:ext cx="6480175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6425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4" name="Picture 2" descr="http://i2.sitepoint.com/graphics/1732_programming_flowchart_i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4079620"/>
            <a:ext cx="2382898" cy="2295524"/>
          </a:xfrm>
          <a:prstGeom prst="roundRect">
            <a:avLst>
              <a:gd name="adj" fmla="val 106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49" y="4114800"/>
            <a:ext cx="2085976" cy="226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0"/>
          <a:stretch/>
        </p:blipFill>
        <p:spPr bwMode="auto">
          <a:xfrm>
            <a:off x="6078537" y="1503362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9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Executes one branch if the condition is true, </a:t>
            </a:r>
            <a:r>
              <a:rPr lang="en-US" sz="2900" dirty="0" smtClean="0"/>
              <a:t>and another </a:t>
            </a:r>
            <a:r>
              <a:rPr lang="en-US" sz="2900" dirty="0"/>
              <a:t>if it is false 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The simplest form of an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27088" y="3757832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8822</TotalTime>
  <Words>1266</Words>
  <Application>Microsoft Office PowerPoint</Application>
  <PresentationFormat>On-screen Show (4:3)</PresentationFormat>
  <Paragraphs>271</Paragraphs>
  <Slides>31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Telerik Academy</vt:lpstr>
      <vt:lpstr>Conditional Statements</vt:lpstr>
      <vt:lpstr>Table of Contents</vt:lpstr>
      <vt:lpstr>if and if-else</vt:lpstr>
      <vt:lpstr>The if Statement</vt:lpstr>
      <vt:lpstr>Condition and Statement</vt:lpstr>
      <vt:lpstr>How It Works?</vt:lpstr>
      <vt:lpstr>The if Statement – Example</vt:lpstr>
      <vt:lpstr>The if Statement</vt:lpstr>
      <vt:lpstr>The if-else Statement</vt:lpstr>
      <vt:lpstr>How It Works ?</vt:lpstr>
      <vt:lpstr>if-else Statement – Example</vt:lpstr>
      <vt:lpstr>The if-else Statement</vt:lpstr>
      <vt:lpstr>Nested if Statements </vt:lpstr>
      <vt:lpstr>Nested if Statements</vt:lpstr>
      <vt:lpstr>Nested if – Good Practices</vt:lpstr>
      <vt:lpstr>Nested if Statements – Example</vt:lpstr>
      <vt:lpstr>Nested if Statements</vt:lpstr>
      <vt:lpstr>Multiple if-else-if-else-…</vt:lpstr>
      <vt:lpstr>Multiple if-else Statements</vt:lpstr>
      <vt:lpstr>switch-case</vt:lpstr>
      <vt:lpstr>The switch-case Statement</vt:lpstr>
      <vt:lpstr>How switch-case Works?</vt:lpstr>
      <vt:lpstr>The switch-case Statement</vt:lpstr>
      <vt:lpstr>False-like conditions</vt:lpstr>
      <vt:lpstr>False-like conditions</vt:lpstr>
      <vt:lpstr>False-like Conditions</vt:lpstr>
      <vt:lpstr>Summary</vt:lpstr>
      <vt:lpstr>Conditional Statements</vt:lpstr>
      <vt:lpstr>Exercises</vt:lpstr>
      <vt:lpstr>Exercises (2)</vt:lpstr>
      <vt:lpstr>Exercises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C# Fundamentals Course</dc:subject>
  <dc:creator>Svetlin Nakov</dc:creator>
  <dc:description>C# Programming Fundamentals Course @ Telerik Academy
http://academy.telerik.com</dc:description>
  <cp:lastModifiedBy>Ivaylo Kenov</cp:lastModifiedBy>
  <cp:revision>511</cp:revision>
  <dcterms:created xsi:type="dcterms:W3CDTF">2007-12-08T16:03:35Z</dcterms:created>
  <dcterms:modified xsi:type="dcterms:W3CDTF">2014-04-28T18:33:47Z</dcterms:modified>
</cp:coreProperties>
</file>