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320" r:id="rId2"/>
    <p:sldId id="375" r:id="rId3"/>
    <p:sldId id="336" r:id="rId4"/>
    <p:sldId id="362" r:id="rId5"/>
    <p:sldId id="380" r:id="rId6"/>
    <p:sldId id="338" r:id="rId7"/>
    <p:sldId id="339" r:id="rId8"/>
    <p:sldId id="378" r:id="rId9"/>
    <p:sldId id="363" r:id="rId10"/>
    <p:sldId id="382" r:id="rId11"/>
    <p:sldId id="383" r:id="rId12"/>
    <p:sldId id="384" r:id="rId13"/>
    <p:sldId id="381" r:id="rId14"/>
    <p:sldId id="345" r:id="rId15"/>
    <p:sldId id="376" r:id="rId16"/>
    <p:sldId id="377" r:id="rId17"/>
    <p:sldId id="370" r:id="rId18"/>
    <p:sldId id="371" r:id="rId19"/>
    <p:sldId id="372" r:id="rId20"/>
    <p:sldId id="373" r:id="rId21"/>
    <p:sldId id="374" r:id="rId22"/>
    <p:sldId id="347" r:id="rId23"/>
    <p:sldId id="348" r:id="rId24"/>
    <p:sldId id="385" r:id="rId25"/>
    <p:sldId id="386" r:id="rId26"/>
    <p:sldId id="354" r:id="rId27"/>
    <p:sldId id="333" r:id="rId28"/>
  </p:sldIdLst>
  <p:sldSz cx="9144000" cy="6858000" type="screen4x3"/>
  <p:notesSz cx="6881813" cy="9296400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-103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1/28/2014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0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7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83507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hyperlink" Target="http://csharpfundamentals.telerik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nikolay.i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://minkov.it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tgeorge.net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jpeg"/><Relationship Id="rId7" Type="http://schemas.openxmlformats.org/officeDocument/2006/relationships/image" Target="../media/image38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roprogramming.info/" TargetMode="External"/><Relationship Id="rId2" Type="http://schemas.openxmlformats.org/officeDocument/2006/relationships/hyperlink" Target="http://www.introprogramming.info/intro-csharp-boo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cademy.telerik.com/csharp-programming/csharp-oo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hyperlink" Target="http://academy.telerik.com/student-courses/programming/object-oriented-programmin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Courses/Courses/Details/20" TargetMode="External"/><Relationship Id="rId2" Type="http://schemas.openxmlformats.org/officeDocument/2006/relationships/hyperlink" Target="http://www.telerikacademy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elerikacademy.com/Courses/Courses/Details/159" TargetMode="Externa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ualstudio.com/downloads/download-visual-studio-v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gif"/><Relationship Id="rId4" Type="http://schemas.openxmlformats.org/officeDocument/2006/relationships/image" Target="../media/image4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jpe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9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6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hyperlink" Target="http://academy.telerik.com/student-courses/programming/" TargetMode="External"/><Relationship Id="rId7" Type="http://schemas.openxmlformats.org/officeDocument/2006/relationships/hyperlink" Target="http://academy.telerik.com/academy/success-stories" TargetMode="External"/><Relationship Id="rId2" Type="http://schemas.openxmlformats.org/officeDocument/2006/relationships/hyperlink" Target="http://academy.telerik.com/academy/curriculu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cademy.telerik.com/academy/majors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://academy.telerik.com/student-courses/web-design-and-ui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8355"/>
            <a:ext cx="8229600" cy="1524000"/>
          </a:xfrm>
        </p:spPr>
        <p:txBody>
          <a:bodyPr/>
          <a:lstStyle/>
          <a:p>
            <a:r>
              <a:rPr lang="en-US" dirty="0" smtClean="0"/>
              <a:t>Object-Oriented</a:t>
            </a:r>
            <a:br>
              <a:rPr lang="en-US" dirty="0" smtClean="0"/>
            </a:br>
            <a:r>
              <a:rPr lang="en-US" dirty="0" smtClean="0"/>
              <a:t>Programming: Course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dirty="0" smtClean="0"/>
              <a:t>OOP Course Program, Evaluation, Exams, Resources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4322622"/>
            <a:ext cx="1905000" cy="2078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>
            <a:hlinkClick r:id="rId4"/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1496" y="407513"/>
            <a:ext cx="1227557" cy="117037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950294" y="4572000"/>
            <a:ext cx="2616457" cy="1828800"/>
            <a:chOff x="5939143" y="4572000"/>
            <a:chExt cx="2616457" cy="1828800"/>
          </a:xfrm>
        </p:grpSpPr>
        <p:pic>
          <p:nvPicPr>
            <p:cNvPr id="1026" name="Picture 2" descr="http://images4.fanpop.com/image/photos/22200000/Colourful-objects-colours-22233298-1600-1200.jpg"/>
            <p:cNvPicPr>
              <a:picLocks noChangeAspect="1" noChangeArrowheads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939143" y="4572000"/>
              <a:ext cx="2616457" cy="1828800"/>
            </a:xfrm>
            <a:prstGeom prst="roundRect">
              <a:avLst>
                <a:gd name="adj" fmla="val 4084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 rot="120000">
              <a:off x="6554664" y="4594302"/>
              <a:ext cx="20008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Object-Oriented</a:t>
              </a:r>
              <a:endPara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400" y="391087"/>
            <a:ext cx="4114800" cy="12091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Nikolay Kostov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Team Lead, Senior </a:t>
            </a:r>
            <a:r>
              <a:rPr lang="en-US" dirty="0" smtClean="0"/>
              <a:t>Developer</a:t>
            </a:r>
            <a:br>
              <a:rPr lang="en-US" dirty="0" smtClean="0"/>
            </a:br>
            <a:r>
              <a:rPr lang="en-US" dirty="0" smtClean="0"/>
              <a:t>and Trainer </a:t>
            </a:r>
            <a:r>
              <a:rPr lang="en-US" dirty="0"/>
              <a:t>@ </a:t>
            </a:r>
            <a:r>
              <a:rPr lang="en-US" dirty="0" smtClean="0"/>
              <a:t>Telerik Corp.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Student at Sofia University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Computer Science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and </a:t>
            </a:r>
            <a:r>
              <a:rPr lang="en-US" dirty="0"/>
              <a:t>Informatics competitions </a:t>
            </a:r>
            <a:r>
              <a:rPr lang="en-US" dirty="0" smtClean="0"/>
              <a:t>contestant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Graduate from the </a:t>
            </a:r>
            <a:r>
              <a:rPr lang="en-US" dirty="0" smtClean="0"/>
              <a:t>second season </a:t>
            </a:r>
            <a:r>
              <a:rPr lang="en-US" dirty="0"/>
              <a:t>of </a:t>
            </a:r>
            <a:br>
              <a:rPr lang="en-US" dirty="0"/>
            </a:br>
            <a:r>
              <a:rPr lang="en-US" dirty="0" smtClean="0"/>
              <a:t>Telerik Software Academy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Email</a:t>
            </a:r>
            <a:r>
              <a:rPr lang="en-US" dirty="0"/>
              <a:t>: </a:t>
            </a:r>
            <a:r>
              <a:rPr lang="en-US" noProof="1" smtClean="0"/>
              <a:t>nikolay.kostov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Blog</a:t>
            </a:r>
            <a:r>
              <a:rPr lang="en-US" dirty="0"/>
              <a:t>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nikolay.it</a:t>
            </a:r>
            <a:r>
              <a:rPr lang="en-US" dirty="0" smtClean="0"/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1164" y="1295400"/>
            <a:ext cx="1687036" cy="205908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BE91A763-B25C-411D-A4A3-CA96385075F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1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Doncho Minkov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Senior Technical Trainer</a:t>
            </a:r>
            <a:br>
              <a:rPr lang="en-US" dirty="0" smtClean="0"/>
            </a:br>
            <a:r>
              <a:rPr lang="en-US" dirty="0" smtClean="0"/>
              <a:t>@ Telerik Software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Student in Sofia University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Software Engineering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Contestant in the Informatics competitions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Graduate from the first season of </a:t>
            </a:r>
            <a:br>
              <a:rPr lang="en-US" dirty="0" smtClean="0"/>
            </a:br>
            <a:r>
              <a:rPr lang="en-US" dirty="0" smtClean="0"/>
              <a:t>Telerik Software </a:t>
            </a:r>
            <a:r>
              <a:rPr lang="en-US" dirty="0"/>
              <a:t>Academy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Email: </a:t>
            </a:r>
            <a:r>
              <a:rPr lang="en-US" noProof="1" smtClean="0"/>
              <a:t>doncho.minkov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Blog: </a:t>
            </a:r>
            <a:r>
              <a:rPr lang="en-US" dirty="0" smtClean="0">
                <a:hlinkClick r:id="rId2"/>
              </a:rPr>
              <a:t>http://minkov.it</a:t>
            </a:r>
            <a:r>
              <a:rPr lang="en-US" dirty="0" smtClean="0"/>
              <a:t> </a:t>
            </a:r>
          </a:p>
        </p:txBody>
      </p:sp>
      <p:pic>
        <p:nvPicPr>
          <p:cNvPr id="4" name="Picture 2" descr="C:\Users\dminkov\Desktop\Doncho Minkov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84770" y="1295400"/>
            <a:ext cx="1662544" cy="198120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74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81800" y="1293717"/>
            <a:ext cx="1676400" cy="2059083"/>
          </a:xfrm>
          <a:prstGeom prst="rect">
            <a:avLst/>
          </a:prstGeom>
          <a:ln>
            <a:solidFill>
              <a:srgbClr val="FFFFFF">
                <a:alpha val="30000"/>
              </a:srgb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George Georgiev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Technical </a:t>
            </a:r>
            <a:r>
              <a:rPr lang="en-US" dirty="0" smtClean="0"/>
              <a:t>Trainer</a:t>
            </a:r>
            <a:br>
              <a:rPr lang="en-US" dirty="0" smtClean="0"/>
            </a:br>
            <a:r>
              <a:rPr lang="en-US" dirty="0" smtClean="0"/>
              <a:t>@ Telerik Software Academy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Informatics and IT competitions </a:t>
            </a:r>
            <a:br>
              <a:rPr lang="en-US" dirty="0" smtClean="0"/>
            </a:br>
            <a:r>
              <a:rPr lang="en-US" dirty="0" smtClean="0"/>
              <a:t>contestant and winner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Graduate </a:t>
            </a:r>
            <a:r>
              <a:rPr lang="en-US" dirty="0"/>
              <a:t>from the </a:t>
            </a:r>
            <a:r>
              <a:rPr lang="en-US" dirty="0" smtClean="0"/>
              <a:t>third season of</a:t>
            </a:r>
            <a:br>
              <a:rPr lang="en-US" dirty="0" smtClean="0"/>
            </a:br>
            <a:r>
              <a:rPr lang="en-US" dirty="0" smtClean="0"/>
              <a:t>Telerik Software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E-mail: </a:t>
            </a:r>
            <a:r>
              <a:rPr lang="en-US" noProof="1" smtClean="0"/>
              <a:t>georgi.georgiev</a:t>
            </a:r>
            <a:r>
              <a:rPr lang="en-US" dirty="0" smtClean="0"/>
              <a:t>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Blog: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itgeorge.net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 (3)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A01F06F2-510C-4FCD-A4C0-7499E4240B1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0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Ivaylo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Kenov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Junior Technical Trainer</a:t>
            </a:r>
            <a:br>
              <a:rPr lang="en-US" dirty="0" smtClean="0"/>
            </a:br>
            <a:r>
              <a:rPr lang="en-US" dirty="0" smtClean="0"/>
              <a:t>@ Telerik Software </a:t>
            </a:r>
            <a:r>
              <a:rPr lang="en-US" dirty="0"/>
              <a:t>Academy</a:t>
            </a:r>
          </a:p>
          <a:p>
            <a:pPr lvl="1"/>
            <a:r>
              <a:rPr lang="en-US" dirty="0"/>
              <a:t>Graduate from the </a:t>
            </a:r>
            <a:r>
              <a:rPr lang="en-US" dirty="0" smtClean="0"/>
              <a:t>fourth season</a:t>
            </a:r>
            <a:br>
              <a:rPr lang="en-US" dirty="0" smtClean="0"/>
            </a:br>
            <a:r>
              <a:rPr lang="en-US" dirty="0" smtClean="0"/>
              <a:t>of Telerik </a:t>
            </a:r>
            <a:r>
              <a:rPr lang="en-US" dirty="0"/>
              <a:t>Software Academy</a:t>
            </a:r>
          </a:p>
          <a:p>
            <a:pPr lvl="1"/>
            <a:r>
              <a:rPr lang="en-US" dirty="0" smtClean="0"/>
              <a:t>Mathematical competitions contestant</a:t>
            </a:r>
          </a:p>
          <a:p>
            <a:pPr lvl="1"/>
            <a:r>
              <a:rPr lang="en-US" dirty="0" smtClean="0"/>
              <a:t>E-mail: </a:t>
            </a:r>
            <a:r>
              <a:rPr lang="en-US" dirty="0" err="1" smtClean="0"/>
              <a:t>ivaylo.kenov</a:t>
            </a:r>
            <a:r>
              <a:rPr lang="en-US" dirty="0" smtClean="0"/>
              <a:t> [at] telerik.com</a:t>
            </a:r>
          </a:p>
          <a:p>
            <a:pPr lvl="1"/>
            <a:r>
              <a:rPr lang="en-US" dirty="0" smtClean="0"/>
              <a:t>Champion in OOP and DSA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219200"/>
            <a:ext cx="1857613" cy="2293478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641621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5029200" cy="685800"/>
          </a:xfrm>
        </p:spPr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2402680"/>
            <a:ext cx="5029200" cy="569120"/>
          </a:xfrm>
        </p:spPr>
        <p:txBody>
          <a:bodyPr/>
          <a:lstStyle/>
          <a:p>
            <a:r>
              <a:rPr lang="en-US" dirty="0" smtClean="0"/>
              <a:t>Thank God There Are Bonuses!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1842502" cy="207615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6771" y="762000"/>
            <a:ext cx="2634342" cy="2712064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 descr="http://images.yourdictionary.com/images/definitions/lg/evalu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994172"/>
            <a:ext cx="3799114" cy="2113651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9085" y="4051948"/>
            <a:ext cx="1055915" cy="67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6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2086" y="2862944"/>
            <a:ext cx="925660" cy="5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8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– Evaluation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90700"/>
            <a:ext cx="8686800" cy="58674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Evaluation components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exam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2">
              <a:lnSpc>
                <a:spcPct val="95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25%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correctness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25%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OOP</a:t>
            </a:r>
          </a:p>
          <a:p>
            <a:pPr lvl="1">
              <a:lnSpc>
                <a:spcPct val="95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Team work </a:t>
            </a:r>
            <a:r>
              <a:rPr lang="en-US" dirty="0"/>
              <a:t>–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/>
              <a:t>Homework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evaluation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2">
              <a:lnSpc>
                <a:spcPct val="95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peer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reviews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per homework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Attendance</a:t>
            </a:r>
            <a:r>
              <a:rPr lang="bg-BG" dirty="0" smtClean="0"/>
              <a:t> </a:t>
            </a:r>
            <a:r>
              <a:rPr lang="en-US" dirty="0" smtClean="0"/>
              <a:t>in class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Bonuses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dirty="0" smtClean="0"/>
              <a:t> – bonus up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65F6953F-1329-4013-BAA1-01481098A94E}" type="slidenum">
              <a:rPr lang="en-US" smtClean="0"/>
              <a:t>15</a:t>
            </a:fld>
            <a:endParaRPr lang="en-US" dirty="0"/>
          </a:p>
        </p:txBody>
      </p:sp>
      <p:pic>
        <p:nvPicPr>
          <p:cNvPr id="12290" name="Picture 2" descr="http://us.123rf.com/400wm/400/400/ivelinradkov/ivelinradkov1108/ivelinradkov110800011/10309197-customer-service-evaluation-form-with-green-tick-on-excellent-with-felt-tip-pen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72200" y="1186204"/>
            <a:ext cx="2438400" cy="121628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academy.telerik.com/images/default-album/telerik-software-academy-exam.jpg?sfvrsn=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2952410"/>
            <a:ext cx="2438400" cy="150876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6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Peer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 feedback </a:t>
            </a:r>
            <a:r>
              <a:rPr lang="en-US" dirty="0" smtClean="0"/>
              <a:t>for their homework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give feedback </a:t>
            </a:r>
            <a:r>
              <a:rPr lang="en-US" dirty="0" smtClean="0"/>
              <a:t>for few random homework submissions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Students submit homework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anonymously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Please exclude your name from the submissions!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For each homework</a:t>
            </a:r>
            <a:r>
              <a:rPr lang="en-US" dirty="0"/>
              <a:t> submitted</a:t>
            </a:r>
            <a:endParaRPr lang="en-US" dirty="0" smtClean="0"/>
          </a:p>
          <a:p>
            <a:pPr lvl="2">
              <a:lnSpc>
                <a:spcPct val="95000"/>
              </a:lnSpc>
            </a:pPr>
            <a:r>
              <a:rPr lang="en-US" dirty="0" smtClean="0"/>
              <a:t>Students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random homeworks</a:t>
            </a:r>
          </a:p>
          <a:p>
            <a:pPr lvl="2">
              <a:lnSpc>
                <a:spcPct val="95000"/>
              </a:lnSpc>
            </a:pPr>
            <a:r>
              <a:rPr lang="en-US" dirty="0"/>
              <a:t>From the same topic, after the deadline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Give written feedback, at least 200 characters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Low-quality feedback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report </a:t>
            </a:r>
            <a:r>
              <a:rPr lang="en-US" dirty="0"/>
              <a:t>for punishment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99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006601"/>
            <a:ext cx="7086600" cy="685800"/>
          </a:xfrm>
        </p:spPr>
        <p:txBody>
          <a:bodyPr/>
          <a:lstStyle/>
          <a:p>
            <a:pPr algn="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" y="2834480"/>
            <a:ext cx="7858125" cy="569120"/>
          </a:xfrm>
        </p:spPr>
        <p:txBody>
          <a:bodyPr/>
          <a:lstStyle/>
          <a:p>
            <a:pPr algn="r"/>
            <a:r>
              <a:rPr lang="en-US" dirty="0" smtClean="0"/>
              <a:t>What We Need in Addition to this Course Content?</a:t>
            </a:r>
            <a:endParaRPr lang="en-US" dirty="0"/>
          </a:p>
        </p:txBody>
      </p:sp>
      <p:pic>
        <p:nvPicPr>
          <p:cNvPr id="10242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37245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 descr="http://www.bbc.co.uk/blogs/ni/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0375" y="3729089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 descr="dashboard, widge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2400" y="641349"/>
            <a:ext cx="16954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arth, folder, internet, we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1" y="361950"/>
            <a:ext cx="1390649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6800" y="3047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7149" y="495298"/>
            <a:ext cx="1104902" cy="110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www.manager.bg/sites/default/files/news_photos/wikipedia-logo-en-big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7067" y="39624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document, file, find, search, tex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75">
            <a:off x="797108" y="1030194"/>
            <a:ext cx="1716331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2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The C# Textbook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447800"/>
            <a:ext cx="6629400" cy="28956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official textbook </a:t>
            </a:r>
            <a:r>
              <a:rPr lang="en-US" dirty="0" smtClean="0"/>
              <a:t>for the course</a:t>
            </a:r>
          </a:p>
          <a:p>
            <a:pPr marL="533400" lvl="1" indent="-266700"/>
            <a:r>
              <a:rPr lang="en-US" dirty="0" smtClean="0"/>
              <a:t>“Introduction to Programming with C#”, Nakov S. and his team, 2010</a:t>
            </a:r>
          </a:p>
          <a:p>
            <a:pPr marL="533400" lvl="1" indent="-266700"/>
            <a:r>
              <a:rPr lang="en-US" dirty="0" smtClean="0"/>
              <a:t>Freely downloadable from: </a:t>
            </a:r>
            <a:r>
              <a:rPr lang="en-US" dirty="0" smtClean="0">
                <a:hlinkClick r:id="rId2"/>
              </a:rPr>
              <a:t>www.introprogramming.info</a:t>
            </a:r>
            <a:endParaRPr lang="en-US" dirty="0" smtClean="0"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4953000"/>
            <a:ext cx="8534400" cy="14478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C# programming tracks follows the book</a:t>
            </a:r>
          </a:p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OOP 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 pitchFamily="2" charset="2"/>
              </a:rPr>
              <a:t> chapters 11, 14, 20 and 22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 descr="http://www.nakov.com/wp-content/uploads/2010/11/cover-small.jp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7200" y="1605150"/>
            <a:ext cx="1812667" cy="2564886"/>
          </a:xfrm>
          <a:prstGeom prst="rect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17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 smtClean="0"/>
              <a:t>Register for the "Telerik Academy Forums":</a:t>
            </a:r>
          </a:p>
          <a:p>
            <a:pPr lvl="1"/>
            <a:endParaRPr lang="en-US" sz="2900" dirty="0" smtClean="0"/>
          </a:p>
          <a:p>
            <a:pPr lvl="1">
              <a:spcBef>
                <a:spcPts val="2400"/>
              </a:spcBef>
            </a:pPr>
            <a:r>
              <a:rPr lang="en-US" sz="29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Find solutions for the exercises</a:t>
            </a:r>
          </a:p>
          <a:p>
            <a:pPr lvl="1"/>
            <a:r>
              <a:rPr lang="en-US" sz="2900" dirty="0" smtClean="0"/>
              <a:t>Share source code / discuss ideas</a:t>
            </a:r>
          </a:p>
          <a:p>
            <a:pPr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 smtClean="0"/>
              <a:t>OOP official </a:t>
            </a:r>
            <a:r>
              <a:rPr lang="en-US" dirty="0"/>
              <a:t>web site:</a:t>
            </a:r>
          </a:p>
          <a:p>
            <a:endParaRPr lang="en-US" sz="3100" dirty="0" smtClean="0"/>
          </a:p>
          <a:p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09600" y="1676400"/>
            <a:ext cx="7924800" cy="8382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http://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forums.academy.telerik.com/csharp-programming/csharp-oop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5306704"/>
            <a:ext cx="8077200" cy="10178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http://academy.telerik.com/student-courses/</a:t>
            </a:r>
            <a:b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</a:b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programming/object-oriented-programming/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>
            <a:hlinkClick r:id="rId5" tooltip="C# Fundamentals course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3371026"/>
            <a:ext cx="1429576" cy="142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7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 smtClean="0"/>
              <a:t>What's Coming Next in the Academy?</a:t>
            </a:r>
          </a:p>
          <a:p>
            <a:r>
              <a:rPr lang="en-US" dirty="0" smtClean="0"/>
              <a:t>The OOP Course Program</a:t>
            </a:r>
          </a:p>
          <a:p>
            <a:r>
              <a:rPr lang="en-US" dirty="0" smtClean="0"/>
              <a:t>The Trainers Team</a:t>
            </a:r>
          </a:p>
          <a:p>
            <a:r>
              <a:rPr lang="en-US" dirty="0"/>
              <a:t>Exams </a:t>
            </a:r>
            <a:r>
              <a:rPr lang="en-US" dirty="0" smtClean="0"/>
              <a:t>and Evaluation</a:t>
            </a:r>
          </a:p>
          <a:p>
            <a:pPr lvl="1"/>
            <a:r>
              <a:rPr lang="en-US" dirty="0" smtClean="0"/>
              <a:t>Standard Criteria</a:t>
            </a:r>
          </a:p>
          <a:p>
            <a:pPr lvl="1"/>
            <a:r>
              <a:rPr lang="en-US" dirty="0" smtClean="0"/>
              <a:t>Bonuses</a:t>
            </a:r>
          </a:p>
          <a:p>
            <a:r>
              <a:rPr lang="en-US" dirty="0" smtClean="0"/>
              <a:t>Resources for the Course</a:t>
            </a:r>
          </a:p>
          <a:p>
            <a:r>
              <a:rPr lang="en-US" dirty="0" smtClean="0"/>
              <a:t>Champions from C# Part II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3012" y="1980390"/>
            <a:ext cx="3315188" cy="325861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352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Telerik Integrated</a:t>
            </a:r>
            <a:br>
              <a:rPr lang="en-US" dirty="0" smtClean="0"/>
            </a:br>
            <a:r>
              <a:rPr lang="en-US" dirty="0" smtClean="0"/>
              <a:t>Learning System (TILS)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Telerik Integrated Learning System (TILS)</a:t>
            </a:r>
          </a:p>
          <a:p>
            <a:pPr lvl="1"/>
            <a:r>
              <a:rPr lang="en-US" dirty="0" smtClean="0">
                <a:hlinkClick r:id="rId2"/>
              </a:rPr>
              <a:t>www.telerikacademy.com</a:t>
            </a:r>
            <a:endParaRPr lang="en-US" dirty="0" smtClean="0"/>
          </a:p>
          <a:p>
            <a:pPr lvl="1"/>
            <a:r>
              <a:rPr lang="en-US" dirty="0" smtClean="0"/>
              <a:t>Important resource for all students</a:t>
            </a:r>
          </a:p>
          <a:p>
            <a:pPr lvl="1"/>
            <a:r>
              <a:rPr lang="en-US" dirty="0" smtClean="0"/>
              <a:t>Homework submissions</a:t>
            </a:r>
          </a:p>
          <a:p>
            <a:pPr lvl="1"/>
            <a:r>
              <a:rPr lang="en-US" dirty="0" smtClean="0"/>
              <a:t>Homework peer reviews</a:t>
            </a:r>
          </a:p>
          <a:p>
            <a:pPr lvl="1"/>
            <a:r>
              <a:rPr lang="en-US" dirty="0" smtClean="0"/>
              <a:t>Presence cards with barcode</a:t>
            </a:r>
          </a:p>
          <a:p>
            <a:pPr lvl="1"/>
            <a:r>
              <a:rPr lang="en-US" dirty="0" smtClean="0"/>
              <a:t>Reports about your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4224" y="3381500"/>
            <a:ext cx="2728341" cy="2133600"/>
          </a:xfrm>
          <a:prstGeom prst="roundRect">
            <a:avLst>
              <a:gd name="adj" fmla="val 2752"/>
            </a:avLst>
          </a:prstGeom>
        </p:spPr>
      </p:pic>
      <p:sp>
        <p:nvSpPr>
          <p:cNvPr id="6" name="Rounded Rectangle 5"/>
          <p:cNvSpPr/>
          <p:nvPr/>
        </p:nvSpPr>
        <p:spPr>
          <a:xfrm>
            <a:off x="533400" y="5896100"/>
            <a:ext cx="8077200" cy="609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5"/>
              </a:rPr>
              <a:t>telerikacademy.com/Courses/Courses/Details/159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Microsoft Windows (XP / Win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 / Win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Microsoft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2013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smtClean="0">
                <a:hlinkClick r:id="rId3"/>
              </a:rPr>
              <a:t>Visual Studio Express </a:t>
            </a:r>
            <a:r>
              <a:rPr lang="en-US" dirty="0" smtClean="0">
                <a:latin typeface="Consolas" pitchFamily="49" charset="0"/>
                <a:cs typeface="Consolas" pitchFamily="49" charset="0"/>
                <a:hlinkClick r:id="rId3"/>
              </a:rPr>
              <a:t>2013</a:t>
            </a:r>
            <a:r>
              <a:rPr lang="en-US" dirty="0" smtClean="0"/>
              <a:t> (free version </a:t>
            </a:r>
            <a:r>
              <a:rPr lang="en-US" dirty="0"/>
              <a:t>of VS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2013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.NET Framework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4.5</a:t>
            </a:r>
            <a:r>
              <a:rPr lang="en-US" dirty="0" smtClean="0"/>
              <a:t> (included in Visual Studio)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Visual Studio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2010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2012</a:t>
            </a:r>
            <a:r>
              <a:rPr lang="en-US" dirty="0" smtClean="0"/>
              <a:t> is also 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8" name="Picture 4" descr="http://blogs.msdn.com/blogfiles/swiss_dpe_team/WindowsLiveWriter/BetaPhasevonVisua.NETFramework4verlngert_5079/.NET_Logo_6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656" t="-14872" r="-4961" b="-13678"/>
          <a:stretch>
            <a:fillRect/>
          </a:stretch>
        </p:blipFill>
        <p:spPr bwMode="auto">
          <a:xfrm>
            <a:off x="4114800" y="5029200"/>
            <a:ext cx="4476750" cy="1371600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/>
        </p:spPr>
      </p:pic>
      <p:pic>
        <p:nvPicPr>
          <p:cNvPr id="9" name="Picture 2" descr="http://blogs.aspitalia.com/img/m.casati/netframework4.0beta2visualstudio2010_1482c/vs2010-logo_2.gif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5029200"/>
            <a:ext cx="3260522" cy="1371599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457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1219200"/>
            <a:ext cx="8534400" cy="685800"/>
          </a:xfrm>
        </p:spPr>
        <p:txBody>
          <a:bodyPr/>
          <a:lstStyle/>
          <a:p>
            <a:r>
              <a:rPr lang="en-US" dirty="0" smtClean="0"/>
              <a:t>Champions from the Exams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1981200"/>
            <a:ext cx="7924800" cy="569120"/>
          </a:xfrm>
        </p:spPr>
        <p:txBody>
          <a:bodyPr/>
          <a:lstStyle/>
          <a:p>
            <a:r>
              <a:rPr lang="en-US" dirty="0" smtClean="0"/>
              <a:t>Telerik </a:t>
            </a:r>
            <a:r>
              <a:rPr lang="en-US" smtClean="0"/>
              <a:t>Academy Ninja Champions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53226" y="2971800"/>
            <a:ext cx="3452574" cy="318135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lumMod val="60000"/>
                <a:lumOff val="40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 descr="http://academy.telerik.com/images/default-album/programming-champion-telerik-academy.png?sfvrsn=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2971801"/>
            <a:ext cx="3176064" cy="317606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lumMod val="60000"/>
                <a:lumOff val="40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38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Champions: C# Part II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noProof="1" smtClean="0"/>
              <a:t># 1 – </a:t>
            </a:r>
            <a:r>
              <a:rPr lang="en-US" noProof="1"/>
              <a:t>Djenko Penev (</a:t>
            </a:r>
            <a:r>
              <a:rPr lang="en-US" noProof="1" smtClean="0"/>
              <a:t>dzhenko)</a:t>
            </a:r>
          </a:p>
          <a:p>
            <a:r>
              <a:rPr lang="en-US" noProof="1" smtClean="0"/>
              <a:t># 2 – Petur Petrov (</a:t>
            </a:r>
            <a:r>
              <a:rPr lang="en-US" dirty="0" err="1" smtClean="0"/>
              <a:t>Petur_Petrov</a:t>
            </a:r>
            <a:r>
              <a:rPr lang="en-US" dirty="0" smtClean="0"/>
              <a:t>)</a:t>
            </a:r>
            <a:endParaRPr lang="en-US" noProof="1" smtClean="0"/>
          </a:p>
          <a:p>
            <a:r>
              <a:rPr lang="en-US" noProof="1" smtClean="0"/>
              <a:t># 3 – Denis Kyashiff (stinger907</a:t>
            </a:r>
            <a:r>
              <a:rPr lang="en-US" noProof="1"/>
              <a:t>)</a:t>
            </a:r>
            <a:endParaRPr lang="en-US" noProof="1" smtClean="0"/>
          </a:p>
        </p:txBody>
      </p:sp>
      <p:pic>
        <p:nvPicPr>
          <p:cNvPr id="12290" name="Picture 2" descr="http://www.montana.edu/wwwextec/images/champi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29300" y="3383281"/>
            <a:ext cx="2781300" cy="2781300"/>
          </a:xfrm>
          <a:prstGeom prst="roundRect">
            <a:avLst>
              <a:gd name="adj" fmla="val 2221"/>
            </a:avLst>
          </a:prstGeom>
          <a:noFill/>
          <a:ln w="19050"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://www.abdulkerimdulger.com/sites/default/files/c-sharp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604" y="3840481"/>
            <a:ext cx="1866900" cy="1866900"/>
          </a:xfrm>
          <a:prstGeom prst="roundRect">
            <a:avLst>
              <a:gd name="adj" fmla="val 6489"/>
            </a:avLst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google.bg/url?source=imglanding&amp;ct=img&amp;q=http://3.bp.blogspot.com/_pqc1Ho2DfSs/SQFIbVYy2KI/AAAAAAAADrY/ctNoiGGxOSw/s400/iamninja.png&amp;sa=X&amp;ei=BBbrUOCRN8TjtQbsjICADQ&amp;ved=0CAkQ8wc4Lg&amp;usg=AFQjCNEQP1XUm783cxyyiXzqyyzjL6wlHQ"/>
          <p:cNvPicPr>
            <a:picLocks noChangeAspect="1" noChangeArrowheads="1"/>
          </p:cNvPicPr>
          <p:nvPr/>
        </p:nvPicPr>
        <p:blipFill>
          <a:blip r:embed="rId5" cstate="screen">
            <a:clrChange>
              <a:clrFrom>
                <a:srgbClr val="000000">
                  <a:alpha val="99608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1143000"/>
            <a:ext cx="2286000" cy="132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A5196D2F-D5A7-4E7D-852A-CA3F3227487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1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500</a:t>
            </a:r>
            <a:r>
              <a:rPr lang="en-US" dirty="0" smtClean="0"/>
              <a:t> on the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073" y="838200"/>
            <a:ext cx="8686800" cy="5791200"/>
          </a:xfrm>
        </p:spPr>
        <p:txBody>
          <a:bodyPr/>
          <a:lstStyle/>
          <a:p>
            <a:r>
              <a:rPr lang="en-US" dirty="0" smtClean="0"/>
              <a:t>Depressor</a:t>
            </a:r>
            <a:endParaRPr lang="en-US" dirty="0"/>
          </a:p>
          <a:p>
            <a:r>
              <a:rPr lang="en-US" dirty="0" err="1"/>
              <a:t>dzhenko</a:t>
            </a:r>
            <a:endParaRPr lang="en-US" dirty="0"/>
          </a:p>
          <a:p>
            <a:r>
              <a:rPr lang="en-US" dirty="0" err="1"/>
              <a:t>ilovehomework</a:t>
            </a:r>
            <a:endParaRPr lang="en-US" dirty="0"/>
          </a:p>
          <a:p>
            <a:r>
              <a:rPr lang="en-US" dirty="0" err="1"/>
              <a:t>l.nickolov</a:t>
            </a:r>
            <a:endParaRPr lang="en-US" dirty="0"/>
          </a:p>
          <a:p>
            <a:r>
              <a:rPr lang="en-US" dirty="0" smtClean="0"/>
              <a:t>mereth1309</a:t>
            </a:r>
          </a:p>
          <a:p>
            <a:r>
              <a:rPr lang="en-US" dirty="0" err="1" smtClean="0"/>
              <a:t>Petur_Petrov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latin typeface="Comic Sans MS" panose="030F0702030302020204" pitchFamily="66" charset="0"/>
              </a:rPr>
              <a:t>Much points, such exam,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many brain power, wow.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1026" name="Picture 2" descr="http://www.slate.com/content/dam/slate/articles/news_and_politics/the_slate_quiz/authorPortraits/pronounce_doge4.jpg.CROP.promovar-medium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75" y="1143000"/>
            <a:ext cx="4697425" cy="3128963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113053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Task-Sharing Ninja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5181600"/>
            <a:ext cx="3480932" cy="114218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4073" y="8382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One student went on Friday group</a:t>
            </a:r>
          </a:p>
          <a:p>
            <a:r>
              <a:rPr lang="en-US" dirty="0" smtClean="0"/>
              <a:t>But had the tasks from Wednesday</a:t>
            </a:r>
          </a:p>
          <a:p>
            <a:r>
              <a:rPr lang="en-US" dirty="0" smtClean="0"/>
              <a:t>Tasks were shared</a:t>
            </a:r>
          </a:p>
          <a:p>
            <a:r>
              <a:rPr lang="en-US" dirty="0" smtClean="0"/>
              <a:t>And we did not like that</a:t>
            </a:r>
          </a:p>
          <a:p>
            <a:r>
              <a:rPr lang="en-US" dirty="0" smtClean="0"/>
              <a:t>He was punished badly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Much bad, such punishment,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many wrong, wow.</a:t>
            </a:r>
            <a:endParaRPr lang="en-US" dirty="0" smtClean="0">
              <a:latin typeface="Comic Sans MS" panose="030F0702030302020204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39">
            <a:off x="6096000" y="2590800"/>
            <a:ext cx="2514600" cy="1315136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30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Object-Oriented Programming: Course Introduction</a:t>
            </a:r>
            <a:endParaRPr lang="en-US" dirty="0"/>
          </a:p>
        </p:txBody>
      </p:sp>
      <p:pic>
        <p:nvPicPr>
          <p:cNvPr id="2050" name="Picture 2" descr="http://i386.photobucket.com/albums/oo308/Psycho_Saturn/Lolcats/Question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4343400"/>
            <a:ext cx="2819400" cy="1866443"/>
          </a:xfrm>
          <a:prstGeom prst="roundRect">
            <a:avLst>
              <a:gd name="adj" fmla="val 6025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72200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10242" name="Picture 2" descr="c, code, document, file, sharp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78475">
            <a:off x="7340601" y="190846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binary, programming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32381">
            <a:off x="783556" y="474322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http://ideas4pm.files.wordpress.com/2012/10/oop-programming.jpg?w=529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275" t="-9014" r="-12012" b="-13714"/>
          <a:stretch/>
        </p:blipFill>
        <p:spPr bwMode="auto">
          <a:xfrm>
            <a:off x="480440" y="1031664"/>
            <a:ext cx="2872360" cy="1891554"/>
          </a:xfrm>
          <a:prstGeom prst="cloud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1647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90600" y="685800"/>
            <a:ext cx="7162800" cy="1600200"/>
          </a:xfrm>
        </p:spPr>
        <p:txBody>
          <a:bodyPr/>
          <a:lstStyle/>
          <a:p>
            <a:r>
              <a:rPr lang="en-US" dirty="0" smtClean="0"/>
              <a:t>Object-Oriented Programming (OOP)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90600" y="2326480"/>
            <a:ext cx="7162800" cy="569120"/>
          </a:xfrm>
        </p:spPr>
        <p:txBody>
          <a:bodyPr/>
          <a:lstStyle/>
          <a:p>
            <a:r>
              <a:rPr lang="en-US" dirty="0" smtClean="0"/>
              <a:t>Coming To The Next Module</a:t>
            </a:r>
            <a:endParaRPr lang="en-US" dirty="0"/>
          </a:p>
        </p:txBody>
      </p:sp>
      <p:pic>
        <p:nvPicPr>
          <p:cNvPr id="3076" name="Picture 4" descr="http://2.bp.blogspot.com/-51cnn1K8GYE/TVg1XTd-6FI/AAAAAAAAAPM/ycaAcCjw8OE/s1600/56the-next-step-open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1600" y="3276600"/>
            <a:ext cx="3860800" cy="2895600"/>
          </a:xfrm>
          <a:prstGeom prst="roundRect">
            <a:avLst>
              <a:gd name="adj" fmla="val 5102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What's Coming Next?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Object-Oriented Programming (OOP)</a:t>
            </a:r>
          </a:p>
          <a:p>
            <a:pPr lvl="1"/>
            <a:r>
              <a:rPr lang="en-US" dirty="0" smtClean="0"/>
              <a:t>Continuation of C# – Part II</a:t>
            </a:r>
          </a:p>
          <a:p>
            <a:pPr lvl="1"/>
            <a:r>
              <a:rPr lang="en-US" dirty="0" smtClean="0"/>
              <a:t>Fundamentals of OOP</a:t>
            </a:r>
          </a:p>
          <a:p>
            <a:r>
              <a:rPr lang="en-US" dirty="0" smtClean="0"/>
              <a:t>Pretty much the same</a:t>
            </a:r>
          </a:p>
          <a:p>
            <a:pPr lvl="1"/>
            <a:r>
              <a:rPr lang="en-US" dirty="0" smtClean="0"/>
              <a:t>Lectures two times a week</a:t>
            </a:r>
          </a:p>
          <a:p>
            <a:pPr lvl="1"/>
            <a:r>
              <a:rPr lang="en-US" dirty="0" smtClean="0"/>
              <a:t>Practical exam after a month</a:t>
            </a:r>
          </a:p>
          <a:p>
            <a:r>
              <a:rPr lang="en-US" dirty="0" smtClean="0"/>
              <a:t>The course exam?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 problems for 6 hours</a:t>
            </a: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2362200"/>
            <a:ext cx="2362200" cy="2442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2">
                <a:lumMod val="5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0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Programming 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hlinkClick r:id="rId2"/>
              </a:rPr>
              <a:t>Software Academy curriculum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>
              <a:hlinkClick r:id="rId3"/>
            </a:endParaRPr>
          </a:p>
          <a:p>
            <a:pPr>
              <a:lnSpc>
                <a:spcPct val="100000"/>
              </a:lnSpc>
            </a:pPr>
            <a:endParaRPr lang="en-US" dirty="0" smtClean="0">
              <a:hlinkClick r:id="rId3"/>
            </a:endParaRPr>
          </a:p>
          <a:p>
            <a:pPr>
              <a:lnSpc>
                <a:spcPct val="100000"/>
              </a:lnSpc>
            </a:pPr>
            <a:endParaRPr lang="en-US" dirty="0">
              <a:hlinkClick r:id="rId3"/>
            </a:endParaRPr>
          </a:p>
          <a:p>
            <a:pPr>
              <a:lnSpc>
                <a:spcPct val="100000"/>
              </a:lnSpc>
            </a:pPr>
            <a:endParaRPr lang="en-US" dirty="0" smtClean="0">
              <a:hlinkClick r:id="rId3"/>
            </a:endParaRPr>
          </a:p>
          <a:p>
            <a:pPr>
              <a:lnSpc>
                <a:spcPct val="100000"/>
              </a:lnSpc>
            </a:pPr>
            <a:endParaRPr lang="en-US" dirty="0" smtClean="0">
              <a:hlinkClick r:id="rId3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hlinkClick r:id="rId3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hlinkClick r:id="rId3"/>
              </a:rPr>
              <a:t>The C# Programming Track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hlinkClick r:id="rId4"/>
              </a:rPr>
              <a:t>The Web Development Track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8194" name="Picture 2" descr="http://academy.telerik.com/images/default-album/telerik-software-academy---curriculum.png?sfvrsn=4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1774372"/>
            <a:ext cx="2253592" cy="3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86200" y="1981200"/>
            <a:ext cx="3298916" cy="2468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2575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6"/>
              </a:rPr>
              <a:t>Specialties</a:t>
            </a:r>
            <a:b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6"/>
              </a:rPr>
            </a:b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6"/>
              </a:rPr>
              <a:t>@ the Academy</a:t>
            </a: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ct val="105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7"/>
              </a:rPr>
              <a:t>Success Stories</a:t>
            </a:r>
            <a:b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7"/>
              </a:rPr>
            </a:b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7"/>
              </a:rPr>
              <a:t>@ Telerik</a:t>
            </a: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0242" name="Picture 2" descr="http://www.cs.ox.ac.uk/images/research/pl.jpg"/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972300" y="4648200"/>
            <a:ext cx="2819400" cy="190500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72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OOP – Program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027237"/>
            <a:ext cx="7924800" cy="569120"/>
          </a:xfrm>
        </p:spPr>
        <p:txBody>
          <a:bodyPr/>
          <a:lstStyle/>
          <a:p>
            <a:r>
              <a:rPr lang="en-US" dirty="0" smtClean="0"/>
              <a:t>What Will We Cover </a:t>
            </a:r>
            <a:r>
              <a:rPr lang="en-US" dirty="0"/>
              <a:t>in </a:t>
            </a:r>
            <a:r>
              <a:rPr lang="en-US" dirty="0" smtClean="0"/>
              <a:t>the OOP Course?</a:t>
            </a:r>
            <a:endParaRPr lang="en-US" dirty="0"/>
          </a:p>
        </p:txBody>
      </p:sp>
      <p:pic>
        <p:nvPicPr>
          <p:cNvPr id="7170" name="Picture 2" descr="http://research.phillipmartin.info/la_syllabus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2798786"/>
            <a:ext cx="3657600" cy="3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OOP Course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OOP Course Intro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Course Program, Exams, Evaluation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Defining Classes – Part I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Classes, Fields, Constructors,</a:t>
            </a:r>
            <a:br>
              <a:rPr lang="en-US" dirty="0" smtClean="0"/>
            </a:br>
            <a:r>
              <a:rPr lang="en-US" dirty="0" smtClean="0"/>
              <a:t>Methods, Properties, </a:t>
            </a:r>
            <a:r>
              <a:rPr lang="en-US" dirty="0" err="1" smtClean="0"/>
              <a:t>Enums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/>
              <a:t>Defining Classes – Part </a:t>
            </a:r>
            <a:r>
              <a:rPr lang="en-US" dirty="0" smtClean="0"/>
              <a:t>II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Static Members, Structures, Generic Types, Namespaces, Attributes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Delegates, Extension Methods, Lambda Functions, Anonymous Types and LINQ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7</a:t>
            </a:fld>
            <a:endParaRPr lang="en-US" dirty="0"/>
          </a:p>
        </p:txBody>
      </p:sp>
      <p:pic>
        <p:nvPicPr>
          <p:cNvPr id="3074" name="Picture 2" descr="http://blog.hellodesign.com/wp-content/uploads/2011/02/IMG_0034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219602" y="955866"/>
            <a:ext cx="1619598" cy="1382584"/>
          </a:xfrm>
          <a:prstGeom prst="ellipse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b-zaban.com/upload/Image/stones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61150" y="2472047"/>
            <a:ext cx="2667214" cy="1795153"/>
          </a:xfrm>
          <a:prstGeom prst="roundRect">
            <a:avLst>
              <a:gd name="adj" fmla="val 9849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clker.com/cliparts/1/4/4/3/1242798397750262165Orange_lambda.svg.hi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4850" y="5486400"/>
            <a:ext cx="957358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5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OOP Course Program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OOP Fundamental Principles – Part I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Inheritance, Abstraction, Encapsulation</a:t>
            </a:r>
          </a:p>
          <a:p>
            <a:pPr>
              <a:lnSpc>
                <a:spcPct val="100000"/>
              </a:lnSpc>
            </a:pPr>
            <a:r>
              <a:rPr lang="en-US" dirty="0"/>
              <a:t>OOP Fundamental Principles – Part </a:t>
            </a:r>
            <a:r>
              <a:rPr lang="en-US" dirty="0" smtClean="0"/>
              <a:t>II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Polymorphism, Real-World Class Hierarchies, Cohesion and Coupling, UML Class Diagrams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.NET Common Type System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Value and Reference Types, System</a:t>
            </a:r>
            <a:br>
              <a:rPr lang="en-US" dirty="0" smtClean="0"/>
            </a:br>
            <a:r>
              <a:rPr lang="en-US" dirty="0" smtClean="0"/>
              <a:t>Interfaces, Cloning, Comparison, Enumeration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OOP Workshop: Creating a Game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 Preparation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8</a:t>
            </a:fld>
            <a:endParaRPr lang="en-US" dirty="0"/>
          </a:p>
        </p:txBody>
      </p:sp>
      <p:pic>
        <p:nvPicPr>
          <p:cNvPr id="4098" name="Picture 2" descr="http://www.themanaissance.com/wp-content/uploads/2013/01/Image-Atom-Scienc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3487" y="1295400"/>
            <a:ext cx="1128202" cy="990600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gembapantarei.com/3%20types%20of%20standardized%20work%20standard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96200" y="3886200"/>
            <a:ext cx="990600" cy="908050"/>
          </a:xfrm>
          <a:prstGeom prst="roundRect">
            <a:avLst>
              <a:gd name="adj" fmla="val 24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aun.edu.eg/scheduals/result.pn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934200" y="5410200"/>
            <a:ext cx="1604159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86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14425" y="1371600"/>
            <a:ext cx="6877050" cy="685800"/>
          </a:xfrm>
        </p:spPr>
        <p:txBody>
          <a:bodyPr/>
          <a:lstStyle/>
          <a:p>
            <a:r>
              <a:rPr lang="en-US" smtClean="0"/>
              <a:t>The Trainers </a:t>
            </a:r>
            <a:r>
              <a:rPr lang="en-US" dirty="0" smtClean="0"/>
              <a:t>Team</a:t>
            </a:r>
            <a:endParaRPr lang="en-US" dirty="0"/>
          </a:p>
        </p:txBody>
      </p:sp>
      <p:pic>
        <p:nvPicPr>
          <p:cNvPr id="21508" name="Picture 4" descr="http://www.svc.edu/images/horizontals_wide/classroom/professor_teach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9299" y="2667000"/>
            <a:ext cx="6882176" cy="3276600"/>
          </a:xfrm>
          <a:prstGeom prst="roundRect">
            <a:avLst>
              <a:gd name="adj" fmla="val 7074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55294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1600</TotalTime>
  <Words>684</Words>
  <Application>Microsoft Office PowerPoint</Application>
  <PresentationFormat>On-screen Show (4:3)</PresentationFormat>
  <Paragraphs>196</Paragraphs>
  <Slides>27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Telerik Academy</vt:lpstr>
      <vt:lpstr>Object-Oriented Programming: Course Intro</vt:lpstr>
      <vt:lpstr>Table of Contents</vt:lpstr>
      <vt:lpstr>Object-Oriented Programming (OOP)</vt:lpstr>
      <vt:lpstr>What's Coming Next?</vt:lpstr>
      <vt:lpstr>C# Programming Track</vt:lpstr>
      <vt:lpstr>OOP – Program</vt:lpstr>
      <vt:lpstr>The OOP Course Program</vt:lpstr>
      <vt:lpstr>The OOP Course Program (2)</vt:lpstr>
      <vt:lpstr>The Trainers Team</vt:lpstr>
      <vt:lpstr>Trainers Team</vt:lpstr>
      <vt:lpstr>Trainers Team (2)</vt:lpstr>
      <vt:lpstr>Trainers Team (3)</vt:lpstr>
      <vt:lpstr>Trainers Team (4)</vt:lpstr>
      <vt:lpstr>Evaluation </vt:lpstr>
      <vt:lpstr>OOP – Evaluation</vt:lpstr>
      <vt:lpstr>Homework Peer Reviews</vt:lpstr>
      <vt:lpstr>Resources</vt:lpstr>
      <vt:lpstr>The C# Textbook</vt:lpstr>
      <vt:lpstr>Course Web Site &amp; Forums</vt:lpstr>
      <vt:lpstr>Telerik Integrated Learning System (TILS)</vt:lpstr>
      <vt:lpstr>Required Software</vt:lpstr>
      <vt:lpstr>Champions from the Exams</vt:lpstr>
      <vt:lpstr>Champions: C# Part II</vt:lpstr>
      <vt:lpstr>500 on the Exam</vt:lpstr>
      <vt:lpstr>Task-Sharing Ninja</vt:lpstr>
      <vt:lpstr>Object-Oriented Programming: Course Introduction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Course Intro</dc:title>
  <dc:subject>Telerik Software Academy</dc:subject>
  <dc:creator>Svetlin Nakov</dc:creator>
  <cp:keywords>C#, course, telerik software academy, free courses for developers, OOP, object-oriented programming</cp:keywords>
  <cp:lastModifiedBy>Ivaylo Kenov</cp:lastModifiedBy>
  <cp:revision>413</cp:revision>
  <dcterms:created xsi:type="dcterms:W3CDTF">2007-12-08T16:03:35Z</dcterms:created>
  <dcterms:modified xsi:type="dcterms:W3CDTF">2014-01-28T12:39:01Z</dcterms:modified>
  <cp:category>software engineering</cp:category>
</cp:coreProperties>
</file>