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20" r:id="rId2"/>
    <p:sldId id="375" r:id="rId3"/>
    <p:sldId id="336" r:id="rId4"/>
    <p:sldId id="362" r:id="rId5"/>
    <p:sldId id="393" r:id="rId6"/>
    <p:sldId id="338" r:id="rId7"/>
    <p:sldId id="383" r:id="rId8"/>
    <p:sldId id="384" r:id="rId9"/>
    <p:sldId id="363" r:id="rId10"/>
    <p:sldId id="394" r:id="rId11"/>
    <p:sldId id="395" r:id="rId12"/>
    <p:sldId id="396" r:id="rId13"/>
    <p:sldId id="397" r:id="rId14"/>
    <p:sldId id="345" r:id="rId15"/>
    <p:sldId id="376" r:id="rId16"/>
    <p:sldId id="386" r:id="rId17"/>
    <p:sldId id="377" r:id="rId18"/>
    <p:sldId id="389" r:id="rId19"/>
    <p:sldId id="387" r:id="rId20"/>
    <p:sldId id="381" r:id="rId21"/>
    <p:sldId id="371" r:id="rId22"/>
    <p:sldId id="382" r:id="rId23"/>
    <p:sldId id="370" r:id="rId24"/>
    <p:sldId id="372" r:id="rId25"/>
    <p:sldId id="373" r:id="rId26"/>
    <p:sldId id="374" r:id="rId27"/>
    <p:sldId id="354" r:id="rId28"/>
    <p:sldId id="333" r:id="rId29"/>
  </p:sldIdLst>
  <p:sldSz cx="9144000" cy="6858000" type="screen4x3"/>
  <p:notesSz cx="6881813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academy.telerik.com/" TargetMode="External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://forums.academy.teleri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hyperlink" Target="http://goo.gl/cf3b5" TargetMode="External"/><Relationship Id="rId7" Type="http://schemas.openxmlformats.org/officeDocument/2006/relationships/image" Target="../media/image41.jpeg"/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bg/search?q=%22Introduction+to+Algorithms,+Third+Edition%22,+Cormen,+Leiserson,+Rivest,+Stein,+filetype:pdf" TargetMode="External"/><Relationship Id="rId5" Type="http://schemas.openxmlformats.org/officeDocument/2006/relationships/hyperlink" Target="http://www.comp.nus.edu.sg/~stevenha/visualization/index.html" TargetMode="External"/><Relationship Id="rId10" Type="http://schemas.openxmlformats.org/officeDocument/2006/relationships/image" Target="../media/image44.jpeg"/><Relationship Id="rId4" Type="http://schemas.openxmlformats.org/officeDocument/2006/relationships/hyperlink" Target="http://www.programirane.org/" TargetMode="External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csharp-programming/data-structures-algorith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data-structures-algorithm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186" TargetMode="Externa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7.png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Data Structures</a:t>
            </a:r>
            <a:br>
              <a:rPr lang="en-US" dirty="0" smtClean="0"/>
            </a:br>
            <a:r>
              <a:rPr lang="en-US" dirty="0" smtClean="0"/>
              <a:t>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51317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4572001"/>
            <a:ext cx="346135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7420" y="407513"/>
            <a:ext cx="1159470" cy="1170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407513"/>
            <a:ext cx="1913421" cy="1170459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86" y="4069793"/>
            <a:ext cx="1820822" cy="1143242"/>
          </a:xfrm>
          <a:prstGeom prst="rect">
            <a:avLst/>
          </a:prstGeom>
        </p:spPr>
      </p:pic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0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/>
        </p:nvSpPr>
        <p:spPr>
          <a:xfrm>
            <a:off x="429087" y="5352025"/>
            <a:ext cx="452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structures and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1905000" cy="2325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6882" y="1295400"/>
            <a:ext cx="1790432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 smtClean="0">
                <a:hlinkClick r:id="rId2"/>
              </a:rPr>
              <a:t>http://ivaylo.bgcoder.com</a:t>
            </a:r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9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Evlogi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Hristov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E-mail: </a:t>
            </a:r>
            <a:r>
              <a:rPr lang="en-US" dirty="0" err="1" smtClean="0"/>
              <a:t>evlogi.hristov</a:t>
            </a:r>
            <a:r>
              <a:rPr lang="en-US" dirty="0" smtClean="0"/>
              <a:t> [at] 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13" y="1170551"/>
            <a:ext cx="186690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2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3557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4916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 rot="20975499">
            <a:off x="7311169" y="1747723"/>
            <a:ext cx="10278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noProof="1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Data</a:t>
            </a:r>
          </a:p>
          <a:p>
            <a:pPr algn="ctr"/>
            <a:r>
              <a:rPr lang="en-US" sz="2600" b="1" noProof="1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Strucs</a:t>
            </a:r>
            <a:endParaRPr lang="en-US" sz="2600" b="1" noProof="1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1306533">
            <a:off x="5699679" y="2496042"/>
            <a:ext cx="1202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noProof="1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Algo-</a:t>
            </a:r>
          </a:p>
          <a:p>
            <a:pPr algn="ctr"/>
            <a:r>
              <a:rPr lang="en-US" sz="2800" b="1" noProof="1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rithms</a:t>
            </a:r>
            <a:endParaRPr lang="en-US" sz="2000" b="1" noProof="1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367213">
            <a:off x="4552205" y="4119113"/>
            <a:ext cx="15584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noProof="1" smtClean="0">
                <a:ln w="18000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Exams!</a:t>
            </a:r>
            <a:endParaRPr lang="en-US" sz="3400" b="1" noProof="1">
              <a:ln w="18000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80496"/>
            <a:ext cx="7086600" cy="1029508"/>
          </a:xfrm>
        </p:spPr>
        <p:txBody>
          <a:bodyPr/>
          <a:lstStyle/>
          <a:p>
            <a:r>
              <a:rPr lang="en-US" dirty="0" smtClean="0"/>
              <a:t>Data Structures &amp;</a:t>
            </a:r>
            <a:br>
              <a:rPr lang="en-US" dirty="0" smtClean="0"/>
            </a:br>
            <a:r>
              <a:rPr lang="en-US" dirty="0" smtClean="0"/>
              <a:t>Algorithms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62404"/>
            <a:ext cx="8686800" cy="5443196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145071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06324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practical problems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>
                <a:cs typeface="Consolas" panose="020B0609020204030204" pitchFamily="49" charset="0"/>
              </a:rPr>
              <a:t> hours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Real-time feedback @ </a:t>
            </a:r>
            <a:r>
              <a:rPr lang="en-US" noProof="1" smtClean="0">
                <a:cs typeface="Consolas" panose="020B0609020204030204" pitchFamily="49" charset="0"/>
              </a:rPr>
              <a:t>BGCoder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interactivevideoeditor.googlecode.com/svn-history/r3/trunk/XInteractiveVideoEditor/src/assets/quiz/ex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5660" y="1219200"/>
            <a:ext cx="1645722" cy="164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nakov.com/wp-content/uploads/2011/12/image2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590" y="2572000"/>
            <a:ext cx="5022644" cy="3793775"/>
          </a:xfrm>
          <a:prstGeom prst="roundRect">
            <a:avLst>
              <a:gd name="adj" fmla="val 10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kov.com/wp-content/uploads/2013/02/IMG_766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3805549"/>
            <a:ext cx="3190875" cy="2400301"/>
          </a:xfrm>
          <a:prstGeom prst="rect">
            <a:avLst/>
          </a:prstGeom>
          <a:noFill/>
          <a:effectLst>
            <a:outerShdw blurRad="63500" sx="102000" sy="102000" algn="ctr" rotWithShape="0">
              <a:schemeClr val="accent5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Email!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Please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same email </a:t>
            </a:r>
            <a:r>
              <a:rPr lang="en-US" dirty="0" smtClean="0"/>
              <a:t>address in: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2"/>
              </a:rPr>
              <a:t>http://telerikacademy.com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4"/>
              </a:rPr>
              <a:t>http://forums.academy.telerik.com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Otherwise your score could be incorrectly</a:t>
            </a:r>
            <a:r>
              <a:rPr lang="en-US" dirty="0"/>
              <a:t> </a:t>
            </a:r>
            <a:r>
              <a:rPr lang="en-US" dirty="0" smtClean="0"/>
              <a:t>calculated!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194" name="Picture 2" descr="emai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51222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ail, envelope, green, mail, newslet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491242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chtung, alert, attention, exclamation, warn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49767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What's Coming Next in the Academy?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The Data Structures and Algorithms Program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The Trainers Team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Exams and Evaluation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The Practical Exam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Recommended </a:t>
            </a:r>
            <a:r>
              <a:rPr lang="en-US" dirty="0"/>
              <a:t>Books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2819400"/>
            <a:ext cx="2737908" cy="269118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247900"/>
            <a:ext cx="66294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4419600"/>
            <a:ext cx="8458200" cy="19812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Structures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chapters 16-19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Algorithms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 chapters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23-26 (partially)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sym typeface="Wingdings" pitchFamily="2" charset="2"/>
            </a:endParaRPr>
          </a:p>
        </p:txBody>
      </p:sp>
      <p:pic>
        <p:nvPicPr>
          <p:cNvPr id="8" name="Picture 2" descr="Intro Csharp book sit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9" y="1385458"/>
            <a:ext cx="1809698" cy="2565148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6781800" cy="556260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/>
            </a:pPr>
            <a:r>
              <a:rPr lang="en-US" dirty="0" smtClean="0"/>
              <a:t>Telerik </a:t>
            </a:r>
            <a:r>
              <a:rPr lang="en-US" noProof="1" smtClean="0"/>
              <a:t>Algo </a:t>
            </a:r>
            <a:r>
              <a:rPr lang="en-US" dirty="0" smtClean="0"/>
              <a:t>Academy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/>
            </a:pPr>
            <a:r>
              <a:rPr lang="en-US" dirty="0" smtClean="0">
                <a:hlinkClick r:id="rId2"/>
              </a:rPr>
              <a:t>algoacademy.telerik.com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 to Algorithms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noProof="1" smtClean="0"/>
              <a:t>Cormen, Leiserson, Rivest, and Stein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9780262033848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goo.gl/cf3b5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= ++Algorithms;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noProof="1" smtClean="0"/>
              <a:t>Preslav Nakov, Panayot Dobrikov</a:t>
            </a:r>
            <a:r>
              <a:rPr lang="en-US" dirty="0" smtClean="0"/>
              <a:t>, </a:t>
            </a:r>
            <a:r>
              <a:rPr lang="en-US" dirty="0"/>
              <a:t>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954-8905-06-X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hlinkClick r:id="rId4"/>
              </a:rPr>
              <a:t>www.programirane.org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  <a:tabLst/>
            </a:pPr>
            <a:r>
              <a:rPr lang="en-US" dirty="0" smtClean="0">
                <a:hlinkClick r:id="rId5"/>
              </a:rPr>
              <a:t>Animated structures and algorithms</a:t>
            </a:r>
            <a:endParaRPr lang="en-US" dirty="0" smtClean="0"/>
          </a:p>
          <a:p>
            <a:pPr marL="0" lvl="0" indent="0">
              <a:lnSpc>
                <a:spcPct val="1000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 descr="http://www.vafaeijahan.com/en/wp-content/uploads/2012/03/Book-Jeld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973" y="2453033"/>
            <a:ext cx="1305426" cy="1476375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fbcdn-sphotos-g-a.akamaihd.net/hphotos-ak-ash3/556633_148761318582721_1538663941_n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0974" y="762000"/>
            <a:ext cx="1305425" cy="1429441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973" y="4191000"/>
            <a:ext cx="1305425" cy="1556468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http://sphotos-b.ak.fbcdn.net/hphotos-ak-ash4/409571_10150617374655070_445467442_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32329"/>
            <a:ext cx="1752600" cy="23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DS&amp;A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forums.academy.telerik.com/csharp-programming/data-structures-algorithms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3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http://academy.telerik.com/student-courses/programming/data-structures-algorithms/</a:t>
            </a:r>
            <a:r>
              <a:rPr lang="en-US" sz="23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34576"/>
            <a:ext cx="1524000" cy="152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telerikacademy.com/Courses/Courses/Details/186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 (free version 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/>
              <a:t> is </a:t>
            </a:r>
            <a:r>
              <a:rPr lang="en-US" dirty="0" smtClean="0"/>
              <a:t>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50292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Data Structures</a:t>
            </a:r>
            <a:br>
              <a:rPr lang="en-US" dirty="0"/>
            </a:br>
            <a:r>
              <a:rPr lang="en-US" dirty="0"/>
              <a:t>and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31626" y="638871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21547">
            <a:off x="5034390" y="1562986"/>
            <a:ext cx="1227557" cy="1170374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96005">
            <a:off x="1065783" y="887954"/>
            <a:ext cx="2884258" cy="1587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4158250" y="430665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75425">
            <a:off x="723900" y="4717912"/>
            <a:ext cx="2209800" cy="13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7162800" cy="1447800"/>
          </a:xfrm>
        </p:spPr>
        <p:txBody>
          <a:bodyPr/>
          <a:lstStyle/>
          <a:p>
            <a:r>
              <a:rPr lang="en-US" dirty="0" smtClean="0"/>
              <a:t>Data Structures</a:t>
            </a:r>
            <a:br>
              <a:rPr lang="en-US" dirty="0" smtClean="0"/>
            </a:br>
            <a:r>
              <a:rPr lang="en-US" dirty="0" smtClean="0"/>
              <a:t>&amp; Algorithms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00200" y="2707480"/>
            <a:ext cx="5943600" cy="1026320"/>
          </a:xfrm>
        </p:spPr>
        <p:txBody>
          <a:bodyPr/>
          <a:lstStyle/>
          <a:p>
            <a:r>
              <a:rPr lang="en-US" dirty="0" smtClean="0"/>
              <a:t>The Next Module in the Software Academy (The Programming Track)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191000"/>
            <a:ext cx="2438400" cy="18288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7007">
            <a:off x="506542" y="4412151"/>
            <a:ext cx="2251666" cy="1377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0760">
            <a:off x="6437841" y="4505922"/>
            <a:ext cx="2104224" cy="13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Algorithms (DS&amp;A)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Continuation of High-Quality Code course</a:t>
            </a:r>
          </a:p>
          <a:p>
            <a:pPr lvl="1"/>
            <a:r>
              <a:rPr lang="en-US" dirty="0" smtClean="0"/>
              <a:t>Data structures (lists, trees, hash-tables, graphs), complexity, algorithms (recursion, combinatorics, dynamic programming, graphs)</a:t>
            </a:r>
          </a:p>
          <a:p>
            <a:r>
              <a:rPr lang="en-US" dirty="0" smtClean="0"/>
              <a:t>Lectures </a:t>
            </a:r>
            <a:r>
              <a:rPr lang="en-US" dirty="0"/>
              <a:t>3</a:t>
            </a:r>
            <a:r>
              <a:rPr lang="en-US" dirty="0" smtClean="0"/>
              <a:t> times a week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/>
              <a:t>Practical exam (@ </a:t>
            </a:r>
            <a:r>
              <a:rPr lang="en-US" noProof="1" smtClean="0"/>
              <a:t>BGCoder</a:t>
            </a:r>
            <a:r>
              <a:rPr lang="en-US" dirty="0" smtClean="0"/>
              <a:t>)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2503" y="4267200"/>
            <a:ext cx="2011370" cy="2080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704042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58" y="3158192"/>
            <a:ext cx="3810000" cy="2252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57" y="914400"/>
            <a:ext cx="3810000" cy="22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3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7604" y="1011214"/>
            <a:ext cx="8028792" cy="1447800"/>
          </a:xfrm>
        </p:spPr>
        <p:txBody>
          <a:bodyPr/>
          <a:lstStyle/>
          <a:p>
            <a:r>
              <a:rPr lang="en-US" dirty="0"/>
              <a:t>Data Structures and </a:t>
            </a:r>
            <a:r>
              <a:rPr lang="en-US" dirty="0" smtClean="0"/>
              <a:t>Algorithms 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631280"/>
            <a:ext cx="60960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2590800" cy="25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lan,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3603" y="3591296"/>
            <a:ext cx="1932793" cy="19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cuments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324100"/>
            <a:ext cx="2407722" cy="24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marL="514350" lvl="0" indent="-514350">
              <a:lnSpc>
                <a:spcPct val="11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Course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Overview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Overview</a:t>
            </a:r>
            <a:r>
              <a:rPr lang="en-US" sz="2800" dirty="0" smtClean="0"/>
              <a:t> of Data Structures, ADT and Algorithms. Algorithm Complexity.</a:t>
            </a:r>
          </a:p>
          <a:p>
            <a:pPr marL="514350" lvl="0" indent="-514350">
              <a:lnSpc>
                <a:spcPct val="11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Data Structures</a:t>
            </a:r>
            <a:r>
              <a:rPr lang="en-US" sz="2800" dirty="0" smtClean="0"/>
              <a:t>: List, Queue, Stack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Trees</a:t>
            </a:r>
            <a:r>
              <a:rPr lang="en-US" sz="2800" dirty="0" smtClean="0"/>
              <a:t>, Tree-Like Structures, Balanced Search Trees. Tree Traversals: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BFS and DFS</a:t>
            </a:r>
          </a:p>
          <a:p>
            <a:pPr marL="514350" lvl="0" indent="-514350">
              <a:lnSpc>
                <a:spcPct val="11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Dictionaries, Hash Tables and Sets</a:t>
            </a:r>
          </a:p>
          <a:p>
            <a:pPr marL="514350" lvl="0" indent="-514350">
              <a:lnSpc>
                <a:spcPct val="11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Advanced Data Structure</a:t>
            </a:r>
            <a:r>
              <a:rPr lang="en-US" sz="2800" dirty="0" smtClean="0"/>
              <a:t>s. Wintellect Power Collections. Bag, Multi-Dictionary, Priority Queue.</a:t>
            </a:r>
            <a:br>
              <a:rPr lang="en-US" sz="2800" dirty="0" smtClean="0"/>
            </a:br>
            <a:r>
              <a:rPr lang="en-US" sz="2800" dirty="0" smtClean="0"/>
              <a:t>Data </a:t>
            </a:r>
            <a:r>
              <a:rPr lang="en-US" sz="2800" dirty="0"/>
              <a:t>Structure </a:t>
            </a:r>
            <a:r>
              <a:rPr lang="en-US" sz="2800" dirty="0" smtClean="0"/>
              <a:t>Efficiency.</a:t>
            </a:r>
          </a:p>
          <a:p>
            <a:pPr marL="514350" lvl="0" indent="-514350">
              <a:lnSpc>
                <a:spcPct val="11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Sorting </a:t>
            </a:r>
            <a:r>
              <a:rPr lang="en-US" sz="2800" dirty="0"/>
              <a:t>and Searching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Aft>
                <a:spcPts val="300"/>
              </a:spcAft>
              <a:buFont typeface="+mj-lt"/>
              <a:buAutoNum type="arabicPeriod" startAt="6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6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Combinatorial Algorithms</a:t>
            </a:r>
            <a:r>
              <a:rPr lang="en-US" sz="2800" dirty="0" smtClean="0"/>
              <a:t>. Generating Variations, Permutations, Combinations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6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Programming.</a:t>
            </a:r>
            <a:r>
              <a:rPr lang="en-US" sz="2800" dirty="0" smtClean="0"/>
              <a:t> Divide-and-Conquer. Classical Dynamic Programming Problems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6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Graphs</a:t>
            </a:r>
            <a:r>
              <a:rPr lang="en-US" sz="2800" dirty="0" smtClean="0"/>
              <a:t>, Representation </a:t>
            </a:r>
            <a:r>
              <a:rPr lang="en-US" sz="2800" dirty="0"/>
              <a:t>and </a:t>
            </a:r>
            <a:r>
              <a:rPr lang="en-US" sz="2800" dirty="0" smtClean="0"/>
              <a:t>Basic Graph Algorithms (Shortest Paths, Minimal Spanning Tree).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Other </a:t>
            </a:r>
            <a:r>
              <a:rPr lang="en-US" sz="2800" dirty="0" smtClean="0"/>
              <a:t>Algorithms (Greedy, Geometry, Randomized)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6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 Solving </a:t>
            </a:r>
            <a:r>
              <a:rPr lang="en-US" sz="2800" dirty="0" smtClean="0"/>
              <a:t>Methodology.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6"/>
            </a:pPr>
            <a:r>
              <a:rPr lang="en-US" sz="2800" dirty="0" smtClean="0"/>
              <a:t>Exam Preparation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6"/>
            </a:pPr>
            <a:endParaRPr lang="en-US" sz="2800" dirty="0" smtClean="0"/>
          </a:p>
        </p:txBody>
      </p:sp>
      <p:pic>
        <p:nvPicPr>
          <p:cNvPr id="7" name="Picture 2" descr="document, icon, scheduled, tas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0180" y="5181598"/>
            <a:ext cx="1371600" cy="137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1903</TotalTime>
  <Words>642</Words>
  <Application>Microsoft Office PowerPoint</Application>
  <PresentationFormat>On-screen Show (4:3)</PresentationFormat>
  <Paragraphs>187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Data Structures and Algorithms</vt:lpstr>
      <vt:lpstr>Table of Contents</vt:lpstr>
      <vt:lpstr>Data Structures &amp; Algorithms</vt:lpstr>
      <vt:lpstr>What's Coming Next?</vt:lpstr>
      <vt:lpstr>What's Coming Next?</vt:lpstr>
      <vt:lpstr>Data Structures and Algorithms Course Program</vt:lpstr>
      <vt:lpstr>The Course Program</vt:lpstr>
      <vt:lpstr>The Course Program (2)</vt:lpstr>
      <vt:lpstr>The Trainers Team</vt:lpstr>
      <vt:lpstr>Trainers Team</vt:lpstr>
      <vt:lpstr>Trainers Team (2)</vt:lpstr>
      <vt:lpstr>Trainers Team (3)</vt:lpstr>
      <vt:lpstr>Trainers Team (4)</vt:lpstr>
      <vt:lpstr>Evaluation </vt:lpstr>
      <vt:lpstr>Data Structures &amp; Algorithms – Evaluation</vt:lpstr>
      <vt:lpstr>Pass / Excellence / Fail Criteria</vt:lpstr>
      <vt:lpstr>Homework Peer Reviews</vt:lpstr>
      <vt:lpstr>Practical Exam</vt:lpstr>
      <vt:lpstr>Use the Same Email!</vt:lpstr>
      <vt:lpstr>Recommended Books</vt:lpstr>
      <vt:lpstr>The C# Textbook</vt:lpstr>
      <vt:lpstr>Recommended Books</vt:lpstr>
      <vt:lpstr>Resources</vt:lpstr>
      <vt:lpstr>Course Web Site &amp; Forums</vt:lpstr>
      <vt:lpstr>Telerik Integrated Learning System (TILS)</vt:lpstr>
      <vt:lpstr>Required Software</vt:lpstr>
      <vt:lpstr>Data Structures and Algorithms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- Course Intro</dc:title>
  <dc:subject>Telerik Software Academy</dc:subject>
  <dc:creator>Svetlin Nakov</dc:creator>
  <cp:keywords>data structures, algorithms, programming, C#, course, telerik software academy, free courses for developers</cp:keywords>
  <cp:lastModifiedBy>Nikolay</cp:lastModifiedBy>
  <cp:revision>606</cp:revision>
  <dcterms:created xsi:type="dcterms:W3CDTF">2007-12-08T16:03:35Z</dcterms:created>
  <dcterms:modified xsi:type="dcterms:W3CDTF">2014-08-20T10:59:18Z</dcterms:modified>
  <cp:category>computer science, computer programming, software engineering</cp:category>
</cp:coreProperties>
</file>