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handoutMasterIdLst>
    <p:handoutMasterId r:id="rId69"/>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99" r:id="rId50"/>
    <p:sldId id="382" r:id="rId51"/>
    <p:sldId id="383" r:id="rId52"/>
    <p:sldId id="384" r:id="rId53"/>
    <p:sldId id="385" r:id="rId54"/>
    <p:sldId id="386" r:id="rId55"/>
    <p:sldId id="387" r:id="rId56"/>
    <p:sldId id="394" r:id="rId57"/>
    <p:sldId id="396" r:id="rId58"/>
    <p:sldId id="398" r:id="rId59"/>
    <p:sldId id="334" r:id="rId60"/>
    <p:sldId id="388" r:id="rId61"/>
    <p:sldId id="389" r:id="rId62"/>
    <p:sldId id="390" r:id="rId63"/>
    <p:sldId id="391" r:id="rId64"/>
    <p:sldId id="392" r:id="rId65"/>
    <p:sldId id="393" r:id="rId66"/>
    <p:sldId id="333" r:id="rId6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106" d="100"/>
          <a:sy n="106" d="100"/>
        </p:scale>
        <p:origin x="-1044"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8/20/2014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8/20/2014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1755136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9818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extLst>
      <p:ext uri="{BB962C8B-B14F-4D97-AF65-F5344CB8AC3E}">
        <p14:creationId xmlns:p14="http://schemas.microsoft.com/office/powerpoint/2010/main" val="1120740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extLst>
      <p:ext uri="{BB962C8B-B14F-4D97-AF65-F5344CB8AC3E}">
        <p14:creationId xmlns:p14="http://schemas.microsoft.com/office/powerpoint/2010/main" val="302653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extLst>
      <p:ext uri="{BB962C8B-B14F-4D97-AF65-F5344CB8AC3E}">
        <p14:creationId xmlns:p14="http://schemas.microsoft.com/office/powerpoint/2010/main" val="24171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25518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2454410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extLst>
      <p:ext uri="{BB962C8B-B14F-4D97-AF65-F5344CB8AC3E}">
        <p14:creationId xmlns:p14="http://schemas.microsoft.com/office/powerpoint/2010/main" val="273003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extLst>
      <p:ext uri="{BB962C8B-B14F-4D97-AF65-F5344CB8AC3E}">
        <p14:creationId xmlns:p14="http://schemas.microsoft.com/office/powerpoint/2010/main" val="205093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723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4245872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28329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extLst>
      <p:ext uri="{BB962C8B-B14F-4D97-AF65-F5344CB8AC3E}">
        <p14:creationId xmlns:p14="http://schemas.microsoft.com/office/powerpoint/2010/main" val="514633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294370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2208122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652347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276252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extLst>
      <p:ext uri="{BB962C8B-B14F-4D97-AF65-F5344CB8AC3E}">
        <p14:creationId xmlns:p14="http://schemas.microsoft.com/office/powerpoint/2010/main" val="265403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1953946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303100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67178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81200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68818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extLst>
      <p:ext uri="{BB962C8B-B14F-4D97-AF65-F5344CB8AC3E}">
        <p14:creationId xmlns:p14="http://schemas.microsoft.com/office/powerpoint/2010/main" val="2186714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extLst>
      <p:ext uri="{BB962C8B-B14F-4D97-AF65-F5344CB8AC3E}">
        <p14:creationId xmlns:p14="http://schemas.microsoft.com/office/powerpoint/2010/main" val="3493266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2557483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00091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50</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454028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53</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10991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60</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61</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62</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5541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63</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64</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316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423698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extLst>
      <p:ext uri="{BB962C8B-B14F-4D97-AF65-F5344CB8AC3E}">
        <p14:creationId xmlns:p14="http://schemas.microsoft.com/office/powerpoint/2010/main" val="408176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extLst>
      <p:ext uri="{BB962C8B-B14F-4D97-AF65-F5344CB8AC3E}">
        <p14:creationId xmlns:p14="http://schemas.microsoft.com/office/powerpoint/2010/main" val="20013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extLst>
      <p:ext uri="{BB962C8B-B14F-4D97-AF65-F5344CB8AC3E}">
        <p14:creationId xmlns:p14="http://schemas.microsoft.com/office/powerpoint/2010/main" val="213732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dev.mysql.com/doc/refman/5.7/en/extensions-to-ansi.html" TargetMode="External"/><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5.png"/><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1.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43.png"/><Relationship Id="rId4" Type="http://schemas.openxmlformats.org/officeDocument/2006/relationships/hyperlink" Target="http://www.facebook.com/telerikacademy" TargetMode="External"/><Relationship Id="rId9"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229600" cy="1524000"/>
          </a:xfrm>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Subtitle 2"/>
          <p:cNvSpPr>
            <a:spLocks noGrp="1"/>
          </p:cNvSpPr>
          <p:nvPr>
            <p:ph type="subTitle" idx="1"/>
          </p:nvPr>
        </p:nvSpPr>
        <p:spPr>
          <a:xfrm>
            <a:off x="457200" y="3393280"/>
            <a:ext cx="8229600" cy="569120"/>
          </a:xfrm>
        </p:spPr>
        <p:txBody>
          <a:bodyPr/>
          <a:lstStyle/>
          <a:p>
            <a:r>
              <a:rPr lang="en-US" dirty="0" smtClean="0"/>
              <a:t>SQL Intro (MS SQL Server and MySQL)</a:t>
            </a:r>
            <a:endParaRPr lang="en-US" dirty="0"/>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2355119"/>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descr="http://blogs.technet.com/cfs-file.ashx/__key/communityserver-blogs-components-weblogfiles/00-00-00-94-25/6428.SQL12_5F00_v_5F00_rgb.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571" t="-5795" r="-4592" b="-7189"/>
          <a:stretch/>
        </p:blipFill>
        <p:spPr bwMode="auto">
          <a:xfrm>
            <a:off x="6836151" y="5370772"/>
            <a:ext cx="1850649" cy="1172950"/>
          </a:xfrm>
          <a:prstGeom prst="roundRect">
            <a:avLst>
              <a:gd name="adj" fmla="val 3787"/>
            </a:avLst>
          </a:prstGeom>
          <a:solidFill>
            <a:srgbClr val="FFFFFF"/>
          </a:solidFill>
          <a:extLst/>
        </p:spPr>
      </p:pic>
      <p:pic>
        <p:nvPicPr>
          <p:cNvPr id="21" name="Picture 4" descr="http://www.w3resource.com/mysql/mysql-logo.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l="-3842" r="-3634"/>
          <a:stretch/>
        </p:blipFill>
        <p:spPr bwMode="auto">
          <a:xfrm>
            <a:off x="4191000" y="5370772"/>
            <a:ext cx="2116359" cy="1172950"/>
          </a:xfrm>
          <a:prstGeom prst="roundRect">
            <a:avLst>
              <a:gd name="adj" fmla="val 3787"/>
            </a:avLst>
          </a:prstGeom>
          <a:solidFill>
            <a:srgbClr val="FFFFFF"/>
          </a:solidFill>
          <a:extLst/>
        </p:spPr>
      </p:pic>
      <p:pic>
        <p:nvPicPr>
          <p:cNvPr id="1026" name="Picture 2" descr="document, file, sql ico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27695" y="914400"/>
            <a:ext cx="1273526" cy="1273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249866" y="174702"/>
            <a:ext cx="5436934" cy="1687345"/>
          </a:xfrm>
          <a:prstGeom prst="rect">
            <a:avLst/>
          </a:prstGeom>
          <a:scene3d>
            <a:camera prst="perspectiveRelaxed"/>
            <a:lightRig rig="threePt" dir="t"/>
          </a:scene3d>
        </p:spPr>
      </p:pic>
      <p:sp>
        <p:nvSpPr>
          <p:cNvPr id="35" name="Text Placeholder 6"/>
          <p:cNvSpPr>
            <a:spLocks noGrp="1"/>
          </p:cNvSpPr>
          <p:nvPr/>
        </p:nvSpPr>
        <p:spPr>
          <a:xfrm>
            <a:off x="380999" y="5752679"/>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Learning &amp; Development Team</a:t>
            </a:r>
            <a:endParaRPr lang="en-US" dirty="0"/>
          </a:p>
        </p:txBody>
      </p:sp>
      <p:sp>
        <p:nvSpPr>
          <p:cNvPr id="36" name="Text Placeholder 7"/>
          <p:cNvSpPr>
            <a:spLocks noGrp="1"/>
          </p:cNvSpPr>
          <p:nvPr/>
        </p:nvSpPr>
        <p:spPr>
          <a:xfrm>
            <a:off x="381000" y="6057479"/>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8"/>
              </a:rPr>
              <a:t>http://academy.telerik.com</a:t>
            </a:r>
            <a:r>
              <a:rPr lang="en-US" dirty="0" smtClean="0"/>
              <a:t> </a:t>
            </a:r>
            <a:endParaRPr lang="en-US" dirty="0"/>
          </a:p>
        </p:txBody>
      </p:sp>
      <p:sp>
        <p:nvSpPr>
          <p:cNvPr id="37" name="Text Placeholder 13"/>
          <p:cNvSpPr>
            <a:spLocks noGrp="1"/>
          </p:cNvSpPr>
          <p:nvPr/>
        </p:nvSpPr>
        <p:spPr>
          <a:xfrm>
            <a:off x="381000" y="5378036"/>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286886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2707132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86403" name="Rectangle 3"/>
          <p:cNvSpPr>
            <a:spLocks noChangeArrowheads="1"/>
          </p:cNvSpPr>
          <p:nvPr/>
        </p:nvSpPr>
        <p:spPr bwMode="auto">
          <a:xfrm>
            <a:off x="458788" y="1219200"/>
            <a:ext cx="8228012"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26815260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7319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349314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80901" name="Picture 5"/>
          <p:cNvPicPr>
            <a:picLocks noChangeAspect="1" noChangeArrowheads="1"/>
          </p:cNvPicPr>
          <p:nvPr/>
        </p:nvPicPr>
        <p:blipFill>
          <a:blip r:embed="rId2" cstate="screen"/>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14323804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2362201"/>
            <a:ext cx="8642350" cy="1523999"/>
          </a:xfrm>
        </p:spPr>
        <p:txBody>
          <a:bodyPr/>
          <a:lstStyle/>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pic>
        <p:nvPicPr>
          <p:cNvPr id="1026" name="Picture 2" descr="http://www.gaebler.com/images/Article/Creating-a-Distinct-Brand.jpg"/>
          <p:cNvPicPr>
            <a:picLocks noChangeAspect="1" noChangeArrowheads="1"/>
          </p:cNvPicPr>
          <p:nvPr/>
        </p:nvPicPr>
        <p:blipFill rotWithShape="1">
          <a:blip r:embed="rId4">
            <a:extLst>
              <a:ext uri="{28A0092B-C50C-407E-A947-70E740481C1C}">
                <a14:useLocalDpi xmlns:a14="http://schemas.microsoft.com/office/drawing/2010/main" val="0"/>
              </a:ext>
            </a:extLst>
          </a:blip>
          <a:srcRect t="15864" b="-1"/>
          <a:stretch/>
        </p:blipFill>
        <p:spPr bwMode="auto">
          <a:xfrm>
            <a:off x="838200" y="4191000"/>
            <a:ext cx="4071247" cy="2286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63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pPr>
              <a:lnSpc>
                <a:spcPct val="100000"/>
              </a:lnSpc>
            </a:pPr>
            <a:r>
              <a:rPr lang="en-US" dirty="0"/>
              <a:t>Selecting all columns from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1972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97116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7007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a:t>
            </a:r>
            <a:endParaRPr lang="bg-BG" dirty="0"/>
          </a:p>
        </p:txBody>
      </p:sp>
      <p:sp>
        <p:nvSpPr>
          <p:cNvPr id="462851" name="Rectangle 3"/>
          <p:cNvSpPr>
            <a:spLocks noGrp="1" noChangeArrowheads="1"/>
          </p:cNvSpPr>
          <p:nvPr>
            <p:ph idx="1"/>
          </p:nvPr>
        </p:nvSpPr>
        <p:spPr>
          <a:xfrm>
            <a:off x="228600" y="1066800"/>
            <a:ext cx="7162800" cy="5638800"/>
          </a:xfrm>
        </p:spPr>
        <p:txBody>
          <a:bodyPr/>
          <a:lstStyle/>
          <a:p>
            <a:pPr marL="542925" indent="-542925">
              <a:lnSpc>
                <a:spcPct val="100000"/>
              </a:lnSpc>
              <a:buFontTx/>
              <a:buAutoNum type="arabicPeriod"/>
            </a:pPr>
            <a:r>
              <a:rPr lang="en-US" dirty="0"/>
              <a:t>SQL and T-SQL Languages</a:t>
            </a:r>
          </a:p>
          <a:p>
            <a:pPr marL="542925" indent="-542925">
              <a:lnSpc>
                <a:spcPct val="100000"/>
              </a:lnSpc>
              <a:buFontTx/>
              <a:buAutoNum type="arabicPeriod"/>
            </a:pPr>
            <a:r>
              <a:rPr lang="en-US" dirty="0"/>
              <a:t>The </a:t>
            </a:r>
            <a:r>
              <a:rPr lang="en-US" dirty="0" smtClean="0"/>
              <a:t>"Telerik Academy"</a:t>
            </a:r>
            <a:r>
              <a:rPr lang="bg-BG" dirty="0" smtClean="0"/>
              <a:t/>
            </a:r>
            <a:br>
              <a:rPr lang="bg-BG" dirty="0" smtClean="0"/>
            </a:br>
            <a:r>
              <a:rPr lang="en-US" dirty="0" smtClean="0"/>
              <a:t>Database </a:t>
            </a:r>
            <a:r>
              <a:rPr lang="en-US" dirty="0"/>
              <a:t>Schema</a:t>
            </a:r>
          </a:p>
          <a:p>
            <a:pPr marL="542925" indent="-542925">
              <a:lnSpc>
                <a:spcPct val="100000"/>
              </a:lnSpc>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2" descr="http://simplyeasy.files.wordpress.com/2008/08/sql-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167764">
            <a:off x="6919418" y="4424428"/>
            <a:ext cx="1359340" cy="1065126"/>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14800680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75830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9990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sz="3000" dirty="0"/>
              <a:t>A literal is a character, a number, or a date included in the </a:t>
            </a:r>
            <a:r>
              <a:rPr lang="en-US" sz="3000" dirty="0">
                <a:solidFill>
                  <a:schemeClr val="accent5">
                    <a:lumMod val="20000"/>
                    <a:lumOff val="80000"/>
                  </a:schemeClr>
                </a:solidFill>
                <a:latin typeface="Consolas" pitchFamily="49" charset="0"/>
              </a:rPr>
              <a:t>SELECT</a:t>
            </a:r>
            <a:r>
              <a:rPr lang="en-US" sz="3000" dirty="0"/>
              <a:t> list</a:t>
            </a:r>
          </a:p>
          <a:p>
            <a:pPr>
              <a:lnSpc>
                <a:spcPct val="100000"/>
              </a:lnSpc>
            </a:pPr>
            <a:r>
              <a:rPr lang="en-US" sz="3000" dirty="0"/>
              <a:t>Date and character literal values must be enclosed within single quotation marks</a:t>
            </a:r>
          </a:p>
          <a:p>
            <a:pPr>
              <a:lnSpc>
                <a:spcPct val="100000"/>
              </a:lnSpc>
            </a:pPr>
            <a:r>
              <a:rPr lang="en-US" sz="3000"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06884" name="Rectangle 4"/>
          <p:cNvSpPr>
            <a:spLocks noChangeArrowheads="1"/>
          </p:cNvSpPr>
          <p:nvPr/>
        </p:nvSpPr>
        <p:spPr bwMode="auto">
          <a:xfrm>
            <a:off x="900112" y="418103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1894279912"/>
              </p:ext>
            </p:extLst>
          </p:nvPr>
        </p:nvGraphicFramePr>
        <p:xfrm>
          <a:off x="900112" y="51447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69474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spcBef>
                <a:spcPct val="25000"/>
              </a:spcBef>
            </a:pPr>
            <a:r>
              <a:rPr lang="en-US" dirty="0"/>
              <a:t>The default display of queries is all rows, including duplicate rows</a:t>
            </a:r>
          </a:p>
          <a:p>
            <a:pPr>
              <a:lnSpc>
                <a:spcPct val="100000"/>
              </a:lnSpc>
              <a:spcBef>
                <a:spcPct val="25000"/>
              </a:spcBef>
            </a:pPr>
            <a:endParaRPr lang="en-US" dirty="0"/>
          </a:p>
          <a:p>
            <a:pPr>
              <a:lnSpc>
                <a:spcPct val="100000"/>
              </a:lnSpc>
              <a:spcBef>
                <a:spcPct val="25000"/>
              </a:spcBef>
              <a:buNone/>
            </a:pPr>
            <a:endParaRPr lang="en-US" dirty="0"/>
          </a:p>
          <a:p>
            <a:pPr>
              <a:lnSpc>
                <a:spcPct val="100000"/>
              </a:lnSpc>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332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t>
            </a:r>
            <a:r>
              <a:rPr lang="en-US" sz="3600"/>
              <a:t>and </a:t>
            </a:r>
            <a:r>
              <a:rPr lang="en-US" sz="3600" smtClean="0">
                <a:latin typeface="Consolas" pitchFamily="49" charset="0"/>
                <a:cs typeface="Consolas" pitchFamily="49" charset="0"/>
              </a:rPr>
              <a:t>EXCEPT</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6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1182724" name="Rectangle 4"/>
          <p:cNvSpPr>
            <a:spLocks noChangeArrowheads="1"/>
          </p:cNvSpPr>
          <p:nvPr/>
        </p:nvSpPr>
        <p:spPr bwMode="auto">
          <a:xfrm>
            <a:off x="828675" y="3048000"/>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extLst>
              <p:ext uri="{D42A27DB-BD31-4B8C-83A1-F6EECF244321}">
                <p14:modId xmlns:p14="http://schemas.microsoft.com/office/powerpoint/2010/main" val="872649880"/>
              </p:ext>
            </p:extLst>
          </p:nvPr>
        </p:nvGraphicFramePr>
        <p:xfrm>
          <a:off x="6553200" y="2971800"/>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27525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10980" name="Rectangle 4"/>
          <p:cNvSpPr>
            <a:spLocks noChangeArrowheads="1"/>
          </p:cNvSpPr>
          <p:nvPr/>
        </p:nvSpPr>
        <p:spPr bwMode="auto">
          <a:xfrm>
            <a:off x="827088" y="21817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extLst>
              <p:ext uri="{D42A27DB-BD31-4B8C-83A1-F6EECF244321}">
                <p14:modId xmlns:p14="http://schemas.microsoft.com/office/powerpoint/2010/main" val="2190689757"/>
              </p:ext>
            </p:extLst>
          </p:nvPr>
        </p:nvGraphicFramePr>
        <p:xfrm>
          <a:off x="4586288" y="19050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76695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827088" y="1654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2545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490716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29495937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24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1198084" name="Rectangle 4"/>
          <p:cNvSpPr>
            <a:spLocks noChangeArrowheads="1"/>
          </p:cNvSpPr>
          <p:nvPr/>
        </p:nvSpPr>
        <p:spPr bwMode="auto">
          <a:xfrm>
            <a:off x="827088" y="16764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644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6249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xfrm>
            <a:off x="228600" y="990600"/>
            <a:ext cx="8686800" cy="5715000"/>
          </a:xfrm>
          <a:noFill/>
          <a:ln/>
        </p:spPr>
        <p:txBody>
          <a:bodyPr/>
          <a:lstStyle/>
          <a:p>
            <a:pPr>
              <a:lnSpc>
                <a:spcPct val="100000"/>
              </a:lnSpc>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165743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7124" name="Rectangle 4"/>
          <p:cNvSpPr>
            <a:spLocks noChangeArrowheads="1"/>
          </p:cNvSpPr>
          <p:nvPr/>
        </p:nvSpPr>
        <p:spPr bwMode="auto">
          <a:xfrm>
            <a:off x="827088" y="3226938"/>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extLst>
              <p:ext uri="{D42A27DB-BD31-4B8C-83A1-F6EECF244321}">
                <p14:modId xmlns:p14="http://schemas.microsoft.com/office/powerpoint/2010/main" val="3672488864"/>
              </p:ext>
            </p:extLst>
          </p:nvPr>
        </p:nvGraphicFramePr>
        <p:xfrm>
          <a:off x="5256213" y="29718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104087"/>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04220558"/>
              </p:ext>
            </p:extLst>
          </p:nvPr>
        </p:nvGraphicFramePr>
        <p:xfrm>
          <a:off x="5256213" y="48577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606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a:t>
            </a:r>
            <a:endParaRPr lang="bg-BG" dirty="0"/>
          </a:p>
        </p:txBody>
      </p:sp>
      <p:sp>
        <p:nvSpPr>
          <p:cNvPr id="463875" name="Rectangle 3"/>
          <p:cNvSpPr>
            <a:spLocks noGrp="1" noChangeArrowheads="1"/>
          </p:cNvSpPr>
          <p:nvPr>
            <p:ph idx="1"/>
          </p:nvPr>
        </p:nvSpPr>
        <p:spPr/>
        <p:txBody>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a:t>Natural Joins</a:t>
            </a:r>
          </a:p>
          <a:p>
            <a:pPr marL="722313" lvl="1" indent="349250">
              <a:lnSpc>
                <a:spcPct val="1000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ct val="1000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Data</a:t>
            </a:r>
          </a:p>
          <a:p>
            <a:pPr marL="609600" indent="-609600">
              <a:lnSpc>
                <a:spcPct val="100000"/>
              </a:lnSpc>
              <a:buFontTx/>
              <a:buAutoNum type="arabicPeriod" startAt="5"/>
            </a:pPr>
            <a:r>
              <a:rPr lang="en-US" dirty="0"/>
              <a:t>Updating Data</a:t>
            </a:r>
          </a:p>
          <a:p>
            <a:pPr marL="609600" indent="-609600">
              <a:lnSpc>
                <a:spcPct val="100000"/>
              </a:lnSpc>
              <a:buFontTx/>
              <a:buAutoNum type="arabicPeriod" startAt="5"/>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95234" name="Picture 2" descr="http://www.sandia.gov/materials/science/nmr_lab/images/books.gif"/>
          <p:cNvPicPr>
            <a:picLocks noChangeAspect="1" noChangeArrowheads="1"/>
          </p:cNvPicPr>
          <p:nvPr/>
        </p:nvPicPr>
        <p:blipFill>
          <a:blip r:embed="rId2"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4201605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648200"/>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dirty="0" smtClean="0"/>
              <a:t>Joins: 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043292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13999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23268" name="Rectangle 4"/>
          <p:cNvSpPr>
            <a:spLocks noChangeArrowheads="1"/>
          </p:cNvSpPr>
          <p:nvPr/>
        </p:nvSpPr>
        <p:spPr bwMode="auto">
          <a:xfrm>
            <a:off x="838200" y="16764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08105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7106" name="Picture 2" descr="http://matuszek.org/functions/fig4.gif"/>
          <p:cNvPicPr>
            <a:picLocks noChangeAspect="1" noChangeArrowheads="1"/>
          </p:cNvPicPr>
          <p:nvPr/>
        </p:nvPicPr>
        <p:blipFill>
          <a:blip r:embed="rId2" cstate="screen">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229608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lnSpc>
                <a:spcPct val="100000"/>
              </a:lnSpc>
            </a:pPr>
            <a:r>
              <a:rPr lang="en-US" dirty="0"/>
              <a:t>Inner joins</a:t>
            </a:r>
          </a:p>
          <a:p>
            <a:pPr>
              <a:lnSpc>
                <a:spcPct val="100000"/>
              </a:lnSpc>
            </a:pPr>
            <a:r>
              <a:rPr lang="en-US" dirty="0"/>
              <a:t>Left, right and full outer joins</a:t>
            </a:r>
          </a:p>
          <a:p>
            <a:pPr>
              <a:lnSpc>
                <a:spcPct val="100000"/>
              </a:lnSpc>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1462228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74296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94466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3194604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432252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3231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4289511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5849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92186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64400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14400"/>
            <a:ext cx="8496300" cy="5611813"/>
          </a:xfrm>
        </p:spPr>
        <p:txBody>
          <a:bodyPr/>
          <a:lstStyle/>
          <a:p>
            <a:pPr>
              <a:lnSpc>
                <a:spcPct val="100000"/>
              </a:lnSpc>
            </a:pPr>
            <a:r>
              <a:rPr lang="en-US" dirty="0" smtClean="0"/>
              <a:t>Self-join </a:t>
            </a:r>
            <a:r>
              <a:rPr lang="en-US" dirty="0"/>
              <a:t>means to join a table to itself</a:t>
            </a:r>
          </a:p>
          <a:p>
            <a:pPr lvl="1">
              <a:lnSpc>
                <a:spcPct val="100000"/>
              </a:lnSpc>
            </a:pPr>
            <a:r>
              <a:rPr lang="en-US" dirty="0"/>
              <a:t>Always used 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9291165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838200"/>
            <a:ext cx="8686800" cy="5688013"/>
          </a:xfrm>
        </p:spPr>
        <p:txBody>
          <a:bodyPr/>
          <a:lstStyle/>
          <a:p>
            <a:pPr>
              <a:lnSpc>
                <a:spcPct val="95000"/>
              </a:lnSpc>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95000"/>
              </a:lnSpc>
            </a:pPr>
            <a:r>
              <a:rPr lang="en-US" sz="2800" dirty="0"/>
              <a:t>Same as a Cartesian product</a:t>
            </a:r>
          </a:p>
          <a:p>
            <a:pPr lvl="1">
              <a:lnSpc>
                <a:spcPct val="95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42724" name="Rectangle 4"/>
          <p:cNvSpPr>
            <a:spLocks noChangeArrowheads="1"/>
          </p:cNvSpPr>
          <p:nvPr/>
        </p:nvSpPr>
        <p:spPr bwMode="auto">
          <a:xfrm>
            <a:off x="838200" y="3095244"/>
            <a:ext cx="7467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95570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4784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a:xfrm>
            <a:off x="228600" y="990600"/>
            <a:ext cx="8686800" cy="5715000"/>
          </a:xfrm>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70368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a:t>SQL Language</a:t>
            </a:r>
            <a:endParaRPr lang="bg-BG"/>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14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581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581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1743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59108" name="Rectangle 4"/>
          <p:cNvSpPr>
            <a:spLocks noChangeArrowheads="1"/>
          </p:cNvSpPr>
          <p:nvPr/>
        </p:nvSpPr>
        <p:spPr bwMode="auto">
          <a:xfrm>
            <a:off x="900113" y="3810000"/>
            <a:ext cx="7343775" cy="24006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571938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Insert</a:t>
            </a:r>
            <a:endParaRPr lang="en-US" dirty="0"/>
          </a:p>
        </p:txBody>
      </p:sp>
      <p:sp>
        <p:nvSpPr>
          <p:cNvPr id="3" name="Content Placeholder 2"/>
          <p:cNvSpPr>
            <a:spLocks noGrp="1"/>
          </p:cNvSpPr>
          <p:nvPr>
            <p:ph idx="1"/>
          </p:nvPr>
        </p:nvSpPr>
        <p:spPr/>
        <p:txBody>
          <a:bodyPr/>
          <a:lstStyle/>
          <a:p>
            <a:r>
              <a:rPr lang="en-US" dirty="0" smtClean="0"/>
              <a:t>Bulk INSERT can insert multiple values through a single SQL command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5" name="Rectangle 4"/>
          <p:cNvSpPr>
            <a:spLocks noChangeArrowheads="1"/>
          </p:cNvSpPr>
          <p:nvPr/>
        </p:nvSpPr>
        <p:spPr bwMode="auto">
          <a:xfrm>
            <a:off x="900113" y="2234148"/>
            <a:ext cx="7343775"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 VALUES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(229,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(229,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9),</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6860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9114709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79280"/>
            <a:ext cx="8229600" cy="569120"/>
          </a:xfrm>
        </p:spPr>
        <p:txBody>
          <a:bodyPr/>
          <a:lstStyle/>
          <a:p>
            <a:r>
              <a:rPr dirty="0"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62987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184895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75139298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26759415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6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6276" name="Rectangle 4"/>
          <p:cNvSpPr>
            <a:spLocks noChangeArrowheads="1"/>
          </p:cNvSpPr>
          <p:nvPr/>
        </p:nvSpPr>
        <p:spPr bwMode="auto">
          <a:xfrm>
            <a:off x="900113" y="2263914"/>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238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 descr="https://svn.origo.ethz.ch/siturnat/WebApplicationSiturnat/web/images/iconos/delete.png"/>
          <p:cNvPicPr>
            <a:picLocks noChangeAspect="1" noChangeArrowheads="1"/>
          </p:cNvPicPr>
          <p:nvPr/>
        </p:nvPicPr>
        <p:blipFill>
          <a:blip r:embed="rId2" cstate="screen">
            <a:lum bright="20000" contrast="20000"/>
          </a:blip>
          <a:srcRect/>
          <a:stretch>
            <a:fillRect/>
          </a:stretch>
        </p:blipFill>
        <p:spPr bwMode="auto">
          <a:xfrm>
            <a:off x="6781800" y="4728012"/>
            <a:ext cx="1600200" cy="1600200"/>
          </a:xfrm>
          <a:prstGeom prst="rect">
            <a:avLst/>
          </a:prstGeom>
          <a:noFill/>
        </p:spPr>
      </p:pic>
    </p:spTree>
    <p:extLst>
      <p:ext uri="{BB962C8B-B14F-4D97-AF65-F5344CB8AC3E}">
        <p14:creationId xmlns:p14="http://schemas.microsoft.com/office/powerpoint/2010/main" val="313655534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567299" name="Rectangle 3"/>
          <p:cNvSpPr>
            <a:spLocks noChangeArrowheads="1"/>
          </p:cNvSpPr>
          <p:nvPr/>
        </p:nvSpPr>
        <p:spPr bwMode="auto">
          <a:xfrm>
            <a:off x="900113" y="2514600"/>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6910385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248091"/>
            <a:ext cx="7924800" cy="685800"/>
          </a:xfrm>
        </p:spPr>
        <p:txBody>
          <a:bodyPr/>
          <a:lstStyle/>
          <a:p>
            <a:r>
              <a:rPr lang="en-US" dirty="0" smtClean="0">
                <a:effectLst>
                  <a:outerShdw blurRad="38100" dist="38100" dir="2700000" algn="tl">
                    <a:srgbClr val="000000">
                      <a:alpha val="43137"/>
                    </a:srgbClr>
                  </a:outerShdw>
                  <a:reflection blurRad="12000" stA="20000" endPos="50000" dist="12700" dir="5400000" sy="-100000" algn="bl" rotWithShape="0"/>
                </a:effectLst>
              </a:rPr>
              <a:t>SQL Syntax in MySQL</a:t>
            </a:r>
            <a:endParaRPr lang="en-US" dirty="0">
              <a:effectLst>
                <a:outerShdw blurRad="38100" dist="38100" dir="2700000" algn="tl">
                  <a:srgbClr val="000000">
                    <a:alpha val="43137"/>
                  </a:srgbClr>
                </a:outerShdw>
                <a:reflection blurRad="12000" stA="20000" endPos="50000" dist="12700" dir="5400000" sy="-100000" algn="bl" rotWithShape="0"/>
              </a:effectLst>
            </a:endParaRPr>
          </a:p>
        </p:txBody>
      </p:sp>
      <p:sp>
        <p:nvSpPr>
          <p:cNvPr id="6" name="Subtitle 5"/>
          <p:cNvSpPr>
            <a:spLocks noGrp="1"/>
          </p:cNvSpPr>
          <p:nvPr>
            <p:ph type="subTitle" idx="1"/>
          </p:nvPr>
        </p:nvSpPr>
        <p:spPr>
          <a:xfrm>
            <a:off x="609600" y="5050570"/>
            <a:ext cx="7924800" cy="569120"/>
          </a:xfrm>
        </p:spPr>
        <p:txBody>
          <a:bodyPr/>
          <a:lstStyle/>
          <a:p>
            <a:r>
              <a:rPr lang="en-US" dirty="0"/>
              <a:t>MySQL Extensions to Standard SQL</a:t>
            </a:r>
          </a:p>
        </p:txBody>
      </p:sp>
      <p:pic>
        <p:nvPicPr>
          <p:cNvPr id="7" name="Picture 4" descr="http://www.w3resource.com/mysql/mysql-logo.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842" r="-3634"/>
          <a:stretch/>
        </p:blipFill>
        <p:spPr bwMode="auto">
          <a:xfrm>
            <a:off x="2133600" y="1319674"/>
            <a:ext cx="4876800" cy="2547416"/>
          </a:xfrm>
          <a:prstGeom prst="roundRect">
            <a:avLst>
              <a:gd name="adj" fmla="val 3787"/>
            </a:avLst>
          </a:prstGeom>
          <a:solidFill>
            <a:srgbClr val="FFFFFF"/>
          </a:solidFill>
          <a:extLst/>
        </p:spPr>
      </p:pic>
      <p:sp>
        <p:nvSpPr>
          <p:cNvPr id="2" name="Rectangle 1"/>
          <p:cNvSpPr/>
          <p:nvPr/>
        </p:nvSpPr>
        <p:spPr>
          <a:xfrm>
            <a:off x="457200" y="5695890"/>
            <a:ext cx="8534400" cy="400110"/>
          </a:xfrm>
          <a:prstGeom prst="rect">
            <a:avLst/>
          </a:prstGeom>
        </p:spPr>
        <p:txBody>
          <a:bodyPr wrap="square">
            <a:spAutoFit/>
          </a:bodyPr>
          <a:lstStyle/>
          <a:p>
            <a:pPr algn="ctr"/>
            <a:r>
              <a:rPr lang="en-US" sz="2000" b="1" dirty="0">
                <a:effectLst>
                  <a:outerShdw blurRad="38100" dist="38100" dir="2700000" algn="tl">
                    <a:srgbClr val="000000">
                      <a:alpha val="43137"/>
                    </a:srgbClr>
                  </a:outerShdw>
                </a:effectLst>
                <a:hlinkClick r:id="rId3"/>
              </a:rPr>
              <a:t>http://</a:t>
            </a:r>
            <a:r>
              <a:rPr lang="en-US" sz="2000" b="1" dirty="0" smtClean="0">
                <a:effectLst>
                  <a:outerShdw blurRad="38100" dist="38100" dir="2700000" algn="tl">
                    <a:srgbClr val="000000">
                      <a:alpha val="43137"/>
                    </a:srgbClr>
                  </a:outerShdw>
                </a:effectLst>
                <a:hlinkClick r:id="rId3"/>
              </a:rPr>
              <a:t>dev.mysql.com/doc/refman/5.7/en/extensions-to-ansi.html</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70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a:t>
            </a:r>
          </a:p>
        </p:txBody>
      </p:sp>
      <p:sp>
        <p:nvSpPr>
          <p:cNvPr id="3" name="Content Placeholder 2"/>
          <p:cNvSpPr>
            <a:spLocks noGrp="1"/>
          </p:cNvSpPr>
          <p:nvPr>
            <p:ph idx="1"/>
          </p:nvPr>
        </p:nvSpPr>
        <p:spPr/>
        <p:txBody>
          <a:bodyPr/>
          <a:lstStyle/>
          <a:p>
            <a:pPr>
              <a:lnSpc>
                <a:spcPct val="100000"/>
              </a:lnSpc>
            </a:pPr>
            <a:r>
              <a:rPr lang="en-US" sz="3000" dirty="0" smtClean="0"/>
              <a:t>Specific SQL syntax for </a:t>
            </a:r>
            <a:r>
              <a:rPr lang="en-US" sz="3000" dirty="0" smtClean="0">
                <a:solidFill>
                  <a:schemeClr val="accent5">
                    <a:lumMod val="20000"/>
                    <a:lumOff val="80000"/>
                  </a:schemeClr>
                </a:solidFill>
              </a:rPr>
              <a:t>paging</a:t>
            </a:r>
            <a:r>
              <a:rPr lang="en-US" sz="3000" dirty="0" smtClean="0"/>
              <a:t>:</a:t>
            </a:r>
          </a:p>
          <a:p>
            <a:pPr>
              <a:lnSpc>
                <a:spcPct val="100000"/>
              </a:lnSpc>
            </a:pPr>
            <a:endParaRPr lang="en-US" sz="3000" dirty="0"/>
          </a:p>
          <a:p>
            <a:pPr>
              <a:lnSpc>
                <a:spcPct val="100000"/>
              </a:lnSpc>
            </a:pPr>
            <a:r>
              <a:rPr lang="en-US" sz="3000" dirty="0" smtClean="0"/>
              <a:t>Commands for retrieving database metadata:</a:t>
            </a:r>
          </a:p>
          <a:p>
            <a:pPr>
              <a:lnSpc>
                <a:spcPct val="100000"/>
              </a:lnSpc>
            </a:pPr>
            <a:endParaRPr lang="en-US" sz="3000" dirty="0"/>
          </a:p>
          <a:p>
            <a:pPr>
              <a:lnSpc>
                <a:spcPct val="100000"/>
              </a:lnSpc>
            </a:pPr>
            <a:endParaRPr lang="en-US" sz="3000" dirty="0" smtClean="0"/>
          </a:p>
          <a:p>
            <a:pPr>
              <a:lnSpc>
                <a:spcPct val="100000"/>
              </a:lnSpc>
            </a:pPr>
            <a:endParaRPr lang="en-US" sz="3000" dirty="0"/>
          </a:p>
          <a:p>
            <a:pPr>
              <a:lnSpc>
                <a:spcPct val="100000"/>
              </a:lnSpc>
            </a:pPr>
            <a:r>
              <a:rPr lang="en-US" sz="3000" dirty="0" smtClean="0"/>
              <a:t>Database table maintenance commands: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city LIMIT 100, 10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743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DATABASES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3"/>
          <p:cNvSpPr>
            <a:spLocks noChangeArrowheads="1"/>
          </p:cNvSpPr>
          <p:nvPr/>
        </p:nvSpPr>
        <p:spPr bwMode="auto">
          <a:xfrm>
            <a:off x="533400" y="33763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 &lt;database&gt;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3"/>
          <p:cNvSpPr>
            <a:spLocks noChangeArrowheads="1"/>
          </p:cNvSpPr>
          <p:nvPr/>
        </p:nvSpPr>
        <p:spPr bwMode="auto">
          <a:xfrm>
            <a:off x="533400" y="39859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TABLES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52079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CHECK TABLE &lt;table&gt; / REPAIR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8175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OPTIMIZE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573555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a:t>
            </a:r>
            <a:r>
              <a:rPr lang="en-US" dirty="0" smtClean="0"/>
              <a:t>MySQL (2)</a:t>
            </a:r>
            <a:endParaRPr lang="en-US" dirty="0"/>
          </a:p>
        </p:txBody>
      </p:sp>
      <p:sp>
        <p:nvSpPr>
          <p:cNvPr id="3" name="Content Placeholder 2"/>
          <p:cNvSpPr>
            <a:spLocks noGrp="1"/>
          </p:cNvSpPr>
          <p:nvPr>
            <p:ph idx="1"/>
          </p:nvPr>
        </p:nvSpPr>
        <p:spPr/>
        <p:txBody>
          <a:bodyPr/>
          <a:lstStyle/>
          <a:p>
            <a:pPr>
              <a:lnSpc>
                <a:spcPct val="100000"/>
              </a:lnSpc>
            </a:pPr>
            <a:r>
              <a:rPr lang="en-US" sz="3000" dirty="0" smtClean="0"/>
              <a:t>Show table schema</a:t>
            </a:r>
          </a:p>
          <a:p>
            <a:pPr>
              <a:lnSpc>
                <a:spcPct val="100000"/>
              </a:lnSpc>
            </a:pPr>
            <a:endParaRPr lang="en-US" sz="3000" dirty="0"/>
          </a:p>
          <a:p>
            <a:pPr>
              <a:lnSpc>
                <a:spcPct val="100000"/>
              </a:lnSpc>
            </a:pPr>
            <a:r>
              <a:rPr lang="en-US" sz="3000" dirty="0" smtClean="0"/>
              <a:t>Replace data (delete + insert)</a:t>
            </a:r>
          </a:p>
          <a:p>
            <a:pPr>
              <a:lnSpc>
                <a:spcPct val="100000"/>
              </a:lnSpc>
            </a:pPr>
            <a:endParaRPr lang="en-US" sz="3000" dirty="0"/>
          </a:p>
          <a:p>
            <a:pPr>
              <a:lnSpc>
                <a:spcPct val="100000"/>
              </a:lnSpc>
              <a:spcBef>
                <a:spcPts val="3600"/>
              </a:spcBef>
            </a:pPr>
            <a:r>
              <a:rPr lang="en-US" sz="3000" dirty="0" smtClean="0"/>
              <a:t>Regular expression matching</a:t>
            </a:r>
          </a:p>
          <a:p>
            <a:pPr>
              <a:lnSpc>
                <a:spcPct val="100000"/>
              </a:lnSpc>
            </a:pPr>
            <a:endParaRPr lang="en-US" sz="3000" dirty="0"/>
          </a:p>
          <a:p>
            <a:pPr>
              <a:lnSpc>
                <a:spcPct val="100000"/>
              </a:lnSpc>
            </a:pPr>
            <a:r>
              <a:rPr lang="en-US" sz="3000" dirty="0" smtClean="0"/>
              <a:t>Enumerations as column types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DESCRIBE &lt;table_name&gt;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841665"/>
            <a:ext cx="80772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REPLACE INTO City(ID, Name, CountryCode, District, Population)</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VALUES(100000, 'Kaspichan', 'BG', 'Shoumen',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3300);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44196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'0888123456'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REGEXP '[0-9</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638800"/>
            <a:ext cx="80772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CREATE TABLE Shirts (Name VARCHAR(20),</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Size ENUM</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'XS', 'S', 'M', 'L', 'XL'))</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959713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9235" name="Arc 3"/>
          <p:cNvSpPr>
            <a:spLocks/>
          </p:cNvSpPr>
          <p:nvPr/>
        </p:nvSpPr>
        <p:spPr bwMode="auto">
          <a:xfrm>
            <a:off x="3621088" y="2441442"/>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032117"/>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546092"/>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001705"/>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extLst>
              <p:ext uri="{D42A27DB-BD31-4B8C-83A1-F6EECF244321}">
                <p14:modId xmlns:p14="http://schemas.microsoft.com/office/powerpoint/2010/main" val="1953012697"/>
              </p:ext>
            </p:extLst>
          </p:nvPr>
        </p:nvGraphicFramePr>
        <p:xfrm>
          <a:off x="1765300" y="3825742"/>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4596953"/>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331905"/>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6069063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pic>
        <p:nvPicPr>
          <p:cNvPr id="5" name="Picture 1"/>
          <p:cNvPicPr>
            <a:picLocks noChangeAspect="1" noChangeArrowheads="1"/>
          </p:cNvPicPr>
          <p:nvPr/>
        </p:nvPicPr>
        <p:blipFill>
          <a:blip r:embed="rId2" cstate="screen"/>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3"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4"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5" cstate="screen"/>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6" cstate="screen"/>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88972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86767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495801"/>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5222080"/>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838201"/>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2057401"/>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292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95000"/>
              </a:lnSpc>
            </a:pPr>
            <a:r>
              <a:rPr lang="en-US" dirty="0">
                <a:solidFill>
                  <a:schemeClr val="accent5">
                    <a:lumMod val="20000"/>
                    <a:lumOff val="80000"/>
                  </a:schemeClr>
                </a:solidFill>
              </a:rPr>
              <a:t>Structured Query Language (SQL)</a:t>
            </a:r>
          </a:p>
          <a:p>
            <a:pPr lvl="1">
              <a:lnSpc>
                <a:spcPct val="95000"/>
              </a:lnSpc>
            </a:pPr>
            <a:r>
              <a:rPr lang="en-US" dirty="0"/>
              <a:t>Declarative language for query and manipulation of relational </a:t>
            </a:r>
            <a:r>
              <a:rPr lang="en-US" dirty="0" smtClean="0"/>
              <a:t>data</a:t>
            </a:r>
          </a:p>
          <a:p>
            <a:pPr lvl="1">
              <a:lnSpc>
                <a:spcPct val="95000"/>
              </a:lnSpc>
            </a:pPr>
            <a:r>
              <a:rPr lang="en-US" dirty="0" smtClean="0">
                <a:hlinkClick r:id="rId2"/>
              </a:rPr>
              <a:t>en.wikipedia.org/wiki/SQL</a:t>
            </a:r>
            <a:endParaRPr lang="en-US" dirty="0" smtClean="0"/>
          </a:p>
          <a:p>
            <a:pPr>
              <a:lnSpc>
                <a:spcPct val="95000"/>
              </a:lnSpc>
            </a:pPr>
            <a:r>
              <a:rPr lang="en-US" dirty="0" smtClean="0"/>
              <a:t>SQL </a:t>
            </a:r>
            <a:r>
              <a:rPr lang="en-US" dirty="0"/>
              <a:t>consists of:</a:t>
            </a:r>
          </a:p>
          <a:p>
            <a:pPr lvl="1">
              <a:lnSpc>
                <a:spcPct val="95000"/>
              </a:lnSpc>
            </a:pPr>
            <a:r>
              <a:rPr lang="en-US" dirty="0"/>
              <a:t>Data Manipulation Language (DML)</a:t>
            </a:r>
          </a:p>
          <a:p>
            <a:pPr marL="1265238" lvl="2" indent="-350838">
              <a:lnSpc>
                <a:spcPct val="95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95000"/>
              </a:lnSpc>
            </a:pPr>
            <a:r>
              <a:rPr lang="en-US" dirty="0"/>
              <a:t>Data Definition Language (DDL</a:t>
            </a:r>
            <a:r>
              <a:rPr lang="en-US" dirty="0" smtClean="0"/>
              <a:t>)</a:t>
            </a:r>
          </a:p>
          <a:p>
            <a:pPr marL="1265238" lvl="2" indent="-350838">
              <a:lnSpc>
                <a:spcPct val="95000"/>
              </a:lnSpc>
            </a:pPr>
            <a:r>
              <a:rPr lang="en-US" dirty="0" smtClean="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95000"/>
              </a:lnSpc>
            </a:pPr>
            <a:r>
              <a:rPr lang="en-US" dirty="0">
                <a:solidFill>
                  <a:schemeClr val="accent5">
                    <a:lumMod val="20000"/>
                    <a:lumOff val="80000"/>
                  </a:schemeClr>
                </a:solidFill>
                <a:latin typeface="Consolas" pitchFamily="49" charset="0"/>
              </a:rPr>
              <a:t>GRANT</a:t>
            </a:r>
            <a:r>
              <a:rPr lang="en-US" dirty="0"/>
              <a:t>, </a:t>
            </a:r>
            <a:r>
              <a:rPr lang="en-US" dirty="0" smtClean="0">
                <a:solidFill>
                  <a:schemeClr val="accent5">
                    <a:lumMod val="20000"/>
                    <a:lumOff val="80000"/>
                  </a:schemeClr>
                </a:solidFill>
                <a:latin typeface="Consolas" pitchFamily="49" charset="0"/>
              </a:rPr>
              <a:t>REVOKE</a:t>
            </a:r>
            <a:endParaRPr lang="en-US"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056257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1351</TotalTime>
  <Words>5706</Words>
  <Application>Microsoft Office PowerPoint</Application>
  <PresentationFormat>On-screen Show (4:3)</PresentationFormat>
  <Paragraphs>1082</Paragraphs>
  <Slides>66</Slides>
  <Notes>41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Telerik Academy</vt:lpstr>
      <vt:lpstr>Structured Query  Language (SQL)</vt:lpstr>
      <vt:lpstr>Table of Contents</vt:lpstr>
      <vt:lpstr>Table of Contents (2)</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EXCEPT</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Bulk Insert</vt:lpstr>
      <vt:lpstr>SQL Language</vt:lpstr>
      <vt:lpstr>Updating Joined Tables</vt:lpstr>
      <vt:lpstr>Updating Data</vt:lpstr>
      <vt:lpstr>SQL Language</vt:lpstr>
      <vt:lpstr>Deleting Data</vt:lpstr>
      <vt:lpstr>Deleting from Joined Tables</vt:lpstr>
      <vt:lpstr>SQL Syntax in MySQL</vt:lpstr>
      <vt:lpstr>SQL Syntax in MySQL</vt:lpstr>
      <vt:lpstr>SQL Syntax in MySQL (2)</vt:lpstr>
      <vt:lpstr>Structured Query  Language (SQL)</vt:lpstr>
      <vt:lpstr>Homework</vt:lpstr>
      <vt:lpstr>Homework (2)</vt:lpstr>
      <vt:lpstr>Homework (3)</vt:lpstr>
      <vt:lpstr>Homework (4)</vt:lpstr>
      <vt:lpstr>Homework (5)</vt:lpstr>
      <vt:lpstr>WTF?</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Ivaylo Kenov</cp:lastModifiedBy>
  <cp:revision>355</cp:revision>
  <dcterms:created xsi:type="dcterms:W3CDTF">2007-12-08T16:03:35Z</dcterms:created>
  <dcterms:modified xsi:type="dcterms:W3CDTF">2014-08-20T07:29:28Z</dcterms:modified>
  <cp:category>software engineering</cp:category>
</cp:coreProperties>
</file>