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570" r:id="rId2"/>
    <p:sldId id="814" r:id="rId3"/>
    <p:sldId id="821" r:id="rId4"/>
    <p:sldId id="818" r:id="rId5"/>
    <p:sldId id="819" r:id="rId6"/>
    <p:sldId id="820" r:id="rId7"/>
    <p:sldId id="815" r:id="rId8"/>
    <p:sldId id="822" r:id="rId9"/>
    <p:sldId id="823" r:id="rId10"/>
    <p:sldId id="824" r:id="rId11"/>
    <p:sldId id="831" r:id="rId12"/>
    <p:sldId id="816" r:id="rId13"/>
    <p:sldId id="825" r:id="rId14"/>
    <p:sldId id="826" r:id="rId15"/>
    <p:sldId id="832" r:id="rId16"/>
    <p:sldId id="829" r:id="rId17"/>
    <p:sldId id="833" r:id="rId18"/>
    <p:sldId id="817" r:id="rId19"/>
    <p:sldId id="828" r:id="rId20"/>
    <p:sldId id="830" r:id="rId21"/>
    <p:sldId id="834" r:id="rId22"/>
    <p:sldId id="837" r:id="rId23"/>
    <p:sldId id="838" r:id="rId24"/>
    <p:sldId id="839" r:id="rId25"/>
    <p:sldId id="840" r:id="rId26"/>
    <p:sldId id="841" r:id="rId27"/>
    <p:sldId id="843" r:id="rId28"/>
    <p:sldId id="842" r:id="rId29"/>
    <p:sldId id="844" r:id="rId30"/>
    <p:sldId id="845" r:id="rId31"/>
    <p:sldId id="846" r:id="rId32"/>
    <p:sldId id="847" r:id="rId33"/>
    <p:sldId id="849" r:id="rId34"/>
    <p:sldId id="848" r:id="rId35"/>
    <p:sldId id="854" r:id="rId36"/>
    <p:sldId id="855" r:id="rId37"/>
    <p:sldId id="856" r:id="rId38"/>
    <p:sldId id="850" r:id="rId39"/>
    <p:sldId id="853" r:id="rId40"/>
    <p:sldId id="852" r:id="rId41"/>
    <p:sldId id="460" r:id="rId42"/>
    <p:sldId id="812" r:id="rId43"/>
    <p:sldId id="333" r:id="rId44"/>
  </p:sldIdLst>
  <p:sldSz cx="9144000" cy="6858000" type="screen4x3"/>
  <p:notesSz cx="6881813" cy="92964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Modeling Workflow" id="{4D214946-970E-4E69-AD43-312C2DB9E8CC}">
          <p14:sldIdLst>
            <p14:sldId id="821"/>
            <p14:sldId id="818"/>
            <p14:sldId id="819"/>
            <p14:sldId id="820"/>
            <p14:sldId id="815"/>
          </p14:sldIdLst>
        </p14:section>
        <p14:section name="Code First Main Parts" id="{81C3A756-C14A-41F0-A473-AE547939CA7A}">
          <p14:sldIdLst>
            <p14:sldId id="822"/>
            <p14:sldId id="823"/>
            <p14:sldId id="824"/>
            <p14:sldId id="831"/>
            <p14:sldId id="816"/>
            <p14:sldId id="825"/>
            <p14:sldId id="826"/>
            <p14:sldId id="832"/>
            <p14:sldId id="829"/>
            <p14:sldId id="833"/>
            <p14:sldId id="817"/>
            <p14:sldId id="828"/>
            <p14:sldId id="830"/>
            <p14:sldId id="834"/>
          </p14:sldIdLst>
        </p14:section>
        <p14:section name="Using Code First Migrations" id="{C9623C25-5817-4ED2-B52A-7BF43FA6450E}">
          <p14:sldIdLst>
            <p14:sldId id="837"/>
            <p14:sldId id="838"/>
            <p14:sldId id="839"/>
            <p14:sldId id="840"/>
            <p14:sldId id="841"/>
            <p14:sldId id="843"/>
            <p14:sldId id="842"/>
          </p14:sldIdLst>
        </p14:section>
        <p14:section name="Configure Mappings" id="{C8E5DC33-4032-47B4-817E-929018FDD681}">
          <p14:sldIdLst>
            <p14:sldId id="844"/>
            <p14:sldId id="845"/>
            <p14:sldId id="846"/>
            <p14:sldId id="847"/>
            <p14:sldId id="849"/>
            <p14:sldId id="848"/>
          </p14:sldIdLst>
        </p14:section>
        <p14:section name="LINQPad" id="{C150D08D-D3E1-41CD-BD0C-AEF54B2EEE32}">
          <p14:sldIdLst>
            <p14:sldId id="854"/>
            <p14:sldId id="855"/>
            <p14:sldId id="856"/>
          </p14:sldIdLst>
        </p14:section>
        <p14:section name="Repository Pattern" id="{03BC86C1-AB79-4F10-91F1-083265C6E394}">
          <p14:sldIdLst>
            <p14:sldId id="850"/>
            <p14:sldId id="853"/>
            <p14:sldId id="852"/>
          </p14:sldIdLst>
        </p14:section>
        <p14:section name="Questions and Homework" id="{582018E1-BCD4-4B64-9021-AA7DC827860A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9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0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2362200"/>
            <a:ext cx="7086600" cy="1524000"/>
          </a:xfrm>
        </p:spPr>
        <p:txBody>
          <a:bodyPr/>
          <a:lstStyle/>
          <a:p>
            <a:r>
              <a:rPr lang="en-US" dirty="0"/>
              <a:t>Entity Framework Code First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4473567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stimms.files.wordpress.com/2013/05/unicor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731" y="4476995"/>
            <a:ext cx="256507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562" y="533400"/>
            <a:ext cx="2079407" cy="16987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0790" y="548260"/>
            <a:ext cx="2857500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48" y="2310229"/>
            <a:ext cx="1971705" cy="14235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</a:t>
            </a:r>
            <a:r>
              <a:rPr lang="en-US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Another example of domain class (model)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5240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Post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ICollection&lt;PostAnswer&gt; answers;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Post()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this.answers = new HashSet&lt;PostAnswer&gt;();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 ICollection&lt;PostAnswer&gt; Answers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this.answers;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this.answers = value;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PostType Type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53200" y="4800600"/>
            <a:ext cx="1828800" cy="867537"/>
          </a:xfrm>
          <a:prstGeom prst="wedgeRoundRectCallout">
            <a:avLst>
              <a:gd name="adj1" fmla="val 2485"/>
              <a:gd name="adj2" fmla="val -1044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Navigation property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9280" y="6180016"/>
            <a:ext cx="1905000" cy="441889"/>
          </a:xfrm>
          <a:prstGeom prst="wedgeRoundRectCallout">
            <a:avLst>
              <a:gd name="adj1" fmla="val -1716"/>
              <a:gd name="adj2" fmla="val -127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Enumeration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3140" y="1855506"/>
            <a:ext cx="2758440" cy="891516"/>
          </a:xfrm>
          <a:prstGeom prst="wedgeRoundRectCallout">
            <a:avLst>
              <a:gd name="adj1" fmla="val -53765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Prevents null reference exception</a:t>
            </a:r>
          </a:p>
        </p:txBody>
      </p:sp>
    </p:spTree>
    <p:extLst>
      <p:ext uri="{BB962C8B-B14F-4D97-AF65-F5344CB8AC3E}">
        <p14:creationId xmlns:p14="http://schemas.microsoft.com/office/powerpoint/2010/main" val="11509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07721"/>
            <a:ext cx="7924800" cy="685800"/>
          </a:xfrm>
        </p:spPr>
        <p:txBody>
          <a:bodyPr/>
          <a:lstStyle/>
          <a:p>
            <a:r>
              <a:rPr lang="en-US" dirty="0" smtClean="0"/>
              <a:t>Demo: Creating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r>
              <a:rPr lang="en-US" dirty="0" smtClean="0"/>
              <a:t>Creating domain classes (models)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219200"/>
            <a:ext cx="4762500" cy="2981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12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DbContext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 class that inherits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</a:p>
          <a:p>
            <a:pPr lvl="1"/>
            <a:r>
              <a:rPr lang="en-US" dirty="0" smtClean="0"/>
              <a:t>Manages model classes using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DbSet</a:t>
            </a:r>
            <a:r>
              <a:rPr lang="en-US" sz="2800" dirty="0" smtClean="0"/>
              <a:t> </a:t>
            </a:r>
            <a:r>
              <a:rPr lang="en-US" dirty="0" smtClean="0"/>
              <a:t>type</a:t>
            </a:r>
          </a:p>
          <a:p>
            <a:pPr lvl="1"/>
            <a:r>
              <a:rPr lang="en-US" dirty="0"/>
              <a:t>Implements identity tracking, change tracking, and API for CRUD operations</a:t>
            </a:r>
          </a:p>
          <a:p>
            <a:pPr lvl="1"/>
            <a:r>
              <a:rPr lang="en-US" dirty="0"/>
              <a:t>Provides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r>
              <a:rPr lang="en-US" dirty="0" smtClean="0"/>
              <a:t>Recommended to be in a separate class library</a:t>
            </a:r>
          </a:p>
          <a:p>
            <a:pPr lvl="1"/>
            <a:r>
              <a:rPr lang="en-US" dirty="0" smtClean="0"/>
              <a:t>Don't forget to reference the Entity Framework library (using </a:t>
            </a:r>
            <a:r>
              <a:rPr lang="en-US" dirty="0" err="1" smtClean="0"/>
              <a:t>NuGet</a:t>
            </a:r>
            <a:r>
              <a:rPr lang="en-US" dirty="0" smtClean="0"/>
              <a:t> package manager)</a:t>
            </a:r>
          </a:p>
          <a:p>
            <a:r>
              <a:rPr lang="en-US" dirty="0" smtClean="0"/>
              <a:t>If you have a lot of models it is recommended to use more than one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DbSet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single entity type</a:t>
            </a:r>
          </a:p>
          <a:p>
            <a:r>
              <a:rPr lang="en-US" dirty="0" smtClean="0"/>
              <a:t>Set operations: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Attach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</a:p>
          <a:p>
            <a:r>
              <a:rPr lang="en-US" dirty="0" smtClean="0"/>
              <a:t>Use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  <a:r>
              <a:rPr lang="en-US" dirty="0" smtClean="0"/>
              <a:t> to query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44" y="3200400"/>
            <a:ext cx="6520312" cy="1390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457200" y="504816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ublic DbSet&lt;Post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Posts { get; set;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DbContext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143000"/>
            <a:ext cx="8077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System.Data.Entity;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CodeFirst.Models;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ForumContext : DbContext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DbSet&lt;Category&gt; Categories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DbSet&lt;Post&gt; Posts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DbSet&lt;PostAnswer&gt;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PostAnswers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DbSet&lt;Tag&gt; Tags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37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Demo: Creating DbContext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295400"/>
            <a:ext cx="4762500" cy="34385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15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Interact With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same way as when we use database first or model first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2144375"/>
            <a:ext cx="8229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new ForumContext();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 = new Category { Parent = null, Name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 course",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db.Categories.Add(category</a:t>
            </a:r>
            <a:r>
              <a:rPr lang="en-US" sz="2000" b="1" noProof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post.Title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Срока на домашните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Моля удължете срока на домашните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PostType.Normal;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домашни"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db.Posts.Add(post);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db.SaveChanges</a:t>
            </a: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380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4495800"/>
            <a:ext cx="8534400" cy="1790700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dirty="0" smtClean="0"/>
              <a:t>Using The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66800"/>
            <a:ext cx="4738063" cy="310038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4854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smtClean="0"/>
              <a:t>default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app.config</a:t>
            </a:r>
            <a:r>
              <a:rPr lang="en-US" dirty="0" smtClean="0"/>
              <a:t> file contains link to default connection factory that creates local </a:t>
            </a:r>
            <a:r>
              <a:rPr lang="en-US" dirty="0" err="1" smtClean="0"/>
              <a:t>db</a:t>
            </a:r>
            <a:endParaRPr lang="bg-BG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r>
              <a:rPr lang="en-US" dirty="0" smtClean="0"/>
              <a:t>Server name </a:t>
            </a:r>
            <a:r>
              <a:rPr lang="en-US" dirty="0"/>
              <a:t>by </a:t>
            </a:r>
            <a:r>
              <a:rPr lang="en-US" dirty="0" smtClean="0"/>
              <a:t>default: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localdb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)\v11.0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.\SQLEXPRESS.[full-class-name]</a:t>
            </a:r>
          </a:p>
          <a:p>
            <a:pPr lvl="1"/>
            <a:r>
              <a:rPr lang="en-US" dirty="0" smtClean="0"/>
              <a:t>We can use VS server explorer to view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95300" y="1981200"/>
            <a:ext cx="82296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&lt;entityFramework&gt;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&lt;defaultConnectionFactory type="System.Data.Entity.Infrastructure.LocalDbConnectionFactory, EntityFramework"&gt;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&lt;parameters&gt;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&lt;parameter value="v11.0" /&gt;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&lt;/parameters&gt;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&lt;/defaultConnectionFactory&gt;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&lt;/entityFramework&gt;</a:t>
            </a:r>
          </a:p>
        </p:txBody>
      </p:sp>
    </p:spTree>
    <p:extLst>
      <p:ext uri="{BB962C8B-B14F-4D97-AF65-F5344CB8AC3E}">
        <p14:creationId xmlns:p14="http://schemas.microsoft.com/office/powerpoint/2010/main" val="27030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 to SQL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1066800"/>
          </a:xfrm>
        </p:spPr>
        <p:txBody>
          <a:bodyPr/>
          <a:lstStyle/>
          <a:p>
            <a:r>
              <a:rPr lang="en-US" dirty="0" smtClean="0"/>
              <a:t>First, create context constructor that calls base constructor with appropriate connection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" y="1981200"/>
            <a:ext cx="8229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ForumContext : DbContext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ForumContext()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base("ForumDb")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57200" y="4876800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&lt;connectionStrings&gt;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name="ForumDb" connectionString="Data Source=.;Initial Catalog=ForumDb;Integrated Security=True" providerName="System.Data.SqlClient" /&gt;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&lt;/connectionStrings&gt;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249162"/>
            <a:ext cx="8534400" cy="553015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 add the connection string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app.config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790700" y="4431042"/>
            <a:ext cx="2933700" cy="891516"/>
          </a:xfrm>
          <a:prstGeom prst="wedgeRoundRectCallout">
            <a:avLst>
              <a:gd name="adj1" fmla="val -53765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Server address might be .\SQLEXPRESS</a:t>
            </a:r>
          </a:p>
        </p:txBody>
      </p:sp>
    </p:spTree>
    <p:extLst>
      <p:ext uri="{BB962C8B-B14F-4D97-AF65-F5344CB8AC3E}">
        <p14:creationId xmlns:p14="http://schemas.microsoft.com/office/powerpoint/2010/main" val="39478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Modeling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Code First Main Parts</a:t>
            </a:r>
          </a:p>
          <a:p>
            <a:pPr lvl="1"/>
            <a:r>
              <a:rPr lang="en-US" dirty="0" smtClean="0"/>
              <a:t>Domain Classes (Models)</a:t>
            </a:r>
          </a:p>
          <a:p>
            <a:pPr lvl="1"/>
            <a:r>
              <a:rPr lang="en-US" dirty="0" smtClean="0"/>
              <a:t>DbContext and </a:t>
            </a:r>
            <a:r>
              <a:rPr lang="en-US" dirty="0" err="1" smtClean="0"/>
              <a:t>DbSets</a:t>
            </a:r>
            <a:endParaRPr lang="en-US" dirty="0" smtClean="0"/>
          </a:p>
          <a:p>
            <a:pPr lvl="1"/>
            <a:r>
              <a:rPr lang="en-US" dirty="0" smtClean="0"/>
              <a:t>Database </a:t>
            </a:r>
            <a:r>
              <a:rPr lang="en-US" dirty="0" smtClean="0"/>
              <a:t>connection</a:t>
            </a:r>
          </a:p>
          <a:p>
            <a:r>
              <a:rPr lang="en-US" dirty="0" smtClean="0"/>
              <a:t>Using Code First Migrations</a:t>
            </a:r>
          </a:p>
          <a:p>
            <a:r>
              <a:rPr lang="en-US" dirty="0" smtClean="0"/>
              <a:t>Configure Mappings</a:t>
            </a:r>
          </a:p>
          <a:p>
            <a:r>
              <a:rPr lang="en-US" dirty="0" err="1" smtClean="0"/>
              <a:t>LINQPad</a:t>
            </a:r>
            <a:endParaRPr lang="en-US" dirty="0" smtClean="0"/>
          </a:p>
          <a:p>
            <a:r>
              <a:rPr lang="en-US" dirty="0" smtClean="0"/>
              <a:t>Repository Pattern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71008"/>
            <a:ext cx="1901192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258395" y="106111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1371600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Connection String Available?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3733800"/>
            <a:ext cx="2667000" cy="990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Build String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(SQL Server Express or Create 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bg1"/>
                </a:solidFill>
              </a:rPr>
              <a:t>ocal DB)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1" y="2530793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Database Exists?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1714500" y="2057400"/>
            <a:ext cx="0" cy="1676400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3048000" y="2873693"/>
            <a:ext cx="609601" cy="135540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2743200" y="1714500"/>
            <a:ext cx="914401" cy="1159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038600" y="4724400"/>
            <a:ext cx="20574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Create Database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686301" y="3216593"/>
            <a:ext cx="380999" cy="150780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58001" y="3125153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Use Database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5715001" y="2873693"/>
            <a:ext cx="1143000" cy="594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6096000" y="3468053"/>
            <a:ext cx="762001" cy="159924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4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1447801"/>
          </a:xfrm>
        </p:spPr>
        <p:txBody>
          <a:bodyPr/>
          <a:lstStyle/>
          <a:p>
            <a:r>
              <a:rPr lang="en-US" dirty="0" smtClean="0"/>
              <a:t>Demo: Change Database Connection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8" y="533400"/>
            <a:ext cx="5956663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1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Code First Migrations</a:t>
            </a:r>
          </a:p>
        </p:txBody>
      </p:sp>
      <p:pic>
        <p:nvPicPr>
          <p:cNvPr id="2050" name="Picture 2" descr="http://lecture.tableau-noir.net/lecture/migrations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15" y="2514600"/>
            <a:ext cx="4993369" cy="36793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6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Domain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we change our models?</a:t>
            </a:r>
          </a:p>
          <a:p>
            <a:pPr lvl="1"/>
            <a:r>
              <a:rPr lang="en-US" dirty="0" smtClean="0"/>
              <a:t>Entity Framework compares our model with the model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__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MigrationHistory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table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By default Entity Framework only creates the database and don't do any changes after that</a:t>
            </a:r>
          </a:p>
          <a:p>
            <a:r>
              <a:rPr lang="en-US" dirty="0" smtClean="0"/>
              <a:t>Using Code First Migrations we can manage differences between models and database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67" y="2732723"/>
            <a:ext cx="6076465" cy="1062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Code First Migrations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Open Package Manager Console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Run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Enable-Migrations</a:t>
            </a:r>
            <a:r>
              <a:rPr lang="en-US" dirty="0" smtClean="0"/>
              <a:t> command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This will create some initial jumpstart code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EnableAutomaticMigrations</a:t>
            </a:r>
            <a:r>
              <a:rPr lang="en-US" dirty="0" smtClean="0"/>
              <a:t> for auto migrations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Two types of migrations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Automatic migrations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AutomaticMigrationsEnabled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= true;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Code-based (providing full control)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Separate C# code file for every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Migration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CreateDatabaseIfNotExists</a:t>
            </a:r>
            <a:r>
              <a:rPr lang="en-US" dirty="0" smtClean="0"/>
              <a:t> (default)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DropCreateDatabaseIfModelChanges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We loose all the data when change the model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DropCreateDatabaseAlways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Great for automated integration testing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MigrateDatabaseToLatestVersion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This option uses our migrations</a:t>
            </a:r>
          </a:p>
          <a:p>
            <a:r>
              <a:rPr lang="en-US" dirty="0" smtClean="0"/>
              <a:t>We can implement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IDatabaseInitializer</a:t>
            </a:r>
            <a:r>
              <a:rPr lang="en-US" dirty="0" smtClean="0"/>
              <a:t> if we want custom migration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Code First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enable code first migrations</a:t>
            </a:r>
          </a:p>
          <a:p>
            <a:r>
              <a:rPr lang="en-US" dirty="0" smtClean="0"/>
              <a:t>Second, we need to tell to Entity Framework to use our migrations with code (or </a:t>
            </a:r>
            <a:r>
              <a:rPr lang="en-US" dirty="0" err="1" smtClean="0"/>
              <a:t>app.config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configure automatic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2819400"/>
            <a:ext cx="8229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Database.SetInitializer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MigrateDatabaseToLatestVersion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&lt;ForumContext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Configuration&gt;());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481530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this.AutomaticMigrationsEnabled = true;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this.AutomaticMigrationDataLossAllowed = true;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10940" y="4419600"/>
            <a:ext cx="3520440" cy="891516"/>
          </a:xfrm>
          <a:prstGeom prst="wedgeRoundRectCallout">
            <a:avLst>
              <a:gd name="adj1" fmla="val -1555"/>
              <a:gd name="adj2" fmla="val 10400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allow us to delete or change properties</a:t>
            </a:r>
          </a:p>
        </p:txBody>
      </p:sp>
    </p:spTree>
    <p:extLst>
      <p:ext uri="{BB962C8B-B14F-4D97-AF65-F5344CB8AC3E}">
        <p14:creationId xmlns:p14="http://schemas.microsoft.com/office/powerpoint/2010/main" val="29465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a migration we can seed the database with some data 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Seed</a:t>
            </a:r>
            <a:r>
              <a:rPr lang="en-US" dirty="0" smtClean="0"/>
              <a:t> method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method will be run every time (since EF 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38150" y="2133510"/>
            <a:ext cx="82677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Seed(ForumContext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will be called after migrating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the latest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version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You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use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DbSet&lt;T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&gt;.AddOrUpdate() helper extension method 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avoid creating duplicate seed data. E.g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*/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context.Tags.AddOrUpdate(new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context.Tags.AddOrUpdate(new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форум"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1447799"/>
          </a:xfrm>
        </p:spPr>
        <p:txBody>
          <a:bodyPr/>
          <a:lstStyle/>
          <a:p>
            <a:r>
              <a:rPr lang="en-US" dirty="0" smtClean="0"/>
              <a:t>Demo: Code First Migrations</a:t>
            </a:r>
            <a:endParaRPr lang="en-US" dirty="0"/>
          </a:p>
        </p:txBody>
      </p:sp>
      <p:pic>
        <p:nvPicPr>
          <p:cNvPr id="5122" name="Picture 2" descr="http://1.bp.blogspot.com/-KMHr4WmKBc0/UCsfMroaNKI/AAAAAAAAAKk/gBT1mL8pU5A/s1600/4Wildebeest+migration+animal+facts+African+photo+safari+Masai+mara+safari+wildebeest+migration+Masai+mara+national+park+Kenya+amazing+beautiful+wildebeest+animal+photo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56" y="990600"/>
            <a:ext cx="5301088" cy="3449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/>
              <a:t>Configure Mappings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Using Data Annotations and Fluent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38400"/>
            <a:ext cx="3810000" cy="381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46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supports three types of modeling workflow:</a:t>
            </a:r>
          </a:p>
          <a:p>
            <a:pPr lvl="1"/>
            <a:r>
              <a:rPr lang="en-US" dirty="0" smtClean="0"/>
              <a:t>Database first</a:t>
            </a:r>
          </a:p>
          <a:p>
            <a:pPr lvl="2"/>
            <a:r>
              <a:rPr lang="en-US" dirty="0" smtClean="0"/>
              <a:t>Create models as database tables</a:t>
            </a:r>
          </a:p>
          <a:p>
            <a:pPr lvl="2"/>
            <a:r>
              <a:rPr lang="en-US" dirty="0" smtClean="0"/>
              <a:t>Use Management </a:t>
            </a:r>
            <a:r>
              <a:rPr lang="en-US" dirty="0"/>
              <a:t>S</a:t>
            </a:r>
            <a:r>
              <a:rPr lang="en-US" dirty="0" smtClean="0"/>
              <a:t>tudio or native SQL queries</a:t>
            </a:r>
          </a:p>
          <a:p>
            <a:pPr lvl="1"/>
            <a:r>
              <a:rPr lang="en-US" dirty="0" smtClean="0"/>
              <a:t>Model first</a:t>
            </a:r>
          </a:p>
          <a:p>
            <a:pPr lvl="2"/>
            <a:r>
              <a:rPr lang="en-US" dirty="0" smtClean="0"/>
              <a:t>Create models using visual EF designer in VS</a:t>
            </a:r>
          </a:p>
          <a:p>
            <a:pPr lvl="1"/>
            <a:r>
              <a:rPr lang="en-US" dirty="0" smtClean="0"/>
              <a:t>Code first</a:t>
            </a:r>
          </a:p>
          <a:p>
            <a:pPr lvl="2"/>
            <a:r>
              <a:rPr lang="en-US" dirty="0" smtClean="0"/>
              <a:t>Write models and combine them in DbContext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Mappings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Entity Framework respects mapping details from two sources</a:t>
            </a:r>
          </a:p>
          <a:p>
            <a:pPr lvl="1"/>
            <a:r>
              <a:rPr lang="en-US" dirty="0" smtClean="0"/>
              <a:t>Data annotation attributes in the models</a:t>
            </a:r>
          </a:p>
          <a:p>
            <a:pPr lvl="2"/>
            <a:r>
              <a:rPr lang="en-US" dirty="0" smtClean="0"/>
              <a:t>Can be reused for validation purposes</a:t>
            </a:r>
          </a:p>
          <a:p>
            <a:pPr lvl="1"/>
            <a:r>
              <a:rPr lang="en-US" dirty="0" smtClean="0"/>
              <a:t>Fluent API code mapping configuration</a:t>
            </a:r>
          </a:p>
          <a:p>
            <a:pPr lvl="2"/>
            <a:r>
              <a:rPr lang="en-US" dirty="0" smtClean="0"/>
              <a:t>By overriding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OnModelCreating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By using custom configuration classes</a:t>
            </a:r>
          </a:p>
          <a:p>
            <a:r>
              <a:rPr lang="en-US" dirty="0" smtClean="0"/>
              <a:t>Use one approach</a:t>
            </a:r>
            <a:br>
              <a:rPr lang="en-US" dirty="0" smtClean="0"/>
            </a:br>
            <a:r>
              <a:rPr lang="en-US" dirty="0" smtClean="0"/>
              <a:t>or the other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029200"/>
            <a:ext cx="2971800" cy="1366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9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There is a bunch of data annotation attributes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System.ComponentModel.DataAnnotations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[Key]</a:t>
            </a:r>
            <a:r>
              <a:rPr lang="en-US" dirty="0" smtClean="0"/>
              <a:t> – specifies the primary key of the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For validation: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StringLength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MaxLength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MinLength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[Required]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Schema: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[Column]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[Table]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ConcurrencyCheck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[Timestamp]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InverseProperty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ForeignKey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DatabaseGenerated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NotMapped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], [Index]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 EF 6 we will be able to add custom attributes by using custom conventions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 for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overriding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OnModelCreating</a:t>
            </a:r>
            <a:r>
              <a:rPr lang="en-US" dirty="0" smtClean="0"/>
              <a:t> method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  <a:r>
              <a:rPr lang="en-US" dirty="0" smtClean="0"/>
              <a:t> class we can specify mapping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668488"/>
            <a:ext cx="8153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OnModelCreating(DbModelBuilder modelBuilder)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modelBuilder.Entity&lt;Tag&gt;().HasKey(x =&gt; x.TagId);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modelBuilder.Entity&lt;Tag&gt;().Property(x =&gt; x.Text).IsUnicode(true);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modelBuilder.Entity&lt;Tag&gt;().Property(x =&gt; x.Text).HasMaxLength(255);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modelBuilder.Entity&lt;Tag&gt;().Property(x =&gt; x.Text).IsFixedLength();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base.OnModelCreating(modelBuilder);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.Entity()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Map: Table Name, Schema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Inheritance Hierarchies, Complex Types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Entity -&gt; Multiple Tables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Table -&gt; Multiple Entities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Specify Key (including Composite Keys)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.Property()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Attributes (and Validation)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Map: Column Name, Type, Order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Relationships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Demo: Configure Mappings</a:t>
            </a:r>
            <a:endParaRPr lang="en-US" dirty="0"/>
          </a:p>
        </p:txBody>
      </p:sp>
      <p:pic>
        <p:nvPicPr>
          <p:cNvPr id="6146" name="Picture 2" descr="http://absolu-consulting.fr/pics/relationclients.absolu-consul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295400"/>
            <a:ext cx="3333750" cy="3333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816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661" y="1066800"/>
            <a:ext cx="6402467" cy="1371599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en-US" b="1" dirty="0" err="1" smtClean="0"/>
              <a:t>LINQPad</a:t>
            </a:r>
            <a:endParaRPr lang="en-US" b="1" dirty="0"/>
          </a:p>
        </p:txBody>
      </p:sp>
      <p:pic>
        <p:nvPicPr>
          <p:cNvPr id="1026" name="Picture 2" descr="LINQP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119" y="2514600"/>
            <a:ext cx="3352800" cy="322384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143000"/>
            <a:ext cx="86868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/>
              <a:t>Download from: </a:t>
            </a:r>
            <a:r>
              <a:rPr lang="en-US" sz="2800" dirty="0">
                <a:hlinkClick r:id="rId2"/>
              </a:rPr>
              <a:t>http://www.linqpad.net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Supports native C# 5.0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Translates it to SQL, XML, Objects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Understands LINQ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Free and paid version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pic>
        <p:nvPicPr>
          <p:cNvPr id="3074" name="Picture 2" descr="http://sharepoint.mindsharpblogs.com/NancyB/Lists/Photos/ILoveLINQ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36226"/>
            <a:ext cx="3805619" cy="25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66799"/>
            <a:ext cx="7317105" cy="1219201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en-US" b="1" dirty="0" smtClean="0"/>
              <a:t>Demo: </a:t>
            </a:r>
            <a:r>
              <a:rPr lang="en-US" b="1" dirty="0" smtClean="0"/>
              <a:t>LINQ Pad</a:t>
            </a:r>
            <a:endParaRPr lang="en-US" b="1" dirty="0"/>
          </a:p>
        </p:txBody>
      </p:sp>
      <p:pic>
        <p:nvPicPr>
          <p:cNvPr id="3" name="Picture 2" descr="http://www.scip.be/ImagesScreenshots/ArticleOfficeLINQ%20-%20LINQPa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0"/>
            <a:ext cx="4800600" cy="31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92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838200"/>
            <a:ext cx="6402467" cy="1371599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en-US" b="1" dirty="0" smtClean="0"/>
              <a:t>Repository Pattern</a:t>
            </a:r>
            <a:endParaRPr lang="en-US" b="1" dirty="0"/>
          </a:p>
        </p:txBody>
      </p:sp>
      <p:pic>
        <p:nvPicPr>
          <p:cNvPr id="1028" name="Picture 4" descr="http://www.c-sharpcorner.com/UploadFile/3d39b4/crud-using-the-repository-pattern-in-mvc/Images/CRUD-using-the-Repository-Pattern-in-MVC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77036"/>
            <a:ext cx="5029200" cy="374868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0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143000"/>
            <a:ext cx="86868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Gives abstraction over the data layer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Single place to make changes to your data access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Single place responsible for a set of tables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Easily replaceable by other implementations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Hides the details in accessing data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Can be implemented in various ways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74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8120"/>
            <a:ext cx="7086600" cy="838200"/>
          </a:xfrm>
        </p:spPr>
        <p:txBody>
          <a:bodyPr/>
          <a:lstStyle/>
          <a:p>
            <a:r>
              <a:rPr lang="en-US" dirty="0"/>
              <a:t>Database First Modeling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Create models as database </a:t>
            </a:r>
            <a:r>
              <a:rPr lang="en-US" dirty="0" smtClean="0"/>
              <a:t>tables and then generate code (models) from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44383"/>
            <a:ext cx="2002888" cy="3794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owchart: Magnetic Disk 5"/>
          <p:cNvSpPr/>
          <p:nvPr/>
        </p:nvSpPr>
        <p:spPr>
          <a:xfrm>
            <a:off x="1690864" y="2209800"/>
            <a:ext cx="914400" cy="9906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09746" y="4307541"/>
            <a:ext cx="59065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86" y="306473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035" y="306473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>
          <a:xfrm>
            <a:off x="5628734" y="4358325"/>
            <a:ext cx="59065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Document 8">
            <a:hlinkClick r:id="" action="ppaction://noaction" highlightClick="1"/>
          </p:cNvPr>
          <p:cNvSpPr/>
          <p:nvPr/>
        </p:nvSpPr>
        <p:spPr>
          <a:xfrm>
            <a:off x="5028486" y="2326340"/>
            <a:ext cx="762714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8141570" y="2443285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9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952" y="1524001"/>
            <a:ext cx="7317105" cy="1219201"/>
          </a:xfrm>
        </p:spPr>
        <p:txBody>
          <a:bodyPr>
            <a:normAutofit fontScale="90000"/>
          </a:bodyPr>
          <a:lstStyle/>
          <a:p>
            <a:pPr>
              <a:lnSpc>
                <a:spcPts val="5400"/>
              </a:lnSpc>
            </a:pPr>
            <a:r>
              <a:rPr lang="en-US" b="1" dirty="0" smtClean="0"/>
              <a:t>Demo: Repository Pattern</a:t>
            </a:r>
            <a:endParaRPr lang="en-US" b="1" dirty="0"/>
          </a:p>
        </p:txBody>
      </p:sp>
      <p:pic>
        <p:nvPicPr>
          <p:cNvPr id="2050" name="Picture 2" descr="http://cfile24.uf.tistory.com/image/203A0C3F4D9927241C80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79845"/>
            <a:ext cx="160061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rainingindustry.com/media/16280165/knowledge_repository_img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47883"/>
            <a:ext cx="2172266" cy="2857500"/>
          </a:xfrm>
          <a:prstGeom prst="round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42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Entity Framework Code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Using c0de first approach, create database for student system with the following tables: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</a:t>
            </a:r>
            <a:r>
              <a:rPr lang="en-US" dirty="0" smtClean="0"/>
              <a:t> (with Id, Name, Number, etc.)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Courses</a:t>
            </a:r>
            <a:r>
              <a:rPr lang="en-US" dirty="0" smtClean="0"/>
              <a:t> (Name, Description, Materials, etc.)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StudentsInCourses</a:t>
            </a:r>
            <a:r>
              <a:rPr lang="en-US" dirty="0" smtClean="0"/>
              <a:t> (many-to-many relationship)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(one-to-many relationship with students and courses), fields: Content, </a:t>
            </a:r>
            <a:r>
              <a:rPr lang="en-US" dirty="0" err="1" smtClean="0"/>
              <a:t>TimeSent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Annotate the data models with the appropriate attributes and enable code first migrations</a:t>
            </a:r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Write a console application that uses the data</a:t>
            </a:r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Seed the data with random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/>
              <a:t>First Modeling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20" y="2488451"/>
            <a:ext cx="1982217" cy="3755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owchart: Magnetic Disk 5"/>
          <p:cNvSpPr/>
          <p:nvPr/>
        </p:nvSpPr>
        <p:spPr>
          <a:xfrm>
            <a:off x="7831706" y="1942724"/>
            <a:ext cx="793031" cy="93905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006229" y="5165316"/>
            <a:ext cx="3430429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0" y="2105515"/>
            <a:ext cx="2556369" cy="3505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152" y="123003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3006022" y="2859740"/>
            <a:ext cx="560707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2203545" y="1614391"/>
            <a:ext cx="762714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5629178" y="914400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 Modeling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28" y="1180712"/>
            <a:ext cx="1633111" cy="10483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Domain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20" y="2488451"/>
            <a:ext cx="1982217" cy="3755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733" y="2149523"/>
            <a:ext cx="2556369" cy="3505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89" y="233415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2267766" y="3118219"/>
            <a:ext cx="1847034" cy="11923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Custom Configuration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3939123" y="1422733"/>
            <a:ext cx="1454055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bg1"/>
                </a:solidFill>
              </a:rPr>
              <a:t>DbContext </a:t>
            </a:r>
            <a:r>
              <a:rPr lang="en-US" sz="1800" dirty="0" err="1">
                <a:solidFill>
                  <a:schemeClr val="bg1"/>
                </a:solidFill>
              </a:rPr>
              <a:t>ModelBuilder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2142139" y="1962718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82769" y="3317629"/>
            <a:ext cx="1175231" cy="104836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As needed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831706" y="1942724"/>
            <a:ext cx="793031" cy="93905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7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Code First?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without having to define mappings in </a:t>
            </a:r>
            <a:r>
              <a:rPr lang="en-US" dirty="0" smtClean="0"/>
              <a:t>XML or create database models</a:t>
            </a:r>
          </a:p>
          <a:p>
            <a:r>
              <a:rPr lang="en-US" dirty="0"/>
              <a:t>Define objects in </a:t>
            </a:r>
            <a:r>
              <a:rPr lang="en-US" dirty="0" smtClean="0"/>
              <a:t>POCO</a:t>
            </a:r>
          </a:p>
          <a:p>
            <a:pPr lvl="1"/>
            <a:r>
              <a:rPr lang="en-US" dirty="0" smtClean="0"/>
              <a:t>Reuse these models and their attributes</a:t>
            </a:r>
            <a:endParaRPr lang="en-US" dirty="0"/>
          </a:p>
          <a:p>
            <a:r>
              <a:rPr lang="en-US" dirty="0"/>
              <a:t>No base classes required</a:t>
            </a:r>
          </a:p>
          <a:p>
            <a:r>
              <a:rPr lang="en-US" dirty="0"/>
              <a:t>Enables database persistence with no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Can use automatic migrations</a:t>
            </a:r>
            <a:endParaRPr lang="en-US" dirty="0"/>
          </a:p>
          <a:p>
            <a:r>
              <a:rPr lang="en-US" dirty="0"/>
              <a:t>Can use Data </a:t>
            </a:r>
            <a:r>
              <a:rPr lang="en-US" dirty="0" smtClean="0"/>
              <a:t>Annotations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  <a:r>
              <a:rPr lang="en-US" dirty="0" smtClean="0"/>
              <a:t>, etc.)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Code First Main Parts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 smtClean="0"/>
              <a:t>Domain classes, DbContext and </a:t>
            </a:r>
            <a:r>
              <a:rPr lang="en-US" dirty="0" err="1" smtClean="0"/>
              <a:t>DbSets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600325"/>
            <a:ext cx="4762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75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Bunch of normal C# classes (POCO)</a:t>
            </a:r>
            <a:endParaRPr lang="en-US" dirty="0"/>
          </a:p>
          <a:p>
            <a:pPr lvl="1"/>
            <a:r>
              <a:rPr lang="en-US" dirty="0" smtClean="0"/>
              <a:t>May contain navigation properties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Recommended to be in a separate class library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362200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PostAnswer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PostAnswerId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Content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PostId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Post Post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49240" y="4579632"/>
            <a:ext cx="1828800" cy="867537"/>
          </a:xfrm>
          <a:prstGeom prst="wedgeRoundRectCallout">
            <a:avLst>
              <a:gd name="adj1" fmla="val -100433"/>
              <a:gd name="adj2" fmla="val -861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Navigation property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77000" y="3325635"/>
            <a:ext cx="1828800" cy="441889"/>
          </a:xfrm>
          <a:prstGeom prst="wedgeRoundRectCallout">
            <a:avLst>
              <a:gd name="adj1" fmla="val -99600"/>
              <a:gd name="adj2" fmla="val 568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3400" y="2209800"/>
            <a:ext cx="1828800" cy="441889"/>
          </a:xfrm>
          <a:prstGeom prst="wedgeRoundRectCallout">
            <a:avLst>
              <a:gd name="adj1" fmla="val -52516"/>
              <a:gd name="adj2" fmla="val 1345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800" y="4524648"/>
            <a:ext cx="1828800" cy="891516"/>
          </a:xfrm>
          <a:prstGeom prst="wedgeRoundRectCallout">
            <a:avLst>
              <a:gd name="adj1" fmla="val 57899"/>
              <a:gd name="adj2" fmla="val -827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Virtual for lazy 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9146</TotalTime>
  <Words>1594</Words>
  <Application>Microsoft Office PowerPoint</Application>
  <PresentationFormat>On-screen Show (4:3)</PresentationFormat>
  <Paragraphs>333</Paragraphs>
  <Slides>43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 Academy</vt:lpstr>
      <vt:lpstr>Entity Framework Code First</vt:lpstr>
      <vt:lpstr>Table of Contents</vt:lpstr>
      <vt:lpstr>Modeling Workflow</vt:lpstr>
      <vt:lpstr>Database First Modeling Workflow</vt:lpstr>
      <vt:lpstr>Model First Modeling Workflow</vt:lpstr>
      <vt:lpstr>Code First Modeling Workflow</vt:lpstr>
      <vt:lpstr>Why Use Code First?</vt:lpstr>
      <vt:lpstr>Code First Main Parts</vt:lpstr>
      <vt:lpstr>Domain Classes (Models)</vt:lpstr>
      <vt:lpstr>Domain Classes (Models) (2)</vt:lpstr>
      <vt:lpstr>Demo: Creating Models</vt:lpstr>
      <vt:lpstr>DbContext Class</vt:lpstr>
      <vt:lpstr>DbSet Type</vt:lpstr>
      <vt:lpstr>DbContext Example</vt:lpstr>
      <vt:lpstr>Demo: Creating DbContext</vt:lpstr>
      <vt:lpstr>How to Interact With the Data?</vt:lpstr>
      <vt:lpstr>Demo: Using The Data</vt:lpstr>
      <vt:lpstr>Where is My Data?</vt:lpstr>
      <vt:lpstr>How to Connect to SQL Server?</vt:lpstr>
      <vt:lpstr>Database Connection Workflow</vt:lpstr>
      <vt:lpstr>Demo: Change Database Connection</vt:lpstr>
      <vt:lpstr>Using Code First Migrations</vt:lpstr>
      <vt:lpstr>Changes in Domain Classes</vt:lpstr>
      <vt:lpstr>Code First Migrations</vt:lpstr>
      <vt:lpstr>Database Migration Strategies</vt:lpstr>
      <vt:lpstr>Use Code First Migrations</vt:lpstr>
      <vt:lpstr>Seeding the Database</vt:lpstr>
      <vt:lpstr>Demo: Code First Migrations</vt:lpstr>
      <vt:lpstr>Configure Mappings</vt:lpstr>
      <vt:lpstr>Configure Mappings</vt:lpstr>
      <vt:lpstr>Data Annotations</vt:lpstr>
      <vt:lpstr>Fluent API for Mappings</vt:lpstr>
      <vt:lpstr>Fluent API Configurations</vt:lpstr>
      <vt:lpstr>Demo: Configure Mappings</vt:lpstr>
      <vt:lpstr>LINQPad</vt:lpstr>
      <vt:lpstr>LINQPad</vt:lpstr>
      <vt:lpstr>Demo: LINQ Pad</vt:lpstr>
      <vt:lpstr>Repository Pattern</vt:lpstr>
      <vt:lpstr>Repository Pattern</vt:lpstr>
      <vt:lpstr>Demo: Repository Pattern</vt:lpstr>
      <vt:lpstr>Entity Framework Code First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Ivaylo Kenov</cp:lastModifiedBy>
  <cp:revision>2161</cp:revision>
  <dcterms:created xsi:type="dcterms:W3CDTF">2007-12-08T16:03:35Z</dcterms:created>
  <dcterms:modified xsi:type="dcterms:W3CDTF">2014-08-27T18:57:23Z</dcterms:modified>
  <cp:category>quality code, software engineering</cp:category>
</cp:coreProperties>
</file>