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77" r:id="rId5"/>
    <p:sldId id="285" r:id="rId6"/>
    <p:sldId id="269" r:id="rId7"/>
    <p:sldId id="278" r:id="rId8"/>
    <p:sldId id="287" r:id="rId9"/>
    <p:sldId id="270" r:id="rId10"/>
    <p:sldId id="291" r:id="rId11"/>
    <p:sldId id="293" r:id="rId12"/>
    <p:sldId id="292" r:id="rId13"/>
    <p:sldId id="288" r:id="rId14"/>
    <p:sldId id="295" r:id="rId15"/>
    <p:sldId id="296" r:id="rId16"/>
    <p:sldId id="298" r:id="rId17"/>
    <p:sldId id="289" r:id="rId18"/>
    <p:sldId id="294" r:id="rId19"/>
    <p:sldId id="299" r:id="rId20"/>
    <p:sldId id="300" r:id="rId21"/>
    <p:sldId id="301" r:id="rId22"/>
    <p:sldId id="29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83" r:id="rId31"/>
    <p:sldId id="309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68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3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6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50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lab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and using MongoDB with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the JSON-stores world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2874"/>
            <a:ext cx="8686800" cy="54627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MongoDB is an open-source DB system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 there are many available viewers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Some, but not all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MongoDB CLI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Comes with installation of MongoDB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Execute queries inside the CMD/Terminal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MongoVUE</a:t>
            </a:r>
            <a:r>
              <a:rPr lang="en-US" sz="2800" dirty="0" smtClean="0"/>
              <a:t> &amp; UMongo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Provide UI to view, edit are remove DB documents</a:t>
            </a:r>
          </a:p>
        </p:txBody>
      </p:sp>
    </p:spTree>
    <p:extLst>
      <p:ext uri="{BB962C8B-B14F-4D97-AF65-F5344CB8AC3E}">
        <p14:creationId xmlns:p14="http://schemas.microsoft.com/office/powerpoint/2010/main" val="10088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is the data structured in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MongoDB instance can have many databases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database can have many collections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A collection can have many documents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9496" y="2779447"/>
            <a:ext cx="8077198" cy="3550331"/>
          </a:xfrm>
          <a:prstGeom prst="roundRect">
            <a:avLst>
              <a:gd name="adj" fmla="val 216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5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MongoDB Instance</a:t>
            </a:r>
            <a:endParaRPr lang="en-US" sz="25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2354" y="3454888"/>
            <a:ext cx="5032721" cy="2706214"/>
          </a:xfrm>
          <a:prstGeom prst="roundRect">
            <a:avLst>
              <a:gd name="adj" fmla="val 1577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2220" y="3454888"/>
            <a:ext cx="1959007" cy="699861"/>
          </a:xfrm>
          <a:prstGeom prst="roundRect">
            <a:avLst>
              <a:gd name="adj" fmla="val 3982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57427" y="3923185"/>
            <a:ext cx="1578016" cy="2078119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0255" y="4376289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60255" y="4784290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62218" y="4483223"/>
            <a:ext cx="1959007" cy="699861"/>
          </a:xfrm>
          <a:prstGeom prst="roundRect">
            <a:avLst>
              <a:gd name="adj" fmla="val 5251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62219" y="5461241"/>
            <a:ext cx="1959007" cy="699861"/>
          </a:xfrm>
          <a:prstGeom prst="roundRect">
            <a:avLst>
              <a:gd name="adj" fmla="val 778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47881" y="3990127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49686" y="3990127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79699" y="4582518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81504" y="4582518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79699" y="5174909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81504" y="5174909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60255" y="5188198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Documents in MongoDB are JSON objects</a:t>
            </a:r>
            <a:endParaRPr lang="en-US" sz="26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367930" y="1601432"/>
            <a:ext cx="4013200" cy="5256567"/>
            <a:chOff x="431800" y="1523999"/>
            <a:chExt cx="4013200" cy="5256567"/>
          </a:xfrm>
        </p:grpSpPr>
        <p:pic>
          <p:nvPicPr>
            <p:cNvPr id="23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3999"/>
              <a:ext cx="4013200" cy="525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726126" y="1772483"/>
              <a:ext cx="2480166" cy="467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Students: </a:t>
              </a:r>
              <a:r>
                <a:rPr lang="en-US" b="1" dirty="0">
                  <a:solidFill>
                    <a:schemeClr val="bg1"/>
                  </a:solidFill>
                </a:rPr>
                <a:t>250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Titles: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Intro to SQL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NoSQL 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Entity </a:t>
              </a:r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Framework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Evaluation:</a:t>
              </a:r>
              <a:endParaRPr lang="en-US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Homework: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Exam: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Teamwork: 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Attendance: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520460" y="3412599"/>
            <a:ext cx="905522" cy="794802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29868" y="2183001"/>
            <a:ext cx="3281646" cy="4093428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{"name": "Databases",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"students": 250,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"titles": [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"Intro to SQL",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"NoSQL 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"Entity Framework"  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evaluation":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"homework": 10,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"exam": 60,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"teamwork": 20,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"attendance": 10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documents many types of values</a:t>
            </a:r>
          </a:p>
          <a:p>
            <a:pPr lvl="1"/>
            <a:r>
              <a:rPr lang="en-US" dirty="0" smtClean="0"/>
              <a:t>Numbers, Booleans </a:t>
            </a:r>
          </a:p>
          <a:p>
            <a:pPr lvl="1"/>
            <a:r>
              <a:rPr lang="en-US" dirty="0"/>
              <a:t>Strings, </a:t>
            </a:r>
            <a:r>
              <a:rPr lang="en-US" dirty="0" err="1" smtClean="0"/>
              <a:t>ObjectIds</a:t>
            </a:r>
            <a:endParaRPr lang="en-US" dirty="0" smtClean="0"/>
          </a:p>
          <a:p>
            <a:pPr lvl="1"/>
            <a:r>
              <a:rPr lang="en-US" dirty="0" smtClean="0"/>
              <a:t>Dates</a:t>
            </a:r>
            <a:endParaRPr lang="en-US" dirty="0"/>
          </a:p>
          <a:p>
            <a:pPr lvl="1"/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Also know as </a:t>
            </a:r>
            <a:br>
              <a:rPr lang="en-US" dirty="0" smtClean="0"/>
            </a:br>
            <a:r>
              <a:rPr lang="en-US" dirty="0" smtClean="0"/>
              <a:t>nested documents</a:t>
            </a:r>
          </a:p>
          <a:p>
            <a:pPr lvl="1"/>
            <a:r>
              <a:rPr lang="en-US" dirty="0" smtClean="0"/>
              <a:t>Arrays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61772" y="1670937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17, 3.14, true/false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61772" y="2317113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"Doncho Minkov"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61772" y="2963289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2014-09-01T14:58:48.126Z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61772" y="3609945"/>
            <a:ext cx="3751292" cy="1323439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"username":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"Minkov",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accessLvl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2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61772" y="5223488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['bananas',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'oranges']</a:t>
            </a:r>
          </a:p>
        </p:txBody>
      </p:sp>
    </p:spTree>
    <p:extLst>
      <p:ext uri="{BB962C8B-B14F-4D97-AF65-F5344CB8AC3E}">
        <p14:creationId xmlns:p14="http://schemas.microsoft.com/office/powerpoint/2010/main" val="12095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Driver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MongoDB SDK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520"/>
            <a:ext cx="8686800" cy="5814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.NET driver provides a SDK to work with MongoDB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CRUD 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create, read, update and delete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create indexes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LINQ-like functionality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That is executed over the database using the native query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transactions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has atomicity on single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4185"/>
            <a:ext cx="7924800" cy="1569128"/>
          </a:xfrm>
        </p:spPr>
        <p:txBody>
          <a:bodyPr/>
          <a:lstStyle/>
          <a:p>
            <a:r>
              <a:rPr lang="en-US" dirty="0" smtClean="0"/>
              <a:t>CRUD Operations with MongoDB and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Insert, Remove, Update,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779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MongoDB overview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Installation and drivers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 and documents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Hosting </a:t>
            </a:r>
            <a:r>
              <a:rPr lang="en-US" dirty="0" smtClean="0"/>
              <a:t>locally MongoDB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DB </a:t>
            </a:r>
            <a:r>
              <a:rPr lang="en-US" dirty="0"/>
              <a:t>Viewers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Console CLI, UMongo, Mongo VUE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Queries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8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CRUD Over MongoDB </a:t>
            </a:r>
            <a:br>
              <a:rPr lang="en-US" dirty="0" smtClean="0"/>
            </a:br>
            <a:r>
              <a:rPr lang="en-US" dirty="0" smtClean="0"/>
              <a:t>with 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4917"/>
            <a:ext cx="8686800" cy="1248034"/>
          </a:xfrm>
        </p:spPr>
        <p:txBody>
          <a:bodyPr>
            <a:spAutoFit/>
          </a:bodyPr>
          <a:lstStyle/>
          <a:p>
            <a:r>
              <a:rPr lang="en-US" dirty="0" smtClean="0"/>
              <a:t>A collection must be created/fetched</a:t>
            </a:r>
          </a:p>
          <a:p>
            <a:pPr lvl="1"/>
            <a:r>
              <a:rPr lang="en-US" dirty="0" smtClean="0"/>
              <a:t>Before performing any operations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264435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logsCollection</a:t>
            </a:r>
            <a:r>
              <a:rPr lang="en-US" dirty="0" smtClean="0"/>
              <a:t> = </a:t>
            </a:r>
            <a:r>
              <a:rPr lang="en-US" dirty="0" err="1" smtClean="0"/>
              <a:t>db.GetCollection</a:t>
            </a:r>
            <a:r>
              <a:rPr lang="en-US" dirty="0" smtClean="0"/>
              <a:t>&lt;Log&gt;("logs");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055869"/>
            <a:ext cx="8686800" cy="119609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All operations are done over this collection:</a:t>
            </a:r>
          </a:p>
          <a:p>
            <a:pPr lvl="2"/>
            <a:r>
              <a:rPr lang="en-US" dirty="0" smtClean="0"/>
              <a:t>Fetch documents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400" y="4251966"/>
            <a:ext cx="40829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logsCollection.FindAll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logs.FindOneById</a:t>
            </a:r>
            <a:r>
              <a:rPr lang="en-US" dirty="0" smtClean="0"/>
              <a:t>(id);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5099213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455850" y="5099213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33400" y="5694559"/>
            <a:ext cx="408298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logsCollection.Insert</a:t>
            </a:r>
            <a:r>
              <a:rPr lang="en-US" dirty="0" smtClean="0"/>
              <a:t>(log);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921188" y="5689405"/>
            <a:ext cx="377818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logs.Remove</a:t>
            </a:r>
            <a:r>
              <a:rPr lang="en-US" dirty="0" smtClean="0"/>
              <a:t>(</a:t>
            </a:r>
            <a:r>
              <a:rPr lang="en-US" dirty="0" err="1" smtClean="0"/>
              <a:t>removeQuery</a:t>
            </a:r>
            <a:r>
              <a:rPr lang="en-US" dirty="0"/>
              <a:t>);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455850" y="3697609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4921188" y="4274774"/>
            <a:ext cx="3778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logsCollection.Update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query, update);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 Operations with MongoDB and 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778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 Operations over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80225"/>
            <a:ext cx="8686800" cy="4065974"/>
          </a:xfrm>
        </p:spPr>
        <p:txBody>
          <a:bodyPr/>
          <a:lstStyle/>
          <a:p>
            <a:r>
              <a:rPr lang="en-US" dirty="0" smtClean="0"/>
              <a:t>MongoDB supports document-based queries</a:t>
            </a:r>
          </a:p>
          <a:p>
            <a:pPr lvl="1"/>
            <a:r>
              <a:rPr lang="en-US" dirty="0" smtClean="0"/>
              <a:t>They are executed on the server</a:t>
            </a:r>
          </a:p>
          <a:p>
            <a:pPr lvl="1"/>
            <a:r>
              <a:rPr lang="en-US" dirty="0" smtClean="0"/>
              <a:t>They are the equivalent of SQL for RDBMS</a:t>
            </a:r>
          </a:p>
          <a:p>
            <a:r>
              <a:rPr lang="en-US" dirty="0" smtClean="0"/>
              <a:t>Queries can be made in two ways:</a:t>
            </a:r>
          </a:p>
          <a:p>
            <a:pPr lvl="1"/>
            <a:r>
              <a:rPr lang="en-US" dirty="0" smtClean="0"/>
              <a:t>Using native-like MongoDB queries</a:t>
            </a:r>
          </a:p>
          <a:p>
            <a:pPr lvl="1"/>
            <a:r>
              <a:rPr lang="en-US" dirty="0" smtClean="0"/>
              <a:t>Using LINQ-like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Native-like MongoDB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42856"/>
            <a:ext cx="8686800" cy="1569660"/>
          </a:xfrm>
        </p:spPr>
        <p:txBody>
          <a:bodyPr>
            <a:spAutoFit/>
          </a:bodyPr>
          <a:lstStyle/>
          <a:p>
            <a:r>
              <a:rPr lang="en-US" dirty="0" smtClean="0"/>
              <a:t>Find </a:t>
            </a:r>
            <a:r>
              <a:rPr lang="en-US" dirty="0" smtClean="0"/>
              <a:t>queries are created using similar to the native MongoDB document queries:</a:t>
            </a:r>
          </a:p>
          <a:p>
            <a:pPr lvl="1"/>
            <a:r>
              <a:rPr lang="en-US" sz="2800" dirty="0" smtClean="0"/>
              <a:t>Find recent logs: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412516"/>
            <a:ext cx="8077200" cy="1015663"/>
          </a:xfrm>
        </p:spPr>
        <p:txBody>
          <a:bodyPr/>
          <a:lstStyle/>
          <a:p>
            <a:r>
              <a:rPr lang="en-US" dirty="0" err="1" smtClean="0"/>
              <a:t>IMongoQuery</a:t>
            </a:r>
            <a:r>
              <a:rPr lang="en-US" dirty="0" smtClean="0"/>
              <a:t> </a:t>
            </a:r>
            <a:r>
              <a:rPr lang="en-US" dirty="0" err="1" smtClean="0"/>
              <a:t>findNewLogsQuery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Query.And</a:t>
            </a:r>
            <a:r>
              <a:rPr lang="en-US" dirty="0" smtClean="0"/>
              <a:t>(Query.GT("</a:t>
            </a:r>
            <a:r>
              <a:rPr lang="en-US" dirty="0" err="1"/>
              <a:t>LogDate</a:t>
            </a:r>
            <a:r>
              <a:rPr lang="en-US" dirty="0"/>
              <a:t>", </a:t>
            </a:r>
            <a:r>
              <a:rPr lang="en-US" dirty="0" smtClean="0"/>
              <a:t>date));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logs = </a:t>
            </a:r>
            <a:r>
              <a:rPr lang="en-US" dirty="0" err="1" smtClean="0"/>
              <a:t>logsCollection.Find</a:t>
            </a:r>
            <a:r>
              <a:rPr lang="en-US" dirty="0" smtClean="0"/>
              <a:t>(</a:t>
            </a:r>
            <a:r>
              <a:rPr lang="en-US" dirty="0" err="1" smtClean="0"/>
              <a:t>findNewLogsQuery</a:t>
            </a:r>
            <a:r>
              <a:rPr lang="en-US" dirty="0" smtClean="0"/>
              <a:t>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428179"/>
            <a:ext cx="8686800" cy="5593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Remove logs, older than a day:</a:t>
            </a:r>
            <a:endParaRPr lang="en-US" sz="2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33400" y="498217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IMongoQuery</a:t>
            </a:r>
            <a:r>
              <a:rPr lang="en-US" dirty="0" smtClean="0"/>
              <a:t> </a:t>
            </a:r>
            <a:r>
              <a:rPr lang="en-US" dirty="0" err="1" smtClean="0"/>
              <a:t>findOldLogsQuery</a:t>
            </a:r>
            <a:r>
              <a:rPr lang="en-US" dirty="0" smtClean="0"/>
              <a:t> = </a:t>
            </a:r>
            <a:r>
              <a:rPr lang="en-US" dirty="0" err="1" smtClean="0"/>
              <a:t>Query.And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   Query.LT("</a:t>
            </a:r>
            <a:r>
              <a:rPr lang="en-US" dirty="0" err="1" smtClean="0"/>
              <a:t>LogDate</a:t>
            </a:r>
            <a:r>
              <a:rPr lang="en-US" dirty="0" smtClean="0"/>
              <a:t>", </a:t>
            </a:r>
            <a:r>
              <a:rPr lang="en-US" dirty="0" err="1" smtClean="0"/>
              <a:t>Date.now.addDays</a:t>
            </a:r>
            <a:r>
              <a:rPr lang="en-US" dirty="0" smtClean="0"/>
              <a:t>(-1)));</a:t>
            </a:r>
          </a:p>
          <a:p>
            <a:r>
              <a:rPr lang="en-US" dirty="0" err="1" smtClean="0"/>
              <a:t>logsCollection.Remove</a:t>
            </a:r>
            <a:r>
              <a:rPr lang="en-US" dirty="0" smtClean="0"/>
              <a:t>(</a:t>
            </a:r>
            <a:r>
              <a:rPr lang="en-US" dirty="0" err="1"/>
              <a:t>findOldLogsQuery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Native-like </a:t>
            </a:r>
            <a:br>
              <a:rPr lang="en-US" dirty="0" smtClean="0"/>
            </a:br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4234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LINQ-like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19225"/>
            <a:ext cx="8686800" cy="579646"/>
          </a:xfrm>
        </p:spPr>
        <p:txBody>
          <a:bodyPr/>
          <a:lstStyle/>
          <a:p>
            <a:r>
              <a:rPr lang="en-US" dirty="0" smtClean="0"/>
              <a:t>LINQ-like Queries: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181227"/>
            <a:ext cx="8077200" cy="1938992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findRecentBugsQuery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Query&lt;Log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&gt;.Where(log =&gt;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log.LogType.Type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== "bug" &amp;&amp; 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      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log.LogDate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date)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logs = </a:t>
            </a:r>
            <a:r>
              <a:rPr lang="en-US" dirty="0" err="1" smtClean="0"/>
              <a:t>logsCollection.Find</a:t>
            </a:r>
            <a:r>
              <a:rPr lang="en-US" dirty="0" smtClean="0"/>
              <a:t>(</a:t>
            </a:r>
            <a:r>
              <a:rPr lang="en-US" dirty="0" err="1" smtClean="0"/>
              <a:t>findRecentBugsQuery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           </a:t>
            </a:r>
            <a:r>
              <a:rPr lang="en-US" dirty="0"/>
              <a:t>.Select(log =&gt; </a:t>
            </a:r>
            <a:r>
              <a:rPr lang="en-US" dirty="0" err="1"/>
              <a:t>log.Text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logsCollection.Update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4421" y="4445033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findOldPendingBugsQuery</a:t>
            </a:r>
            <a:r>
              <a:rPr lang="en-US" dirty="0"/>
              <a:t> = </a:t>
            </a:r>
            <a:r>
              <a:rPr lang="en-US" dirty="0" smtClean="0"/>
              <a:t>Query&lt;Log</a:t>
            </a:r>
            <a:r>
              <a:rPr lang="en-US" dirty="0"/>
              <a:t>&gt;.Where</a:t>
            </a:r>
            <a:r>
              <a:rPr lang="en-US" dirty="0" smtClean="0"/>
              <a:t>(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log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=&gt;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log.LogDate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&lt;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DateTime.Now.AddDays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(-10)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&amp;&amp;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log.LogType.Type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== "bug"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&amp;&amp;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log.LogType.State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== "pending"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42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81250"/>
            <a:ext cx="7924800" cy="1409702"/>
          </a:xfrm>
        </p:spPr>
        <p:txBody>
          <a:bodyPr/>
          <a:lstStyle/>
          <a:p>
            <a:r>
              <a:rPr lang="en-US" dirty="0" smtClean="0"/>
              <a:t>LINQ-like </a:t>
            </a:r>
            <a:br>
              <a:rPr lang="en-US" dirty="0" smtClean="0"/>
            </a:br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MongoDB C# driver supports part of LINQ over MongoDB collections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Only LINQ queries that can be translated to an equivalent MongoDB query are </a:t>
            </a:r>
            <a:r>
              <a:rPr lang="en-US" sz="2800" dirty="0" smtClean="0"/>
              <a:t>supported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Others throw runtime exception and </a:t>
            </a:r>
            <a:r>
              <a:rPr lang="en-US" sz="2600" dirty="0"/>
              <a:t>the error message will indicate which part of the query wasn’t </a:t>
            </a:r>
            <a:r>
              <a:rPr lang="en-US" sz="2600" dirty="0" smtClean="0"/>
              <a:t>supported</a:t>
            </a:r>
            <a:endParaRPr lang="en-US" sz="26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399" y="4391027"/>
            <a:ext cx="8296275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logs =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from </a:t>
            </a:r>
            <a:r>
              <a:rPr lang="en-US" sz="1800" dirty="0"/>
              <a:t>log in </a:t>
            </a:r>
            <a:r>
              <a:rPr lang="en-US" sz="1800" dirty="0" err="1"/>
              <a:t>d</a:t>
            </a:r>
            <a:r>
              <a:rPr lang="en-US" sz="1800" dirty="0" err="1" smtClean="0"/>
              <a:t>b.GetCollection</a:t>
            </a:r>
            <a:r>
              <a:rPr lang="en-US" sz="1800" dirty="0" smtClean="0"/>
              <a:t>&lt;Log</a:t>
            </a:r>
            <a:r>
              <a:rPr lang="en-US" sz="1800" dirty="0"/>
              <a:t>&gt;("Logs").</a:t>
            </a:r>
            <a:r>
              <a:rPr lang="en-US" sz="1800" dirty="0" err="1"/>
              <a:t>AsQueryable</a:t>
            </a:r>
            <a:r>
              <a:rPr lang="en-US" sz="1800" dirty="0"/>
              <a:t>&lt;Log&gt;()</a:t>
            </a:r>
          </a:p>
          <a:p>
            <a:r>
              <a:rPr lang="en-US" sz="1800" dirty="0" smtClean="0"/>
              <a:t>  where </a:t>
            </a:r>
            <a:r>
              <a:rPr lang="en-US" sz="1800" dirty="0" err="1"/>
              <a:t>log.LogType.Type</a:t>
            </a:r>
            <a:r>
              <a:rPr lang="en-US" sz="1800" dirty="0"/>
              <a:t> == "ticket" </a:t>
            </a:r>
            <a:r>
              <a:rPr lang="en-US" sz="1800" dirty="0" smtClean="0"/>
              <a:t>&amp;&amp;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log.LogType.State</a:t>
            </a:r>
            <a:r>
              <a:rPr lang="en-US" sz="1800" dirty="0" smtClean="0"/>
              <a:t> </a:t>
            </a:r>
            <a:r>
              <a:rPr lang="en-US" sz="1800" dirty="0"/>
              <a:t>== "pending"</a:t>
            </a:r>
          </a:p>
          <a:p>
            <a:r>
              <a:rPr lang="en-US" sz="1800" dirty="0" smtClean="0"/>
              <a:t>select </a:t>
            </a:r>
            <a:r>
              <a:rPr lang="en-US" sz="1800" dirty="0"/>
              <a:t>log;</a:t>
            </a:r>
          </a:p>
        </p:txBody>
      </p:sp>
    </p:spTree>
    <p:extLst>
      <p:ext uri="{BB962C8B-B14F-4D97-AF65-F5344CB8AC3E}">
        <p14:creationId xmlns:p14="http://schemas.microsoft.com/office/powerpoint/2010/main" val="9978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Databases </a:t>
            </a:r>
            <a:br>
              <a:rPr lang="en-US" dirty="0" smtClean="0"/>
            </a:br>
            <a:r>
              <a:rPr lang="en-US" dirty="0" smtClean="0"/>
              <a:t>and MongoDB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73177" y="6400800"/>
            <a:ext cx="3552511" cy="369332"/>
          </a:xfrm>
        </p:spPr>
        <p:txBody>
          <a:bodyPr/>
          <a:lstStyle/>
          <a:p>
            <a:r>
              <a:rPr lang="en-US" dirty="0" smtClean="0"/>
              <a:t>http://schoolacademy.telerik.com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Research how to create a MongoDB database in </a:t>
            </a:r>
            <a:r>
              <a:rPr lang="en-US" dirty="0" err="1" smtClean="0"/>
              <a:t>Mongolab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http://mongolab.com</a:t>
            </a:r>
            <a:r>
              <a:rPr lang="en-US" dirty="0" smtClean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chat database in </a:t>
            </a:r>
            <a:r>
              <a:rPr lang="en-US" dirty="0" err="1" smtClean="0"/>
              <a:t>MongoLab</a:t>
            </a:r>
            <a:endParaRPr lang="en-US" dirty="0" smtClean="0"/>
          </a:p>
          <a:p>
            <a:pPr marL="804863" lvl="1" indent="-457200"/>
            <a:r>
              <a:rPr lang="en-US" dirty="0" smtClean="0"/>
              <a:t>The database should keep messages</a:t>
            </a:r>
          </a:p>
          <a:p>
            <a:pPr marL="804863" lvl="1" indent="-457200"/>
            <a:r>
              <a:rPr lang="en-US" dirty="0" smtClean="0"/>
              <a:t>Each message has a text, date and an embedded field user</a:t>
            </a:r>
          </a:p>
          <a:p>
            <a:pPr marL="804863" lvl="1" indent="-457200"/>
            <a:r>
              <a:rPr lang="en-US" dirty="0" smtClean="0"/>
              <a:t>Users have username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Create a Chat client, using the Chat MongoDB database</a:t>
            </a:r>
          </a:p>
          <a:p>
            <a:pPr marL="862013" lvl="1" indent="-514350"/>
            <a:r>
              <a:rPr lang="en-US" dirty="0" smtClean="0"/>
              <a:t>When the client starts, it asks for username</a:t>
            </a:r>
          </a:p>
          <a:p>
            <a:pPr marL="1154113" lvl="2" indent="-514350"/>
            <a:r>
              <a:rPr lang="en-US" dirty="0" smtClean="0"/>
              <a:t>Without password</a:t>
            </a:r>
          </a:p>
          <a:p>
            <a:pPr marL="862013" lvl="1" indent="-514350"/>
            <a:r>
              <a:rPr lang="en-US" dirty="0" smtClean="0"/>
              <a:t>Logged-in users can see </a:t>
            </a:r>
          </a:p>
          <a:p>
            <a:pPr marL="1154113" lvl="2" indent="-514350"/>
            <a:r>
              <a:rPr lang="en-US" dirty="0" smtClean="0"/>
              <a:t>All posts, since they have logged in</a:t>
            </a:r>
          </a:p>
          <a:p>
            <a:pPr marL="1154113" lvl="2" indent="-514350"/>
            <a:r>
              <a:rPr lang="en-US" dirty="0" smtClean="0"/>
              <a:t>History of all posts</a:t>
            </a:r>
          </a:p>
          <a:p>
            <a:pPr marL="862013" lvl="1" indent="-514350"/>
            <a:r>
              <a:rPr lang="en-US" dirty="0" smtClean="0"/>
              <a:t>Logged-in users can post message</a:t>
            </a:r>
          </a:p>
          <a:p>
            <a:pPr marL="862013" lvl="1" indent="-514350"/>
            <a:r>
              <a:rPr lang="en-US" dirty="0" smtClean="0"/>
              <a:t>Create a simple WPF application for the client</a:t>
            </a:r>
          </a:p>
          <a:p>
            <a:pPr marL="862013" lvl="1" indent="-51435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060"/>
            <a:ext cx="8686800" cy="5258540"/>
          </a:xfrm>
        </p:spPr>
        <p:txBody>
          <a:bodyPr/>
          <a:lstStyle/>
          <a:p>
            <a:r>
              <a:rPr lang="en-US" dirty="0" smtClean="0"/>
              <a:t>MongoDB is an open-source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Save JSON-style objects with dynamic schemas</a:t>
            </a:r>
          </a:p>
          <a:p>
            <a:pPr lvl="1"/>
            <a:r>
              <a:rPr lang="en-US" dirty="0" smtClean="0"/>
              <a:t>Support for indices</a:t>
            </a:r>
          </a:p>
          <a:p>
            <a:pPr lvl="1"/>
            <a:r>
              <a:rPr lang="en-US" dirty="0" smtClean="0"/>
              <a:t>Has document-based queries</a:t>
            </a:r>
          </a:p>
          <a:p>
            <a:pPr lvl="2"/>
            <a:r>
              <a:rPr lang="en-US" dirty="0" smtClean="0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9091"/>
            <a:ext cx="8686800" cy="4811697"/>
          </a:xfrm>
        </p:spPr>
        <p:txBody>
          <a:bodyPr/>
          <a:lstStyle/>
          <a:p>
            <a:r>
              <a:rPr lang="en-US" dirty="0" smtClean="0"/>
              <a:t>Download MongoDB from the official web site: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/>
            <a:r>
              <a:rPr lang="en-US" dirty="0" smtClean="0"/>
              <a:t>Installers for all major platforms</a:t>
            </a:r>
          </a:p>
          <a:p>
            <a:r>
              <a:rPr lang="en-US" dirty="0" smtClean="0"/>
              <a:t>When installed, MongoDB needs a driver to be usable with a specific platform</a:t>
            </a:r>
            <a:endParaRPr lang="en-US" dirty="0"/>
          </a:p>
          <a:p>
            <a:pPr lvl="1"/>
            <a:r>
              <a:rPr lang="en-US" dirty="0" smtClean="0"/>
              <a:t>One for .NET, another for Node.JS, etc…</a:t>
            </a:r>
          </a:p>
          <a:p>
            <a:r>
              <a:rPr lang="en-US" dirty="0" smtClean="0"/>
              <a:t>To install the MongoDB driver for .NET run in Visual Studio's Package Manager Console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2379" y="563214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Install-Package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mongocsharpdriver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Starting MongoDB Instance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5617"/>
            <a:ext cx="8686800" cy="1118255"/>
          </a:xfrm>
        </p:spPr>
        <p:txBody>
          <a:bodyPr/>
          <a:lstStyle/>
          <a:p>
            <a:r>
              <a:rPr lang="en-US" sz="3200" dirty="0" smtClean="0"/>
              <a:t>Once installed, the MongoDB must be started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 to installation folder and run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423860"/>
            <a:ext cx="8077200" cy="707886"/>
          </a:xfrm>
        </p:spPr>
        <p:txBody>
          <a:bodyPr/>
          <a:lstStyle/>
          <a:p>
            <a:r>
              <a:rPr lang="en-US" dirty="0" smtClean="0"/>
              <a:t>$ cd path/to/</a:t>
            </a:r>
            <a:r>
              <a:rPr lang="en-US" dirty="0" err="1" smtClean="0"/>
              <a:t>mondodb</a:t>
            </a:r>
            <a:r>
              <a:rPr lang="en-US" dirty="0" smtClean="0"/>
              <a:t>/installation/folder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mondgod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3390212"/>
            <a:ext cx="8686800" cy="113877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Or add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to mongod.exe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%PATH%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And simply run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5293053"/>
            <a:ext cx="86868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When run, the MongoDB can be used from .NET, Node.js, etc…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3400" y="466947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mondgod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3115" y="2999252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Host the MongoDB instance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0590"/>
            <a:ext cx="7086600" cy="838200"/>
          </a:xfrm>
        </p:spPr>
        <p:txBody>
          <a:bodyPr/>
          <a:lstStyle/>
          <a:p>
            <a:r>
              <a:rPr lang="en-US" dirty="0" smtClean="0"/>
              <a:t>Connecting to MongoDB</a:t>
            </a:r>
            <a:br>
              <a:rPr lang="en-US" dirty="0" smtClean="0"/>
            </a:br>
            <a:r>
              <a:rPr lang="en-US" dirty="0" smtClean="0"/>
              <a:t>with .NET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004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C# driver for MongoDB provides a .NET SDK for working with MongoDB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 a </a:t>
            </a:r>
            <a:r>
              <a:rPr lang="en-US" sz="2800" dirty="0" err="1" smtClean="0"/>
              <a:t>MongoClient</a:t>
            </a:r>
            <a:r>
              <a:rPr lang="en-US" sz="2800" dirty="0" smtClean="0"/>
              <a:t> with a connection string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8372" y="2524353"/>
            <a:ext cx="8507027" cy="400110"/>
          </a:xfrm>
        </p:spPr>
        <p:txBody>
          <a:bodyPr>
            <a:spAutoFit/>
          </a:bodyPr>
          <a:lstStyle/>
          <a:p>
            <a:r>
              <a:rPr lang="en-US" dirty="0" err="1" smtClean="0"/>
              <a:t>MongoClient</a:t>
            </a:r>
            <a:r>
              <a:rPr lang="en-US" dirty="0" smtClean="0"/>
              <a:t> client = new </a:t>
            </a:r>
            <a:r>
              <a:rPr lang="en-US" dirty="0" err="1" smtClean="0"/>
              <a:t>MongoClient</a:t>
            </a:r>
            <a:r>
              <a:rPr lang="en-US" dirty="0" smtClean="0"/>
              <a:t>("</a:t>
            </a:r>
            <a:r>
              <a:rPr lang="en-US" dirty="0" err="1" smtClean="0"/>
              <a:t>mongodb</a:t>
            </a:r>
            <a:r>
              <a:rPr lang="en-US" dirty="0" smtClean="0"/>
              <a:t>://</a:t>
            </a:r>
            <a:r>
              <a:rPr lang="en-US" dirty="0" err="1" smtClean="0"/>
              <a:t>localhost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08372" y="35942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MongoServer</a:t>
            </a:r>
            <a:r>
              <a:rPr lang="en-US" dirty="0" smtClean="0"/>
              <a:t> server = </a:t>
            </a:r>
            <a:r>
              <a:rPr lang="en-US" dirty="0" err="1" smtClean="0"/>
              <a:t>client.GetServer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3115" y="4063428"/>
            <a:ext cx="8686800" cy="1169551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Connect to a database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 </a:t>
            </a:r>
            <a:r>
              <a:rPr lang="en-US" dirty="0" err="1"/>
              <a:t>db</a:t>
            </a:r>
            <a:r>
              <a:rPr lang="en-US" dirty="0"/>
              <a:t> does not exists, it will be </a:t>
            </a:r>
            <a:r>
              <a:rPr lang="en-US" dirty="0" err="1"/>
              <a:t>createad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40059" y="517444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MongoDatabase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server.GetDatabase</a:t>
            </a:r>
            <a:r>
              <a:rPr lang="en-US" dirty="0" smtClean="0"/>
              <a:t>("logger");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8372" y="574315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Work with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MongoDB</a:t>
            </a:r>
            <a:br>
              <a:rPr lang="en-US" dirty="0"/>
            </a:br>
            <a:r>
              <a:rPr lang="en-US" dirty="0"/>
              <a:t>with .NET and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571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962</TotalTime>
  <Words>1000</Words>
  <Application>Microsoft Office PowerPoint</Application>
  <PresentationFormat>On-screen Show (4:3)</PresentationFormat>
  <Paragraphs>218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Cambria</vt:lpstr>
      <vt:lpstr>Consolas</vt:lpstr>
      <vt:lpstr>Corbel</vt:lpstr>
      <vt:lpstr>Wingdings 2</vt:lpstr>
      <vt:lpstr>Telerik Academy theme</vt:lpstr>
      <vt:lpstr>MongoDB and using MongoDB with .NET</vt:lpstr>
      <vt:lpstr>Table of Contents</vt:lpstr>
      <vt:lpstr>MongoDB</vt:lpstr>
      <vt:lpstr>MongoDB</vt:lpstr>
      <vt:lpstr>Using MongoDB</vt:lpstr>
      <vt:lpstr>Installing MongoDB</vt:lpstr>
      <vt:lpstr>Starting MongoDB Instance</vt:lpstr>
      <vt:lpstr>Connecting to MongoDB with .NET and C#</vt:lpstr>
      <vt:lpstr>Using the MongoDB with .NET and C#</vt:lpstr>
      <vt:lpstr>MongoDB Viewers</vt:lpstr>
      <vt:lpstr>MongoDB Viewers</vt:lpstr>
      <vt:lpstr>MongoDB Viewers</vt:lpstr>
      <vt:lpstr>MongoDB Structure</vt:lpstr>
      <vt:lpstr>MongoDB Structure</vt:lpstr>
      <vt:lpstr>MongoDB Documents</vt:lpstr>
      <vt:lpstr>MongoDB Documents (2)</vt:lpstr>
      <vt:lpstr>.NET Driver</vt:lpstr>
      <vt:lpstr>The .NET MongoDB SDK</vt:lpstr>
      <vt:lpstr>CRUD Operations with MongoDB and .NET</vt:lpstr>
      <vt:lpstr>CRUD Over MongoDB  with .NET</vt:lpstr>
      <vt:lpstr>CRUD Operations with MongoDB and .NET</vt:lpstr>
      <vt:lpstr>MongoDB Queries</vt:lpstr>
      <vt:lpstr>MongoDB Queries</vt:lpstr>
      <vt:lpstr>Native-like MongoDB Queries</vt:lpstr>
      <vt:lpstr>Native-like  MongoDB Queries</vt:lpstr>
      <vt:lpstr>LINQ-like Queries</vt:lpstr>
      <vt:lpstr>LINQ-like  MongoDB Queries</vt:lpstr>
      <vt:lpstr>LINQ-to-MongoDB</vt:lpstr>
      <vt:lpstr>LINQ-to-MongoDB</vt:lpstr>
      <vt:lpstr>NoSQL Databases  and MongoDB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 and MongoDB</dc:title>
  <dc:creator>Doncho Minkov</dc:creator>
  <cp:lastModifiedBy>Doncho Minkov</cp:lastModifiedBy>
  <cp:revision>314</cp:revision>
  <dcterms:created xsi:type="dcterms:W3CDTF">2014-04-01T12:13:43Z</dcterms:created>
  <dcterms:modified xsi:type="dcterms:W3CDTF">2014-09-02T07:16:19Z</dcterms:modified>
</cp:coreProperties>
</file>