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338" r:id="rId2"/>
    <p:sldId id="335" r:id="rId3"/>
    <p:sldId id="450" r:id="rId4"/>
    <p:sldId id="451" r:id="rId5"/>
    <p:sldId id="452" r:id="rId6"/>
    <p:sldId id="453" r:id="rId7"/>
    <p:sldId id="449" r:id="rId8"/>
    <p:sldId id="454" r:id="rId9"/>
    <p:sldId id="455" r:id="rId10"/>
    <p:sldId id="364" r:id="rId11"/>
    <p:sldId id="350" r:id="rId12"/>
    <p:sldId id="360" r:id="rId13"/>
    <p:sldId id="361" r:id="rId14"/>
    <p:sldId id="362" r:id="rId15"/>
    <p:sldId id="377" r:id="rId16"/>
    <p:sldId id="349" r:id="rId17"/>
    <p:sldId id="371" r:id="rId18"/>
    <p:sldId id="363" r:id="rId19"/>
    <p:sldId id="376" r:id="rId20"/>
    <p:sldId id="356" r:id="rId21"/>
    <p:sldId id="440" r:id="rId22"/>
    <p:sldId id="441" r:id="rId23"/>
    <p:sldId id="354" r:id="rId24"/>
    <p:sldId id="415" r:id="rId25"/>
    <p:sldId id="434" r:id="rId26"/>
    <p:sldId id="381" r:id="rId27"/>
    <p:sldId id="382" r:id="rId28"/>
    <p:sldId id="379" r:id="rId29"/>
    <p:sldId id="442" r:id="rId30"/>
    <p:sldId id="366" r:id="rId31"/>
    <p:sldId id="365" r:id="rId32"/>
    <p:sldId id="339" r:id="rId33"/>
    <p:sldId id="345" r:id="rId34"/>
    <p:sldId id="347" r:id="rId35"/>
    <p:sldId id="346" r:id="rId36"/>
    <p:sldId id="438" r:id="rId37"/>
    <p:sldId id="439" r:id="rId38"/>
    <p:sldId id="348" r:id="rId39"/>
    <p:sldId id="369" r:id="rId40"/>
    <p:sldId id="447" r:id="rId41"/>
    <p:sldId id="372" r:id="rId42"/>
    <p:sldId id="435" r:id="rId43"/>
    <p:sldId id="383" r:id="rId44"/>
    <p:sldId id="446" r:id="rId45"/>
    <p:sldId id="437" r:id="rId46"/>
    <p:sldId id="443" r:id="rId47"/>
    <p:sldId id="445" r:id="rId48"/>
    <p:sldId id="444" r:id="rId49"/>
    <p:sldId id="370" r:id="rId50"/>
    <p:sldId id="334" r:id="rId51"/>
    <p:sldId id="403" r:id="rId52"/>
  </p:sldIdLst>
  <p:sldSz cx="9144000" cy="6858000" type="screen4x3"/>
  <p:notesSz cx="6881813" cy="92964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335"/>
          </p14:sldIdLst>
        </p14:section>
        <p14:section name="The HTTP Protocol" id="{54F51BD7-9AD2-4B8E-8AA5-A47EB3FBBA1A}">
          <p14:sldIdLst>
            <p14:sldId id="450"/>
            <p14:sldId id="451"/>
            <p14:sldId id="452"/>
            <p14:sldId id="453"/>
            <p14:sldId id="449"/>
            <p14:sldId id="454"/>
            <p14:sldId id="455"/>
          </p14:sldIdLst>
        </p14:section>
        <p14:section name="The MVC Pattern" id="{8CF34BE0-F434-4137-A7FF-4BA785BCEE54}">
          <p14:sldIdLst>
            <p14:sldId id="364"/>
            <p14:sldId id="350"/>
            <p14:sldId id="360"/>
            <p14:sldId id="361"/>
            <p14:sldId id="362"/>
            <p14:sldId id="377"/>
            <p14:sldId id="349"/>
            <p14:sldId id="371"/>
          </p14:sldIdLst>
        </p14:section>
        <p14:section name="ASP.NET MVC" id="{110850A9-C3B2-493A-8735-BCF19E5CC402}">
          <p14:sldIdLst>
            <p14:sldId id="363"/>
            <p14:sldId id="376"/>
            <p14:sldId id="356"/>
            <p14:sldId id="440"/>
            <p14:sldId id="441"/>
            <p14:sldId id="354"/>
            <p14:sldId id="415"/>
            <p14:sldId id="434"/>
            <p14:sldId id="381"/>
            <p14:sldId id="382"/>
            <p14:sldId id="379"/>
            <p14:sldId id="442"/>
            <p14:sldId id="366"/>
          </p14:sldIdLst>
        </p14:section>
        <p14:section name="Creating ASP.NET MVC Project" id="{C1D15716-48AA-499B-9313-0183838F7B1E}">
          <p14:sldIdLst>
            <p14:sldId id="365"/>
            <p14:sldId id="339"/>
            <p14:sldId id="345"/>
            <p14:sldId id="347"/>
            <p14:sldId id="346"/>
            <p14:sldId id="438"/>
            <p14:sldId id="439"/>
            <p14:sldId id="348"/>
            <p14:sldId id="369"/>
          </p14:sldIdLst>
        </p14:section>
        <p14:section name="NuGet Package Management" id="{8FF2DE43-510E-467D-A0FD-3112C602D486}">
          <p14:sldIdLst>
            <p14:sldId id="447"/>
            <p14:sldId id="372"/>
            <p14:sldId id="435"/>
            <p14:sldId id="383"/>
          </p14:sldIdLst>
        </p14:section>
        <p14:section name="Glimpse" id="{4A66DA90-D85C-4A0A-9907-1C26D4F851A0}">
          <p14:sldIdLst>
            <p14:sldId id="446"/>
            <p14:sldId id="437"/>
            <p14:sldId id="443"/>
            <p14:sldId id="445"/>
            <p14:sldId id="444"/>
          </p14:sldIdLst>
        </p14:section>
        <p14:section name="Summary, Questions, Homework" id="{5346AD75-CFEF-4826-8EDA-D95E01706B79}">
          <p14:sldIdLst>
            <p14:sldId id="370"/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981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3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nikolay.it/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21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eblogs.asp.net/scottg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spnet.uservoice.com/forums/41201-asp-net-mvc" TargetMode="External"/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2013-downloads" TargetMode="External"/><Relationship Id="rId2" Type="http://schemas.openxmlformats.org/officeDocument/2006/relationships/hyperlink" Target="http://www.microsoft.com/web/downloads/platform.asp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myget.org/F/aspnetwebstacknightly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localhost:port/Glimpse.axd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academy.telerik.com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555998" cy="800219"/>
          </a:xfrm>
        </p:spPr>
        <p:txBody>
          <a:bodyPr/>
          <a:lstStyle/>
          <a:p>
            <a:pPr marL="0" indent="0"/>
            <a:r>
              <a:rPr lang="en-US" dirty="0" smtClean="0"/>
              <a:t>Team Lead, Senior</a:t>
            </a:r>
            <a:br>
              <a:rPr lang="en-US" dirty="0" smtClean="0"/>
            </a:br>
            <a:r>
              <a:rPr lang="en-US" dirty="0" smtClean="0"/>
              <a:t>Developer and Trainer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8"/>
              </a:rPr>
              <a:t>http://Nikolay.IT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MVC </a:t>
            </a:r>
            <a:r>
              <a:rPr lang="en-US" dirty="0"/>
              <a:t>Pattern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3" y="2667000"/>
            <a:ext cx="3375687" cy="284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590800"/>
            <a:ext cx="4706966" cy="3063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Model–view–controller (MVC) is a software architecture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Originally </a:t>
            </a:r>
            <a:r>
              <a:rPr lang="en-US" dirty="0"/>
              <a:t>formulated in the late </a:t>
            </a:r>
            <a:r>
              <a:rPr lang="en-US" dirty="0" smtClean="0"/>
              <a:t>1970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part of the </a:t>
            </a:r>
            <a:r>
              <a:rPr lang="en-US" dirty="0" smtClean="0"/>
              <a:t>Smalltalk</a:t>
            </a:r>
          </a:p>
          <a:p>
            <a:r>
              <a:rPr lang="en-US" dirty="0" smtClean="0"/>
              <a:t>Code </a:t>
            </a:r>
            <a:r>
              <a:rPr lang="en-US" dirty="0"/>
              <a:t>reusability and separation 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Originally </a:t>
            </a:r>
            <a:r>
              <a:rPr lang="en-US" dirty="0"/>
              <a:t>developed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desktop, then adapted</a:t>
            </a:r>
            <a:br>
              <a:rPr lang="en-US" dirty="0" smtClean="0"/>
            </a:br>
            <a:r>
              <a:rPr lang="en-US" dirty="0" smtClean="0"/>
              <a:t>for internet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86200"/>
            <a:ext cx="2842287" cy="239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classes that describes the data </a:t>
            </a:r>
            <a:r>
              <a:rPr lang="en-US" dirty="0" smtClean="0"/>
              <a:t>we are </a:t>
            </a:r>
            <a:r>
              <a:rPr lang="en-US" dirty="0"/>
              <a:t>working with as well as the business</a:t>
            </a:r>
          </a:p>
          <a:p>
            <a:r>
              <a:rPr lang="en-US" dirty="0" smtClean="0"/>
              <a:t>Rules </a:t>
            </a:r>
            <a:r>
              <a:rPr lang="en-US" dirty="0"/>
              <a:t>for how the data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changed and manipulated</a:t>
            </a:r>
          </a:p>
          <a:p>
            <a:r>
              <a:rPr lang="en-US" dirty="0" smtClean="0"/>
              <a:t>May contain data validation rules</a:t>
            </a:r>
          </a:p>
          <a:p>
            <a:r>
              <a:rPr lang="en-US" dirty="0" smtClean="0"/>
              <a:t>Often </a:t>
            </a:r>
            <a:r>
              <a:rPr lang="en-US" dirty="0"/>
              <a:t>encapsulate data stored in a database as well as code used </a:t>
            </a:r>
            <a:r>
              <a:rPr lang="en-US" dirty="0" smtClean="0"/>
              <a:t>to manipulate the data</a:t>
            </a:r>
          </a:p>
          <a:p>
            <a:r>
              <a:rPr lang="en-US" dirty="0" smtClean="0"/>
              <a:t>Most </a:t>
            </a:r>
            <a:r>
              <a:rPr lang="en-US" dirty="0"/>
              <a:t>likely </a:t>
            </a:r>
            <a:r>
              <a:rPr lang="en-US" dirty="0" smtClean="0"/>
              <a:t>a Data </a:t>
            </a:r>
            <a:r>
              <a:rPr lang="en-US" dirty="0"/>
              <a:t>Access Layer of some </a:t>
            </a:r>
            <a:r>
              <a:rPr lang="en-US" dirty="0" smtClean="0"/>
              <a:t>kind</a:t>
            </a:r>
          </a:p>
          <a:p>
            <a:r>
              <a:rPr lang="en-US" dirty="0"/>
              <a:t>Apart from giving the data objects, it doesn't have significance in the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http://men.plovdivweek.com/js/ckfinder/userfiles/images/Bruklin2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1371600"/>
            <a:ext cx="1543616" cy="20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how the application’s user interface (UI) will be </a:t>
            </a:r>
            <a:r>
              <a:rPr lang="en-US" dirty="0" smtClean="0"/>
              <a:t>displayed</a:t>
            </a:r>
          </a:p>
          <a:p>
            <a:r>
              <a:rPr lang="en-US" dirty="0" smtClean="0"/>
              <a:t>May </a:t>
            </a:r>
            <a:r>
              <a:rPr lang="en-US" dirty="0"/>
              <a:t>support master views (layouts) and sub-views (partial views or controls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Web: Template </a:t>
            </a:r>
            <a:r>
              <a:rPr lang="en-US" dirty="0"/>
              <a:t>to dynamically generate </a:t>
            </a:r>
            <a:r>
              <a:rPr lang="en-US" dirty="0" smtClean="0"/>
              <a:t>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6" y="4038600"/>
            <a:ext cx="38100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44" y="4038600"/>
            <a:ext cx="2996724" cy="236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The core MVC component</a:t>
            </a:r>
          </a:p>
          <a:p>
            <a:r>
              <a:rPr lang="en-US" dirty="0" smtClean="0"/>
              <a:t>Process the requests with the help of views and models</a:t>
            </a:r>
          </a:p>
          <a:p>
            <a:r>
              <a:rPr lang="en-US" dirty="0"/>
              <a:t>A set of classes that </a:t>
            </a:r>
            <a:r>
              <a:rPr lang="en-US" dirty="0" smtClean="0"/>
              <a:t>handles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</a:t>
            </a:r>
            <a:r>
              <a:rPr lang="en-US" dirty="0"/>
              <a:t>from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Overall application flow</a:t>
            </a:r>
          </a:p>
          <a:p>
            <a:pPr lvl="1"/>
            <a:r>
              <a:rPr lang="en-US" dirty="0" smtClean="0"/>
              <a:t>Application-specific </a:t>
            </a:r>
            <a:r>
              <a:rPr lang="en-US" dirty="0"/>
              <a:t>logic</a:t>
            </a:r>
          </a:p>
          <a:p>
            <a:r>
              <a:rPr lang="en-US" dirty="0" smtClean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17" y="2897664"/>
            <a:ext cx="2411083" cy="1606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routed</a:t>
            </a:r>
            <a:r>
              <a:rPr lang="en-US" dirty="0"/>
              <a:t> to </a:t>
            </a:r>
            <a:r>
              <a:rPr lang="en-US" dirty="0" smtClean="0">
                <a:solidFill>
                  <a:srgbClr val="FF9933"/>
                </a:solidFill>
              </a:rPr>
              <a:t>Controller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For </a:t>
            </a:r>
            <a:r>
              <a:rPr lang="en-US" sz="3000" dirty="0">
                <a:solidFill>
                  <a:srgbClr val="EBFFD2"/>
                </a:solidFill>
              </a:rPr>
              <a:t>web: HTTP request</a:t>
            </a:r>
          </a:p>
          <a:p>
            <a:r>
              <a:rPr lang="en-US" dirty="0">
                <a:solidFill>
                  <a:srgbClr val="FF9933"/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dirty="0" smtClean="0">
                <a:solidFill>
                  <a:srgbClr val="FF9933"/>
                </a:solidFill>
              </a:rPr>
              <a:t>Model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Controller </a:t>
            </a:r>
            <a:r>
              <a:rPr lang="en-US" sz="3000" dirty="0">
                <a:solidFill>
                  <a:srgbClr val="EBFFD2"/>
                </a:solidFill>
              </a:rPr>
              <a:t>also selects appropriate result (view)</a:t>
            </a:r>
          </a:p>
          <a:p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dirty="0">
                <a:solidFill>
                  <a:srgbClr val="FF9933"/>
                </a:solidFill>
              </a:rPr>
              <a:t>View</a:t>
            </a:r>
          </a:p>
          <a:p>
            <a:r>
              <a:rPr lang="en-US" dirty="0">
                <a:solidFill>
                  <a:srgbClr val="FF9933"/>
                </a:solidFill>
              </a:rPr>
              <a:t>View</a:t>
            </a:r>
            <a:r>
              <a:rPr lang="en-US" dirty="0"/>
              <a:t> transforms </a:t>
            </a:r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into appropriate output </a:t>
            </a:r>
            <a:r>
              <a:rPr lang="en-US" dirty="0" smtClean="0"/>
              <a:t>format (HTML)</a:t>
            </a:r>
            <a:endParaRPr lang="en-US" dirty="0">
              <a:solidFill>
                <a:srgbClr val="FF9933"/>
              </a:solidFill>
            </a:endParaRPr>
          </a:p>
          <a:p>
            <a:r>
              <a:rPr lang="en-US" dirty="0"/>
              <a:t>Response is </a:t>
            </a:r>
            <a:r>
              <a:rPr lang="en-US" dirty="0" smtClean="0"/>
              <a:t>rendered (HTTP Response)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 for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44070" y="1219200"/>
            <a:ext cx="2743200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4070" y="981654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1400" y="1144925"/>
            <a:ext cx="3599330" cy="1217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800600" y="2438981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2420" y="5105399"/>
            <a:ext cx="242865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74407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407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1175600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4038600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9500" y="2440820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8988" y="4267603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CakePHP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3"/>
              </a:rPr>
              <a:t>CodeIgniter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4"/>
              </a:rPr>
              <a:t>Spring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Perl: Catalyst</a:t>
            </a:r>
            <a:r>
              <a:rPr lang="en-US" dirty="0"/>
              <a:t>, </a:t>
            </a:r>
            <a:r>
              <a:rPr lang="en-US" dirty="0" smtClean="0"/>
              <a:t>Dancer</a:t>
            </a:r>
          </a:p>
          <a:p>
            <a:r>
              <a:rPr lang="en-US" dirty="0"/>
              <a:t>Python: </a:t>
            </a:r>
            <a:r>
              <a:rPr lang="en-US" dirty="0" smtClean="0">
                <a:hlinkClick r:id="rId5"/>
              </a:rPr>
              <a:t>Django</a:t>
            </a:r>
            <a:r>
              <a:rPr lang="en-US" dirty="0"/>
              <a:t>, </a:t>
            </a:r>
            <a:r>
              <a:rPr lang="en-US" dirty="0" smtClean="0"/>
              <a:t>Flask</a:t>
            </a:r>
            <a:r>
              <a:rPr lang="en-US" dirty="0"/>
              <a:t>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6"/>
              </a:rPr>
              <a:t>Ruby on Rails</a:t>
            </a:r>
            <a:r>
              <a:rPr lang="en-US" dirty="0"/>
              <a:t>, Camping, </a:t>
            </a:r>
            <a:r>
              <a:rPr lang="en-US" dirty="0" smtClean="0"/>
              <a:t>Nitro, Sinatra</a:t>
            </a:r>
            <a:endParaRPr lang="en-US" dirty="0"/>
          </a:p>
          <a:p>
            <a:r>
              <a:rPr lang="en-US" dirty="0" smtClean="0"/>
              <a:t>JavaScript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AngularJS</a:t>
            </a:r>
            <a:r>
              <a:rPr lang="en-US" dirty="0"/>
              <a:t>, </a:t>
            </a:r>
            <a:r>
              <a:rPr lang="en-US" dirty="0" smtClean="0">
                <a:hlinkClick r:id="rId8"/>
              </a:rPr>
              <a:t>JavaScriptMVC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Spine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ASP.NET </a:t>
            </a:r>
            <a:r>
              <a:rPr lang="en-US" dirty="0">
                <a:hlinkClick r:id="rId10"/>
              </a:rPr>
              <a:t>MVC</a:t>
            </a:r>
            <a:r>
              <a:rPr lang="en-US" dirty="0"/>
              <a:t> (.NET Framework)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40" y="12192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68580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15" y="1066800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97180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857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82408" y="1310055"/>
            <a:ext cx="2431077" cy="1439607"/>
            <a:chOff x="6666900" y="1482970"/>
            <a:chExt cx="2431077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rgbClr val="00B05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1903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>
                  <a:solidFill>
                    <a:schemeClr val="accent1"/>
                  </a:solidFill>
                </a:rPr>
                <a:t>Presentation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19926" y="3633720"/>
            <a:ext cx="1834203" cy="2673266"/>
            <a:chOff x="6666900" y="3675185"/>
            <a:chExt cx="1834203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173174" y="4329444"/>
              <a:ext cx="132792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Runtime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1579" y="1310055"/>
            <a:ext cx="2541559" cy="2324577"/>
            <a:chOff x="658841" y="1482970"/>
            <a:chExt cx="2541559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 WebForms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372297" y="1310055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38200" y="3657599"/>
            <a:ext cx="4865659" cy="2649386"/>
            <a:chOff x="1920240" y="2873365"/>
            <a:chExt cx="4373880" cy="294007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Controls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Master Pages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Membership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448627" y="2924078"/>
              <a:ext cx="1317105" cy="51953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ASP.NET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3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HTTP Protocol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MVC Pattern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Model, View, Controller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MVC Pattern for </a:t>
            </a:r>
            <a:r>
              <a:rPr lang="en-US" dirty="0" smtClean="0"/>
              <a:t>Web and Examples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Comparison with 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Advantages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Creating ASP.NET MVC </a:t>
            </a:r>
            <a:r>
              <a:rPr lang="en-US" dirty="0" smtClean="0"/>
              <a:t>Project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NuGet Package </a:t>
            </a:r>
            <a:r>
              <a:rPr lang="en-US" dirty="0" smtClean="0"/>
              <a:t>Management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Server Information with Glimpse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7487" y="3070922"/>
            <a:ext cx="3225906" cy="26882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ASP.NET Web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</a:t>
            </a:r>
            <a:r>
              <a:rPr lang="en-US" dirty="0"/>
              <a:t>and mature, </a:t>
            </a:r>
            <a:r>
              <a:rPr lang="en-US" dirty="0" smtClean="0"/>
              <a:t>supported </a:t>
            </a:r>
            <a:r>
              <a:rPr lang="en-US" dirty="0"/>
              <a:t>by heaps of third party controls and tools</a:t>
            </a:r>
            <a:endParaRPr lang="en-US" dirty="0" smtClean="0"/>
          </a:p>
          <a:p>
            <a:r>
              <a:rPr lang="en-US" dirty="0" smtClean="0"/>
              <a:t>Event driven web development</a:t>
            </a:r>
          </a:p>
          <a:p>
            <a:r>
              <a:rPr lang="en-US" dirty="0" err="1"/>
              <a:t>Postbacks</a:t>
            </a:r>
            <a:endParaRPr lang="en-US" dirty="0"/>
          </a:p>
          <a:p>
            <a:r>
              <a:rPr lang="en-US" dirty="0" err="1" smtClean="0"/>
              <a:t>Viewstate</a:t>
            </a:r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/>
              <a:t>control over the HTML</a:t>
            </a:r>
          </a:p>
          <a:p>
            <a:r>
              <a:rPr lang="en-US" dirty="0"/>
              <a:t>Hard to test</a:t>
            </a:r>
          </a:p>
          <a:p>
            <a:r>
              <a:rPr lang="en-US" dirty="0"/>
              <a:t>Rapid </a:t>
            </a:r>
            <a:r>
              <a:rPr lang="en-US" dirty="0" smtClean="0"/>
              <a:t>development</a:t>
            </a:r>
          </a:p>
        </p:txBody>
      </p:sp>
      <p:pic>
        <p:nvPicPr>
          <p:cNvPr id="1026" name="Picture 2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9718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r>
              <a:rPr lang="en-US" dirty="0" smtClean="0"/>
              <a:t>Classic ASP introduced in late 1990's</a:t>
            </a:r>
          </a:p>
          <a:p>
            <a:r>
              <a:rPr lang="en-US" dirty="0" smtClean="0"/>
              <a:t>ASP.NET 1.0 – 2002 (Web Forms)</a:t>
            </a:r>
          </a:p>
          <a:p>
            <a:r>
              <a:rPr lang="en-US" dirty="0" smtClean="0"/>
              <a:t>ASP.NET 2.0 – 2005 (Data management)</a:t>
            </a:r>
          </a:p>
          <a:p>
            <a:r>
              <a:rPr lang="en-US" dirty="0" smtClean="0"/>
              <a:t>ASP.NET 3.5 – 2008 (First version of MVC)</a:t>
            </a:r>
          </a:p>
          <a:p>
            <a:pPr lvl="1"/>
            <a:r>
              <a:rPr lang="en-US" dirty="0" smtClean="0"/>
              <a:t>Two more versions in next two years</a:t>
            </a:r>
          </a:p>
          <a:p>
            <a:r>
              <a:rPr lang="en-US" dirty="0" smtClean="0"/>
              <a:t>ASP.NET 4 – 2010 (VS 2010, MVC 2.0, Razor)</a:t>
            </a:r>
          </a:p>
          <a:p>
            <a:r>
              <a:rPr lang="en-US" dirty="0" smtClean="0"/>
              <a:t>ASP.NET 4.5 (First version of Web API, VS 2012)</a:t>
            </a:r>
          </a:p>
          <a:p>
            <a:r>
              <a:rPr lang="en-US" dirty="0" smtClean="0"/>
              <a:t>February 2013 –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Autumn 2013 – VS 2013, One ASP.NET, MVC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Component-based</a:t>
            </a:r>
          </a:p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Web Pages</a:t>
            </a:r>
          </a:p>
          <a:p>
            <a:pPr lvl="1"/>
            <a:r>
              <a:rPr lang="en-US" dirty="0"/>
              <a:t>Lightweight </a:t>
            </a:r>
            <a:r>
              <a:rPr lang="en-US" dirty="0" smtClean="0"/>
              <a:t>framework for dynamic content</a:t>
            </a:r>
          </a:p>
          <a:p>
            <a:r>
              <a:rPr lang="en-US" dirty="0" smtClean="0"/>
              <a:t>Web API</a:t>
            </a:r>
          </a:p>
          <a:p>
            <a:pPr lvl="1"/>
            <a:r>
              <a:rPr lang="en-US" dirty="0"/>
              <a:t>Framework for building </a:t>
            </a:r>
            <a:r>
              <a:rPr lang="en-US" dirty="0" err="1"/>
              <a:t>RESTful</a:t>
            </a:r>
            <a:r>
              <a:rPr lang="en-US" dirty="0"/>
              <a:t> Web </a:t>
            </a:r>
            <a:r>
              <a:rPr lang="en-US" dirty="0" smtClean="0"/>
              <a:t>services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  <a:p>
            <a:pPr lvl="1"/>
            <a:r>
              <a:rPr lang="en-US" dirty="0" smtClean="0"/>
              <a:t>Real-time client-server </a:t>
            </a:r>
            <a:r>
              <a:rPr lang="en-US" dirty="0"/>
              <a:t>communication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4267200" y="1143000"/>
            <a:ext cx="4460203" cy="1996889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7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top of ASP.NET</a:t>
            </a:r>
          </a:p>
          <a:p>
            <a:pPr lvl="1"/>
            <a:r>
              <a:rPr lang="en-US" dirty="0"/>
              <a:t>Not a replacement for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Leverage the benefits of ASP.NET</a:t>
            </a:r>
            <a:endParaRPr lang="en-US" dirty="0"/>
          </a:p>
          <a:p>
            <a:r>
              <a:rPr lang="en-US" dirty="0" smtClean="0"/>
              <a:t>Embrace the web</a:t>
            </a:r>
          </a:p>
          <a:p>
            <a:pPr lvl="1"/>
            <a:r>
              <a:rPr lang="en-US" sz="2800" dirty="0"/>
              <a:t>User/SEO friendly </a:t>
            </a:r>
            <a:r>
              <a:rPr lang="en-US" sz="2800" dirty="0" smtClean="0"/>
              <a:t>URLs, HTML 5, SPA</a:t>
            </a:r>
          </a:p>
          <a:p>
            <a:pPr lvl="1"/>
            <a:r>
              <a:rPr lang="en-US" sz="2800" dirty="0" smtClean="0"/>
              <a:t>Adopt REST concepts</a:t>
            </a:r>
            <a:endParaRPr lang="en-US" dirty="0" smtClean="0"/>
          </a:p>
          <a:p>
            <a:r>
              <a:rPr lang="en-US" dirty="0" smtClean="0"/>
              <a:t>Uses MVC pattern</a:t>
            </a:r>
          </a:p>
          <a:p>
            <a:pPr lvl="1"/>
            <a:r>
              <a:rPr lang="en-US" sz="2800" dirty="0"/>
              <a:t>Conventions and </a:t>
            </a:r>
            <a:r>
              <a:rPr lang="en-US" sz="2800" dirty="0" smtClean="0"/>
              <a:t>Guidance</a:t>
            </a:r>
          </a:p>
          <a:p>
            <a:pPr lvl="1"/>
            <a:r>
              <a:rPr lang="en-US" sz="280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190750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044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Tight control over markup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/>
              <a:t>Loosely coupled and </a:t>
            </a:r>
            <a:r>
              <a:rPr lang="en-US" dirty="0" smtClean="0"/>
              <a:t>extensible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Razor view engine</a:t>
            </a:r>
          </a:p>
          <a:p>
            <a:pPr lvl="1"/>
            <a:r>
              <a:rPr lang="en-US" dirty="0" smtClean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err="1" smtClean="0"/>
              <a:t>intellisense</a:t>
            </a:r>
            <a:r>
              <a:rPr lang="en-US" dirty="0"/>
              <a:t>, </a:t>
            </a:r>
            <a:r>
              <a:rPr lang="en-US" dirty="0" smtClean="0"/>
              <a:t>integrated in Visual Studio</a:t>
            </a:r>
            <a:endParaRPr lang="en-US" dirty="0"/>
          </a:p>
          <a:p>
            <a:r>
              <a:rPr lang="en-US" dirty="0" smtClean="0"/>
              <a:t>Reuse of current skills (C#, EF, LINQ, JS, etc.)</a:t>
            </a:r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MVC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</a:t>
            </a:r>
            <a:r>
              <a:rPr lang="en-US" dirty="0" smtClean="0"/>
              <a:t>1.0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February 2007, Scott Guthrie </a:t>
            </a:r>
            <a:r>
              <a:rPr lang="en-US" dirty="0" smtClean="0"/>
              <a:t>("</a:t>
            </a:r>
            <a:r>
              <a:rPr lang="en-US" dirty="0" smtClean="0">
                <a:hlinkClick r:id="rId2"/>
              </a:rPr>
              <a:t>ScottGu</a:t>
            </a:r>
            <a:r>
              <a:rPr lang="en-US" dirty="0" smtClean="0"/>
              <a:t>") </a:t>
            </a:r>
            <a:r>
              <a:rPr lang="en-US" dirty="0"/>
              <a:t>of Microsoft sketched out the core of ASP.NET </a:t>
            </a:r>
            <a:r>
              <a:rPr lang="en-US" dirty="0" smtClean="0"/>
              <a:t>MVC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on 13 March 2009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2.0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Released </a:t>
            </a:r>
            <a:r>
              <a:rPr lang="en-US" dirty="0"/>
              <a:t>just one year later, </a:t>
            </a:r>
            <a:r>
              <a:rPr lang="en-US" dirty="0" smtClean="0"/>
              <a:t>on 10 March 2010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3.0 – 13 </a:t>
            </a:r>
            <a:r>
              <a:rPr lang="en-US" dirty="0"/>
              <a:t>January </a:t>
            </a:r>
            <a:r>
              <a:rPr lang="en-US" dirty="0" smtClean="0"/>
              <a:t>2011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4.0 – 15 August 2012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MVC 5.0 – Later this year</a:t>
            </a:r>
            <a:r>
              <a:rPr lang="bg-BG" dirty="0" smtClean="0"/>
              <a:t> (2013)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Release Candidate is currently available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29" y="2590800"/>
            <a:ext cx="2705544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045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one </a:t>
            </a:r>
            <a:r>
              <a:rPr lang="en-US" dirty="0" smtClean="0"/>
              <a:t>responsibility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SRP</a:t>
            </a:r>
            <a:r>
              <a:rPr lang="en-US" dirty="0"/>
              <a:t> – Single Responsibility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DRY</a:t>
            </a:r>
            <a:r>
              <a:rPr lang="en-US" dirty="0"/>
              <a:t> – Don’t Repeat Yourself</a:t>
            </a:r>
          </a:p>
          <a:p>
            <a:r>
              <a:rPr lang="en-US" dirty="0"/>
              <a:t>More easily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TDD</a:t>
            </a:r>
            <a:r>
              <a:rPr lang="en-US" dirty="0" smtClean="0"/>
              <a:t> – Test-driven development</a:t>
            </a:r>
          </a:p>
          <a:p>
            <a:r>
              <a:rPr lang="en-US" dirty="0"/>
              <a:t>Helps with concurrent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/>
              <a:t>tasks </a:t>
            </a:r>
            <a:r>
              <a:rPr lang="en-US" dirty="0" smtClean="0"/>
              <a:t>concurrently</a:t>
            </a:r>
          </a:p>
          <a:p>
            <a:pPr lvl="2"/>
            <a:r>
              <a:rPr lang="en-US" dirty="0" smtClean="0"/>
              <a:t>One developer works on views</a:t>
            </a:r>
          </a:p>
          <a:p>
            <a:pPr lvl="2"/>
            <a:r>
              <a:rPr lang="en-US" dirty="0" smtClean="0"/>
              <a:t>Another works on 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286000"/>
            <a:ext cx="2279963" cy="182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8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any component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Interface-based architecture</a:t>
            </a:r>
          </a:p>
          <a:p>
            <a:r>
              <a:rPr lang="en-US" dirty="0" smtClean="0"/>
              <a:t>Almost anything can be replaced or extended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binders </a:t>
            </a:r>
            <a:r>
              <a:rPr lang="en-US" dirty="0" smtClean="0"/>
              <a:t>(request data to </a:t>
            </a:r>
            <a:r>
              <a:rPr lang="en-US" dirty="0"/>
              <a:t>CLR 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Action/result </a:t>
            </a:r>
            <a:r>
              <a:rPr lang="en-US" dirty="0"/>
              <a:t>filters </a:t>
            </a:r>
            <a:r>
              <a:rPr lang="en-US" dirty="0" smtClean="0"/>
              <a:t>(e.g. </a:t>
            </a:r>
            <a:r>
              <a:rPr lang="en-US" dirty="0" err="1" smtClean="0"/>
              <a:t>OnActionExecuting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Custom action result types</a:t>
            </a:r>
          </a:p>
          <a:p>
            <a:pPr lvl="1"/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View helpers (HTML, AJAX, URL, etc.)</a:t>
            </a:r>
            <a:endParaRPr lang="en-US" dirty="0"/>
          </a:p>
          <a:p>
            <a:pPr lvl="1"/>
            <a:r>
              <a:rPr lang="en-US" dirty="0" smtClean="0"/>
              <a:t>Custom data providers (ADO.NET),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REST-like</a:t>
            </a:r>
          </a:p>
          <a:p>
            <a:pPr lvl="1"/>
            <a:r>
              <a:rPr lang="en-US" dirty="0"/>
              <a:t>/products/update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blog/posts/2013/01/28/</a:t>
            </a:r>
            <a:r>
              <a:rPr lang="en-US" dirty="0" err="1" smtClean="0"/>
              <a:t>mvc</a:t>
            </a:r>
            <a:r>
              <a:rPr lang="en-US" dirty="0" smtClean="0"/>
              <a:t>-is-cool</a:t>
            </a:r>
            <a:endParaRPr lang="en-US" dirty="0"/>
          </a:p>
          <a:p>
            <a:r>
              <a:rPr lang="en-US" dirty="0"/>
              <a:t>Friendlier to </a:t>
            </a:r>
            <a:r>
              <a:rPr lang="en-US" dirty="0" smtClean="0"/>
              <a:t>humans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product.aspx?catId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post.php?id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Becomes </a:t>
            </a:r>
            <a:r>
              <a:rPr lang="en-US" dirty="0" smtClean="0">
                <a:solidFill>
                  <a:srgbClr val="EBFFD2"/>
                </a:solidFill>
              </a:rPr>
              <a:t>/products/chocolate/</a:t>
            </a:r>
          </a:p>
          <a:p>
            <a:r>
              <a:rPr lang="en-US" dirty="0"/>
              <a:t>Friendlier to web </a:t>
            </a:r>
            <a:r>
              <a:rPr lang="en-US" dirty="0" smtClean="0"/>
              <a:t>crawlers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Search engine optimization (SEO)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MVC, Web API, and Web Pages source </a:t>
            </a:r>
            <a:r>
              <a:rPr lang="en-US" dirty="0" smtClean="0"/>
              <a:t>code is available in </a:t>
            </a:r>
            <a:r>
              <a:rPr lang="en-US" dirty="0" err="1" smtClean="0"/>
              <a:t>CodePlex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http://aspnetwebstack.codeplex.com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You can vote for new features in ASP.NET </a:t>
            </a:r>
            <a:r>
              <a:rPr lang="en-US" dirty="0" err="1" smtClean="0"/>
              <a:t>UserVoice</a:t>
            </a:r>
            <a:r>
              <a:rPr lang="en-US" dirty="0" smtClean="0"/>
              <a:t> site</a:t>
            </a:r>
          </a:p>
          <a:p>
            <a:pPr lvl="1"/>
            <a:r>
              <a:rPr lang="en-US" dirty="0">
                <a:hlinkClick r:id="rId3"/>
              </a:rPr>
              <a:t>http://aspnet.uservoice.com/forums/41199-general-asp-net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aspnet.uservoice.com/forums/41201-asp-net-mvc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  <a:endParaRPr lang="en-US" sz="6000" b="1" dirty="0">
              <a:solidFill>
                <a:schemeClr val="accent5">
                  <a:lumMod val="50000"/>
                  <a:alpha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6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 in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3400" y="1219200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/Users/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Niki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062335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4370" y="1115631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 rot="1213933">
            <a:off x="4783955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" y="5105399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53340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1057643" y="3392297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3817203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File, JSON, 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88812" y="2296805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2800" y="4191000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19401" y="1145252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0800000">
            <a:off x="4370954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447800"/>
          </a:xfrm>
        </p:spPr>
        <p:txBody>
          <a:bodyPr/>
          <a:lstStyle/>
          <a:p>
            <a:r>
              <a:rPr lang="en-US" dirty="0" smtClean="0"/>
              <a:t>Creating ASP.NET MVC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819400"/>
            <a:ext cx="4800600" cy="28803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Tools that we need: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IDE: Visual Studio 2013 (2012 is also OK)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Visual Studio RC version is preferable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Framework: .NET Framework 4.5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Web server: IIS 8 (Express)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Data: Microsoft SQL Sever (Express or </a:t>
            </a:r>
            <a:r>
              <a:rPr lang="en-US" dirty="0" err="1" smtClean="0"/>
              <a:t>LocalDB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Visual Studio installer will install everything we need</a:t>
            </a:r>
            <a:endParaRPr lang="en-US" dirty="0" smtClean="0">
              <a:hlinkClick r:id="rId2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www.microsoft.com/visualstudio/eng/2013-downloads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 that ASP.NET MVC uses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# (</a:t>
            </a:r>
            <a:r>
              <a:rPr lang="en-US" dirty="0" smtClean="0"/>
              <a:t>OOP, </a:t>
            </a:r>
            <a:r>
              <a:rPr lang="en-US" dirty="0"/>
              <a:t>u</a:t>
            </a:r>
            <a:r>
              <a:rPr lang="en-US" dirty="0" smtClean="0"/>
              <a:t>nit testing, </a:t>
            </a:r>
            <a:r>
              <a:rPr lang="en-US" dirty="0" err="1" smtClean="0"/>
              <a:t>async</a:t>
            </a:r>
            <a:r>
              <a:rPr lang="en-US" dirty="0" smtClean="0"/>
              <a:t>, etc.)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 smtClean="0"/>
              <a:t>HTML(5) and CSS</a:t>
            </a:r>
          </a:p>
          <a:p>
            <a:pPr lvl="1"/>
            <a:r>
              <a:rPr lang="en-US" dirty="0" smtClean="0"/>
              <a:t>JavaScript (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KendoUI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AJAX, Single-page apps</a:t>
            </a:r>
          </a:p>
          <a:p>
            <a:pPr lvl="1"/>
            <a:r>
              <a:rPr lang="en-US" dirty="0" smtClean="0"/>
              <a:t>Databases (MS SQL)</a:t>
            </a:r>
          </a:p>
          <a:p>
            <a:pPr lvl="1"/>
            <a:r>
              <a:rPr lang="en-US" dirty="0" smtClean="0"/>
              <a:t>ORM (Entity Framework and LINQ)</a:t>
            </a:r>
          </a:p>
          <a:p>
            <a:pPr lvl="1"/>
            <a:r>
              <a:rPr lang="en-US" dirty="0" smtClean="0"/>
              <a:t>Web and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 smtClean="0"/>
              <a:t>Visual Studio 2012: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06080"/>
            <a:ext cx="613410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1200"/>
            <a:ext cx="6294486" cy="363247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566" y="2819400"/>
            <a:ext cx="4132834" cy="3715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4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2012: Default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7239000" cy="43434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895600"/>
            <a:ext cx="6324600" cy="3579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2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 smtClean="0"/>
              <a:t>Visual Studio 2013: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01731"/>
            <a:ext cx="6029325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76985"/>
            <a:ext cx="5797387" cy="371362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768" y="2819400"/>
            <a:ext cx="587876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148" y="1447800"/>
            <a:ext cx="3433763" cy="2016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17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2013: Default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5154"/>
            <a:ext cx="4780979" cy="34766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648" y="1828800"/>
            <a:ext cx="5376903" cy="4466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00" y="2724150"/>
            <a:ext cx="2934600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24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5" y="875715"/>
            <a:ext cx="1868194" cy="5604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App Project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20679451">
            <a:off x="1702419" y="2512242"/>
            <a:ext cx="1595116" cy="16446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752600"/>
            <a:ext cx="27908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200400" y="2252246"/>
            <a:ext cx="26670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All controllers and actions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1219200" y="6318931"/>
            <a:ext cx="2223245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6599" y="6215247"/>
            <a:ext cx="29718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Web.config</a:t>
            </a:r>
            <a:r>
              <a:rPr lang="en-US" sz="1600" dirty="0" smtClean="0">
                <a:solidFill>
                  <a:schemeClr val="bg1"/>
                </a:solidFill>
              </a:rPr>
              <a:t> – Configuration file</a:t>
            </a:r>
          </a:p>
        </p:txBody>
      </p:sp>
      <p:sp>
        <p:nvSpPr>
          <p:cNvPr id="15" name="Left Arrow 14"/>
          <p:cNvSpPr/>
          <p:nvPr/>
        </p:nvSpPr>
        <p:spPr>
          <a:xfrm rot="21355896">
            <a:off x="1582268" y="5896211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28045" y="5785544"/>
            <a:ext cx="5168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Application_Start</a:t>
            </a:r>
            <a:r>
              <a:rPr lang="en-US" sz="1600" dirty="0" smtClean="0">
                <a:solidFill>
                  <a:schemeClr val="bg1"/>
                </a:solidFill>
              </a:rPr>
              <a:t>() – The entry point of the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20477486">
            <a:off x="1308825" y="1557917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0965740">
            <a:off x="986351" y="3554903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71800" y="3242846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JavaScript files (</a:t>
            </a:r>
            <a:r>
              <a:rPr lang="en-US" sz="1600" dirty="0" err="1" smtClean="0">
                <a:solidFill>
                  <a:schemeClr val="bg1"/>
                </a:solidFill>
              </a:rPr>
              <a:t>jQuery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Modernizr</a:t>
            </a:r>
            <a:r>
              <a:rPr lang="en-US" sz="1600" dirty="0" smtClean="0">
                <a:solidFill>
                  <a:schemeClr val="bg1"/>
                </a:solidFill>
              </a:rPr>
              <a:t>, knockout, etc.)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1143000" y="3901245"/>
            <a:ext cx="2165221" cy="17667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20992694">
            <a:off x="1750921" y="4279596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4200" y="3950877"/>
            <a:ext cx="2362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View templates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1709085" y="4942857"/>
            <a:ext cx="2171639" cy="18043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05200" y="4853584"/>
            <a:ext cx="44958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_</a:t>
            </a:r>
            <a:r>
              <a:rPr lang="en-US" sz="1600" dirty="0" err="1" smtClean="0">
                <a:solidFill>
                  <a:schemeClr val="bg1"/>
                </a:solidFill>
              </a:rPr>
              <a:t>Layout.cshtml</a:t>
            </a:r>
            <a:r>
              <a:rPr lang="en-US" sz="1600" dirty="0" smtClean="0">
                <a:solidFill>
                  <a:schemeClr val="bg1"/>
                </a:solidFill>
              </a:rPr>
              <a:t> – master page (main template)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19181736">
            <a:off x="544397" y="2254041"/>
            <a:ext cx="2784604" cy="15306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71800" y="1177219"/>
            <a:ext cx="27432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Static files (CSS, Images, etc.)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Internet application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/>
              <a:t>Making changes and </a:t>
            </a:r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96" y="609600"/>
            <a:ext cx="4164807" cy="3998214"/>
          </a:xfrm>
          <a:prstGeom prst="roundRect">
            <a:avLst>
              <a:gd name="adj" fmla="val 17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5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HTTP</a:t>
            </a:r>
            <a:endParaRPr lang="en-US" sz="3600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a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0547" y="797720"/>
            <a:ext cx="7924800" cy="1488280"/>
          </a:xfrm>
        </p:spPr>
        <p:txBody>
          <a:bodyPr/>
          <a:lstStyle/>
          <a:p>
            <a:r>
              <a:rPr lang="en-US" dirty="0"/>
              <a:t>NuGet </a:t>
            </a:r>
            <a:r>
              <a:rPr lang="en-US" dirty="0" smtClean="0"/>
              <a:t>Package Management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02" y="3200400"/>
            <a:ext cx="5881688" cy="3335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http://www.nuget.org/Content/Images/nuget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4" y="2133600"/>
            <a:ext cx="714184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20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package management </a:t>
            </a:r>
          </a:p>
          <a:p>
            <a:r>
              <a:rPr lang="en-US" dirty="0" smtClean="0"/>
              <a:t>Makes </a:t>
            </a:r>
            <a:r>
              <a:rPr lang="en-US" dirty="0"/>
              <a:t>it easy to install and update open source libraries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Part of Visual Studio 2012/2013</a:t>
            </a:r>
          </a:p>
          <a:p>
            <a:r>
              <a:rPr lang="en-US" dirty="0"/>
              <a:t>Configurable package sources</a:t>
            </a:r>
          </a:p>
          <a:p>
            <a:r>
              <a:rPr lang="en-US" dirty="0" smtClean="0"/>
              <a:t>Simple </a:t>
            </a:r>
            <a:r>
              <a:rPr lang="en-US" dirty="0"/>
              <a:t>as adding a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GUI-based package installer</a:t>
            </a:r>
          </a:p>
          <a:p>
            <a:r>
              <a:rPr lang="en-US" dirty="0" smtClean="0"/>
              <a:t>Package manager console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99" y="4306648"/>
            <a:ext cx="2668401" cy="16668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99" y="2286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70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Nightly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Nightly </a:t>
            </a:r>
            <a:r>
              <a:rPr lang="en-US" dirty="0"/>
              <a:t>builds </a:t>
            </a:r>
            <a:r>
              <a:rPr lang="en-US" dirty="0" smtClean="0"/>
              <a:t>of ASP.NET MVC are </a:t>
            </a:r>
            <a:r>
              <a:rPr lang="en-US" dirty="0"/>
              <a:t>available via a private NuGet </a:t>
            </a:r>
            <a:r>
              <a:rPr lang="en-US" dirty="0" smtClean="0"/>
              <a:t>feed</a:t>
            </a:r>
          </a:p>
          <a:p>
            <a:pPr lvl="1"/>
            <a:r>
              <a:rPr lang="en-US" dirty="0"/>
              <a:t>In your Package Manager settings add the following package </a:t>
            </a:r>
            <a:r>
              <a:rPr lang="en-US" dirty="0" smtClean="0"/>
              <a:t>source: </a:t>
            </a:r>
          </a:p>
          <a:p>
            <a:pPr marL="357188" lvl="1" indent="0">
              <a:buNone/>
            </a:pPr>
            <a:r>
              <a:rPr lang="en-US" dirty="0" smtClean="0">
                <a:hlinkClick r:id="rId2"/>
              </a:rPr>
              <a:t>http://www.myget.org/F/aspnetwebstacknightly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32" y="3764733"/>
            <a:ext cx="5328736" cy="27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NuGet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838200"/>
          </a:xfrm>
        </p:spPr>
        <p:txBody>
          <a:bodyPr/>
          <a:lstStyle/>
          <a:p>
            <a:r>
              <a:rPr lang="en-US" dirty="0" smtClean="0"/>
              <a:t>Install and update packages as easy as adding a reference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29" y="1057275"/>
            <a:ext cx="5915742" cy="34385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65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r>
              <a:rPr lang="en-US" dirty="0"/>
              <a:t>Server </a:t>
            </a:r>
            <a:r>
              <a:rPr lang="en-US" dirty="0" smtClean="0"/>
              <a:t>Information </a:t>
            </a:r>
            <a:r>
              <a:rPr lang="en-US" dirty="0"/>
              <a:t>with Glimpse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80"/>
            <a:ext cx="7924800" cy="569120"/>
          </a:xfrm>
        </p:spPr>
        <p:txBody>
          <a:bodyPr/>
          <a:lstStyle/>
          <a:p>
            <a:r>
              <a:rPr lang="en-US" dirty="0" smtClean="0"/>
              <a:t>The open source diagnostics platform of the web</a:t>
            </a:r>
            <a:endParaRPr lang="en-US" dirty="0"/>
          </a:p>
        </p:txBody>
      </p:sp>
      <p:pic>
        <p:nvPicPr>
          <p:cNvPr id="2052" name="Picture 4" descr="Metadata 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74538"/>
            <a:ext cx="6019800" cy="17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outes T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68789"/>
            <a:ext cx="7007225" cy="205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5" y="4173668"/>
            <a:ext cx="3746455" cy="967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644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Info with Glimpse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Glimpse shows execution timings, server configuration, request data and </a:t>
            </a:r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Showed inside browser (like </a:t>
            </a:r>
            <a:r>
              <a:rPr lang="en-US" dirty="0" err="1" smtClean="0"/>
              <a:t>FireBug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no </a:t>
            </a:r>
            <a:r>
              <a:rPr lang="en-US" dirty="0" smtClean="0"/>
              <a:t>changes </a:t>
            </a:r>
            <a:r>
              <a:rPr lang="en-US" dirty="0"/>
              <a:t>to </a:t>
            </a:r>
            <a:r>
              <a:rPr lang="en-US" dirty="0" smtClean="0"/>
              <a:t>the application code</a:t>
            </a:r>
          </a:p>
          <a:p>
            <a:pPr lvl="1"/>
            <a:r>
              <a:rPr lang="en-US" dirty="0" smtClean="0"/>
              <a:t>Supported ASP.NET </a:t>
            </a:r>
            <a:r>
              <a:rPr lang="en-US" dirty="0"/>
              <a:t>MVC, </a:t>
            </a:r>
            <a:r>
              <a:rPr lang="en-US" dirty="0" err="1" smtClean="0"/>
              <a:t>WebForms</a:t>
            </a:r>
            <a:r>
              <a:rPr lang="en-US" dirty="0" smtClean="0"/>
              <a:t> and EF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" y="4114800"/>
            <a:ext cx="767333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NuGet packages:</a:t>
            </a:r>
          </a:p>
          <a:p>
            <a:pPr lvl="1"/>
            <a:r>
              <a:rPr lang="en-US" dirty="0" smtClean="0"/>
              <a:t>Glimpse.Mvc4</a:t>
            </a:r>
          </a:p>
          <a:p>
            <a:pPr lvl="1"/>
            <a:r>
              <a:rPr lang="en-US" dirty="0" smtClean="0"/>
              <a:t>Glimpse.EF6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it:</a:t>
            </a:r>
          </a:p>
          <a:p>
            <a:pPr lvl="1"/>
            <a:r>
              <a:rPr lang="en-US" dirty="0" smtClean="0">
                <a:hlinkClick r:id="rId2"/>
              </a:rPr>
              <a:t>http://localhost:port/Glimpse.axd</a:t>
            </a:r>
            <a:endParaRPr lang="en-US" dirty="0" smtClean="0"/>
          </a:p>
          <a:p>
            <a:r>
              <a:rPr lang="en-US" i="1" dirty="0" smtClean="0"/>
              <a:t>Beware: Currently "Glimpse.EF6" doesn't work with the new identity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1029" name="Picture 5" descr="http://getglimpse.com/Content/_v2/website-assets/img/in-monitor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3999"/>
            <a:ext cx="3818586" cy="2453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with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Trace tab shows any messages traced to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System.Diagnostics.Trace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System.Diagnostics.Debug</a:t>
            </a:r>
            <a:r>
              <a:rPr lang="en-US" dirty="0"/>
              <a:t> during the lifetime of the HTTP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301434" y="3099137"/>
            <a:ext cx="65411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Trace.TraceInformation("Info example");</a:t>
            </a:r>
          </a:p>
          <a:p>
            <a:r>
              <a:rPr lang="en-US" noProof="1" smtClean="0"/>
              <a:t>Trace.TraceWarning("Warning example");</a:t>
            </a:r>
          </a:p>
          <a:p>
            <a:r>
              <a:rPr lang="en-US" noProof="1" smtClean="0"/>
              <a:t>Debug.WriteLine("Debug example");</a:t>
            </a:r>
            <a:endParaRPr lang="en-US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4417073"/>
            <a:ext cx="8438553" cy="191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14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Glimpse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3" y="1066800"/>
            <a:ext cx="7696874" cy="33813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88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HTTP </a:t>
            </a:r>
            <a:r>
              <a:rPr lang="en-US" dirty="0"/>
              <a:t>is </a:t>
            </a:r>
            <a:r>
              <a:rPr lang="en-US" dirty="0" smtClean="0"/>
              <a:t>a client-server </a:t>
            </a:r>
            <a:r>
              <a:rPr lang="en-US" dirty="0"/>
              <a:t>protocol for transferring </a:t>
            </a:r>
            <a:r>
              <a:rPr lang="en-US" dirty="0" smtClean="0"/>
              <a:t>web resources via Internet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Model–view–controller </a:t>
            </a:r>
            <a:r>
              <a:rPr lang="en-US" dirty="0"/>
              <a:t>(MVC) is a software architecture </a:t>
            </a:r>
            <a:r>
              <a:rPr lang="en-US" dirty="0" smtClean="0"/>
              <a:t>pattern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ASP.NET MVC is a great platform for developing Internet applications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Visual 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Almost everything in ASP.NET MVC is a package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Glimpse is a tool that helps with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E.g. </a:t>
            </a:r>
            <a:r>
              <a:rPr lang="en-US" sz="2800" dirty="0"/>
              <a:t>Web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</a:t>
            </a:r>
            <a:r>
              <a:rPr lang="en-US" sz="2800" dirty="0" smtClean="0"/>
              <a:t>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</a:t>
            </a:r>
            <a:r>
              <a:rPr lang="en-US" sz="2800" dirty="0" smtClean="0">
                <a:solidFill>
                  <a:srgbClr val="EBFFD2"/>
                </a:solidFill>
              </a:rPr>
              <a:t>at the server</a:t>
            </a:r>
            <a:endParaRPr lang="en-US" sz="2800" dirty="0">
              <a:solidFill>
                <a:srgbClr val="EBFFD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EBFFD2"/>
                </a:solidFill>
              </a:rPr>
              <a:t>E.g. </a:t>
            </a:r>
            <a:r>
              <a:rPr lang="en-US" sz="2800" dirty="0">
                <a:solidFill>
                  <a:srgbClr val="EBFFD2"/>
                </a:solidFill>
              </a:rPr>
              <a:t>Web </a:t>
            </a:r>
            <a:r>
              <a:rPr lang="en-US" sz="2800" dirty="0" smtClean="0">
                <a:solidFill>
                  <a:srgbClr val="EBFFD2"/>
                </a:solidFill>
              </a:rPr>
              <a:t>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</a:t>
            </a:r>
            <a:r>
              <a:rPr lang="en-US" sz="2800" dirty="0" smtClean="0">
                <a:solidFill>
                  <a:srgbClr val="EBFFD2"/>
                </a:solidFill>
              </a:rPr>
              <a:t>resources</a:t>
            </a:r>
            <a:endParaRPr lang="en-US" sz="2800" dirty="0">
              <a:solidFill>
                <a:srgbClr val="EBFFD2"/>
              </a:solidFill>
            </a:endParaRP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</a:t>
            </a:r>
            <a:r>
              <a:rPr kumimoji="0"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</a:t>
            </a: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</a:t>
            </a:r>
            <a:endParaRPr kumimoji="0" lang="en-US" sz="2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6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line – request </a:t>
            </a:r>
            <a:r>
              <a:rPr lang="en-US" sz="2800" dirty="0"/>
              <a:t>method (GET, </a:t>
            </a:r>
            <a:r>
              <a:rPr lang="en-US" sz="2800" dirty="0" smtClean="0"/>
              <a:t>POST, HEAD</a:t>
            </a:r>
            <a:r>
              <a:rPr lang="en-US" sz="2800" dirty="0"/>
              <a:t>, </a:t>
            </a:r>
            <a:r>
              <a:rPr lang="en-US" sz="2800" dirty="0" smtClean="0"/>
              <a:t>...), resource URI, </a:t>
            </a:r>
            <a:r>
              <a:rPr lang="en-US" sz="2800" dirty="0"/>
              <a:t>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headers – additional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E.g. posted form data, files, etc.</a:t>
            </a:r>
            <a:endParaRPr lang="en-US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7244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2909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96926" y="4800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84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Cookies are small pieces of data stored </a:t>
            </a:r>
            <a:r>
              <a:rPr lang="en-US" sz="2800" dirty="0"/>
              <a:t>by </a:t>
            </a:r>
            <a:r>
              <a:rPr lang="en-US" sz="2800" dirty="0" smtClean="0"/>
              <a:t>the client </a:t>
            </a:r>
            <a:r>
              <a:rPr lang="en-US" sz="2800" dirty="0"/>
              <a:t>on behalf of </a:t>
            </a:r>
            <a:r>
              <a:rPr lang="en-US" sz="2800" dirty="0" smtClean="0"/>
              <a:t>the server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Included in </a:t>
            </a:r>
            <a:r>
              <a:rPr lang="en-US" sz="2800" dirty="0" smtClean="0"/>
              <a:t>all future HTTP requests </a:t>
            </a:r>
            <a:r>
              <a:rPr lang="en-US" sz="2800" dirty="0"/>
              <a:t>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910013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7263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2652713" y="3284538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3783842" y="3394391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2690813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3161876" y="3962400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2728912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3396953" y="5318088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  <p:extLst>
      <p:ext uri="{BB962C8B-B14F-4D97-AF65-F5344CB8AC3E}">
        <p14:creationId xmlns:p14="http://schemas.microsoft.com/office/powerpoint/2010/main" val="37690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8677</TotalTime>
  <Words>1812</Words>
  <Application>Microsoft Office PowerPoint</Application>
  <PresentationFormat>On-screen Show (4:3)</PresentationFormat>
  <Paragraphs>399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 Black</vt:lpstr>
      <vt:lpstr>Calibri</vt:lpstr>
      <vt:lpstr>Cambria</vt:lpstr>
      <vt:lpstr>Consolas</vt:lpstr>
      <vt:lpstr>Corbel</vt:lpstr>
      <vt:lpstr>Tahoma</vt:lpstr>
      <vt:lpstr>Trebuchet MS</vt:lpstr>
      <vt:lpstr>Wingdings 2</vt:lpstr>
      <vt:lpstr>Telerik Academy</vt:lpstr>
      <vt:lpstr>Introduction to ASP.NET MVC</vt:lpstr>
      <vt:lpstr>Table of Contents</vt:lpstr>
      <vt:lpstr>The HTTP Protocol</vt:lpstr>
      <vt:lpstr>HTTP</vt:lpstr>
      <vt:lpstr>HTTP: Request-Response Protocol</vt:lpstr>
      <vt:lpstr>HTTP Request Message</vt:lpstr>
      <vt:lpstr>HTTP Response Message</vt:lpstr>
      <vt:lpstr>HTTP Response Codes</vt:lpstr>
      <vt:lpstr>HTTP Cookies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</vt:lpstr>
      <vt:lpstr>ASP.NET Core</vt:lpstr>
      <vt:lpstr>ASP.NET Web Forms</vt:lpstr>
      <vt:lpstr>ASP.NET History</vt:lpstr>
      <vt:lpstr>One ASP.NET</vt:lpstr>
      <vt:lpstr>ASP.NET MVC</vt:lpstr>
      <vt:lpstr>ASP.NET MVC (2)</vt:lpstr>
      <vt:lpstr>The ASP.NET MVC History</vt:lpstr>
      <vt:lpstr>Separation of Concerns</vt:lpstr>
      <vt:lpstr>Extensible</vt:lpstr>
      <vt:lpstr>Clean URLs</vt:lpstr>
      <vt:lpstr>Community-based</vt:lpstr>
      <vt:lpstr>MVC Pattern in ASP.NET MVC</vt:lpstr>
      <vt:lpstr>Creating ASP.NET MVC Project</vt:lpstr>
      <vt:lpstr>The Tools</vt:lpstr>
      <vt:lpstr>The Technologies</vt:lpstr>
      <vt:lpstr>Visual Studio 2012: New Project</vt:lpstr>
      <vt:lpstr>VS 2012: Default Layout</vt:lpstr>
      <vt:lpstr>Visual Studio 2013: New Project</vt:lpstr>
      <vt:lpstr>VS 2013: Default Layout</vt:lpstr>
      <vt:lpstr>Internet App Project Files</vt:lpstr>
      <vt:lpstr>Demo: Internet application</vt:lpstr>
      <vt:lpstr>NuGet Package Management</vt:lpstr>
      <vt:lpstr>NuGet package management</vt:lpstr>
      <vt:lpstr>Nightly Builds</vt:lpstr>
      <vt:lpstr>Demo: NuGet</vt:lpstr>
      <vt:lpstr>Server Information with Glimpse</vt:lpstr>
      <vt:lpstr>Server Info with Glimpse</vt:lpstr>
      <vt:lpstr>Install Glimpse</vt:lpstr>
      <vt:lpstr>Tracing with Glimpse</vt:lpstr>
      <vt:lpstr>Demo: Glimpse</vt:lpstr>
      <vt:lpstr>Summary</vt:lpstr>
      <vt:lpstr>Introduction to ASP.NET MVC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</cp:lastModifiedBy>
  <cp:revision>944</cp:revision>
  <dcterms:created xsi:type="dcterms:W3CDTF">2007-12-08T16:03:35Z</dcterms:created>
  <dcterms:modified xsi:type="dcterms:W3CDTF">2013-09-28T10:13:26Z</dcterms:modified>
  <cp:category>software engineering</cp:category>
</cp:coreProperties>
</file>