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338" r:id="rId2"/>
    <p:sldId id="335" r:id="rId3"/>
    <p:sldId id="421" r:id="rId4"/>
    <p:sldId id="451" r:id="rId5"/>
    <p:sldId id="452" r:id="rId6"/>
    <p:sldId id="454" r:id="rId7"/>
    <p:sldId id="453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74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334" r:id="rId29"/>
    <p:sldId id="450" r:id="rId30"/>
    <p:sldId id="403" r:id="rId31"/>
  </p:sldIdLst>
  <p:sldSz cx="9144000" cy="6858000" type="screen4x3"/>
  <p:notesSz cx="6881813" cy="92964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 autoAdjust="0"/>
    <p:restoredTop sz="94468" autoAdjust="0"/>
  </p:normalViewPr>
  <p:slideViewPr>
    <p:cSldViewPr>
      <p:cViewPr varScale="1">
        <p:scale>
          <a:sx n="125" d="100"/>
          <a:sy n="125" d="100"/>
        </p:scale>
        <p:origin x="10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hootr.signalr.n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signalr/overview/getting-started/upgrading-signalr-1x-projects-to-2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s://www.nuget.org/packages/CGWeb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362200"/>
            <a:ext cx="5867400" cy="1524000"/>
          </a:xfrm>
        </p:spPr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4692" y="4724400"/>
            <a:ext cx="3352800" cy="533400"/>
          </a:xfrm>
        </p:spPr>
        <p:txBody>
          <a:bodyPr/>
          <a:lstStyle/>
          <a:p>
            <a:r>
              <a:rPr lang="en-US" dirty="0" smtClean="0"/>
              <a:t>Ivaylo </a:t>
            </a:r>
            <a:r>
              <a:rPr lang="en-US" dirty="0" err="1" smtClean="0"/>
              <a:t>Kenov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8947" y="5715000"/>
            <a:ext cx="3352800" cy="369332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49859" y="5257800"/>
            <a:ext cx="3352800" cy="446276"/>
          </a:xfrm>
        </p:spPr>
        <p:txBody>
          <a:bodyPr/>
          <a:lstStyle/>
          <a:p>
            <a:pPr marL="0"/>
            <a:r>
              <a:rPr lang="en-US" dirty="0" smtClean="0"/>
              <a:t>Technical Assistant</a:t>
            </a:r>
            <a:endParaRPr lang="en-US" dirty="0"/>
          </a:p>
        </p:txBody>
      </p:sp>
      <p:pic>
        <p:nvPicPr>
          <p:cNvPr id="9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7943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146" name="Picture 2" descr="http://www.awdp.org/images/market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80" y="4495800"/>
            <a:ext cx="2461820" cy="19812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137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0463">
            <a:off x="648367" y="1055273"/>
            <a:ext cx="1919154" cy="191915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819400"/>
            <a:ext cx="7924800" cy="685800"/>
          </a:xfrm>
        </p:spPr>
        <p:txBody>
          <a:bodyPr/>
          <a:lstStyle/>
          <a:p>
            <a:r>
              <a:rPr lang="en-US" dirty="0" smtClean="0"/>
              <a:t>Web Sockets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4800" y="3581400"/>
            <a:ext cx="8534400" cy="4572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1828800"/>
            <a:ext cx="7924800" cy="569120"/>
          </a:xfrm>
        </p:spPr>
        <p:txBody>
          <a:bodyPr/>
          <a:lstStyle/>
          <a:p>
            <a:r>
              <a:rPr lang="en-US" dirty="0" smtClean="0"/>
              <a:t>Part of ASP.NET but not tied to it!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438400"/>
            <a:ext cx="4800600" cy="353221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4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err="1" smtClean="0"/>
              <a:t>SignalR</a:t>
            </a:r>
            <a:r>
              <a:rPr lang="en-US" dirty="0" smtClean="0"/>
              <a:t> is: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 </a:t>
            </a:r>
            <a:r>
              <a:rPr lang="en-US" dirty="0"/>
              <a:t>server-side framework to write push </a:t>
            </a:r>
            <a:r>
              <a:rPr lang="en-US" dirty="0" smtClean="0"/>
              <a:t>services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Clients for easy communication on any device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Optimized for asynchronous operations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Operation: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Persistent connection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Data is sent as signal through connection ID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Volatile, no-</a:t>
            </a:r>
            <a:r>
              <a:rPr lang="en-US" dirty="0" err="1" smtClean="0"/>
              <a:t>dirable</a:t>
            </a:r>
            <a:endParaRPr lang="en-US" dirty="0"/>
          </a:p>
          <a:p>
            <a:endParaRPr lang="en-US" b="0" dirty="0"/>
          </a:p>
          <a:p>
            <a:pPr lvl="1"/>
            <a:endParaRPr lang="en-US" dirty="0"/>
          </a:p>
          <a:p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3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Framework is based on Interfaces:</a:t>
            </a:r>
          </a:p>
          <a:p>
            <a:r>
              <a:rPr lang="en-US" dirty="0" smtClean="0"/>
              <a:t>Programming modes:</a:t>
            </a:r>
          </a:p>
          <a:p>
            <a:pPr lvl="1"/>
            <a:r>
              <a:rPr lang="en-US" dirty="0" smtClean="0"/>
              <a:t>Persistent connection</a:t>
            </a:r>
          </a:p>
          <a:p>
            <a:pPr lvl="1"/>
            <a:r>
              <a:rPr lang="en-US" dirty="0" smtClean="0"/>
              <a:t>Hubs</a:t>
            </a:r>
          </a:p>
          <a:p>
            <a:r>
              <a:rPr lang="en-US" dirty="0" smtClean="0"/>
              <a:t>Hubs offer predefined API for most scenarios</a:t>
            </a:r>
            <a:endParaRPr lang="en-US" dirty="0"/>
          </a:p>
          <a:p>
            <a:r>
              <a:rPr lang="en-US" dirty="0" err="1" smtClean="0"/>
              <a:t>SignalR</a:t>
            </a:r>
            <a:r>
              <a:rPr lang="en-US" dirty="0" smtClean="0"/>
              <a:t> example:</a:t>
            </a:r>
          </a:p>
          <a:p>
            <a:pPr lvl="1"/>
            <a:r>
              <a:rPr lang="en-US" dirty="0">
                <a:hlinkClick r:id="rId2"/>
              </a:rPr>
              <a:t>http://shootr.signalr.net/</a:t>
            </a:r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4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dirty="0" smtClean="0"/>
              <a:t>Packages at </a:t>
            </a:r>
            <a:r>
              <a:rPr lang="en-US" dirty="0" err="1" smtClean="0"/>
              <a:t>NuGet</a:t>
            </a:r>
            <a:r>
              <a:rPr lang="en-US" dirty="0" smtClean="0"/>
              <a:t>:</a:t>
            </a:r>
            <a:endParaRPr lang="en-US" dirty="0"/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 err="1" smtClean="0"/>
              <a:t>Microsoft.AspNet.SignalR</a:t>
            </a:r>
            <a:r>
              <a:rPr lang="en-US" dirty="0" smtClean="0"/>
              <a:t> </a:t>
            </a:r>
            <a:endParaRPr lang="en-US" dirty="0"/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 err="1"/>
              <a:t>Microsoft.AspNet.SignalR.Core</a:t>
            </a:r>
            <a:r>
              <a:rPr lang="en-US" dirty="0"/>
              <a:t> 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 err="1"/>
              <a:t>Microsoft.AspNet.SignalR.Owin</a:t>
            </a:r>
            <a:r>
              <a:rPr lang="en-US" dirty="0"/>
              <a:t> 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 err="1"/>
              <a:t>Microsoft.AspNet.SignalR.Js</a:t>
            </a:r>
            <a:r>
              <a:rPr lang="en-US" dirty="0"/>
              <a:t> 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 err="1"/>
              <a:t>Microsoft.AspNet.SignalR.Client</a:t>
            </a:r>
            <a:r>
              <a:rPr lang="en-US" dirty="0"/>
              <a:t> 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 err="1"/>
              <a:t>Microsoft.AspNet.SignalR.Utils</a:t>
            </a:r>
            <a:r>
              <a:rPr lang="en-US" dirty="0"/>
              <a:t> 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9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Installation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Download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Microsoft.AspNet.SignalR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In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Global.asax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register the hubs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US" b="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Create directory Hubs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Add new </a:t>
            </a:r>
            <a:r>
              <a:rPr lang="en-US" dirty="0" err="1" smtClean="0"/>
              <a:t>SignalR</a:t>
            </a:r>
            <a:r>
              <a:rPr lang="en-US" dirty="0" smtClean="0"/>
              <a:t> classes to it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Done!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hlinkClick r:id="rId2"/>
              </a:rPr>
              <a:t>To update from 1.x to 2.0</a:t>
            </a:r>
            <a:endParaRPr lang="en-US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743200"/>
            <a:ext cx="4876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RouteTable.Routes.MapHubs();</a:t>
            </a:r>
          </a:p>
        </p:txBody>
      </p:sp>
    </p:spTree>
    <p:extLst>
      <p:ext uri="{BB962C8B-B14F-4D97-AF65-F5344CB8AC3E}">
        <p14:creationId xmlns:p14="http://schemas.microsoft.com/office/powerpoint/2010/main" val="347825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924800" cy="685800"/>
          </a:xfrm>
        </p:spPr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</a:t>
            </a:r>
            <a:r>
              <a:rPr lang="en-US" dirty="0" err="1" smtClean="0"/>
              <a:t>ShootR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8534400" cy="4572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3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Hubs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1828800"/>
            <a:ext cx="7924800" cy="569120"/>
          </a:xfrm>
        </p:spPr>
        <p:txBody>
          <a:bodyPr/>
          <a:lstStyle/>
          <a:p>
            <a:r>
              <a:rPr lang="en-US" dirty="0" smtClean="0"/>
              <a:t>Server-side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90800"/>
            <a:ext cx="5257800" cy="326499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4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Classes to implement push services</a:t>
            </a:r>
          </a:p>
          <a:p>
            <a:pPr lvl="1"/>
            <a:r>
              <a:rPr lang="en-US" dirty="0" smtClean="0"/>
              <a:t>Abstraction on top of persistent connection</a:t>
            </a:r>
          </a:p>
          <a:p>
            <a:pPr lvl="1"/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Perfect for sending data from server to clients</a:t>
            </a:r>
          </a:p>
          <a:p>
            <a:r>
              <a:rPr lang="en-US" dirty="0" smtClean="0"/>
              <a:t>Conventions</a:t>
            </a:r>
          </a:p>
          <a:p>
            <a:pPr lvl="1"/>
            <a:r>
              <a:rPr lang="en-US" dirty="0" smtClean="0"/>
              <a:t>Public methods are callable from clients</a:t>
            </a:r>
          </a:p>
          <a:p>
            <a:pPr lvl="1"/>
            <a:r>
              <a:rPr lang="en-US" dirty="0" smtClean="0"/>
              <a:t>Send data by invoking client methods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1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 Programming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Hub name reflected onto external API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Return </a:t>
            </a:r>
            <a:r>
              <a:rPr lang="en-US" dirty="0"/>
              <a:t>simple type, complex type or Task </a:t>
            </a:r>
            <a:endParaRPr lang="en-US" b="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Objects and collection – automatically to JSON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Context</a:t>
            </a:r>
            <a:endParaRPr lang="en-US" b="0" dirty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err="1"/>
              <a:t>ConnectionId</a:t>
            </a:r>
            <a:r>
              <a:rPr lang="en-US" dirty="0"/>
              <a:t> 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Request </a:t>
            </a:r>
            <a:endParaRPr lang="en-US" dirty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Headers </a:t>
            </a:r>
            <a:endParaRPr lang="en-US" dirty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err="1" smtClean="0"/>
              <a:t>RequestCookies</a:t>
            </a:r>
            <a:r>
              <a:rPr lang="en-US" dirty="0" smtClean="0"/>
              <a:t> </a:t>
            </a:r>
            <a:endParaRPr lang="en-US" dirty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err="1" smtClean="0"/>
              <a:t>QueryString</a:t>
            </a:r>
            <a:r>
              <a:rPr lang="en-US" dirty="0" smtClean="0"/>
              <a:t> </a:t>
            </a:r>
            <a:endParaRPr lang="en-US" dirty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User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02" y="2832683"/>
            <a:ext cx="3934374" cy="3019847"/>
          </a:xfrm>
          <a:prstGeom prst="roundRect">
            <a:avLst>
              <a:gd name="adj" fmla="val 6666"/>
            </a:avLst>
          </a:prstGeom>
        </p:spPr>
      </p:pic>
    </p:spTree>
    <p:extLst>
      <p:ext uri="{BB962C8B-B14F-4D97-AF65-F5344CB8AC3E}">
        <p14:creationId xmlns:p14="http://schemas.microsoft.com/office/powerpoint/2010/main" val="40169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686800" cy="5791200"/>
          </a:xfrm>
        </p:spPr>
        <p:txBody>
          <a:bodyPr/>
          <a:lstStyle/>
          <a:p>
            <a:r>
              <a:rPr lang="en-US" dirty="0" smtClean="0"/>
              <a:t>Web-based </a:t>
            </a:r>
            <a:r>
              <a:rPr lang="en-US" dirty="0"/>
              <a:t>real-time communication </a:t>
            </a:r>
            <a:endParaRPr lang="en-US" dirty="0" smtClean="0"/>
          </a:p>
          <a:p>
            <a:pPr lvl="1"/>
            <a:r>
              <a:rPr lang="en-US" dirty="0" smtClean="0"/>
              <a:t>Problems and solutions</a:t>
            </a:r>
            <a:endParaRPr lang="en-US" dirty="0"/>
          </a:p>
          <a:p>
            <a:r>
              <a:rPr lang="en-US" dirty="0" smtClean="0"/>
              <a:t>ASP.NET </a:t>
            </a:r>
            <a:r>
              <a:rPr lang="en-US" dirty="0" err="1"/>
              <a:t>SignalR</a:t>
            </a:r>
            <a:r>
              <a:rPr lang="en-US" dirty="0"/>
              <a:t> </a:t>
            </a:r>
            <a:r>
              <a:rPr lang="en-US" b="0" dirty="0" smtClean="0"/>
              <a:t>- </a:t>
            </a:r>
            <a:r>
              <a:rPr lang="en-US" dirty="0" smtClean="0"/>
              <a:t>Overview </a:t>
            </a:r>
            <a:r>
              <a:rPr lang="en-US" dirty="0"/>
              <a:t>&amp; </a:t>
            </a:r>
            <a:r>
              <a:rPr lang="en-US" dirty="0" smtClean="0"/>
              <a:t>concepts</a:t>
            </a:r>
            <a:endParaRPr lang="en-US" dirty="0"/>
          </a:p>
          <a:p>
            <a:r>
              <a:rPr lang="en-US" dirty="0"/>
              <a:t>Hubs </a:t>
            </a:r>
            <a:endParaRPr lang="en-US" dirty="0" smtClean="0"/>
          </a:p>
          <a:p>
            <a:pPr lvl="1"/>
            <a:r>
              <a:rPr lang="en-US" dirty="0" smtClean="0"/>
              <a:t>Server-side </a:t>
            </a:r>
            <a:r>
              <a:rPr lang="en-US" dirty="0"/>
              <a:t>API </a:t>
            </a:r>
          </a:p>
          <a:p>
            <a:r>
              <a:rPr lang="en-US" dirty="0" smtClean="0"/>
              <a:t>Clients </a:t>
            </a:r>
          </a:p>
          <a:p>
            <a:pPr lvl="1"/>
            <a:r>
              <a:rPr lang="en-US" dirty="0" smtClean="0"/>
              <a:t>Client-side </a:t>
            </a:r>
            <a:r>
              <a:rPr lang="en-US" dirty="0"/>
              <a:t>API </a:t>
            </a:r>
          </a:p>
          <a:p>
            <a:r>
              <a:rPr lang="en-US" dirty="0" smtClean="0"/>
              <a:t>Chat Live Demo</a:t>
            </a:r>
            <a:endParaRPr lang="en-US" dirty="0"/>
          </a:p>
          <a:p>
            <a:pPr lvl="1"/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618399" y="3439981"/>
            <a:ext cx="4482227" cy="3735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 Programming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Base </a:t>
            </a:r>
            <a:r>
              <a:rPr lang="en-US" dirty="0"/>
              <a:t>endpoint is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signalr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endParaRPr lang="en-US" b="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JS </a:t>
            </a:r>
            <a:r>
              <a:rPr lang="en-US" dirty="0"/>
              <a:t>metadata from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/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signalr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/hubs </a:t>
            </a:r>
            <a:endParaRPr lang="en-US" b="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Basically two protocol steps 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negotiate</a:t>
            </a:r>
            <a:r>
              <a:rPr lang="en-US" dirty="0"/>
              <a:t>: which transport do you support?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connect</a:t>
            </a:r>
            <a:r>
              <a:rPr lang="en-US" dirty="0"/>
              <a:t>: OK, here is my persistent connection </a:t>
            </a:r>
          </a:p>
          <a:p>
            <a:r>
              <a:rPr lang="en-US" dirty="0" smtClean="0"/>
              <a:t>‘</a:t>
            </a:r>
            <a:r>
              <a:rPr lang="en-US" dirty="0"/>
              <a:t>Best’ transport </a:t>
            </a:r>
            <a:r>
              <a:rPr lang="en-US" dirty="0" smtClean="0"/>
              <a:t>negotiation</a:t>
            </a:r>
          </a:p>
          <a:p>
            <a:pPr lvl="1"/>
            <a:r>
              <a:rPr lang="en-US" dirty="0" smtClean="0"/>
              <a:t> W. </a:t>
            </a:r>
            <a:r>
              <a:rPr lang="en-US" dirty="0"/>
              <a:t>Sockets </a:t>
            </a:r>
            <a:r>
              <a:rPr lang="en-US" dirty="0" smtClean="0"/>
              <a:t>-&gt; </a:t>
            </a:r>
            <a:r>
              <a:rPr lang="en-US" dirty="0"/>
              <a:t>SSE </a:t>
            </a:r>
            <a:r>
              <a:rPr lang="en-US" dirty="0" smtClean="0"/>
              <a:t>-&gt; </a:t>
            </a:r>
            <a:r>
              <a:rPr lang="en-US" dirty="0"/>
              <a:t>Forever frame </a:t>
            </a:r>
            <a:r>
              <a:rPr lang="en-US" dirty="0" smtClean="0"/>
              <a:t>-&gt; L. </a:t>
            </a:r>
            <a:r>
              <a:rPr lang="en-US" dirty="0"/>
              <a:t>polling </a:t>
            </a:r>
          </a:p>
          <a:p>
            <a:r>
              <a:rPr lang="en-US" dirty="0" smtClean="0"/>
              <a:t>Any data is JSON encoded</a:t>
            </a:r>
            <a:endParaRPr lang="en-US" b="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b="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5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 Property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Clients</a:t>
            </a:r>
            <a:r>
              <a:rPr lang="en-US" dirty="0" smtClean="0"/>
              <a:t> property </a:t>
            </a:r>
            <a:r>
              <a:rPr lang="en-US" dirty="0"/>
              <a:t>to send messages to clients </a:t>
            </a:r>
            <a:endParaRPr lang="en-US" b="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Holds </a:t>
            </a:r>
            <a:r>
              <a:rPr lang="en-US" dirty="0"/>
              <a:t>dynamic properties and methods </a:t>
            </a:r>
            <a:endParaRPr lang="en-US" b="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Target </a:t>
            </a:r>
            <a:r>
              <a:rPr lang="en-US" dirty="0"/>
              <a:t>method </a:t>
            </a:r>
            <a:r>
              <a:rPr lang="en-US" dirty="0" smtClean="0"/>
              <a:t>with parameters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D</a:t>
            </a:r>
            <a:r>
              <a:rPr lang="en-US" dirty="0" smtClean="0"/>
              <a:t>ynamically </a:t>
            </a:r>
            <a:r>
              <a:rPr lang="en-US" dirty="0"/>
              <a:t>‘injected’ </a:t>
            </a: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Serialized</a:t>
            </a:r>
            <a:endParaRPr lang="en-US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Embedded </a:t>
            </a:r>
            <a:r>
              <a:rPr lang="en-US" dirty="0"/>
              <a:t>into </a:t>
            </a:r>
            <a:r>
              <a:rPr lang="en-US" dirty="0" smtClean="0"/>
              <a:t>response </a:t>
            </a:r>
            <a:endParaRPr lang="en-US" b="0" dirty="0"/>
          </a:p>
          <a:p>
            <a:endParaRPr lang="en-US" b="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2438400"/>
            <a:ext cx="3253769" cy="170497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4267200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SendMessage(string message)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msg = string.Format("{0}: {1}",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 		Context.ConnectionId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message);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Clients.All.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newMessage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(msg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654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 Property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Groups - typical </a:t>
            </a:r>
            <a:r>
              <a:rPr lang="en-US" dirty="0"/>
              <a:t>base pattern in push scenarios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/>
              <a:t>connections to groups 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And </a:t>
            </a:r>
            <a:r>
              <a:rPr lang="en-US" dirty="0"/>
              <a:t>send messages to particular groups 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Groups are not persisted on server!</a:t>
            </a:r>
            <a:endParaRPr lang="en-US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3218" y="2590800"/>
            <a:ext cx="7924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JoinRoom(string room)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Groups.Add(Context.ConnectionId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room);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SendToRoom(string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room, string message)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msg = string.Format("{0}: {1}",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Context.ConnectionId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message);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Clients.Group(room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newMessage(msg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092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Clients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1828800"/>
            <a:ext cx="7924800" cy="569120"/>
          </a:xfrm>
        </p:spPr>
        <p:txBody>
          <a:bodyPr/>
          <a:lstStyle/>
          <a:p>
            <a:r>
              <a:rPr lang="en-US" dirty="0" smtClean="0"/>
              <a:t>Client-side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943" y="2514600"/>
            <a:ext cx="4651695" cy="349316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0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Consumers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Client applications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Other </a:t>
            </a:r>
            <a:r>
              <a:rPr lang="en-US" dirty="0"/>
              <a:t>services/hubs </a:t>
            </a:r>
            <a:endParaRPr lang="en-US" b="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SignalR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provides a variety of client libraries 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WinRT</a:t>
            </a:r>
            <a:r>
              <a:rPr lang="en-US" dirty="0" smtClean="0"/>
              <a:t> 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Windows Phone 8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Silverlight 5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jQuery</a:t>
            </a:r>
            <a:r>
              <a:rPr lang="en-US" dirty="0"/>
              <a:t>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C++ 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352800"/>
            <a:ext cx="2921117" cy="26098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Client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Automatic </a:t>
            </a:r>
            <a:r>
              <a:rPr lang="en-US" dirty="0"/>
              <a:t>proxy code via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signalr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/hubs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Script </a:t>
            </a:r>
            <a:r>
              <a:rPr lang="en-US" dirty="0"/>
              <a:t>generated based on hubs </a:t>
            </a:r>
            <a:r>
              <a:rPr lang="en-US" dirty="0" smtClean="0"/>
              <a:t>declaration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Hubs </a:t>
            </a:r>
            <a:r>
              <a:rPr lang="en-US" dirty="0"/>
              <a:t>become properties on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$.connection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Example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$.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connection.chatHub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Hub name camel cased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$.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connection.hub.start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 </a:t>
            </a:r>
            <a:r>
              <a:rPr lang="en-US" dirty="0" smtClean="0"/>
              <a:t>– start connection</a:t>
            </a:r>
            <a:endParaRPr lang="en-US" b="0" dirty="0"/>
          </a:p>
          <a:p>
            <a:endParaRPr lang="en-US" b="0" dirty="0"/>
          </a:p>
          <a:p>
            <a:endParaRPr lang="en-US" dirty="0"/>
          </a:p>
          <a:p>
            <a:endParaRPr lang="en-US" b="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0606" y="4267200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$.connection.hub.start({ transport: 'longPolling'});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chat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$.connection.chat;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chat.server.joinRoom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('private');</a:t>
            </a:r>
          </a:p>
        </p:txBody>
      </p:sp>
    </p:spTree>
    <p:extLst>
      <p:ext uri="{BB962C8B-B14F-4D97-AF65-F5344CB8AC3E}">
        <p14:creationId xmlns:p14="http://schemas.microsoft.com/office/powerpoint/2010/main" val="415634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Client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Define client side methods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They can be invoked by the hub</a:t>
            </a:r>
            <a:endParaRPr lang="en-US" dirty="0"/>
          </a:p>
          <a:p>
            <a:endParaRPr lang="en-US" b="0" dirty="0"/>
          </a:p>
          <a:p>
            <a:endParaRPr lang="en-US" dirty="0"/>
          </a:p>
          <a:p>
            <a:pPr marL="0" indent="0">
              <a:buNone/>
            </a:pPr>
            <a:endParaRPr lang="en-US" b="0" dirty="0"/>
          </a:p>
          <a:p>
            <a:r>
              <a:rPr lang="en-US" dirty="0" smtClean="0"/>
              <a:t>Events </a:t>
            </a:r>
            <a:r>
              <a:rPr lang="en-US" dirty="0"/>
              <a:t>for connection state handling </a:t>
            </a:r>
            <a:endParaRPr lang="en-US" b="0" dirty="0"/>
          </a:p>
          <a:p>
            <a:r>
              <a:rPr lang="en-US" dirty="0" smtClean="0"/>
              <a:t>Detect </a:t>
            </a:r>
            <a:r>
              <a:rPr lang="en-US" dirty="0"/>
              <a:t>slow connections </a:t>
            </a:r>
            <a:endParaRPr lang="en-US" b="0" dirty="0"/>
          </a:p>
          <a:p>
            <a:r>
              <a:rPr lang="en-US" dirty="0" smtClean="0"/>
              <a:t>Cross-domain </a:t>
            </a:r>
            <a:r>
              <a:rPr lang="en-US" dirty="0"/>
              <a:t>support 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828800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chat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$.connection.chat;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chat.client.newMessage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onNewMessage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addMessage(message)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$('#messages').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append(message);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562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590800"/>
            <a:ext cx="7924800" cy="685800"/>
          </a:xfrm>
        </p:spPr>
        <p:txBody>
          <a:bodyPr/>
          <a:lstStyle/>
          <a:p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8534400" cy="4572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1066800"/>
          </a:xfrm>
        </p:spPr>
        <p:txBody>
          <a:bodyPr/>
          <a:lstStyle/>
          <a:p>
            <a:r>
              <a:rPr lang="en-US" dirty="0"/>
              <a:t>ASP.NET </a:t>
            </a:r>
            <a:r>
              <a:rPr lang="en-US" dirty="0" err="1"/>
              <a:t>SignalR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05343"/>
            <a:ext cx="8686800" cy="5791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800" dirty="0" smtClean="0"/>
              <a:t>Create the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Ping Pong </a:t>
            </a:r>
            <a:r>
              <a:rPr lang="en-US" sz="2800" dirty="0" smtClean="0"/>
              <a:t>game for two players with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SignalR</a:t>
            </a:r>
            <a:r>
              <a:rPr lang="en-US" sz="2800" dirty="0" smtClean="0"/>
              <a:t>. You can use external libraries like </a:t>
            </a:r>
            <a:r>
              <a:rPr lang="en-US" sz="2800" dirty="0" err="1" smtClean="0">
                <a:hlinkClick r:id="rId2"/>
              </a:rPr>
              <a:t>CGWeb</a:t>
            </a:r>
            <a:r>
              <a:rPr lang="en-US" sz="2800" dirty="0" smtClean="0"/>
              <a:t>.</a:t>
            </a: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09800"/>
            <a:ext cx="5257800" cy="373796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5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Web based real-time communication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2133600"/>
            <a:ext cx="7924800" cy="569120"/>
          </a:xfrm>
        </p:spPr>
        <p:txBody>
          <a:bodyPr/>
          <a:lstStyle/>
          <a:p>
            <a:r>
              <a:rPr lang="en-US" dirty="0" smtClean="0"/>
              <a:t>Now, now and now!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76" y="2901892"/>
            <a:ext cx="3498537" cy="254197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2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Solutions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Users </a:t>
            </a:r>
            <a:r>
              <a:rPr lang="en-US" dirty="0"/>
              <a:t>want data </a:t>
            </a:r>
            <a:endParaRPr lang="en-US" b="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Now </a:t>
            </a:r>
            <a:r>
              <a:rPr lang="en-US" dirty="0"/>
              <a:t>&amp; instant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Up-to-date</a:t>
            </a:r>
            <a:r>
              <a:rPr lang="en-US" b="0" dirty="0"/>
              <a:t>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Delivered to any device, over any connection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Examples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Live </a:t>
            </a:r>
            <a:r>
              <a:rPr lang="en-US" dirty="0"/>
              <a:t>searches/updates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Stock </a:t>
            </a:r>
            <a:r>
              <a:rPr lang="en-US" dirty="0"/>
              <a:t>streamers, auctions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Live </a:t>
            </a:r>
            <a:r>
              <a:rPr lang="en-US" dirty="0"/>
              <a:t>scores, betting, interactive games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Real-time </a:t>
            </a:r>
            <a:r>
              <a:rPr lang="en-US" dirty="0"/>
              <a:t>feedback, real-time notifications 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dirty="0" smtClean="0"/>
          </a:p>
          <a:p>
            <a:endParaRPr lang="en-US" b="0" dirty="0"/>
          </a:p>
          <a:p>
            <a:endParaRPr lang="en-US" b="0" dirty="0"/>
          </a:p>
          <a:p>
            <a:pPr lvl="1"/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Solutions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7712"/>
            <a:ext cx="8686800" cy="5791200"/>
          </a:xfrm>
        </p:spPr>
        <p:txBody>
          <a:bodyPr/>
          <a:lstStyle/>
          <a:p>
            <a:r>
              <a:rPr lang="en-US" dirty="0" smtClean="0"/>
              <a:t>Developers need to </a:t>
            </a:r>
            <a:r>
              <a:rPr lang="en-US" dirty="0"/>
              <a:t>provide real time data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not only for web applications </a:t>
            </a:r>
          </a:p>
          <a:p>
            <a:pPr lvl="1"/>
            <a:r>
              <a:rPr lang="en-US" dirty="0"/>
              <a:t>What about mobile devices &amp; apps? </a:t>
            </a:r>
          </a:p>
          <a:p>
            <a:pPr lvl="1"/>
            <a:r>
              <a:rPr lang="en-US" dirty="0"/>
              <a:t>What about traditional desktop applications? </a:t>
            </a:r>
          </a:p>
          <a:p>
            <a:pPr lvl="1"/>
            <a:r>
              <a:rPr lang="en-US" dirty="0"/>
              <a:t>What about server-to-server? </a:t>
            </a:r>
          </a:p>
          <a:p>
            <a:r>
              <a:rPr lang="en-US" dirty="0" smtClean="0"/>
              <a:t>Push communication </a:t>
            </a:r>
            <a:r>
              <a:rPr lang="en-US" dirty="0"/>
              <a:t>beyond the web is a </a:t>
            </a:r>
            <a:r>
              <a:rPr lang="en-US" dirty="0" smtClean="0"/>
              <a:t>need</a:t>
            </a:r>
          </a:p>
          <a:p>
            <a:r>
              <a:rPr lang="en-US" dirty="0" smtClean="0"/>
              <a:t>Think</a:t>
            </a:r>
            <a:r>
              <a:rPr lang="en-US" dirty="0"/>
              <a:t>, design &amp; implement Push Services 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dirty="0" smtClean="0"/>
          </a:p>
          <a:p>
            <a:endParaRPr lang="en-US" b="0" dirty="0"/>
          </a:p>
          <a:p>
            <a:endParaRPr lang="en-US" b="0" dirty="0"/>
          </a:p>
          <a:p>
            <a:pPr lvl="1"/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2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Push Services Pattern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1828800"/>
            <a:ext cx="7924800" cy="569120"/>
          </a:xfrm>
        </p:spPr>
        <p:txBody>
          <a:bodyPr/>
          <a:lstStyle/>
          <a:p>
            <a:r>
              <a:rPr lang="en-US" dirty="0" smtClean="0"/>
              <a:t>Not official of course!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483" y="2590101"/>
            <a:ext cx="5029200" cy="334756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1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Services Pattern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Push Services are not an official pattern</a:t>
            </a:r>
          </a:p>
          <a:p>
            <a:r>
              <a:rPr lang="en-US" dirty="0" smtClean="0"/>
              <a:t>Model </a:t>
            </a:r>
            <a:r>
              <a:rPr lang="en-US" dirty="0"/>
              <a:t>a service that </a:t>
            </a:r>
            <a:endParaRPr lang="en-US" dirty="0" smtClean="0"/>
          </a:p>
          <a:p>
            <a:pPr lvl="1"/>
            <a:r>
              <a:rPr lang="en-US" dirty="0" smtClean="0"/>
              <a:t>accepts </a:t>
            </a:r>
            <a:r>
              <a:rPr lang="en-US" dirty="0"/>
              <a:t>incoming connections from callers </a:t>
            </a:r>
          </a:p>
          <a:p>
            <a:pPr lvl="1"/>
            <a:r>
              <a:rPr lang="en-US" dirty="0"/>
              <a:t>is able to push data down to callers </a:t>
            </a:r>
          </a:p>
          <a:p>
            <a:pPr lvl="1"/>
            <a:r>
              <a:rPr lang="en-US" dirty="0"/>
              <a:t>abstracts from communication </a:t>
            </a:r>
            <a:r>
              <a:rPr lang="en-US" dirty="0" smtClean="0"/>
              <a:t>only details </a:t>
            </a:r>
            <a:endParaRPr lang="en-US" dirty="0"/>
          </a:p>
          <a:p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1"/>
          <a:stretch/>
        </p:blipFill>
        <p:spPr>
          <a:xfrm>
            <a:off x="1447800" y="4114800"/>
            <a:ext cx="6096000" cy="202594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Protocol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Web communication – HTTP!</a:t>
            </a:r>
          </a:p>
          <a:p>
            <a:r>
              <a:rPr lang="en-US" dirty="0" smtClean="0"/>
              <a:t>Basically request-response</a:t>
            </a:r>
          </a:p>
          <a:p>
            <a:r>
              <a:rPr lang="en-US" dirty="0" smtClean="0"/>
              <a:t>Realize Push services with HTTP</a:t>
            </a:r>
          </a:p>
          <a:p>
            <a:pPr lvl="1"/>
            <a:r>
              <a:rPr lang="en-US" dirty="0" smtClean="0"/>
              <a:t>Periodic </a:t>
            </a:r>
            <a:r>
              <a:rPr lang="en-US" dirty="0"/>
              <a:t>Polling </a:t>
            </a:r>
            <a:endParaRPr lang="en-US" b="0" dirty="0"/>
          </a:p>
          <a:p>
            <a:pPr lvl="1"/>
            <a:r>
              <a:rPr lang="en-US" dirty="0"/>
              <a:t>Long </a:t>
            </a:r>
            <a:r>
              <a:rPr lang="en-US" dirty="0" smtClean="0"/>
              <a:t>Polling</a:t>
            </a:r>
            <a:endParaRPr lang="en-US" b="0" dirty="0"/>
          </a:p>
          <a:p>
            <a:pPr lvl="1"/>
            <a:r>
              <a:rPr lang="en-US" dirty="0" smtClean="0"/>
              <a:t>Forever </a:t>
            </a:r>
            <a:r>
              <a:rPr lang="en-US" dirty="0"/>
              <a:t>Frame </a:t>
            </a:r>
            <a:endParaRPr lang="en-US" b="0" dirty="0"/>
          </a:p>
          <a:p>
            <a:pPr lvl="1"/>
            <a:r>
              <a:rPr lang="en-US" dirty="0"/>
              <a:t>Server-Sent Events (SSE) </a:t>
            </a:r>
            <a:endParaRPr lang="en-US" b="0" dirty="0"/>
          </a:p>
          <a:p>
            <a:pPr lvl="1"/>
            <a:r>
              <a:rPr lang="en-US" dirty="0"/>
              <a:t>Web Sockets </a:t>
            </a:r>
            <a:endParaRPr lang="en-US" b="0" dirty="0"/>
          </a:p>
          <a:p>
            <a:endParaRPr lang="en-US" dirty="0"/>
          </a:p>
          <a:p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Sockets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Web Sockets – latest piece of technology!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Positives: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Easy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Constant connection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Send only small details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Negatives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Only </a:t>
            </a:r>
            <a:r>
              <a:rPr lang="en-US" dirty="0"/>
              <a:t>with Windows 8/Server 2012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Network </a:t>
            </a:r>
            <a:r>
              <a:rPr lang="en-US" dirty="0"/>
              <a:t>considerations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Maybe </a:t>
            </a:r>
            <a:r>
              <a:rPr lang="en-US" dirty="0"/>
              <a:t>some time, but not today </a:t>
            </a:r>
          </a:p>
          <a:p>
            <a:endParaRPr lang="en-US" b="0" dirty="0"/>
          </a:p>
          <a:p>
            <a:pPr lvl="1"/>
            <a:endParaRPr lang="en-US" dirty="0"/>
          </a:p>
          <a:p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5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12937</TotalTime>
  <Words>760</Words>
  <Application>Microsoft Office PowerPoint</Application>
  <PresentationFormat>On-screen Show (4:3)</PresentationFormat>
  <Paragraphs>397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Cambria</vt:lpstr>
      <vt:lpstr>Consolas</vt:lpstr>
      <vt:lpstr>Corbel</vt:lpstr>
      <vt:lpstr>Wingdings 2</vt:lpstr>
      <vt:lpstr>Telerik Academy</vt:lpstr>
      <vt:lpstr>ASP.NET SignalR</vt:lpstr>
      <vt:lpstr>Table of Contents</vt:lpstr>
      <vt:lpstr>Web based real-time communication</vt:lpstr>
      <vt:lpstr>Problems &amp; Solutions</vt:lpstr>
      <vt:lpstr>Problems &amp; Solutions</vt:lpstr>
      <vt:lpstr>Push Services Pattern</vt:lpstr>
      <vt:lpstr>Push Services Pattern</vt:lpstr>
      <vt:lpstr>HTTP Protocol</vt:lpstr>
      <vt:lpstr>Web Sockets</vt:lpstr>
      <vt:lpstr>Web Sockets</vt:lpstr>
      <vt:lpstr>SignalR Solution</vt:lpstr>
      <vt:lpstr>SignalR</vt:lpstr>
      <vt:lpstr>SignalR</vt:lpstr>
      <vt:lpstr>SignalR</vt:lpstr>
      <vt:lpstr>SignalR</vt:lpstr>
      <vt:lpstr>SignalR ShootR</vt:lpstr>
      <vt:lpstr>SignalR Hubs</vt:lpstr>
      <vt:lpstr>Hubs</vt:lpstr>
      <vt:lpstr>Hub Programming</vt:lpstr>
      <vt:lpstr>Hub Programming</vt:lpstr>
      <vt:lpstr>Clients Property</vt:lpstr>
      <vt:lpstr>Groups Property</vt:lpstr>
      <vt:lpstr>SignalR Clients</vt:lpstr>
      <vt:lpstr>Clients</vt:lpstr>
      <vt:lpstr>jQuery Client</vt:lpstr>
      <vt:lpstr>jQuery Client</vt:lpstr>
      <vt:lpstr>Chat</vt:lpstr>
      <vt:lpstr>ASP.NET SignalR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Nikolay</cp:lastModifiedBy>
  <cp:revision>1111</cp:revision>
  <dcterms:created xsi:type="dcterms:W3CDTF">2007-12-08T16:03:35Z</dcterms:created>
  <dcterms:modified xsi:type="dcterms:W3CDTF">2013-09-28T10:15:49Z</dcterms:modified>
  <cp:category>software engineering</cp:category>
</cp:coreProperties>
</file>