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34" r:id="rId2"/>
    <p:sldId id="335" r:id="rId3"/>
    <p:sldId id="381" r:id="rId4"/>
    <p:sldId id="436" r:id="rId5"/>
    <p:sldId id="383" r:id="rId6"/>
    <p:sldId id="385" r:id="rId7"/>
    <p:sldId id="384" r:id="rId8"/>
    <p:sldId id="391" r:id="rId9"/>
    <p:sldId id="423" r:id="rId10"/>
    <p:sldId id="424" r:id="rId11"/>
    <p:sldId id="425" r:id="rId12"/>
    <p:sldId id="427" r:id="rId13"/>
    <p:sldId id="428" r:id="rId14"/>
    <p:sldId id="429" r:id="rId15"/>
    <p:sldId id="430" r:id="rId16"/>
    <p:sldId id="426" r:id="rId17"/>
    <p:sldId id="431" r:id="rId18"/>
    <p:sldId id="388" r:id="rId19"/>
    <p:sldId id="432" r:id="rId20"/>
    <p:sldId id="433" r:id="rId21"/>
    <p:sldId id="389" r:id="rId22"/>
    <p:sldId id="435" r:id="rId23"/>
    <p:sldId id="434" r:id="rId24"/>
    <p:sldId id="437" r:id="rId25"/>
    <p:sldId id="392" r:id="rId26"/>
    <p:sldId id="394" r:id="rId27"/>
    <p:sldId id="438" r:id="rId28"/>
    <p:sldId id="380" r:id="rId29"/>
    <p:sldId id="333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6136" autoAdjust="0"/>
  </p:normalViewPr>
  <p:slideViewPr>
    <p:cSldViewPr>
      <p:cViewPr varScale="1">
        <p:scale>
          <a:sx n="127" d="100"/>
          <a:sy n="127" d="100"/>
        </p:scale>
        <p:origin x="97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DBEFE99-FBC7-44E9-BAF0-81194C631906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6CC3D5D-5413-4364-A659-AE6A88F23CC8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83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9/28/2013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16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9/28/2013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16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7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2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vilsit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36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371600"/>
            <a:ext cx="8280920" cy="15240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Web Security</a:t>
            </a:r>
            <a:endParaRPr lang="bg-BG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302404"/>
            <a:ext cx="3352800" cy="523220"/>
          </a:xfrm>
        </p:spPr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Nakov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8794" y="3124200"/>
            <a:ext cx="8187661" cy="800606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Injection, XSS, CSRF, Parameter Tampering,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DoS Attacks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Session Hijacking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54805" y="1699538"/>
            <a:ext cx="2881802" cy="1144231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64" y="4795002"/>
            <a:ext cx="1306806" cy="142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8351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26" name="Picture 2" descr="lock, padlock, private, safe, safety, security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94051"/>
            <a:ext cx="1230586" cy="1230587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ptography, key, lock, log in, login, password, security, unlock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12">
            <a:off x="1955356" y="793768"/>
            <a:ext cx="1407153" cy="140715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cker, intruder, killer, thief, user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166">
            <a:off x="3657600" y="472222"/>
            <a:ext cx="1512333" cy="151233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8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is a better way to handle the problem!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ASP.NET built-in protection against XSS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 stops all HTTP requests that send un-escaped HTML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error message is shown when a form sends HTML to the server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Disable the HTTP request validation for all pages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&lt;system.web&gt;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7214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6640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8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escaping </a:t>
            </a:r>
            <a:r>
              <a:rPr lang="en-US" dirty="0" smtClean="0"/>
              <a:t>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8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 smtClean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87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 smtClean="0"/>
              <a:t>	Example (in ASPX):</a:t>
            </a:r>
          </a:p>
          <a:p>
            <a:pPr>
              <a:lnSpc>
                <a:spcPts val="3400"/>
              </a:lnSpc>
              <a:buFontTx/>
              <a:buNone/>
            </a:pPr>
            <a:endParaRPr lang="en-US" sz="3000" dirty="0" smtClean="0"/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12420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"The image tag: &lt;img&gt;" 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98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Preventing XSS in ASP.NET MVC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Razor template engine in ASP.NET MVC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escapes everything by default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render un-escaped HTML in MVC view use: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@ViewBag.SomeText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3113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&amp;lt;script&amp;gt;alert(&amp;#39;hi&amp;#39;)&amp;lt;/script&amp;gt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572000" y="28330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47244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Html.Raw(ViewBag.SomeText)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59021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script&gt;alert('hi')&lt;/script&gt;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4572000" y="54238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19003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00557"/>
            <a:ext cx="8229600" cy="1443043"/>
          </a:xfrm>
        </p:spPr>
        <p:txBody>
          <a:bodyPr/>
          <a:lstStyle/>
          <a:p>
            <a:r>
              <a:rPr lang="en-US" dirty="0" smtClean="0"/>
              <a:t>HTML Escaping in Web Forms and MVC Apps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23" y="838200"/>
            <a:ext cx="5300754" cy="35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27408"/>
            <a:ext cx="7924800" cy="569120"/>
          </a:xfrm>
        </p:spPr>
        <p:txBody>
          <a:bodyPr/>
          <a:lstStyle/>
          <a:p>
            <a:r>
              <a:rPr lang="en-US" dirty="0" smtClean="0"/>
              <a:t>What is CSRF and How to Prevent It?</a:t>
            </a:r>
            <a:endParaRPr lang="en-US" dirty="0"/>
          </a:p>
        </p:txBody>
      </p:sp>
      <p:pic>
        <p:nvPicPr>
          <p:cNvPr id="3074" name="Picture 2" descr="http://www.chmag.in/system/files/csrf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90600"/>
            <a:ext cx="7200900" cy="3600450"/>
          </a:xfrm>
          <a:prstGeom prst="roundRect">
            <a:avLst>
              <a:gd name="adj" fmla="val 1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8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Request Forgery </a:t>
            </a:r>
            <a:r>
              <a:rPr lang="en-US" dirty="0"/>
              <a:t>(</a:t>
            </a:r>
            <a:r>
              <a:rPr lang="en-US" dirty="0" smtClean="0"/>
              <a:t>CSRF / </a:t>
            </a:r>
            <a:r>
              <a:rPr lang="en-US" dirty="0">
                <a:effectLst/>
              </a:rPr>
              <a:t>XSRF</a:t>
            </a:r>
            <a:r>
              <a:rPr lang="en-US" dirty="0" smtClean="0"/>
              <a:t>) is a web security attack over the HTTP protocol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unauthorized commands </a:t>
            </a:r>
            <a:r>
              <a:rPr lang="en-US" dirty="0" smtClean="0"/>
              <a:t>on behalf of some authenticated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to transfer some money in a bank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user has valid permissions to execute the requested command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attacker uses these permissions to send a forged </a:t>
            </a:r>
            <a:r>
              <a:rPr lang="en-US" dirty="0"/>
              <a:t>HTTP </a:t>
            </a:r>
            <a:r>
              <a:rPr lang="en-US" dirty="0" smtClean="0"/>
              <a:t>request</a:t>
            </a:r>
            <a:r>
              <a:rPr lang="bg-BG" dirty="0" smtClean="0"/>
              <a:t> </a:t>
            </a:r>
            <a:r>
              <a:rPr lang="en-US" dirty="0" smtClean="0"/>
              <a:t>unbeknownst to</a:t>
            </a:r>
            <a:r>
              <a:rPr lang="bg-BG" dirty="0" smtClean="0"/>
              <a:t> </a:t>
            </a:r>
            <a:r>
              <a:rPr lang="en-US" dirty="0" smtClean="0"/>
              <a:t>the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Through a link / site / web form </a:t>
            </a:r>
            <a:r>
              <a:rPr lang="en-US" dirty="0"/>
              <a:t>that the user is </a:t>
            </a:r>
            <a:r>
              <a:rPr lang="en-US" dirty="0" smtClean="0"/>
              <a:t>allured to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dirty="0" smtClean="0"/>
              <a:t>How does CSRF work?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user has a valid authentication cookie for the site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</a:t>
            </a:r>
            <a:r>
              <a:rPr lang="en-US" sz="2900" dirty="0" smtClean="0"/>
              <a:t>(remembered in the browser)</a:t>
            </a:r>
            <a:endParaRPr lang="bg-BG" sz="29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attacker asks the user to visit some evil site, e.g. </a:t>
            </a:r>
            <a:r>
              <a:rPr lang="en-US" sz="2900" dirty="0" smtClean="0">
                <a:hlinkClick r:id="rId2"/>
              </a:rPr>
              <a:t>http://evilsite.com</a:t>
            </a:r>
            <a:endParaRPr lang="en-US" sz="2900" dirty="0" smtClean="0"/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evil site sends HTTP GET / POST to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and does something evil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Through a JavaScript AJAX request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Using the browser's authentication cookie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performs the unauthorized command on behalf of the authenticated user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1662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SQL Injection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Cross Site Scripting (XSS)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Cross-Site Request </a:t>
            </a:r>
            <a:r>
              <a:rPr lang="en-US" dirty="0" smtClean="0"/>
              <a:t>Forgery (CSRF)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Parameter Tampering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258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36" y="1124257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36" y="1124259"/>
            <a:ext cx="2507764" cy="360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0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CSRF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prevent CSRF attacks in MVC apps use</a:t>
            </a:r>
            <a:r>
              <a:rPr lang="en-US" sz="3000" smtClean="0"/>
              <a:t/>
            </a:r>
            <a:br>
              <a:rPr lang="en-US" sz="3000" smtClean="0"/>
            </a:br>
            <a:r>
              <a:rPr lang="en-US" sz="3000" smtClean="0"/>
              <a:t>anti-forgery </a:t>
            </a:r>
            <a:r>
              <a:rPr lang="en-US" sz="3000" dirty="0" smtClean="0"/>
              <a:t>tokens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Put the anti-CSRF token in the HTML forms: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Verify the anti-CSRF token in each controller action that should be protected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03500"/>
            <a:ext cx="7620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@using (@Html.BeginForm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("Action", "Controller"))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@Html.AntiForgeryToken()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384800"/>
            <a:ext cx="762000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ValidateAntiForgeryToken]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Action(…)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AJAX Requests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jQuery AJAX requests use code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the token in the AJAX requests: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51381"/>
            <a:ext cx="79248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&lt;%-- used for ajax in AddAntiForgeryToken() --%&gt;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id="__AjaxAntiForgeryForm" action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method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="post"&gt;&lt;%= Html.AntiForgeryToken()%&gt;&lt;/form&gt;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657600"/>
            <a:ext cx="79248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type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"post",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dataType: "html",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url: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…,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data: AddAntiForgeryToken({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some-data })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0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Anti-CSRF in MVC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0" y="1066800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4500178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In Web Forms just add the following code in your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pPr lvl="1"/>
            <a:r>
              <a:rPr lang="en-US" sz="2800" dirty="0" smtClean="0"/>
              <a:t>It changes the VIEWSTATE encryption key for all pages when there is a logged-in user</a:t>
            </a:r>
          </a:p>
          <a:p>
            <a:r>
              <a:rPr lang="en-US" sz="3000" dirty="0" smtClean="0"/>
              <a:t>In the VS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sz="3000" dirty="0" smtClean="0"/>
              <a:t> Web Forms app template, there is already CSRF protection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endParaRPr lang="en-US" sz="3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95694"/>
            <a:ext cx="7924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OnInit(EventArgs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base.OnInit(e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(Page.User.Identity.IsAuthenticated)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Page.ViewStateUserKey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Session.SessionID;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40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What is Parameter Tampering and How to Prevent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Parameter Tampering?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Parameter Tampering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Malicious user alters the HTTP request parameters in unexpected way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</a:t>
            </a:r>
            <a:r>
              <a:rPr lang="en-US" dirty="0" smtClean="0"/>
              <a:t> (in GET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 body</a:t>
            </a:r>
            <a:r>
              <a:rPr lang="en-US" dirty="0" smtClean="0"/>
              <a:t> (form fields in POST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cookies</a:t>
            </a:r>
            <a:r>
              <a:rPr lang="en-US" dirty="0" smtClean="0"/>
              <a:t> (e.g. authentication cookie)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Skipped data validation </a:t>
            </a:r>
            <a:r>
              <a:rPr lang="en-US" dirty="0"/>
              <a:t>at the </a:t>
            </a:r>
            <a:r>
              <a:rPr lang="en-US" dirty="0" smtClean="0"/>
              <a:t>client-side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Injected parameter</a:t>
            </a:r>
            <a:r>
              <a:rPr lang="en-US" dirty="0" smtClean="0"/>
              <a:t> in MVC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4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</a:t>
            </a:r>
            <a:r>
              <a:rPr lang="en-US" dirty="0"/>
              <a:t>Security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What is SQL Injection and How </a:t>
            </a:r>
            <a:r>
              <a:rPr lang="en-US" smtClean="0"/>
              <a:t>to Prevent It?</a:t>
            </a:r>
            <a:endParaRPr lang="en-US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066800"/>
            <a:ext cx="789305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ButtonSearch_Click(object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this.TextBoxSearch.Text;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"SELECT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'%" 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searchString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"%'";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&gt;(searchSql).ToList();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this.ListViewMessages.DataSource = matchingMessages;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this.DataBind();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20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Try the following queries: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crashes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Messages(MessageText,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MessageDate)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('Hacked!!!',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'1.1.1980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injects a message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480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Usual search (no SQL injection):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search (matches all records):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INSERT command: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6670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nakov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7338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4102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5150" y="4310464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6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Ways to prevent the SQL injection: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SQL-escape</a:t>
            </a:r>
            <a:r>
              <a:rPr lang="en-US" dirty="0" smtClean="0"/>
              <a:t> all data coming from the user:</a:t>
            </a:r>
            <a:endParaRPr lang="en-US" dirty="0"/>
          </a:p>
          <a:p>
            <a:pPr lvl="2"/>
            <a:r>
              <a:rPr lang="en-US" dirty="0" smtClean="0"/>
              <a:t>Not recommended: use as last resort only!</a:t>
            </a:r>
          </a:p>
          <a:p>
            <a:pPr lvl="1"/>
            <a:r>
              <a:rPr lang="en-US" dirty="0" smtClean="0"/>
              <a:t>Preferred approach: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750" y="4217075"/>
            <a:ext cx="8350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MessageText LIKE {0} ESCAPE '~'";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TextBoxSearch.Text.Replace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("~", "~~").Replace("%", "~%") + "%";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&gt;(searchSql, searchString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460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209800"/>
            <a:ext cx="3962400" cy="2133600"/>
          </a:xfrm>
        </p:spPr>
        <p:txBody>
          <a:bodyPr/>
          <a:lstStyle/>
          <a:p>
            <a:r>
              <a:rPr lang="en-US" dirty="0" smtClean="0"/>
              <a:t>SQL Injection and Prevention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536280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74" y="1676400"/>
            <a:ext cx="3723126" cy="3810000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/>
              <a:t>Cross 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What is XSS and How to Prevent It?</a:t>
            </a:r>
            <a:endParaRPr lang="en-US" dirty="0"/>
          </a:p>
        </p:txBody>
      </p:sp>
      <p:pic>
        <p:nvPicPr>
          <p:cNvPr id="2050" name="Picture 2" descr="http://2.bp.blogspot.com/-aRb_ZEYFwqA/TbUixDDYweI/AAAAAAAAAcw/vbKRlZ4Qkzo/s320/x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7990"/>
            <a:ext cx="5334000" cy="3550446"/>
          </a:xfrm>
          <a:prstGeom prst="roundRect">
            <a:avLst>
              <a:gd name="adj" fmla="val 14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384061">
            <a:off x="3469788" y="3504162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 smtClean="0">
                <a:solidFill>
                  <a:schemeClr val="bg1"/>
                </a:solidFill>
              </a:rPr>
              <a:t>&lt;</a:t>
            </a:r>
            <a:r>
              <a:rPr lang="en-US" sz="2400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b="1" spc="-150" dirty="0" smtClean="0">
                <a:solidFill>
                  <a:schemeClr val="bg1"/>
                </a:solidFill>
              </a:rPr>
              <a:t>&gt;…</a:t>
            </a:r>
            <a:endParaRPr 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196828">
            <a:off x="3946950" y="1884042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&lt;script&gt;…</a:t>
            </a:r>
            <a:endParaRPr lang="en-US" sz="2400" b="1" spc="-1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4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scripting (XSS)</a:t>
            </a:r>
            <a:r>
              <a:rPr lang="en-US" dirty="0" smtClean="0"/>
              <a:t>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from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r>
              <a:rPr lang="en-US" dirty="0" smtClean="0"/>
              <a:t> the user input (built-in in ASP.NET)</a:t>
            </a: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escaping</a:t>
            </a:r>
            <a:r>
              <a:rPr lang="en-US" dirty="0" smtClean="0"/>
              <a:t>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6483</TotalTime>
  <Words>1379</Words>
  <Application>Microsoft Office PowerPoint</Application>
  <PresentationFormat>On-screen Show (4:3)</PresentationFormat>
  <Paragraphs>244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ASP.NET Web Security</vt:lpstr>
      <vt:lpstr>Table of Contents </vt:lpstr>
      <vt:lpstr>SQL Injection</vt:lpstr>
      <vt:lpstr>What is SQL Injection?</vt:lpstr>
      <vt:lpstr>How Does SQL Injection Work?</vt:lpstr>
      <vt:lpstr>Preventing SQL Injection</vt:lpstr>
      <vt:lpstr>SQL Injection and Prevention</vt:lpstr>
      <vt:lpstr>Cross Site Scripting (XSS)</vt:lpstr>
      <vt:lpstr>XSS Attack</vt:lpstr>
      <vt:lpstr>Automatic Request Validation</vt:lpstr>
      <vt:lpstr>Bad Characters Protection</vt:lpstr>
      <vt:lpstr>What is HTML Escaping?</vt:lpstr>
      <vt:lpstr>HTML Character Escaping</vt:lpstr>
      <vt:lpstr>How to Encode HTML Entities?</vt:lpstr>
      <vt:lpstr>Preventing XSS in ASP.NET MVC</vt:lpstr>
      <vt:lpstr>HTML Escaping in Web Forms and MVC Apps</vt:lpstr>
      <vt:lpstr>Cross-Site Request Forgery</vt:lpstr>
      <vt:lpstr>What is CSRF?</vt:lpstr>
      <vt:lpstr>CSRF Explained</vt:lpstr>
      <vt:lpstr>Cross-Site Request Forgery</vt:lpstr>
      <vt:lpstr>Prevent CSRF in ASP.NET MVC</vt:lpstr>
      <vt:lpstr>Prevent CSRF in AJAX Requests</vt:lpstr>
      <vt:lpstr>Anti-CSRF in MVC Apps</vt:lpstr>
      <vt:lpstr>Prevent CSRF in Web Forms</vt:lpstr>
      <vt:lpstr>Parameter Tampering</vt:lpstr>
      <vt:lpstr>What is Parameter Tampering?</vt:lpstr>
      <vt:lpstr>Parameter Tampering</vt:lpstr>
      <vt:lpstr>ASP.NET Web Security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Security</dc:title>
  <dc:subject>Telerik Software Academy</dc:subject>
  <dc:creator>Svetlin Nakov</dc:creator>
  <cp:keywords>ASP.NET, Web Forms, MVC, security</cp:keywords>
  <cp:lastModifiedBy>Nikolay</cp:lastModifiedBy>
  <cp:revision>706</cp:revision>
  <dcterms:created xsi:type="dcterms:W3CDTF">2007-12-08T16:03:35Z</dcterms:created>
  <dcterms:modified xsi:type="dcterms:W3CDTF">2013-09-28T10:19:15Z</dcterms:modified>
  <cp:category>ASP.NET, web development, security</cp:category>
</cp:coreProperties>
</file>