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154"/>
  </p:notesMasterIdLst>
  <p:handoutMasterIdLst>
    <p:handoutMasterId r:id="rId155"/>
  </p:handoutMasterIdLst>
  <p:sldIdLst>
    <p:sldId id="270" r:id="rId2"/>
    <p:sldId id="271" r:id="rId3"/>
    <p:sldId id="384" r:id="rId4"/>
    <p:sldId id="386" r:id="rId5"/>
    <p:sldId id="385" r:id="rId6"/>
    <p:sldId id="272" r:id="rId7"/>
    <p:sldId id="388" r:id="rId8"/>
    <p:sldId id="387" r:id="rId9"/>
    <p:sldId id="389" r:id="rId10"/>
    <p:sldId id="390" r:id="rId11"/>
    <p:sldId id="391" r:id="rId12"/>
    <p:sldId id="403" r:id="rId13"/>
    <p:sldId id="273" r:id="rId14"/>
    <p:sldId id="274" r:id="rId15"/>
    <p:sldId id="392" r:id="rId16"/>
    <p:sldId id="440" r:id="rId17"/>
    <p:sldId id="393" r:id="rId18"/>
    <p:sldId id="396" r:id="rId19"/>
    <p:sldId id="395" r:id="rId20"/>
    <p:sldId id="394" r:id="rId21"/>
    <p:sldId id="422" r:id="rId22"/>
    <p:sldId id="398" r:id="rId23"/>
    <p:sldId id="399" r:id="rId24"/>
    <p:sldId id="400" r:id="rId25"/>
    <p:sldId id="435" r:id="rId26"/>
    <p:sldId id="401" r:id="rId27"/>
    <p:sldId id="424" r:id="rId28"/>
    <p:sldId id="425" r:id="rId29"/>
    <p:sldId id="441" r:id="rId30"/>
    <p:sldId id="442" r:id="rId31"/>
    <p:sldId id="432" r:id="rId32"/>
    <p:sldId id="433" r:id="rId33"/>
    <p:sldId id="426" r:id="rId34"/>
    <p:sldId id="427" r:id="rId35"/>
    <p:sldId id="428" r:id="rId36"/>
    <p:sldId id="430" r:id="rId37"/>
    <p:sldId id="431" r:id="rId38"/>
    <p:sldId id="404" r:id="rId39"/>
    <p:sldId id="436" r:id="rId40"/>
    <p:sldId id="437" r:id="rId41"/>
    <p:sldId id="439" r:id="rId42"/>
    <p:sldId id="438" r:id="rId43"/>
    <p:sldId id="447" r:id="rId44"/>
    <p:sldId id="412" r:id="rId45"/>
    <p:sldId id="277" r:id="rId46"/>
    <p:sldId id="402" r:id="rId47"/>
    <p:sldId id="280" r:id="rId48"/>
    <p:sldId id="383" r:id="rId49"/>
    <p:sldId id="278" r:id="rId50"/>
    <p:sldId id="279" r:id="rId51"/>
    <p:sldId id="405" r:id="rId52"/>
    <p:sldId id="406" r:id="rId53"/>
    <p:sldId id="409" r:id="rId54"/>
    <p:sldId id="434" r:id="rId55"/>
    <p:sldId id="408" r:id="rId56"/>
    <p:sldId id="413" r:id="rId57"/>
    <p:sldId id="295" r:id="rId58"/>
    <p:sldId id="411" r:id="rId59"/>
    <p:sldId id="286" r:id="rId60"/>
    <p:sldId id="416" r:id="rId61"/>
    <p:sldId id="415" r:id="rId62"/>
    <p:sldId id="410" r:id="rId63"/>
    <p:sldId id="417" r:id="rId64"/>
    <p:sldId id="418" r:id="rId65"/>
    <p:sldId id="443" r:id="rId66"/>
    <p:sldId id="464" r:id="rId67"/>
    <p:sldId id="463" r:id="rId68"/>
    <p:sldId id="465" r:id="rId69"/>
    <p:sldId id="446" r:id="rId70"/>
    <p:sldId id="449" r:id="rId71"/>
    <p:sldId id="450" r:id="rId72"/>
    <p:sldId id="423" r:id="rId73"/>
    <p:sldId id="419" r:id="rId74"/>
    <p:sldId id="293" r:id="rId75"/>
    <p:sldId id="444" r:id="rId76"/>
    <p:sldId id="462" r:id="rId77"/>
    <p:sldId id="420" r:id="rId78"/>
    <p:sldId id="445" r:id="rId79"/>
    <p:sldId id="294" r:id="rId80"/>
    <p:sldId id="452" r:id="rId81"/>
    <p:sldId id="296" r:id="rId82"/>
    <p:sldId id="297" r:id="rId83"/>
    <p:sldId id="466" r:id="rId84"/>
    <p:sldId id="369" r:id="rId85"/>
    <p:sldId id="429" r:id="rId86"/>
    <p:sldId id="298" r:id="rId87"/>
    <p:sldId id="299" r:id="rId88"/>
    <p:sldId id="300" r:id="rId89"/>
    <p:sldId id="468" r:id="rId90"/>
    <p:sldId id="471" r:id="rId91"/>
    <p:sldId id="470" r:id="rId92"/>
    <p:sldId id="472" r:id="rId93"/>
    <p:sldId id="473" r:id="rId94"/>
    <p:sldId id="457" r:id="rId95"/>
    <p:sldId id="453" r:id="rId96"/>
    <p:sldId id="458" r:id="rId97"/>
    <p:sldId id="461" r:id="rId98"/>
    <p:sldId id="460" r:id="rId99"/>
    <p:sldId id="301" r:id="rId100"/>
    <p:sldId id="455" r:id="rId101"/>
    <p:sldId id="303" r:id="rId102"/>
    <p:sldId id="304" r:id="rId103"/>
    <p:sldId id="305" r:id="rId104"/>
    <p:sldId id="467" r:id="rId105"/>
    <p:sldId id="308" r:id="rId106"/>
    <p:sldId id="309" r:id="rId107"/>
    <p:sldId id="312" r:id="rId108"/>
    <p:sldId id="313" r:id="rId109"/>
    <p:sldId id="314" r:id="rId110"/>
    <p:sldId id="315" r:id="rId111"/>
    <p:sldId id="370" r:id="rId112"/>
    <p:sldId id="316" r:id="rId113"/>
    <p:sldId id="317" r:id="rId114"/>
    <p:sldId id="318" r:id="rId115"/>
    <p:sldId id="319" r:id="rId116"/>
    <p:sldId id="320" r:id="rId117"/>
    <p:sldId id="321" r:id="rId118"/>
    <p:sldId id="322" r:id="rId119"/>
    <p:sldId id="323" r:id="rId120"/>
    <p:sldId id="324" r:id="rId121"/>
    <p:sldId id="334" r:id="rId122"/>
    <p:sldId id="335" r:id="rId123"/>
    <p:sldId id="336" r:id="rId124"/>
    <p:sldId id="483" r:id="rId125"/>
    <p:sldId id="345" r:id="rId126"/>
    <p:sldId id="346" r:id="rId127"/>
    <p:sldId id="347" r:id="rId128"/>
    <p:sldId id="358" r:id="rId129"/>
    <p:sldId id="376" r:id="rId130"/>
    <p:sldId id="377" r:id="rId131"/>
    <p:sldId id="348" r:id="rId132"/>
    <p:sldId id="349" r:id="rId133"/>
    <p:sldId id="350" r:id="rId134"/>
    <p:sldId id="378" r:id="rId135"/>
    <p:sldId id="379" r:id="rId136"/>
    <p:sldId id="380" r:id="rId137"/>
    <p:sldId id="351" r:id="rId138"/>
    <p:sldId id="382" r:id="rId139"/>
    <p:sldId id="352" r:id="rId140"/>
    <p:sldId id="381" r:id="rId141"/>
    <p:sldId id="353" r:id="rId142"/>
    <p:sldId id="354" r:id="rId143"/>
    <p:sldId id="355" r:id="rId144"/>
    <p:sldId id="476" r:id="rId145"/>
    <p:sldId id="477" r:id="rId146"/>
    <p:sldId id="478" r:id="rId147"/>
    <p:sldId id="479" r:id="rId148"/>
    <p:sldId id="480" r:id="rId149"/>
    <p:sldId id="481" r:id="rId150"/>
    <p:sldId id="482" r:id="rId151"/>
    <p:sldId id="474" r:id="rId152"/>
    <p:sldId id="475" r:id="rId153"/>
  </p:sldIdLst>
  <p:sldSz cx="9144000" cy="6858000" type="screen4x3"/>
  <p:notesSz cx="7099300" cy="102346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66FF66"/>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86" autoAdjust="0"/>
  </p:normalViewPr>
  <p:slideViewPr>
    <p:cSldViewPr>
      <p:cViewPr varScale="1">
        <p:scale>
          <a:sx n="81" d="100"/>
          <a:sy n="81" d="100"/>
        </p:scale>
        <p:origin x="1378"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116"/>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 Id="rId4"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E0DB7A7B-907C-4017-A440-98EAE85A7A96}" type="datetime3">
              <a:rPr lang="en-US"/>
              <a:pPr>
                <a:defRPr/>
              </a:pPr>
              <a:t>12 March 2023</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panose="02020603050405020304" pitchFamily="18" charset="0"/>
              </a:defRPr>
            </a:lvl1pPr>
          </a:lstStyle>
          <a:p>
            <a:pPr>
              <a:defRPr/>
            </a:pPr>
            <a:fld id="{AB4B31D7-86A0-424C-928E-8D40B105B9F7}" type="slidenum">
              <a:rPr lang="en-US" altLang="en-US"/>
              <a:pPr>
                <a:defRPr/>
              </a:pPr>
              <a:t>‹#›</a:t>
            </a:fld>
            <a:endParaRPr lang="en-US" altLang="en-US"/>
          </a:p>
        </p:txBody>
      </p:sp>
    </p:spTree>
    <p:extLst>
      <p:ext uri="{BB962C8B-B14F-4D97-AF65-F5344CB8AC3E}">
        <p14:creationId xmlns:p14="http://schemas.microsoft.com/office/powerpoint/2010/main" val="3908674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8" charset="0"/>
              </a:defRPr>
            </a:lvl1pPr>
          </a:lstStyle>
          <a:p>
            <a:pPr>
              <a:defRPr/>
            </a:pPr>
            <a:r>
              <a:rPr lang="en-US"/>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8" charset="0"/>
              </a:defRPr>
            </a:lvl1pPr>
          </a:lstStyle>
          <a:p>
            <a:pPr>
              <a:defRPr/>
            </a:pPr>
            <a:fld id="{F748D2F3-1376-423A-9DAC-170B59FA4CB4}" type="datetime3">
              <a:rPr lang="en-US"/>
              <a:pPr>
                <a:defRPr/>
              </a:pPr>
              <a:t>11 March 2023</a:t>
            </a:fld>
            <a:endParaRPr lang="en-US"/>
          </a:p>
        </p:txBody>
      </p:sp>
      <p:sp>
        <p:nvSpPr>
          <p:cNvPr id="307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8" charset="0"/>
              </a:defRPr>
            </a:lvl1pPr>
          </a:lstStyle>
          <a:p>
            <a:pPr>
              <a:defRPr/>
            </a:pPr>
            <a:r>
              <a:rPr lang="en-US"/>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smtClean="0">
                <a:latin typeface="Times New Roman" panose="02020603050405020304" pitchFamily="18" charset="0"/>
              </a:defRPr>
            </a:lvl1pPr>
          </a:lstStyle>
          <a:p>
            <a:pPr>
              <a:defRPr/>
            </a:pPr>
            <a:fld id="{277C5B8A-142E-441F-9E41-E6BC6875E516}" type="slidenum">
              <a:rPr lang="en-US" altLang="en-US"/>
              <a:pPr>
                <a:defRPr/>
              </a:pPr>
              <a:t>‹#›</a:t>
            </a:fld>
            <a:endParaRPr lang="en-US" altLang="en-US"/>
          </a:p>
        </p:txBody>
      </p:sp>
    </p:spTree>
    <p:extLst>
      <p:ext uri="{BB962C8B-B14F-4D97-AF65-F5344CB8AC3E}">
        <p14:creationId xmlns:p14="http://schemas.microsoft.com/office/powerpoint/2010/main" val="125464832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34BF9D4-776A-46B0-9A94-E9A26AEA1299}"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6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E20DB0D-3A03-487E-A236-150FCBC87032}"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50" name="Rectangle 2"/>
          <p:cNvSpPr>
            <a:spLocks noGrp="1" noRot="1" noChangeAspect="1" noChangeArrowheads="1" noTextEdit="1"/>
          </p:cNvSpPr>
          <p:nvPr>
            <p:ph type="sldImg"/>
          </p:nvPr>
        </p:nvSpPr>
        <p:spPr>
          <a:ln/>
        </p:spPr>
      </p:sp>
      <p:sp>
        <p:nvSpPr>
          <p:cNvPr id="6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31324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Rot="1" noChangeAspect="1" noChangeArrowheads="1" noTextEdit="1"/>
          </p:cNvSpPr>
          <p:nvPr>
            <p:ph type="sldImg"/>
          </p:nvPr>
        </p:nvSpPr>
        <p:spPr>
          <a:ln/>
        </p:spPr>
      </p:sp>
      <p:sp>
        <p:nvSpPr>
          <p:cNvPr id="26726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2343272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28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E43D1B-87C8-46C2-A2BC-6FE4971EFFDB}"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628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28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2768FB1-5BA7-40DE-8079-7D6C0B650B8A}" type="slidenum">
              <a:rPr lang="en-US" altLang="en-US">
                <a:latin typeface="Times New Roman" panose="02020603050405020304" pitchFamily="18" charset="0"/>
              </a:rPr>
              <a:pPr/>
              <a:t>127</a:t>
            </a:fld>
            <a:endParaRPr lang="en-US" altLang="en-US">
              <a:latin typeface="Times New Roman" panose="02020603050405020304" pitchFamily="18" charset="0"/>
            </a:endParaRPr>
          </a:p>
        </p:txBody>
      </p:sp>
      <p:sp>
        <p:nvSpPr>
          <p:cNvPr id="162822" name="Rectangle 2"/>
          <p:cNvSpPr>
            <a:spLocks noGrp="1" noRot="1" noChangeAspect="1" noChangeArrowheads="1" noTextEdit="1"/>
          </p:cNvSpPr>
          <p:nvPr>
            <p:ph type="sldImg"/>
          </p:nvPr>
        </p:nvSpPr>
        <p:spPr>
          <a:ln/>
        </p:spPr>
      </p:sp>
      <p:sp>
        <p:nvSpPr>
          <p:cNvPr id="1628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85501506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48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4E90D8-9388-4E13-A9C6-D419193C579D}"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648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48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6651108-E1B4-4DCA-9949-C2EF5B5CD347}" type="slidenum">
              <a:rPr lang="en-US" altLang="en-US">
                <a:latin typeface="Times New Roman" panose="02020603050405020304" pitchFamily="18" charset="0"/>
              </a:rPr>
              <a:pPr/>
              <a:t>128</a:t>
            </a:fld>
            <a:endParaRPr lang="en-US" altLang="en-US">
              <a:latin typeface="Times New Roman" panose="02020603050405020304" pitchFamily="18" charset="0"/>
            </a:endParaRPr>
          </a:p>
        </p:txBody>
      </p:sp>
      <p:sp>
        <p:nvSpPr>
          <p:cNvPr id="164870" name="Rectangle 2"/>
          <p:cNvSpPr>
            <a:spLocks noGrp="1" noRot="1" noChangeAspect="1" noChangeArrowheads="1" noTextEdit="1"/>
          </p:cNvSpPr>
          <p:nvPr>
            <p:ph type="sldImg"/>
          </p:nvPr>
        </p:nvSpPr>
        <p:spPr>
          <a:ln/>
        </p:spPr>
      </p:sp>
      <p:sp>
        <p:nvSpPr>
          <p:cNvPr id="1648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14434208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69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595FF3-52BD-4D96-A9CE-E73DD7A9ADBC}"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669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69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AB6FFD-305A-4BBF-B478-66E047235DE1}" type="slidenum">
              <a:rPr lang="en-US" altLang="en-US">
                <a:latin typeface="Times New Roman" panose="02020603050405020304" pitchFamily="18" charset="0"/>
              </a:rPr>
              <a:pPr/>
              <a:t>129</a:t>
            </a:fld>
            <a:endParaRPr lang="en-US" altLang="en-US">
              <a:latin typeface="Times New Roman" panose="02020603050405020304" pitchFamily="18" charset="0"/>
            </a:endParaRPr>
          </a:p>
        </p:txBody>
      </p:sp>
      <p:sp>
        <p:nvSpPr>
          <p:cNvPr id="166918" name="Rectangle 2"/>
          <p:cNvSpPr>
            <a:spLocks noGrp="1" noRot="1" noChangeAspect="1" noChangeArrowheads="1" noTextEdit="1"/>
          </p:cNvSpPr>
          <p:nvPr>
            <p:ph type="sldImg"/>
          </p:nvPr>
        </p:nvSpPr>
        <p:spPr>
          <a:ln/>
        </p:spPr>
      </p:sp>
      <p:sp>
        <p:nvSpPr>
          <p:cNvPr id="1669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50305546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89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0D5CAAE-7775-4CBC-BAF0-8F8B38B85FE8}"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689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89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1627103-D68D-402B-87F0-753F6F339546}" type="slidenum">
              <a:rPr lang="en-US" altLang="en-US">
                <a:latin typeface="Times New Roman" panose="02020603050405020304" pitchFamily="18" charset="0"/>
              </a:rPr>
              <a:pPr/>
              <a:t>130</a:t>
            </a:fld>
            <a:endParaRPr lang="en-US" altLang="en-US">
              <a:latin typeface="Times New Roman" panose="02020603050405020304" pitchFamily="18" charset="0"/>
            </a:endParaRPr>
          </a:p>
        </p:txBody>
      </p:sp>
      <p:sp>
        <p:nvSpPr>
          <p:cNvPr id="168966" name="Rectangle 2"/>
          <p:cNvSpPr>
            <a:spLocks noGrp="1" noRot="1" noChangeAspect="1" noChangeArrowheads="1" noTextEdit="1"/>
          </p:cNvSpPr>
          <p:nvPr>
            <p:ph type="sldImg"/>
          </p:nvPr>
        </p:nvSpPr>
        <p:spPr>
          <a:ln/>
        </p:spPr>
      </p:sp>
      <p:sp>
        <p:nvSpPr>
          <p:cNvPr id="1689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37739435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10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5330288-8960-4C3F-9AD1-E81171912D24}"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710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10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167D792-1C9E-4F35-B7EE-4521883C983B}" type="slidenum">
              <a:rPr lang="en-US" altLang="en-US">
                <a:latin typeface="Times New Roman" panose="02020603050405020304" pitchFamily="18" charset="0"/>
              </a:rPr>
              <a:pPr/>
              <a:t>131</a:t>
            </a:fld>
            <a:endParaRPr lang="en-US" altLang="en-US">
              <a:latin typeface="Times New Roman" panose="02020603050405020304" pitchFamily="18" charset="0"/>
            </a:endParaRPr>
          </a:p>
        </p:txBody>
      </p:sp>
      <p:sp>
        <p:nvSpPr>
          <p:cNvPr id="171014" name="Rectangle 2"/>
          <p:cNvSpPr>
            <a:spLocks noGrp="1" noRot="1" noChangeAspect="1" noChangeArrowheads="1" noTextEdit="1"/>
          </p:cNvSpPr>
          <p:nvPr>
            <p:ph type="sldImg"/>
          </p:nvPr>
        </p:nvSpPr>
        <p:spPr>
          <a:ln/>
        </p:spPr>
      </p:sp>
      <p:sp>
        <p:nvSpPr>
          <p:cNvPr id="1710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76424178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30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3AF49A1-856D-48D4-B8CF-544FFEB47C48}"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730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30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9107139-72D0-4D73-BC87-BFA6487FDF3B}" type="slidenum">
              <a:rPr lang="en-US" altLang="en-US">
                <a:latin typeface="Times New Roman" panose="02020603050405020304" pitchFamily="18" charset="0"/>
              </a:rPr>
              <a:pPr/>
              <a:t>132</a:t>
            </a:fld>
            <a:endParaRPr lang="en-US" altLang="en-US">
              <a:latin typeface="Times New Roman" panose="02020603050405020304" pitchFamily="18" charset="0"/>
            </a:endParaRPr>
          </a:p>
        </p:txBody>
      </p:sp>
      <p:sp>
        <p:nvSpPr>
          <p:cNvPr id="173062" name="Rectangle 2"/>
          <p:cNvSpPr>
            <a:spLocks noGrp="1" noRot="1" noChangeAspect="1" noChangeArrowheads="1" noTextEdit="1"/>
          </p:cNvSpPr>
          <p:nvPr>
            <p:ph type="sldImg"/>
          </p:nvPr>
        </p:nvSpPr>
        <p:spPr>
          <a:ln/>
        </p:spPr>
      </p:sp>
      <p:sp>
        <p:nvSpPr>
          <p:cNvPr id="1730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3233129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51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CF62C9-370D-4B34-89C6-5678CE0EB4A8}"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751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51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4EAC15-44F2-4F95-805C-724DE704810E}" type="slidenum">
              <a:rPr lang="en-US" altLang="en-US">
                <a:latin typeface="Times New Roman" panose="02020603050405020304" pitchFamily="18" charset="0"/>
              </a:rPr>
              <a:pPr/>
              <a:t>133</a:t>
            </a:fld>
            <a:endParaRPr lang="en-US" altLang="en-US">
              <a:latin typeface="Times New Roman" panose="02020603050405020304" pitchFamily="18" charset="0"/>
            </a:endParaRPr>
          </a:p>
        </p:txBody>
      </p:sp>
      <p:sp>
        <p:nvSpPr>
          <p:cNvPr id="175110" name="Rectangle 2"/>
          <p:cNvSpPr>
            <a:spLocks noGrp="1" noRot="1" noChangeAspect="1" noChangeArrowheads="1" noTextEdit="1"/>
          </p:cNvSpPr>
          <p:nvPr>
            <p:ph type="sldImg"/>
          </p:nvPr>
        </p:nvSpPr>
        <p:spPr>
          <a:ln/>
        </p:spPr>
      </p:sp>
      <p:sp>
        <p:nvSpPr>
          <p:cNvPr id="1751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5428051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71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8563FE-3E69-44C0-A87A-57A5049A1AF5}"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771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71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6C7B16C-E9B1-49C6-A1F8-05E468F63719}" type="slidenum">
              <a:rPr lang="en-US" altLang="en-US">
                <a:latin typeface="Times New Roman" panose="02020603050405020304" pitchFamily="18" charset="0"/>
              </a:rPr>
              <a:pPr/>
              <a:t>134</a:t>
            </a:fld>
            <a:endParaRPr lang="en-US" altLang="en-US">
              <a:latin typeface="Times New Roman" panose="02020603050405020304" pitchFamily="18" charset="0"/>
            </a:endParaRPr>
          </a:p>
        </p:txBody>
      </p:sp>
      <p:sp>
        <p:nvSpPr>
          <p:cNvPr id="177158" name="Rectangle 2"/>
          <p:cNvSpPr>
            <a:spLocks noGrp="1" noRot="1" noChangeAspect="1" noChangeArrowheads="1" noTextEdit="1"/>
          </p:cNvSpPr>
          <p:nvPr>
            <p:ph type="sldImg"/>
          </p:nvPr>
        </p:nvSpPr>
        <p:spPr>
          <a:ln/>
        </p:spPr>
      </p:sp>
      <p:sp>
        <p:nvSpPr>
          <p:cNvPr id="1771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46973238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792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A1FEF3-243F-42D8-BCF6-F41858189FE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792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792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562E69B-3F63-4AB1-BD54-BA9AC605F7AC}" type="slidenum">
              <a:rPr lang="en-US" altLang="en-US">
                <a:latin typeface="Times New Roman" panose="02020603050405020304" pitchFamily="18" charset="0"/>
              </a:rPr>
              <a:pPr/>
              <a:t>135</a:t>
            </a:fld>
            <a:endParaRPr lang="en-US" altLang="en-US">
              <a:latin typeface="Times New Roman" panose="02020603050405020304" pitchFamily="18" charset="0"/>
            </a:endParaRPr>
          </a:p>
        </p:txBody>
      </p:sp>
      <p:sp>
        <p:nvSpPr>
          <p:cNvPr id="179206" name="Rectangle 2"/>
          <p:cNvSpPr>
            <a:spLocks noGrp="1" noRot="1" noChangeAspect="1" noChangeArrowheads="1" noTextEdit="1"/>
          </p:cNvSpPr>
          <p:nvPr>
            <p:ph type="sldImg"/>
          </p:nvPr>
        </p:nvSpPr>
        <p:spPr>
          <a:ln/>
        </p:spPr>
      </p:sp>
      <p:sp>
        <p:nvSpPr>
          <p:cNvPr id="1792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57501375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12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ACDDDC-8FF5-4138-8FEF-91C2C7AC7166}"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812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12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8E17844-729D-4143-BD53-06ED592A1C67}" type="slidenum">
              <a:rPr lang="en-US" altLang="en-US">
                <a:latin typeface="Times New Roman" panose="02020603050405020304" pitchFamily="18" charset="0"/>
              </a:rPr>
              <a:pPr/>
              <a:t>136</a:t>
            </a:fld>
            <a:endParaRPr lang="en-US" altLang="en-US">
              <a:latin typeface="Times New Roman" panose="02020603050405020304" pitchFamily="18" charset="0"/>
            </a:endParaRPr>
          </a:p>
        </p:txBody>
      </p:sp>
      <p:sp>
        <p:nvSpPr>
          <p:cNvPr id="181254" name="Rectangle 2"/>
          <p:cNvSpPr>
            <a:spLocks noGrp="1" noRot="1" noChangeAspect="1" noChangeArrowheads="1" noTextEdit="1"/>
          </p:cNvSpPr>
          <p:nvPr>
            <p:ph type="sldImg"/>
          </p:nvPr>
        </p:nvSpPr>
        <p:spPr>
          <a:ln/>
        </p:spPr>
      </p:sp>
      <p:sp>
        <p:nvSpPr>
          <p:cNvPr id="1812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42323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Rot="1" noChangeAspect="1" noChangeArrowheads="1" noTextEdit="1"/>
          </p:cNvSpPr>
          <p:nvPr>
            <p:ph type="sldImg"/>
          </p:nvPr>
        </p:nvSpPr>
        <p:spPr>
          <a:ln/>
        </p:spPr>
      </p:sp>
      <p:sp>
        <p:nvSpPr>
          <p:cNvPr id="268291"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41305407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32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A867553-F1F5-4F92-8F76-697E5AF6EF57}"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833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33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686CAB-FC88-43FF-980B-3526B00D9FDD}" type="slidenum">
              <a:rPr lang="en-US" altLang="en-US">
                <a:latin typeface="Times New Roman" panose="02020603050405020304" pitchFamily="18" charset="0"/>
              </a:rPr>
              <a:pPr/>
              <a:t>137</a:t>
            </a:fld>
            <a:endParaRPr lang="en-US" altLang="en-US">
              <a:latin typeface="Times New Roman" panose="02020603050405020304" pitchFamily="18" charset="0"/>
            </a:endParaRPr>
          </a:p>
        </p:txBody>
      </p:sp>
      <p:sp>
        <p:nvSpPr>
          <p:cNvPr id="183302" name="Rectangle 2"/>
          <p:cNvSpPr>
            <a:spLocks noGrp="1" noRot="1" noChangeAspect="1" noChangeArrowheads="1" noTextEdit="1"/>
          </p:cNvSpPr>
          <p:nvPr>
            <p:ph type="sldImg"/>
          </p:nvPr>
        </p:nvSpPr>
        <p:spPr>
          <a:ln/>
        </p:spPr>
      </p:sp>
      <p:sp>
        <p:nvSpPr>
          <p:cNvPr id="1833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0541584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6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98E5B6C-04BE-4135-840F-023D5605E8B4}"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86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6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D6F743B-408F-46C5-9CB6-82E1E48B344E}" type="slidenum">
              <a:rPr lang="en-US" altLang="en-US">
                <a:latin typeface="Times New Roman" panose="02020603050405020304" pitchFamily="18" charset="0"/>
              </a:rPr>
              <a:pPr/>
              <a:t>139</a:t>
            </a:fld>
            <a:endParaRPr lang="en-US" altLang="en-US">
              <a:latin typeface="Times New Roman" panose="02020603050405020304" pitchFamily="18" charset="0"/>
            </a:endParaRPr>
          </a:p>
        </p:txBody>
      </p:sp>
      <p:sp>
        <p:nvSpPr>
          <p:cNvPr id="186374" name="Rectangle 2"/>
          <p:cNvSpPr>
            <a:spLocks noGrp="1" noRot="1" noChangeAspect="1" noChangeArrowheads="1" noTextEdit="1"/>
          </p:cNvSpPr>
          <p:nvPr>
            <p:ph type="sldImg"/>
          </p:nvPr>
        </p:nvSpPr>
        <p:spPr>
          <a:ln/>
        </p:spPr>
      </p:sp>
      <p:sp>
        <p:nvSpPr>
          <p:cNvPr id="186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771973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8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D7B7C9-B9FA-47C4-BF3D-14D1507F642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88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8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9BD2852-8C34-4533-801A-20A7859B8C1B}" type="slidenum">
              <a:rPr lang="en-US" altLang="en-US">
                <a:latin typeface="Times New Roman" panose="02020603050405020304" pitchFamily="18" charset="0"/>
              </a:rPr>
              <a:pPr/>
              <a:t>140</a:t>
            </a:fld>
            <a:endParaRPr lang="en-US" altLang="en-US">
              <a:latin typeface="Times New Roman" panose="02020603050405020304" pitchFamily="18" charset="0"/>
            </a:endParaRPr>
          </a:p>
        </p:txBody>
      </p:sp>
      <p:sp>
        <p:nvSpPr>
          <p:cNvPr id="188422" name="Rectangle 2"/>
          <p:cNvSpPr>
            <a:spLocks noGrp="1" noRot="1" noChangeAspect="1" noChangeArrowheads="1" noTextEdit="1"/>
          </p:cNvSpPr>
          <p:nvPr>
            <p:ph type="sldImg"/>
          </p:nvPr>
        </p:nvSpPr>
        <p:spPr>
          <a:ln/>
        </p:spPr>
      </p:sp>
      <p:sp>
        <p:nvSpPr>
          <p:cNvPr id="188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3198023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0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3530741-11DC-4097-82C2-AE88972135D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90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0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B484A92-5140-4261-A72A-F2C9B363EC7A}" type="slidenum">
              <a:rPr lang="en-US" altLang="en-US">
                <a:latin typeface="Times New Roman" panose="02020603050405020304" pitchFamily="18" charset="0"/>
              </a:rPr>
              <a:pPr/>
              <a:t>141</a:t>
            </a:fld>
            <a:endParaRPr lang="en-US" altLang="en-US">
              <a:latin typeface="Times New Roman" panose="02020603050405020304" pitchFamily="18" charset="0"/>
            </a:endParaRPr>
          </a:p>
        </p:txBody>
      </p:sp>
      <p:sp>
        <p:nvSpPr>
          <p:cNvPr id="190470" name="Rectangle 2"/>
          <p:cNvSpPr>
            <a:spLocks noGrp="1" noRot="1" noChangeAspect="1" noChangeArrowheads="1" noTextEdit="1"/>
          </p:cNvSpPr>
          <p:nvPr>
            <p:ph type="sldImg"/>
          </p:nvPr>
        </p:nvSpPr>
        <p:spPr>
          <a:ln/>
        </p:spPr>
      </p:sp>
      <p:sp>
        <p:nvSpPr>
          <p:cNvPr id="190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8536931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2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BC6ABCE-544D-4E68-9C5F-556953CD629B}"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925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25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ECC3F87-5601-4D24-A936-D0DEE667A9F6}" type="slidenum">
              <a:rPr lang="en-US" altLang="en-US">
                <a:latin typeface="Times New Roman" panose="02020603050405020304" pitchFamily="18" charset="0"/>
              </a:rPr>
              <a:pPr/>
              <a:t>142</a:t>
            </a:fld>
            <a:endParaRPr lang="en-US" altLang="en-US">
              <a:latin typeface="Times New Roman" panose="02020603050405020304" pitchFamily="18" charset="0"/>
            </a:endParaRPr>
          </a:p>
        </p:txBody>
      </p:sp>
      <p:sp>
        <p:nvSpPr>
          <p:cNvPr id="192518" name="Rectangle 2"/>
          <p:cNvSpPr>
            <a:spLocks noGrp="1" noRot="1" noChangeAspect="1" noChangeArrowheads="1" noTextEdit="1"/>
          </p:cNvSpPr>
          <p:nvPr>
            <p:ph type="sldImg"/>
          </p:nvPr>
        </p:nvSpPr>
        <p:spPr>
          <a:ln/>
        </p:spPr>
      </p:sp>
      <p:sp>
        <p:nvSpPr>
          <p:cNvPr id="1925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0995936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45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37E3E17-C1AE-4CCB-8A7B-09664313499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945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45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4969EBE-35F0-4F3A-8FA1-7A39A6287CA1}" type="slidenum">
              <a:rPr lang="en-US" altLang="en-US">
                <a:latin typeface="Times New Roman" panose="02020603050405020304" pitchFamily="18" charset="0"/>
              </a:rPr>
              <a:pPr/>
              <a:t>143</a:t>
            </a:fld>
            <a:endParaRPr lang="en-US" altLang="en-US">
              <a:latin typeface="Times New Roman" panose="02020603050405020304" pitchFamily="18" charset="0"/>
            </a:endParaRPr>
          </a:p>
        </p:txBody>
      </p:sp>
      <p:sp>
        <p:nvSpPr>
          <p:cNvPr id="194566" name="Rectangle 2"/>
          <p:cNvSpPr>
            <a:spLocks noGrp="1" noRot="1" noChangeAspect="1" noChangeArrowheads="1" noTextEdit="1"/>
          </p:cNvSpPr>
          <p:nvPr>
            <p:ph type="sldImg"/>
          </p:nvPr>
        </p:nvSpPr>
        <p:spPr>
          <a:ln/>
        </p:spPr>
      </p:sp>
      <p:sp>
        <p:nvSpPr>
          <p:cNvPr id="1945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4631337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54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5B8D312-B452-44FF-AA1F-79C8DEAD0ECB}"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054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54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499149-2133-49D0-A1CC-90FA2CF0AFFC}" type="slidenum">
              <a:rPr lang="en-US" altLang="en-US">
                <a:latin typeface="Times New Roman" panose="02020603050405020304" pitchFamily="18" charset="0"/>
              </a:rPr>
              <a:pPr/>
              <a:t>144</a:t>
            </a:fld>
            <a:endParaRPr lang="en-US" altLang="en-US">
              <a:latin typeface="Times New Roman" panose="02020603050405020304" pitchFamily="18" charset="0"/>
            </a:endParaRPr>
          </a:p>
        </p:txBody>
      </p:sp>
      <p:sp>
        <p:nvSpPr>
          <p:cNvPr id="105478" name="Rectangle 2"/>
          <p:cNvSpPr>
            <a:spLocks noGrp="1" noRot="1" noChangeAspect="1" noChangeArrowheads="1" noTextEdit="1"/>
          </p:cNvSpPr>
          <p:nvPr>
            <p:ph type="sldImg"/>
          </p:nvPr>
        </p:nvSpPr>
        <p:spPr>
          <a:ln/>
        </p:spPr>
      </p:sp>
      <p:sp>
        <p:nvSpPr>
          <p:cNvPr id="1054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52091379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75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7D7107-2AE5-4562-9E15-24D31ACF5C69}"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075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75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5454DC3-1B96-4D55-89E2-073EC3E2F275}" type="slidenum">
              <a:rPr lang="en-US" altLang="en-US">
                <a:latin typeface="Times New Roman" panose="02020603050405020304" pitchFamily="18" charset="0"/>
              </a:rPr>
              <a:pPr/>
              <a:t>145</a:t>
            </a:fld>
            <a:endParaRPr lang="en-US" altLang="en-US">
              <a:latin typeface="Times New Roman" panose="02020603050405020304" pitchFamily="18" charset="0"/>
            </a:endParaRPr>
          </a:p>
        </p:txBody>
      </p:sp>
      <p:sp>
        <p:nvSpPr>
          <p:cNvPr id="107526" name="Rectangle 2"/>
          <p:cNvSpPr>
            <a:spLocks noGrp="1" noRot="1" noChangeAspect="1" noChangeArrowheads="1" noTextEdit="1"/>
          </p:cNvSpPr>
          <p:nvPr>
            <p:ph type="sldImg"/>
          </p:nvPr>
        </p:nvSpPr>
        <p:spPr>
          <a:ln/>
        </p:spPr>
      </p:sp>
      <p:sp>
        <p:nvSpPr>
          <p:cNvPr id="1075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92434101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2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4D9E6B0-9E68-4F22-BC08-0D0CCAA1BF5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42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2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29C8FF-5DDF-4103-80CC-C381FEE24DE6}" type="slidenum">
              <a:rPr lang="en-US" altLang="en-US">
                <a:latin typeface="Times New Roman" panose="02020603050405020304" pitchFamily="18" charset="0"/>
              </a:rPr>
              <a:pPr/>
              <a:t>146</a:t>
            </a:fld>
            <a:endParaRPr lang="en-US" altLang="en-US">
              <a:latin typeface="Times New Roman" panose="02020603050405020304" pitchFamily="18" charset="0"/>
            </a:endParaRPr>
          </a:p>
        </p:txBody>
      </p:sp>
      <p:sp>
        <p:nvSpPr>
          <p:cNvPr id="142342" name="Rectangle 2"/>
          <p:cNvSpPr>
            <a:spLocks noGrp="1" noRot="1" noChangeAspect="1" noChangeArrowheads="1" noTextEdit="1"/>
          </p:cNvSpPr>
          <p:nvPr>
            <p:ph type="sldImg"/>
          </p:nvPr>
        </p:nvSpPr>
        <p:spPr>
          <a:ln/>
        </p:spPr>
      </p:sp>
      <p:sp>
        <p:nvSpPr>
          <p:cNvPr id="142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3324071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4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8EC56EC-78C6-4454-983F-A49C6CBADF3E}"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44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4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2F9E6E8-F063-4492-B6F1-6FC2DE803763}" type="slidenum">
              <a:rPr lang="en-US" altLang="en-US">
                <a:latin typeface="Times New Roman" panose="02020603050405020304" pitchFamily="18" charset="0"/>
              </a:rPr>
              <a:pPr/>
              <a:t>147</a:t>
            </a:fld>
            <a:endParaRPr lang="en-US" altLang="en-US">
              <a:latin typeface="Times New Roman" panose="02020603050405020304" pitchFamily="18" charset="0"/>
            </a:endParaRPr>
          </a:p>
        </p:txBody>
      </p:sp>
      <p:sp>
        <p:nvSpPr>
          <p:cNvPr id="144390" name="Rectangle 2"/>
          <p:cNvSpPr>
            <a:spLocks noGrp="1" noRot="1" noChangeAspect="1" noChangeArrowheads="1" noTextEdit="1"/>
          </p:cNvSpPr>
          <p:nvPr>
            <p:ph type="sldImg"/>
          </p:nvPr>
        </p:nvSpPr>
        <p:spPr>
          <a:ln/>
        </p:spPr>
      </p:sp>
      <p:sp>
        <p:nvSpPr>
          <p:cNvPr id="144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397810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2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782BA7-B1D9-4EF0-ABD0-DDF5AEF27379}"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2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EF99768-6A05-4B9D-908A-9B235EFE4490}"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12294" name="Rectangle 2"/>
          <p:cNvSpPr>
            <a:spLocks noGrp="1" noRot="1" noChangeAspect="1" noChangeArrowheads="1" noTextEdit="1"/>
          </p:cNvSpPr>
          <p:nvPr>
            <p:ph type="sldImg"/>
          </p:nvPr>
        </p:nvSpPr>
        <p:spPr>
          <a:ln/>
        </p:spPr>
      </p:sp>
      <p:sp>
        <p:nvSpPr>
          <p:cNvPr id="12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257308612"/>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E36DAA6-7D21-490F-8B81-6ACD7B61410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46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6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36B970-6976-4658-AA01-FF7BF7581664}" type="slidenum">
              <a:rPr lang="en-US" altLang="en-US">
                <a:latin typeface="Times New Roman" panose="02020603050405020304" pitchFamily="18" charset="0"/>
              </a:rPr>
              <a:pPr/>
              <a:t>148</a:t>
            </a:fld>
            <a:endParaRPr lang="en-US" altLang="en-US">
              <a:latin typeface="Times New Roman" panose="02020603050405020304" pitchFamily="18" charset="0"/>
            </a:endParaRPr>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890062246"/>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9B2C494-4CD5-4D38-BCE1-45E437CBC54B}"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48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8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F2C3322-AA45-4105-8EF5-1CB35DBE53D2}" type="slidenum">
              <a:rPr lang="en-US" altLang="en-US">
                <a:latin typeface="Times New Roman" panose="02020603050405020304" pitchFamily="18" charset="0"/>
              </a:rPr>
              <a:pPr/>
              <a:t>149</a:t>
            </a:fld>
            <a:endParaRPr lang="en-US" altLang="en-US">
              <a:latin typeface="Times New Roman" panose="02020603050405020304" pitchFamily="18" charset="0"/>
            </a:endParaRPr>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961894589"/>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869B97-64E2-4D84-B2A3-D1EF8FDCB6F2}"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555B5D-75BD-4E3D-9050-E50F57CD882C}" type="slidenum">
              <a:rPr lang="en-US" altLang="en-US">
                <a:latin typeface="Times New Roman" panose="02020603050405020304" pitchFamily="18" charset="0"/>
              </a:rPr>
              <a:pPr/>
              <a:t>150</a:t>
            </a:fld>
            <a:endParaRPr lang="en-US" altLang="en-US">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73838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218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3BDBA74-44FE-4BDB-8FF1-6D657298340C}"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218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18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BC8387-1E3A-4FE4-AA46-87974B5EAA4A}" type="slidenum">
              <a:rPr lang="en-US" altLang="en-US">
                <a:latin typeface="Times New Roman" panose="02020603050405020304" pitchFamily="18" charset="0"/>
              </a:rPr>
              <a:pPr/>
              <a:t>151</a:t>
            </a:fld>
            <a:endParaRPr lang="en-US" altLang="en-US">
              <a:latin typeface="Times New Roman" panose="02020603050405020304" pitchFamily="18" charset="0"/>
            </a:endParaRPr>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64711440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239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2C19A8C-1897-4250-8CB6-D6FCE2EA8EB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239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39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48B707B-D5FD-4788-8E60-78659F0608BB}" type="slidenum">
              <a:rPr lang="en-US" altLang="en-US">
                <a:latin typeface="Times New Roman" panose="02020603050405020304" pitchFamily="18" charset="0"/>
              </a:rPr>
              <a:pPr/>
              <a:t>152</a:t>
            </a:fld>
            <a:endParaRPr lang="en-US" altLang="en-US">
              <a:latin typeface="Times New Roman" panose="02020603050405020304" pitchFamily="18" charset="0"/>
            </a:endParaRPr>
          </a:p>
        </p:txBody>
      </p:sp>
      <p:sp>
        <p:nvSpPr>
          <p:cNvPr id="123910" name="Rectangle 2"/>
          <p:cNvSpPr>
            <a:spLocks noGrp="1" noRot="1" noChangeAspect="1" noChangeArrowheads="1" noTextEdit="1"/>
          </p:cNvSpPr>
          <p:nvPr>
            <p:ph type="sldImg"/>
          </p:nvPr>
        </p:nvSpPr>
        <p:spPr>
          <a:ln/>
        </p:spPr>
      </p:sp>
      <p:sp>
        <p:nvSpPr>
          <p:cNvPr id="1239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462403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5C8A643-8654-4628-9820-1829978ED42C}"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4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9F14503-96CC-484D-81BA-D5E12E455AB0}"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14342" name="Rectangle 2"/>
          <p:cNvSpPr>
            <a:spLocks noGrp="1" noRot="1" noChangeAspect="1" noChangeArrowheads="1" noTextEdit="1"/>
          </p:cNvSpPr>
          <p:nvPr>
            <p:ph type="sldImg"/>
          </p:nvPr>
        </p:nvSpPr>
        <p:spPr>
          <a:ln/>
        </p:spPr>
      </p:sp>
      <p:sp>
        <p:nvSpPr>
          <p:cNvPr id="14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064295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body" idx="1"/>
          </p:nvPr>
        </p:nvSpPr>
        <p:spPr>
          <a:ln/>
        </p:spPr>
        <p:txBody>
          <a:bodyPr/>
          <a:lstStyle/>
          <a:p>
            <a:pPr defTabSz="915988">
              <a:spcBef>
                <a:spcPct val="0"/>
              </a:spcBef>
            </a:pPr>
            <a:endParaRPr lang="en-AU" altLang="en-US" sz="2400"/>
          </a:p>
        </p:txBody>
      </p:sp>
      <p:sp>
        <p:nvSpPr>
          <p:cNvPr id="25907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70483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711167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ln/>
        </p:spPr>
        <p:txBody>
          <a:bodyPr/>
          <a:lstStyle/>
          <a:p>
            <a:pPr defTabSz="915988">
              <a:spcBef>
                <a:spcPct val="0"/>
              </a:spcBef>
            </a:pPr>
            <a:endParaRPr lang="en-AU" altLang="en-US" sz="2400"/>
          </a:p>
        </p:txBody>
      </p:sp>
      <p:sp>
        <p:nvSpPr>
          <p:cNvPr id="7065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686165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Rot="1" noChangeAspect="1" noChangeArrowheads="1" noTextEdit="1"/>
          </p:cNvSpPr>
          <p:nvPr>
            <p:ph type="sldImg"/>
          </p:nvPr>
        </p:nvSpPr>
        <p:spPr>
          <a:ln/>
        </p:spPr>
      </p:sp>
      <p:sp>
        <p:nvSpPr>
          <p:cNvPr id="270339"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888662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Rot="1" noChangeAspect="1" noChangeArrowheads="1" noTextEdit="1"/>
          </p:cNvSpPr>
          <p:nvPr>
            <p:ph type="sldImg"/>
          </p:nvPr>
        </p:nvSpPr>
        <p:spPr>
          <a:ln/>
        </p:spPr>
      </p:sp>
      <p:sp>
        <p:nvSpPr>
          <p:cNvPr id="269315"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33324381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ln/>
        </p:spPr>
        <p:txBody>
          <a:bodyPr/>
          <a:lstStyle/>
          <a:p>
            <a:pPr defTabSz="915988">
              <a:spcBef>
                <a:spcPct val="0"/>
              </a:spcBef>
            </a:pPr>
            <a:endParaRPr lang="en-AU" altLang="en-US" sz="2400"/>
          </a:p>
        </p:txBody>
      </p:sp>
      <p:sp>
        <p:nvSpPr>
          <p:cNvPr id="7270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7227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90BB44B-B399-4E58-AC19-1BD4CFE11962}"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8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D256FC7-B1A3-4260-9119-45C2115B64BB}"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8" name="Rectangle 2"/>
          <p:cNvSpPr>
            <a:spLocks noGrp="1" noRot="1" noChangeAspect="1" noChangeArrowheads="1" noTextEdit="1"/>
          </p:cNvSpPr>
          <p:nvPr>
            <p:ph type="sldImg"/>
          </p:nvPr>
        </p:nvSpPr>
        <p:spPr>
          <a:ln/>
        </p:spPr>
      </p:sp>
      <p:sp>
        <p:nvSpPr>
          <p:cNvPr id="8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594186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317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F94DD69-3AA3-4A89-8CE6-D981746A9CB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317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317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AD3E77-5E67-4D2A-ABD4-7014E177DEFF}"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31750" name="Rectangle 2"/>
          <p:cNvSpPr>
            <a:spLocks noGrp="1" noRot="1" noChangeAspect="1" noChangeArrowheads="1" noTextEdit="1"/>
          </p:cNvSpPr>
          <p:nvPr>
            <p:ph type="sldImg"/>
          </p:nvPr>
        </p:nvSpPr>
        <p:spPr>
          <a:ln/>
        </p:spPr>
      </p:sp>
      <p:sp>
        <p:nvSpPr>
          <p:cNvPr id="317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59732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60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942CBC-154F-414E-8CE7-676A3C73CDBB}"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460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60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78779E-4C44-4CE0-87E9-BA3E6E7B2736}"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6086" name="Rectangle 2"/>
          <p:cNvSpPr>
            <a:spLocks noGrp="1" noRot="1" noChangeAspect="1" noChangeArrowheads="1" noTextEdit="1"/>
          </p:cNvSpPr>
          <p:nvPr>
            <p:ph type="sldImg"/>
          </p:nvPr>
        </p:nvSpPr>
        <p:spPr>
          <a:ln/>
        </p:spPr>
      </p:sp>
      <p:sp>
        <p:nvSpPr>
          <p:cNvPr id="460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20414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FC30305-9EFF-454C-AAB7-375ED4E4431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481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81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5D6B71A-3C1E-4E9A-A694-B2D4193715AA}"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389688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Rot="1" noChangeAspect="1" noChangeArrowheads="1" noTextEdit="1"/>
          </p:cNvSpPr>
          <p:nvPr>
            <p:ph type="sldImg"/>
          </p:nvPr>
        </p:nvSpPr>
        <p:spPr>
          <a:ln/>
        </p:spPr>
      </p:sp>
      <p:sp>
        <p:nvSpPr>
          <p:cNvPr id="27238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4235883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625868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9E277E-9EEC-4033-8EC2-844C3648777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563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63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32BBFD9-BF59-40F0-BB22-FF5005A738F5}"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86249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068831A-6DA3-4F18-8600-42136321954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58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8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8AF61A2-A277-4A99-A764-D7B6E9B8F18F}"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723425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83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068831A-6DA3-4F18-8600-42136321954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583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83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8AF61A2-A277-4A99-A764-D7B6E9B8F18F}"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58374" name="Rectangle 2"/>
          <p:cNvSpPr>
            <a:spLocks noGrp="1" noRot="1" noChangeAspect="1" noChangeArrowheads="1" noTextEdit="1"/>
          </p:cNvSpPr>
          <p:nvPr>
            <p:ph type="sldImg"/>
          </p:nvPr>
        </p:nvSpPr>
        <p:spPr>
          <a:ln/>
        </p:spPr>
      </p:sp>
      <p:sp>
        <p:nvSpPr>
          <p:cNvPr id="583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2545210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04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41170C9-6D3F-4A0E-8EAE-7FDAFBA78E5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604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04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7E23DD-FC01-45B8-A784-A5403831FDCD}"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0422" name="Rectangle 2"/>
          <p:cNvSpPr>
            <a:spLocks noGrp="1" noRot="1" noChangeAspect="1" noChangeArrowheads="1" noTextEdit="1"/>
          </p:cNvSpPr>
          <p:nvPr>
            <p:ph type="sldImg"/>
          </p:nvPr>
        </p:nvSpPr>
        <p:spPr>
          <a:ln/>
        </p:spPr>
      </p:sp>
      <p:sp>
        <p:nvSpPr>
          <p:cNvPr id="604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368739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2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778BABE-7CBA-4386-871F-F8B3630A1B56}"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62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2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9938DF6-39BB-466D-B1E5-717076D04989}"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62470" name="Rectangle 2"/>
          <p:cNvSpPr>
            <a:spLocks noGrp="1" noRot="1" noChangeAspect="1" noChangeArrowheads="1" noTextEdit="1"/>
          </p:cNvSpPr>
          <p:nvPr>
            <p:ph type="sldImg"/>
          </p:nvPr>
        </p:nvSpPr>
        <p:spPr>
          <a:ln/>
        </p:spPr>
      </p:sp>
      <p:sp>
        <p:nvSpPr>
          <p:cNvPr id="62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406410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Rot="1" noChangeAspect="1" noChangeArrowheads="1" noTextEdit="1"/>
          </p:cNvSpPr>
          <p:nvPr>
            <p:ph type="sldImg"/>
          </p:nvPr>
        </p:nvSpPr>
        <p:spPr>
          <a:ln/>
        </p:spPr>
      </p:sp>
      <p:sp>
        <p:nvSpPr>
          <p:cNvPr id="26112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6774837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4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7F4254-9DCB-4E71-93C2-BCC1365FC998}"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645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45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53A3E43-04DC-4EE5-863A-2728FEAE5199}"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64518" name="Rectangle 2"/>
          <p:cNvSpPr>
            <a:spLocks noGrp="1" noRot="1" noChangeAspect="1" noChangeArrowheads="1" noTextEdit="1"/>
          </p:cNvSpPr>
          <p:nvPr>
            <p:ph type="sldImg"/>
          </p:nvPr>
        </p:nvSpPr>
        <p:spPr>
          <a:ln/>
        </p:spPr>
      </p:sp>
      <p:sp>
        <p:nvSpPr>
          <p:cNvPr id="645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21334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3077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39581936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9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5471C63-5D71-451E-AFE7-8B3A9837C39C}"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29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9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226D35E-E94B-4B23-94A2-BD48DE997846}"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29702" name="Rectangle 2"/>
          <p:cNvSpPr>
            <a:spLocks noGrp="1" noRot="1" noChangeAspect="1" noChangeArrowheads="1" noTextEdit="1"/>
          </p:cNvSpPr>
          <p:nvPr>
            <p:ph type="sldImg"/>
          </p:nvPr>
        </p:nvSpPr>
        <p:spPr>
          <a:ln/>
        </p:spPr>
      </p:sp>
      <p:sp>
        <p:nvSpPr>
          <p:cNvPr id="29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297152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body" idx="1"/>
          </p:nvPr>
        </p:nvSpPr>
        <p:spPr>
          <a:ln/>
        </p:spPr>
        <p:txBody>
          <a:bodyPr/>
          <a:lstStyle/>
          <a:p>
            <a:pPr defTabSz="915988">
              <a:spcBef>
                <a:spcPct val="0"/>
              </a:spcBef>
            </a:pPr>
            <a:endParaRPr lang="en-AU" altLang="en-US" sz="2400"/>
          </a:p>
        </p:txBody>
      </p:sp>
      <p:sp>
        <p:nvSpPr>
          <p:cNvPr id="229379" name="Rectangle 102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1506975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22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D5A961-DD9A-43F7-948F-8780C252D3B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522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22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BED2C8-740B-43DA-8381-83EC3FB8E2A6}"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52230" name="Rectangle 2"/>
          <p:cNvSpPr>
            <a:spLocks noGrp="1" noRot="1" noChangeAspect="1" noChangeArrowheads="1" noTextEdit="1"/>
          </p:cNvSpPr>
          <p:nvPr>
            <p:ph type="sldImg"/>
          </p:nvPr>
        </p:nvSpPr>
        <p:spPr>
          <a:ln/>
        </p:spPr>
      </p:sp>
      <p:sp>
        <p:nvSpPr>
          <p:cNvPr id="522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7978075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The University of Adelaide, School of Computer Science</a:t>
            </a:r>
          </a:p>
        </p:txBody>
      </p:sp>
      <p:sp>
        <p:nvSpPr>
          <p:cNvPr id="563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89E277E-9EEC-4033-8EC2-844C3648777A}" type="datetime3">
              <a:rPr lang="en-US" altLang="en-US" smtClean="0">
                <a:solidFill>
                  <a:srgbClr val="000000"/>
                </a:solidFill>
                <a:latin typeface="Times New Roman" panose="02020603050405020304" pitchFamily="18" charset="0"/>
              </a:rPr>
              <a:pPr/>
              <a:t>11 March 2023</a:t>
            </a:fld>
            <a:endParaRPr lang="en-US" altLang="en-US">
              <a:solidFill>
                <a:srgbClr val="000000"/>
              </a:solidFill>
              <a:latin typeface="Times New Roman" panose="02020603050405020304" pitchFamily="18" charset="0"/>
            </a:endParaRPr>
          </a:p>
        </p:txBody>
      </p:sp>
      <p:sp>
        <p:nvSpPr>
          <p:cNvPr id="563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000000"/>
                </a:solidFill>
                <a:latin typeface="Times New Roman" panose="02020603050405020304" pitchFamily="18" charset="0"/>
              </a:rPr>
              <a:t>Chapter 2 — Instructions: Language of the Computer</a:t>
            </a:r>
          </a:p>
        </p:txBody>
      </p:sp>
      <p:sp>
        <p:nvSpPr>
          <p:cNvPr id="563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32BBFD9-BF59-40F0-BB22-FF5005A738F5}" type="slidenum">
              <a:rPr lang="en-US" altLang="en-US">
                <a:solidFill>
                  <a:srgbClr val="000000"/>
                </a:solidFill>
                <a:latin typeface="Times New Roman" panose="02020603050405020304" pitchFamily="18" charset="0"/>
              </a:rPr>
              <a:pPr/>
              <a:t>43</a:t>
            </a:fld>
            <a:endParaRPr lang="en-US" altLang="en-US">
              <a:solidFill>
                <a:srgbClr val="000000"/>
              </a:solidFill>
              <a:latin typeface="Times New Roman" panose="02020603050405020304" pitchFamily="18" charset="0"/>
            </a:endParaRPr>
          </a:p>
        </p:txBody>
      </p:sp>
      <p:sp>
        <p:nvSpPr>
          <p:cNvPr id="56326" name="Rectangle 2"/>
          <p:cNvSpPr>
            <a:spLocks noGrp="1" noRot="1" noChangeAspect="1" noChangeArrowheads="1" noTextEdit="1"/>
          </p:cNvSpPr>
          <p:nvPr>
            <p:ph type="sldImg"/>
          </p:nvPr>
        </p:nvSpPr>
        <p:spPr>
          <a:ln/>
        </p:spPr>
      </p:sp>
      <p:sp>
        <p:nvSpPr>
          <p:cNvPr id="563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710598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0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3E3350-1076-47DB-A295-5E5021E5B9BE}"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20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0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DDF8B5-879D-442F-BB05-AB75FB591380}"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20486" name="Rectangle 2"/>
          <p:cNvSpPr>
            <a:spLocks noGrp="1" noRot="1" noChangeAspect="1" noChangeArrowheads="1" noTextEdit="1"/>
          </p:cNvSpPr>
          <p:nvPr>
            <p:ph type="sldImg"/>
          </p:nvPr>
        </p:nvSpPr>
        <p:spPr>
          <a:ln/>
        </p:spPr>
      </p:sp>
      <p:sp>
        <p:nvSpPr>
          <p:cNvPr id="20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858484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Rot="1" noChangeAspect="1" noChangeArrowheads="1" noTextEdit="1"/>
          </p:cNvSpPr>
          <p:nvPr>
            <p:ph type="sldImg"/>
          </p:nvPr>
        </p:nvSpPr>
        <p:spPr>
          <a:ln/>
        </p:spPr>
      </p:sp>
      <p:sp>
        <p:nvSpPr>
          <p:cNvPr id="273411" name="Rectangle 3"/>
          <p:cNvSpPr>
            <a:spLocks noGrp="1" noChangeArrowheads="1"/>
          </p:cNvSpPr>
          <p:nvPr>
            <p:ph type="body" idx="1"/>
          </p:nvPr>
        </p:nvSpPr>
        <p:spPr/>
        <p:txBody>
          <a:bodyPr/>
          <a:lstStyle/>
          <a:p>
            <a:endParaRPr lang="en-NZ" altLang="en-US" dirty="0"/>
          </a:p>
        </p:txBody>
      </p:sp>
    </p:spTree>
    <p:extLst>
      <p:ext uri="{BB962C8B-B14F-4D97-AF65-F5344CB8AC3E}">
        <p14:creationId xmlns:p14="http://schemas.microsoft.com/office/powerpoint/2010/main" val="13798542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7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3E0A017-7C94-4BCE-A871-0168DAD5BA74}"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27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7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43FBDE2-B27C-40BD-A14F-2FFB7CB6C80D}"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27654" name="Rectangle 2"/>
          <p:cNvSpPr>
            <a:spLocks noGrp="1" noRot="1" noChangeAspect="1" noChangeArrowheads="1" noTextEdit="1"/>
          </p:cNvSpPr>
          <p:nvPr>
            <p:ph type="sldImg"/>
          </p:nvPr>
        </p:nvSpPr>
        <p:spPr>
          <a:ln/>
        </p:spPr>
      </p:sp>
      <p:sp>
        <p:nvSpPr>
          <p:cNvPr id="27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975462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Rot="1" noChangeAspect="1" noChangeArrowheads="1" noTextEdit="1"/>
          </p:cNvSpPr>
          <p:nvPr>
            <p:ph type="sldImg"/>
          </p:nvPr>
        </p:nvSpPr>
        <p:spPr>
          <a:ln/>
        </p:spPr>
      </p:sp>
      <p:sp>
        <p:nvSpPr>
          <p:cNvPr id="263171"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128255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3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87D3FF9-744C-43B8-88A2-90249030FD7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23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545C614-AF2D-44C2-81FB-7F2F3D13B008}"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23558" name="Rectangle 2"/>
          <p:cNvSpPr>
            <a:spLocks noGrp="1" noRot="1" noChangeAspect="1" noChangeArrowheads="1" noTextEdit="1"/>
          </p:cNvSpPr>
          <p:nvPr>
            <p:ph type="sldImg"/>
          </p:nvPr>
        </p:nvSpPr>
        <p:spPr>
          <a:ln/>
        </p:spPr>
      </p:sp>
      <p:sp>
        <p:nvSpPr>
          <p:cNvPr id="23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4143311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18129AC-A095-43B3-B062-0584AEE99B9B}"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25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5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7BBDD93-E542-4F05-A319-1390D03483D0}"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4322718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ln/>
        </p:spPr>
        <p:txBody>
          <a:bodyPr/>
          <a:lstStyle/>
          <a:p>
            <a:pPr defTabSz="915988">
              <a:spcBef>
                <a:spcPct val="0"/>
              </a:spcBef>
            </a:pPr>
            <a:endParaRPr lang="en-AU" altLang="en-US" sz="2400"/>
          </a:p>
        </p:txBody>
      </p:sp>
      <p:sp>
        <p:nvSpPr>
          <p:cNvPr id="80899"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513150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1026"/>
          <p:cNvSpPr>
            <a:spLocks noGrp="1" noChangeArrowheads="1"/>
          </p:cNvSpPr>
          <p:nvPr>
            <p:ph type="body" idx="1"/>
          </p:nvPr>
        </p:nvSpPr>
        <p:spPr>
          <a:ln/>
        </p:spPr>
        <p:txBody>
          <a:bodyPr/>
          <a:lstStyle/>
          <a:p>
            <a:pPr defTabSz="915988">
              <a:spcBef>
                <a:spcPct val="0"/>
              </a:spcBef>
            </a:pPr>
            <a:endParaRPr lang="en-AU" altLang="en-US" sz="2400"/>
          </a:p>
        </p:txBody>
      </p:sp>
      <p:sp>
        <p:nvSpPr>
          <p:cNvPr id="229379" name="Rectangle 1027"/>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5874505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3013156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spect="1" noChangeArrowheads="1" noTextEdit="1"/>
          </p:cNvSpPr>
          <p:nvPr>
            <p:ph type="sldImg"/>
          </p:nvPr>
        </p:nvSpPr>
        <p:spPr>
          <a:ln/>
        </p:spPr>
      </p:sp>
      <p:sp>
        <p:nvSpPr>
          <p:cNvPr id="27648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3646402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spect="1" noChangeArrowheads="1" noTextEdit="1"/>
          </p:cNvSpPr>
          <p:nvPr>
            <p:ph type="sldImg"/>
          </p:nvPr>
        </p:nvSpPr>
        <p:spPr>
          <a:ln/>
        </p:spPr>
      </p:sp>
      <p:sp>
        <p:nvSpPr>
          <p:cNvPr id="275459"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4412531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2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F06A0D-9210-4430-8913-2DB9D854590E}"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72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2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D6D3B2F-985C-4DC5-89FA-1532318ECE71}" type="slidenum">
              <a:rPr lang="en-US" altLang="en-US">
                <a:latin typeface="Times New Roman" panose="02020603050405020304" pitchFamily="18" charset="0"/>
              </a:rPr>
              <a:pPr/>
              <a:t>57</a:t>
            </a:fld>
            <a:endParaRPr lang="en-US" altLang="en-US">
              <a:latin typeface="Times New Roman" panose="02020603050405020304" pitchFamily="18" charset="0"/>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97902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2866637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3992DC0-A0F3-4742-A3B3-C681C1827557}"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1C2A282-3F7C-4E27-80A2-D72202336F9A}" type="slidenum">
              <a:rPr lang="en-US" altLang="en-US">
                <a:latin typeface="Times New Roman" panose="02020603050405020304" pitchFamily="18" charset="0"/>
              </a:rPr>
              <a:pPr/>
              <a:t>59</a:t>
            </a:fld>
            <a:endParaRPr lang="en-US" altLang="en-US">
              <a:latin typeface="Times New Roman" panose="02020603050405020304" pitchFamily="18" charset="0"/>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77308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1910317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Rot="1" noChangeAspect="1" noChangeArrowheads="1" noTextEdit="1"/>
          </p:cNvSpPr>
          <p:nvPr>
            <p:ph type="sldImg"/>
          </p:nvPr>
        </p:nvSpPr>
        <p:spPr>
          <a:ln/>
        </p:spPr>
      </p:sp>
      <p:sp>
        <p:nvSpPr>
          <p:cNvPr id="279555"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9797443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Rot="1" noChangeAspect="1" noChangeArrowheads="1" noTextEdit="1"/>
          </p:cNvSpPr>
          <p:nvPr>
            <p:ph type="sldImg"/>
          </p:nvPr>
        </p:nvSpPr>
        <p:spPr>
          <a:ln/>
        </p:spPr>
      </p:sp>
      <p:sp>
        <p:nvSpPr>
          <p:cNvPr id="278531"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4355107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Rot="1" noChangeAspect="1" noChangeArrowheads="1" noTextEdit="1"/>
          </p:cNvSpPr>
          <p:nvPr>
            <p:ph type="sldImg"/>
          </p:nvPr>
        </p:nvSpPr>
        <p:spPr>
          <a:ln/>
        </p:spPr>
      </p:sp>
      <p:sp>
        <p:nvSpPr>
          <p:cNvPr id="27750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7768236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9286767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36124970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806892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647295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834082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8135030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Rot="1" noChangeAspect="1" noChangeArrowheads="1" noTextEdit="1"/>
          </p:cNvSpPr>
          <p:nvPr>
            <p:ph type="sldImg"/>
          </p:nvPr>
        </p:nvSpPr>
        <p:spPr>
          <a:ln/>
        </p:spPr>
      </p:sp>
      <p:sp>
        <p:nvSpPr>
          <p:cNvPr id="28160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330594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8906A5-6BD5-43D6-AA4B-A29329089214}"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0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58B1DFD-0B93-40B3-9D0B-11A7E589D805}"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0246" name="Rectangle 2"/>
          <p:cNvSpPr>
            <a:spLocks noGrp="1" noRot="1" noChangeAspect="1" noChangeArrowheads="1" noTextEdit="1"/>
          </p:cNvSpPr>
          <p:nvPr>
            <p:ph type="sldImg"/>
          </p:nvPr>
        </p:nvSpPr>
        <p:spPr>
          <a:ln/>
        </p:spPr>
      </p:sp>
      <p:sp>
        <p:nvSpPr>
          <p:cNvPr id="10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599739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20376625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8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D83180-0C60-475B-BBF0-4BCE1922739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686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86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9BE288-231F-479E-8C61-2897C3FDA072}" type="slidenum">
              <a:rPr lang="en-US" altLang="en-US">
                <a:latin typeface="Times New Roman" panose="02020603050405020304" pitchFamily="18" charset="0"/>
              </a:rPr>
              <a:pPr/>
              <a:t>74</a:t>
            </a:fld>
            <a:endParaRPr lang="en-US" altLang="en-US">
              <a:latin typeface="Times New Roman" panose="02020603050405020304" pitchFamily="18" charset="0"/>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517541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86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ED83180-0C60-475B-BBF0-4BCE1922739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686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86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9BE288-231F-479E-8C61-2897C3FDA072}" type="slidenum">
              <a:rPr lang="en-US" altLang="en-US">
                <a:latin typeface="Times New Roman" panose="02020603050405020304" pitchFamily="18" charset="0"/>
              </a:rPr>
              <a:pPr/>
              <a:t>75</a:t>
            </a:fld>
            <a:endParaRPr lang="en-US" altLang="en-US">
              <a:latin typeface="Times New Roman" panose="02020603050405020304" pitchFamily="18" charset="0"/>
            </a:endParaRPr>
          </a:p>
        </p:txBody>
      </p:sp>
      <p:sp>
        <p:nvSpPr>
          <p:cNvPr id="68614" name="Rectangle 2"/>
          <p:cNvSpPr>
            <a:spLocks noGrp="1" noRot="1" noChangeAspect="1" noChangeArrowheads="1" noTextEdit="1"/>
          </p:cNvSpPr>
          <p:nvPr>
            <p:ph type="sldImg"/>
          </p:nvPr>
        </p:nvSpPr>
        <p:spPr>
          <a:ln/>
        </p:spPr>
      </p:sp>
      <p:sp>
        <p:nvSpPr>
          <p:cNvPr id="686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14357855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42163997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5956295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06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38A900C-9DA9-46D1-AD61-AAEA4F359AF2}"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706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06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6317315-00BA-4F98-9FE7-5EC789DC2C02}" type="slidenum">
              <a:rPr lang="en-US" altLang="en-US">
                <a:latin typeface="Times New Roman" panose="02020603050405020304" pitchFamily="18" charset="0"/>
              </a:rPr>
              <a:pPr/>
              <a:t>79</a:t>
            </a:fld>
            <a:endParaRPr lang="en-US" altLang="en-US">
              <a:latin typeface="Times New Roman" panose="02020603050405020304" pitchFamily="18" charset="0"/>
            </a:endParaRPr>
          </a:p>
        </p:txBody>
      </p:sp>
      <p:sp>
        <p:nvSpPr>
          <p:cNvPr id="70662" name="Rectangle 2"/>
          <p:cNvSpPr>
            <a:spLocks noGrp="1" noRot="1" noChangeAspect="1" noChangeArrowheads="1" noTextEdit="1"/>
          </p:cNvSpPr>
          <p:nvPr>
            <p:ph type="sldImg"/>
          </p:nvPr>
        </p:nvSpPr>
        <p:spPr>
          <a:ln/>
        </p:spPr>
      </p:sp>
      <p:sp>
        <p:nvSpPr>
          <p:cNvPr id="706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9068380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33F27D-8300-4B29-99A6-5C877677826F}"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8DB7F1-D3B6-4C7F-9D36-6AA1B4C53600}" type="slidenum">
              <a:rPr lang="en-US" altLang="en-US">
                <a:latin typeface="Times New Roman" panose="02020603050405020304" pitchFamily="18" charset="0"/>
              </a:rPr>
              <a:pPr/>
              <a:t>81</a:t>
            </a:fld>
            <a:endParaRPr lang="en-US" altLang="en-US">
              <a:latin typeface="Times New Roman" panose="02020603050405020304" pitchFamily="18" charset="0"/>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3458915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68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61447D-C3B0-4A8A-A995-FB620ACB2B5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768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68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2F821E-21ED-41DA-9BA5-82E905B5A3FA}" type="slidenum">
              <a:rPr lang="en-US" altLang="en-US">
                <a:latin typeface="Times New Roman" panose="02020603050405020304" pitchFamily="18" charset="0"/>
              </a:rPr>
              <a:pPr/>
              <a:t>82</a:t>
            </a:fld>
            <a:endParaRPr lang="en-US" altLang="en-US">
              <a:latin typeface="Times New Roman" panose="02020603050405020304" pitchFamily="18" charset="0"/>
            </a:endParaRPr>
          </a:p>
        </p:txBody>
      </p:sp>
      <p:sp>
        <p:nvSpPr>
          <p:cNvPr id="76806" name="Rectangle 2"/>
          <p:cNvSpPr>
            <a:spLocks noGrp="1" noRot="1" noChangeAspect="1" noChangeArrowheads="1" noTextEdit="1"/>
          </p:cNvSpPr>
          <p:nvPr>
            <p:ph type="sldImg"/>
          </p:nvPr>
        </p:nvSpPr>
        <p:spPr>
          <a:ln/>
        </p:spPr>
      </p:sp>
      <p:sp>
        <p:nvSpPr>
          <p:cNvPr id="768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44355958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EB56393-8C02-4F0C-8F2A-2005C236D925}"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78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8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455F894-1503-4C79-9354-6B1493915B8D}" type="slidenum">
              <a:rPr lang="en-US" altLang="en-US">
                <a:latin typeface="Times New Roman" panose="02020603050405020304" pitchFamily="18" charset="0"/>
              </a:rPr>
              <a:pPr/>
              <a:t>84</a:t>
            </a:fld>
            <a:endParaRPr lang="en-US" altLang="en-US">
              <a:latin typeface="Times New Roman" panose="02020603050405020304" pitchFamily="18" charset="0"/>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57713788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0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E732C0-833B-4CE9-997E-BEE8295C9DC0}"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809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09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921EE57-53E8-4698-B81C-FB4DA83B9A00}" type="slidenum">
              <a:rPr lang="en-US" altLang="en-US">
                <a:latin typeface="Times New Roman" panose="02020603050405020304" pitchFamily="18" charset="0"/>
              </a:rPr>
              <a:pPr/>
              <a:t>86</a:t>
            </a:fld>
            <a:endParaRPr lang="en-US" altLang="en-US">
              <a:latin typeface="Times New Roman" panose="02020603050405020304" pitchFamily="18" charset="0"/>
            </a:endParaRPr>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574976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ln/>
        </p:spPr>
        <p:txBody>
          <a:bodyPr/>
          <a:lstStyle/>
          <a:p>
            <a:pPr defTabSz="915988">
              <a:spcBef>
                <a:spcPct val="0"/>
              </a:spcBef>
            </a:pPr>
            <a:endParaRPr lang="en-AU" altLang="en-US" sz="2400"/>
          </a:p>
        </p:txBody>
      </p:sp>
      <p:sp>
        <p:nvSpPr>
          <p:cNvPr id="68611"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195482051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29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7A2006-429D-4723-9476-2FEAC5B161F6}"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829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29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BBA4DD-D7F7-4201-973F-0C315A6C80F1}" type="slidenum">
              <a:rPr lang="en-US" altLang="en-US">
                <a:latin typeface="Times New Roman" panose="02020603050405020304" pitchFamily="18" charset="0"/>
              </a:rPr>
              <a:pPr/>
              <a:t>87</a:t>
            </a:fld>
            <a:endParaRPr lang="en-US" altLang="en-US">
              <a:latin typeface="Times New Roman" panose="02020603050405020304" pitchFamily="18" charset="0"/>
            </a:endParaRPr>
          </a:p>
        </p:txBody>
      </p:sp>
      <p:sp>
        <p:nvSpPr>
          <p:cNvPr id="82950" name="Rectangle 2"/>
          <p:cNvSpPr>
            <a:spLocks noGrp="1" noRot="1" noChangeAspect="1" noChangeArrowheads="1" noTextEdit="1"/>
          </p:cNvSpPr>
          <p:nvPr>
            <p:ph type="sldImg"/>
          </p:nvPr>
        </p:nvSpPr>
        <p:spPr>
          <a:ln/>
        </p:spPr>
      </p:sp>
      <p:sp>
        <p:nvSpPr>
          <p:cNvPr id="829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4931383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49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EC74C5-7945-4E28-908C-3639D93C3959}"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849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49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0A132D-183F-49F5-BEAB-522B1CEB6C6D}" type="slidenum">
              <a:rPr lang="en-US" altLang="en-US">
                <a:latin typeface="Times New Roman" panose="02020603050405020304" pitchFamily="18" charset="0"/>
              </a:rPr>
              <a:pPr/>
              <a:t>88</a:t>
            </a:fld>
            <a:endParaRPr lang="en-US" altLang="en-US">
              <a:latin typeface="Times New Roman" panose="02020603050405020304" pitchFamily="18" charset="0"/>
            </a:endParaRPr>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23747961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70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FFAF63-FB89-40F4-AF9A-9B7C2869E20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870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70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9DE738-E7A8-40D4-BE5D-A236A2CC0B8B}" type="slidenum">
              <a:rPr lang="en-US" altLang="en-US">
                <a:latin typeface="Times New Roman" panose="02020603050405020304" pitchFamily="18" charset="0"/>
              </a:rPr>
              <a:pPr/>
              <a:t>95</a:t>
            </a:fld>
            <a:endParaRPr lang="en-US" altLang="en-US">
              <a:latin typeface="Times New Roman" panose="02020603050405020304" pitchFamily="18" charset="0"/>
            </a:endParaRPr>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5900002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93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34E1BB1-3E05-4267-ADDB-002097905CB5}"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993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93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C80F19E-A1CC-467B-923B-C880B7375B7E}" type="slidenum">
              <a:rPr lang="en-US" altLang="en-US">
                <a:latin typeface="Times New Roman" panose="02020603050405020304" pitchFamily="18" charset="0"/>
              </a:rPr>
              <a:pPr/>
              <a:t>97</a:t>
            </a:fld>
            <a:endParaRPr lang="en-US" altLang="en-US">
              <a:latin typeface="Times New Roman" panose="02020603050405020304" pitchFamily="18" charset="0"/>
            </a:endParaRPr>
          </a:p>
        </p:txBody>
      </p:sp>
      <p:sp>
        <p:nvSpPr>
          <p:cNvPr id="99334" name="Rectangle 2"/>
          <p:cNvSpPr>
            <a:spLocks noGrp="1" noRot="1" noChangeAspect="1" noChangeArrowheads="1" noTextEdit="1"/>
          </p:cNvSpPr>
          <p:nvPr>
            <p:ph type="sldImg"/>
          </p:nvPr>
        </p:nvSpPr>
        <p:spPr>
          <a:ln/>
        </p:spPr>
      </p:sp>
      <p:sp>
        <p:nvSpPr>
          <p:cNvPr id="993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88833653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7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34744B5-3AAE-4F4E-8BB1-D466682A1F48}"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97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7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1DDF70-5060-4850-B545-164C8E7A5E15}" type="slidenum">
              <a:rPr lang="en-US" altLang="en-US">
                <a:latin typeface="Times New Roman" panose="02020603050405020304" pitchFamily="18" charset="0"/>
              </a:rPr>
              <a:pPr/>
              <a:t>98</a:t>
            </a:fld>
            <a:endParaRPr lang="en-US" altLang="en-US">
              <a:latin typeface="Times New Roman" panose="02020603050405020304" pitchFamily="18" charset="0"/>
            </a:endParaRPr>
          </a:p>
        </p:txBody>
      </p:sp>
      <p:sp>
        <p:nvSpPr>
          <p:cNvPr id="97286" name="Rectangle 2"/>
          <p:cNvSpPr>
            <a:spLocks noGrp="1" noRot="1" noChangeAspect="1" noChangeArrowheads="1" noTextEdit="1"/>
          </p:cNvSpPr>
          <p:nvPr>
            <p:ph type="sldImg"/>
          </p:nvPr>
        </p:nvSpPr>
        <p:spPr>
          <a:ln/>
        </p:spPr>
      </p:sp>
      <p:sp>
        <p:nvSpPr>
          <p:cNvPr id="97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4735621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70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FFAF63-FB89-40F4-AF9A-9B7C2869E20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870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70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9DE738-E7A8-40D4-BE5D-A236A2CC0B8B}" type="slidenum">
              <a:rPr lang="en-US" altLang="en-US">
                <a:latin typeface="Times New Roman" panose="02020603050405020304" pitchFamily="18" charset="0"/>
              </a:rPr>
              <a:pPr/>
              <a:t>99</a:t>
            </a:fld>
            <a:endParaRPr lang="en-US" altLang="en-US">
              <a:latin typeface="Times New Roman" panose="02020603050405020304" pitchFamily="18" charset="0"/>
            </a:endParaRPr>
          </a:p>
        </p:txBody>
      </p:sp>
      <p:sp>
        <p:nvSpPr>
          <p:cNvPr id="87046" name="Rectangle 2"/>
          <p:cNvSpPr>
            <a:spLocks noGrp="1" noRot="1" noChangeAspect="1" noChangeArrowheads="1" noTextEdit="1"/>
          </p:cNvSpPr>
          <p:nvPr>
            <p:ph type="sldImg"/>
          </p:nvPr>
        </p:nvSpPr>
        <p:spPr>
          <a:ln/>
        </p:spPr>
      </p:sp>
      <p:sp>
        <p:nvSpPr>
          <p:cNvPr id="870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1942795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11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6CA1808-A773-4934-AE8D-B269C0D0351C}"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911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11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E79600-B218-4A78-BB7A-95D979891FB9}" type="slidenum">
              <a:rPr lang="en-US" altLang="en-US">
                <a:latin typeface="Times New Roman" panose="02020603050405020304" pitchFamily="18" charset="0"/>
              </a:rPr>
              <a:pPr/>
              <a:t>101</a:t>
            </a:fld>
            <a:endParaRPr lang="en-US" altLang="en-US">
              <a:latin typeface="Times New Roman" panose="02020603050405020304" pitchFamily="18" charset="0"/>
            </a:endParaRPr>
          </a:p>
        </p:txBody>
      </p:sp>
      <p:sp>
        <p:nvSpPr>
          <p:cNvPr id="91142" name="Rectangle 2"/>
          <p:cNvSpPr>
            <a:spLocks noGrp="1" noRot="1" noChangeAspect="1" noChangeArrowheads="1" noTextEdit="1"/>
          </p:cNvSpPr>
          <p:nvPr>
            <p:ph type="sldImg"/>
          </p:nvPr>
        </p:nvSpPr>
        <p:spPr>
          <a:ln/>
        </p:spPr>
      </p:sp>
      <p:sp>
        <p:nvSpPr>
          <p:cNvPr id="911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01870660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31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3DDB23A-BB20-4D90-BF53-FB43A0B9EC60}"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931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31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AAAF6C-4E7A-4508-9511-D0A8E8BF3547}" type="slidenum">
              <a:rPr lang="en-US" altLang="en-US">
                <a:latin typeface="Times New Roman" panose="02020603050405020304" pitchFamily="18" charset="0"/>
              </a:rPr>
              <a:pPr/>
              <a:t>102</a:t>
            </a:fld>
            <a:endParaRPr lang="en-US" altLang="en-US">
              <a:latin typeface="Times New Roman" panose="02020603050405020304" pitchFamily="18" charset="0"/>
            </a:endParaRPr>
          </a:p>
        </p:txBody>
      </p:sp>
      <p:sp>
        <p:nvSpPr>
          <p:cNvPr id="93190" name="Rectangle 2"/>
          <p:cNvSpPr>
            <a:spLocks noGrp="1" noRot="1" noChangeAspect="1" noChangeArrowheads="1" noTextEdit="1"/>
          </p:cNvSpPr>
          <p:nvPr>
            <p:ph type="sldImg"/>
          </p:nvPr>
        </p:nvSpPr>
        <p:spPr>
          <a:ln/>
        </p:spPr>
      </p:sp>
      <p:sp>
        <p:nvSpPr>
          <p:cNvPr id="931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7895702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5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EE80181-8407-4AE8-9FDA-D5E12CC30173}"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95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5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FBE7EDF-3FEC-4DF8-B1A0-D429A75B8F24}" type="slidenum">
              <a:rPr lang="en-US" altLang="en-US">
                <a:latin typeface="Times New Roman" panose="02020603050405020304" pitchFamily="18" charset="0"/>
              </a:rPr>
              <a:pPr/>
              <a:t>103</a:t>
            </a:fld>
            <a:endParaRPr lang="en-US" altLang="en-US">
              <a:latin typeface="Times New Roman" panose="02020603050405020304" pitchFamily="18" charset="0"/>
            </a:endParaRPr>
          </a:p>
        </p:txBody>
      </p:sp>
      <p:sp>
        <p:nvSpPr>
          <p:cNvPr id="95238" name="Rectangle 2"/>
          <p:cNvSpPr>
            <a:spLocks noGrp="1" noRot="1" noChangeAspect="1" noChangeArrowheads="1" noTextEdit="1"/>
          </p:cNvSpPr>
          <p:nvPr>
            <p:ph type="sldImg"/>
          </p:nvPr>
        </p:nvSpPr>
        <p:spPr>
          <a:ln/>
        </p:spPr>
      </p:sp>
      <p:sp>
        <p:nvSpPr>
          <p:cNvPr id="95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0330155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13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543E8ED-897A-401F-86CE-DD1184916490}"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013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13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3150D0-DABE-4FEC-B619-09FEA145CE95}" type="slidenum">
              <a:rPr lang="en-US" altLang="en-US">
                <a:latin typeface="Times New Roman" panose="02020603050405020304" pitchFamily="18" charset="0"/>
              </a:rPr>
              <a:pPr/>
              <a:t>105</a:t>
            </a:fld>
            <a:endParaRPr lang="en-US" altLang="en-US">
              <a:latin typeface="Times New Roman" panose="02020603050405020304" pitchFamily="18" charset="0"/>
            </a:endParaRPr>
          </a:p>
        </p:txBody>
      </p:sp>
      <p:sp>
        <p:nvSpPr>
          <p:cNvPr id="101382" name="Rectangle 2"/>
          <p:cNvSpPr>
            <a:spLocks noGrp="1" noRot="1" noChangeAspect="1" noChangeArrowheads="1" noTextEdit="1"/>
          </p:cNvSpPr>
          <p:nvPr>
            <p:ph type="sldImg"/>
          </p:nvPr>
        </p:nvSpPr>
        <p:spPr>
          <a:ln/>
        </p:spPr>
      </p:sp>
      <p:sp>
        <p:nvSpPr>
          <p:cNvPr id="1013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44169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Rot="1" noChangeAspect="1" noChangeArrowheads="1" noTextEdit="1"/>
          </p:cNvSpPr>
          <p:nvPr>
            <p:ph type="sldImg"/>
          </p:nvPr>
        </p:nvSpPr>
        <p:spPr>
          <a:ln/>
        </p:spPr>
      </p:sp>
      <p:sp>
        <p:nvSpPr>
          <p:cNvPr id="264195"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67970948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34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529C110-EDB5-4A43-A20E-5E2AFF15DFA9}"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034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34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3CBE10A-101A-40D8-B7C2-6490CBE78A78}" type="slidenum">
              <a:rPr lang="en-US" altLang="en-US">
                <a:latin typeface="Times New Roman" panose="02020603050405020304" pitchFamily="18" charset="0"/>
              </a:rPr>
              <a:pPr/>
              <a:t>106</a:t>
            </a:fld>
            <a:endParaRPr lang="en-US" altLang="en-US">
              <a:latin typeface="Times New Roman" panose="02020603050405020304" pitchFamily="18" charset="0"/>
            </a:endParaRPr>
          </a:p>
        </p:txBody>
      </p:sp>
      <p:sp>
        <p:nvSpPr>
          <p:cNvPr id="103430" name="Rectangle 2"/>
          <p:cNvSpPr>
            <a:spLocks noGrp="1" noRot="1" noChangeAspect="1" noChangeArrowheads="1" noTextEdit="1"/>
          </p:cNvSpPr>
          <p:nvPr>
            <p:ph type="sldImg"/>
          </p:nvPr>
        </p:nvSpPr>
        <p:spPr>
          <a:ln/>
        </p:spPr>
      </p:sp>
      <p:sp>
        <p:nvSpPr>
          <p:cNvPr id="1034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88642805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95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F93D165-8F6D-4DFE-BF25-F2BBB2E62217}"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095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95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47A01B8-09E9-4ED2-AD66-9EE08D16E278}" type="slidenum">
              <a:rPr lang="en-US" altLang="en-US">
                <a:latin typeface="Times New Roman" panose="02020603050405020304" pitchFamily="18" charset="0"/>
              </a:rPr>
              <a:pPr/>
              <a:t>107</a:t>
            </a:fld>
            <a:endParaRPr lang="en-US" altLang="en-US">
              <a:latin typeface="Times New Roman" panose="02020603050405020304" pitchFamily="18" charset="0"/>
            </a:endParaRPr>
          </a:p>
        </p:txBody>
      </p:sp>
      <p:sp>
        <p:nvSpPr>
          <p:cNvPr id="109574" name="Rectangle 2"/>
          <p:cNvSpPr>
            <a:spLocks noGrp="1" noRot="1" noChangeAspect="1" noChangeArrowheads="1" noTextEdit="1"/>
          </p:cNvSpPr>
          <p:nvPr>
            <p:ph type="sldImg"/>
          </p:nvPr>
        </p:nvSpPr>
        <p:spPr>
          <a:ln/>
        </p:spPr>
      </p:sp>
      <p:sp>
        <p:nvSpPr>
          <p:cNvPr id="1095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53935078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16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0AB0B07-07A7-4697-9F94-B4F1B71A2CFE}"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116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16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78CB5BF-E69C-4AC5-916F-6DC18D7C83C3}" type="slidenum">
              <a:rPr lang="en-US" altLang="en-US">
                <a:latin typeface="Times New Roman" panose="02020603050405020304" pitchFamily="18" charset="0"/>
              </a:rPr>
              <a:pPr/>
              <a:t>108</a:t>
            </a:fld>
            <a:endParaRPr lang="en-US" altLang="en-US">
              <a:latin typeface="Times New Roman" panose="02020603050405020304" pitchFamily="18" charset="0"/>
            </a:endParaRPr>
          </a:p>
        </p:txBody>
      </p:sp>
      <p:sp>
        <p:nvSpPr>
          <p:cNvPr id="111622" name="Rectangle 2"/>
          <p:cNvSpPr>
            <a:spLocks noGrp="1" noRot="1" noChangeAspect="1" noChangeArrowheads="1" noTextEdit="1"/>
          </p:cNvSpPr>
          <p:nvPr>
            <p:ph type="sldImg"/>
          </p:nvPr>
        </p:nvSpPr>
        <p:spPr>
          <a:ln/>
        </p:spPr>
      </p:sp>
      <p:sp>
        <p:nvSpPr>
          <p:cNvPr id="1116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58256576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36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C424C0E-1795-4E4D-82E7-325E930EBCCE}"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136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36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58662E-241F-4F50-A51B-26F1FD925865}" type="slidenum">
              <a:rPr lang="en-US" altLang="en-US">
                <a:latin typeface="Times New Roman" panose="02020603050405020304" pitchFamily="18" charset="0"/>
              </a:rPr>
              <a:pPr/>
              <a:t>109</a:t>
            </a:fld>
            <a:endParaRPr lang="en-US" altLang="en-US">
              <a:latin typeface="Times New Roman" panose="02020603050405020304" pitchFamily="18" charset="0"/>
            </a:endParaRPr>
          </a:p>
        </p:txBody>
      </p:sp>
      <p:sp>
        <p:nvSpPr>
          <p:cNvPr id="113670" name="Rectangle 2"/>
          <p:cNvSpPr>
            <a:spLocks noGrp="1" noRot="1" noChangeAspect="1" noChangeArrowheads="1" noTextEdit="1"/>
          </p:cNvSpPr>
          <p:nvPr>
            <p:ph type="sldImg"/>
          </p:nvPr>
        </p:nvSpPr>
        <p:spPr>
          <a:ln/>
        </p:spPr>
      </p:sp>
      <p:sp>
        <p:nvSpPr>
          <p:cNvPr id="1136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901429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57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4B1999E-C08C-4109-95B7-596988DE191F}"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157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57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D332B66-3109-413F-8C05-D0BF24830741}" type="slidenum">
              <a:rPr lang="en-US" altLang="en-US">
                <a:latin typeface="Times New Roman" panose="02020603050405020304" pitchFamily="18" charset="0"/>
              </a:rPr>
              <a:pPr/>
              <a:t>110</a:t>
            </a:fld>
            <a:endParaRPr lang="en-US" altLang="en-US">
              <a:latin typeface="Times New Roman" panose="02020603050405020304" pitchFamily="18" charset="0"/>
            </a:endParaRPr>
          </a:p>
        </p:txBody>
      </p:sp>
      <p:sp>
        <p:nvSpPr>
          <p:cNvPr id="115718" name="Rectangle 2"/>
          <p:cNvSpPr>
            <a:spLocks noGrp="1" noRot="1" noChangeAspect="1" noChangeArrowheads="1" noTextEdit="1"/>
          </p:cNvSpPr>
          <p:nvPr>
            <p:ph type="sldImg"/>
          </p:nvPr>
        </p:nvSpPr>
        <p:spPr>
          <a:ln/>
        </p:spPr>
      </p:sp>
      <p:sp>
        <p:nvSpPr>
          <p:cNvPr id="1157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4878186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77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22DB765-4C12-46DE-9D22-653C30F94672}"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177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77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CE79B2-4EBD-442C-94F4-06175307B442}" type="slidenum">
              <a:rPr lang="en-US" altLang="en-US">
                <a:latin typeface="Times New Roman" panose="02020603050405020304" pitchFamily="18" charset="0"/>
              </a:rPr>
              <a:pPr/>
              <a:t>111</a:t>
            </a:fld>
            <a:endParaRPr lang="en-US" altLang="en-US">
              <a:latin typeface="Times New Roman" panose="02020603050405020304" pitchFamily="18" charset="0"/>
            </a:endParaRPr>
          </a:p>
        </p:txBody>
      </p:sp>
      <p:sp>
        <p:nvSpPr>
          <p:cNvPr id="117766" name="Rectangle 2"/>
          <p:cNvSpPr>
            <a:spLocks noGrp="1" noRot="1" noChangeAspect="1" noChangeArrowheads="1" noTextEdit="1"/>
          </p:cNvSpPr>
          <p:nvPr>
            <p:ph type="sldImg"/>
          </p:nvPr>
        </p:nvSpPr>
        <p:spPr>
          <a:ln/>
        </p:spPr>
      </p:sp>
      <p:sp>
        <p:nvSpPr>
          <p:cNvPr id="1177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77882155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198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919143-B0B4-4A52-8900-6B9ECB7F948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198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198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946F34B-6238-4BF9-8065-F90D54B58CE7}" type="slidenum">
              <a:rPr lang="en-US" altLang="en-US">
                <a:latin typeface="Times New Roman" panose="02020603050405020304" pitchFamily="18" charset="0"/>
              </a:rPr>
              <a:pPr/>
              <a:t>112</a:t>
            </a:fld>
            <a:endParaRPr lang="en-US" altLang="en-US">
              <a:latin typeface="Times New Roman" panose="02020603050405020304" pitchFamily="18" charset="0"/>
            </a:endParaRPr>
          </a:p>
        </p:txBody>
      </p:sp>
      <p:sp>
        <p:nvSpPr>
          <p:cNvPr id="119814" name="Rectangle 2"/>
          <p:cNvSpPr>
            <a:spLocks noGrp="1" noRot="1" noChangeAspect="1" noChangeArrowheads="1" noTextEdit="1"/>
          </p:cNvSpPr>
          <p:nvPr>
            <p:ph type="sldImg"/>
          </p:nvPr>
        </p:nvSpPr>
        <p:spPr>
          <a:ln/>
        </p:spPr>
      </p:sp>
      <p:sp>
        <p:nvSpPr>
          <p:cNvPr id="1198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3727862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259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DCCC2F6-F8EE-43E2-8208-0CFCC8140971}"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259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59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8106C9-7CF2-4F52-BC5A-CDE2B1F9CDE4}" type="slidenum">
              <a:rPr lang="en-US" altLang="en-US">
                <a:latin typeface="Times New Roman" panose="02020603050405020304" pitchFamily="18" charset="0"/>
              </a:rPr>
              <a:pPr/>
              <a:t>113</a:t>
            </a:fld>
            <a:endParaRPr lang="en-US" altLang="en-US">
              <a:latin typeface="Times New Roman" panose="02020603050405020304" pitchFamily="18" charset="0"/>
            </a:endParaRPr>
          </a:p>
        </p:txBody>
      </p:sp>
      <p:sp>
        <p:nvSpPr>
          <p:cNvPr id="125958" name="Rectangle 2"/>
          <p:cNvSpPr>
            <a:spLocks noGrp="1" noRot="1" noChangeAspect="1" noChangeArrowheads="1" noTextEdit="1"/>
          </p:cNvSpPr>
          <p:nvPr>
            <p:ph type="sldImg"/>
          </p:nvPr>
        </p:nvSpPr>
        <p:spPr>
          <a:ln/>
        </p:spPr>
      </p:sp>
      <p:sp>
        <p:nvSpPr>
          <p:cNvPr id="1259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876615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280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2CE7C4B-4C07-409A-8160-B985F688DD00}"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280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80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DB6494-B4EC-49A6-8F1F-861DFA5D0BC4}" type="slidenum">
              <a:rPr lang="en-US" altLang="en-US">
                <a:latin typeface="Times New Roman" panose="02020603050405020304" pitchFamily="18" charset="0"/>
              </a:rPr>
              <a:pPr/>
              <a:t>114</a:t>
            </a:fld>
            <a:endParaRPr lang="en-US" altLang="en-US">
              <a:latin typeface="Times New Roman" panose="02020603050405020304" pitchFamily="18" charset="0"/>
            </a:endParaRPr>
          </a:p>
        </p:txBody>
      </p:sp>
      <p:sp>
        <p:nvSpPr>
          <p:cNvPr id="128006" name="Rectangle 2"/>
          <p:cNvSpPr>
            <a:spLocks noGrp="1" noRot="1" noChangeAspect="1" noChangeArrowheads="1" noTextEdit="1"/>
          </p:cNvSpPr>
          <p:nvPr>
            <p:ph type="sldImg"/>
          </p:nvPr>
        </p:nvSpPr>
        <p:spPr>
          <a:ln/>
        </p:spPr>
      </p:sp>
      <p:sp>
        <p:nvSpPr>
          <p:cNvPr id="1280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09267668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7F16DC1-2FE2-4962-B7EC-B9BD6414D722}"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8BE753-AD85-4169-B889-7D63421F530E}" type="slidenum">
              <a:rPr lang="en-US" altLang="en-US">
                <a:latin typeface="Times New Roman" panose="02020603050405020304" pitchFamily="18" charset="0"/>
              </a:rPr>
              <a:pPr/>
              <a:t>115</a:t>
            </a:fld>
            <a:endParaRPr lang="en-US" altLang="en-US">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60077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spect="1" noChangeArrowheads="1" noTextEdit="1"/>
          </p:cNvSpPr>
          <p:nvPr>
            <p:ph type="sldImg"/>
          </p:nvPr>
        </p:nvSpPr>
        <p:spPr>
          <a:ln/>
        </p:spPr>
      </p:sp>
      <p:sp>
        <p:nvSpPr>
          <p:cNvPr id="266243" name="Rectangle 3"/>
          <p:cNvSpPr>
            <a:spLocks noGrp="1" noChangeArrowheads="1"/>
          </p:cNvSpPr>
          <p:nvPr>
            <p:ph type="body" idx="1"/>
          </p:nvPr>
        </p:nvSpPr>
        <p:spPr/>
        <p:txBody>
          <a:bodyPr/>
          <a:lstStyle/>
          <a:p>
            <a:endParaRPr lang="en-NZ" altLang="en-US"/>
          </a:p>
        </p:txBody>
      </p:sp>
    </p:spTree>
    <p:extLst>
      <p:ext uri="{BB962C8B-B14F-4D97-AF65-F5344CB8AC3E}">
        <p14:creationId xmlns:p14="http://schemas.microsoft.com/office/powerpoint/2010/main" val="193002242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320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526CFC3-C289-4228-98D6-E34177A8B667}"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321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21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D460FCD-714E-4CA8-A20E-7210A4F6D8A9}" type="slidenum">
              <a:rPr lang="en-US" altLang="en-US">
                <a:latin typeface="Times New Roman" panose="02020603050405020304" pitchFamily="18" charset="0"/>
              </a:rPr>
              <a:pPr/>
              <a:t>116</a:t>
            </a:fld>
            <a:endParaRPr lang="en-US" altLang="en-US">
              <a:latin typeface="Times New Roman" panose="02020603050405020304" pitchFamily="18" charset="0"/>
            </a:endParaRPr>
          </a:p>
        </p:txBody>
      </p:sp>
      <p:sp>
        <p:nvSpPr>
          <p:cNvPr id="132102" name="Rectangle 2"/>
          <p:cNvSpPr>
            <a:spLocks noGrp="1" noRot="1" noChangeAspect="1" noChangeArrowheads="1" noTextEdit="1"/>
          </p:cNvSpPr>
          <p:nvPr>
            <p:ph type="sldImg"/>
          </p:nvPr>
        </p:nvSpPr>
        <p:spPr>
          <a:ln/>
        </p:spPr>
      </p:sp>
      <p:sp>
        <p:nvSpPr>
          <p:cNvPr id="1321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9388668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3414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19546DA-E8CB-461F-BDAE-05CC23F2EAAF}"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3414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41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A600D4-0C3A-49EF-B05C-8D48F4E1293E}" type="slidenum">
              <a:rPr lang="en-US" altLang="en-US">
                <a:latin typeface="Times New Roman" panose="02020603050405020304" pitchFamily="18" charset="0"/>
              </a:rPr>
              <a:pPr/>
              <a:t>117</a:t>
            </a:fld>
            <a:endParaRPr lang="en-US" altLang="en-US">
              <a:latin typeface="Times New Roman" panose="02020603050405020304" pitchFamily="18" charset="0"/>
            </a:endParaRPr>
          </a:p>
        </p:txBody>
      </p:sp>
      <p:sp>
        <p:nvSpPr>
          <p:cNvPr id="134150" name="Rectangle 2"/>
          <p:cNvSpPr>
            <a:spLocks noGrp="1" noRot="1" noChangeAspect="1" noChangeArrowheads="1" noTextEdit="1"/>
          </p:cNvSpPr>
          <p:nvPr>
            <p:ph type="sldImg"/>
          </p:nvPr>
        </p:nvSpPr>
        <p:spPr>
          <a:ln/>
        </p:spPr>
      </p:sp>
      <p:sp>
        <p:nvSpPr>
          <p:cNvPr id="1341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8955498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36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362D191-CDB1-4045-9902-42F2B6B1D6A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36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6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B6D786-60F5-41C1-89AB-AA5938458AE3}" type="slidenum">
              <a:rPr lang="en-US" altLang="en-US">
                <a:latin typeface="Times New Roman" panose="02020603050405020304" pitchFamily="18" charset="0"/>
              </a:rPr>
              <a:pPr/>
              <a:t>118</a:t>
            </a:fld>
            <a:endParaRPr lang="en-US" altLang="en-US">
              <a:latin typeface="Times New Roman" panose="02020603050405020304" pitchFamily="18" charset="0"/>
            </a:endParaRPr>
          </a:p>
        </p:txBody>
      </p:sp>
      <p:sp>
        <p:nvSpPr>
          <p:cNvPr id="136198" name="Rectangle 2"/>
          <p:cNvSpPr>
            <a:spLocks noGrp="1" noRot="1" noChangeAspect="1" noChangeArrowheads="1" noTextEdit="1"/>
          </p:cNvSpPr>
          <p:nvPr>
            <p:ph type="sldImg"/>
          </p:nvPr>
        </p:nvSpPr>
        <p:spPr>
          <a:ln/>
        </p:spPr>
      </p:sp>
      <p:sp>
        <p:nvSpPr>
          <p:cNvPr id="136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4503287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38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323E1F-84FE-43DA-A89B-AA88BC932526}"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38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38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FE0FFE-F499-4B9A-96E8-DD703F59D885}" type="slidenum">
              <a:rPr lang="en-US" altLang="en-US">
                <a:latin typeface="Times New Roman" panose="02020603050405020304" pitchFamily="18" charset="0"/>
              </a:rPr>
              <a:pPr/>
              <a:t>119</a:t>
            </a:fld>
            <a:endParaRPr lang="en-US" altLang="en-US">
              <a:latin typeface="Times New Roman" panose="02020603050405020304" pitchFamily="18" charset="0"/>
            </a:endParaRPr>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8592029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0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CA2412F-1F3E-4321-BAC0-9A02C9184A52}"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40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0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2FAB09D-DA6E-4FCF-9D89-EA4ED0320D5B}" type="slidenum">
              <a:rPr lang="en-US" altLang="en-US">
                <a:latin typeface="Times New Roman" panose="02020603050405020304" pitchFamily="18" charset="0"/>
              </a:rPr>
              <a:pPr/>
              <a:t>120</a:t>
            </a:fld>
            <a:endParaRPr lang="en-US" altLang="en-US">
              <a:latin typeface="Times New Roman" panose="02020603050405020304" pitchFamily="18" charset="0"/>
            </a:endParaRPr>
          </a:p>
        </p:txBody>
      </p:sp>
      <p:sp>
        <p:nvSpPr>
          <p:cNvPr id="140294" name="Rectangle 2"/>
          <p:cNvSpPr>
            <a:spLocks noGrp="1" noRot="1" noChangeAspect="1" noChangeArrowheads="1" noTextEdit="1"/>
          </p:cNvSpPr>
          <p:nvPr>
            <p:ph type="sldImg"/>
          </p:nvPr>
        </p:nvSpPr>
        <p:spPr>
          <a:ln/>
        </p:spPr>
      </p:sp>
      <p:sp>
        <p:nvSpPr>
          <p:cNvPr id="140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88497505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42BF573-3D52-4CA4-90B3-B3119966B465}"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5A9279-1371-4AE2-ABF7-B4EC97BF10DF}" type="slidenum">
              <a:rPr lang="en-US" altLang="en-US">
                <a:latin typeface="Times New Roman" panose="02020603050405020304" pitchFamily="18" charset="0"/>
              </a:rPr>
              <a:pPr/>
              <a:t>121</a:t>
            </a:fld>
            <a:endParaRPr lang="en-US" altLang="en-US">
              <a:latin typeface="Times New Roman" panose="02020603050405020304" pitchFamily="18"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19881960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0B9729C-C8D7-4136-9F7C-D27944C786B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900B50-E854-4059-B733-654CEE8DFA83}" type="slidenum">
              <a:rPr lang="en-US" altLang="en-US">
                <a:latin typeface="Times New Roman" panose="02020603050405020304" pitchFamily="18" charset="0"/>
              </a:rPr>
              <a:pPr/>
              <a:t>122</a:t>
            </a:fld>
            <a:endParaRPr lang="en-US" altLang="en-US">
              <a:latin typeface="Times New Roman" panose="02020603050405020304" pitchFamily="18"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2774238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6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B8134F-4741-49F8-B608-6FF632FF3017}"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56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6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C343538-EC22-4621-851A-91D26D2EABD6}" type="slidenum">
              <a:rPr lang="en-US" altLang="en-US">
                <a:latin typeface="Times New Roman" panose="02020603050405020304" pitchFamily="18" charset="0"/>
              </a:rPr>
              <a:pPr/>
              <a:t>123</a:t>
            </a:fld>
            <a:endParaRPr lang="en-US" altLang="en-US">
              <a:latin typeface="Times New Roman" panose="02020603050405020304" pitchFamily="18" charset="0"/>
            </a:endParaRPr>
          </a:p>
        </p:txBody>
      </p:sp>
      <p:sp>
        <p:nvSpPr>
          <p:cNvPr id="156678" name="Rectangle 2"/>
          <p:cNvSpPr>
            <a:spLocks noGrp="1" noRot="1" noChangeAspect="1" noChangeArrowheads="1" noTextEdit="1"/>
          </p:cNvSpPr>
          <p:nvPr>
            <p:ph type="sldImg"/>
          </p:nvPr>
        </p:nvSpPr>
        <p:spPr>
          <a:ln/>
        </p:spPr>
      </p:sp>
      <p:sp>
        <p:nvSpPr>
          <p:cNvPr id="156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70496426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58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99312DF-9693-4DEF-8EF7-B36FAC240D6A}"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58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58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AD6531E-BEDD-4BCC-9640-30DBC5B3F454}" type="slidenum">
              <a:rPr lang="en-US" altLang="en-US">
                <a:latin typeface="Times New Roman" panose="02020603050405020304" pitchFamily="18" charset="0"/>
              </a:rPr>
              <a:pPr/>
              <a:t>125</a:t>
            </a:fld>
            <a:endParaRPr lang="en-US" altLang="en-US">
              <a:latin typeface="Times New Roman" panose="02020603050405020304" pitchFamily="18" charset="0"/>
            </a:endParaRPr>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86031981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0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7CAE4A-DD86-47F4-9B7C-C3859772E48B}" type="datetime3">
              <a:rPr lang="en-US" altLang="en-US" smtClean="0">
                <a:latin typeface="Times New Roman" panose="02020603050405020304" pitchFamily="18" charset="0"/>
              </a:rPr>
              <a:pPr/>
              <a:t>11 March 2023</a:t>
            </a:fld>
            <a:endParaRPr lang="en-US" altLang="en-US">
              <a:latin typeface="Times New Roman" panose="02020603050405020304" pitchFamily="18" charset="0"/>
            </a:endParaRPr>
          </a:p>
        </p:txBody>
      </p:sp>
      <p:sp>
        <p:nvSpPr>
          <p:cNvPr id="160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0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3326BA1-C62D-4C1A-A79D-649A6A8BDCE7}" type="slidenum">
              <a:rPr lang="en-US" altLang="en-US">
                <a:latin typeface="Times New Roman" panose="02020603050405020304" pitchFamily="18" charset="0"/>
              </a:rPr>
              <a:pPr/>
              <a:t>126</a:t>
            </a:fld>
            <a:endParaRPr lang="en-US" altLang="en-US">
              <a:latin typeface="Times New Roman" panose="02020603050405020304" pitchFamily="18" charset="0"/>
            </a:endParaRPr>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42855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1619250" y="1125538"/>
            <a:ext cx="28575" cy="573246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5" name="Rectangle 5"/>
          <p:cNvSpPr>
            <a:spLocks noChangeArrowheads="1"/>
          </p:cNvSpPr>
          <p:nvPr/>
        </p:nvSpPr>
        <p:spPr bwMode="auto">
          <a:xfrm>
            <a:off x="1981200" y="1987550"/>
            <a:ext cx="36513"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 name="Rectangle 6"/>
          <p:cNvSpPr>
            <a:spLocks noChangeArrowheads="1"/>
          </p:cNvSpPr>
          <p:nvPr/>
        </p:nvSpPr>
        <p:spPr bwMode="auto">
          <a:xfrm>
            <a:off x="1763713" y="2708275"/>
            <a:ext cx="7380287" cy="73025"/>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7" name="Rectangle 7"/>
          <p:cNvSpPr>
            <a:spLocks noChangeArrowheads="1"/>
          </p:cNvSpPr>
          <p:nvPr/>
        </p:nvSpPr>
        <p:spPr bwMode="auto">
          <a:xfrm>
            <a:off x="0" y="0"/>
            <a:ext cx="9144000" cy="1125538"/>
          </a:xfrm>
          <a:prstGeom prst="rect">
            <a:avLst/>
          </a:prstGeom>
          <a:solidFill>
            <a:schemeClr val="bg1">
              <a:lumMod val="50000"/>
            </a:schemeClr>
          </a:solidFill>
          <a:ln w="9525">
            <a:noFill/>
            <a:miter lim="800000"/>
            <a:headEnd/>
            <a:tailEnd/>
          </a:ln>
          <a:effectLst/>
        </p:spPr>
        <p:txBody>
          <a:bodyPr wrap="none" anchor="ctr"/>
          <a:lstStyle/>
          <a:p>
            <a:pPr>
              <a:defRPr/>
            </a:pPr>
            <a:endParaRPr lang="en-US">
              <a:latin typeface="Arial" charset="0"/>
            </a:endParaRPr>
          </a:p>
        </p:txBody>
      </p:sp>
      <p:sp>
        <p:nvSpPr>
          <p:cNvPr id="8" name="Rectangle 9"/>
          <p:cNvSpPr>
            <a:spLocks noChangeArrowheads="1"/>
          </p:cNvSpPr>
          <p:nvPr/>
        </p:nvSpPr>
        <p:spPr bwMode="auto">
          <a:xfrm>
            <a:off x="0" y="1125538"/>
            <a:ext cx="9144000" cy="17462"/>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9" name="Rectangle 10"/>
          <p:cNvSpPr>
            <a:spLocks noChangeArrowheads="1"/>
          </p:cNvSpPr>
          <p:nvPr/>
        </p:nvSpPr>
        <p:spPr bwMode="auto">
          <a:xfrm>
            <a:off x="1619250" y="549275"/>
            <a:ext cx="28575" cy="576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10" name="Picture 14" descr="MK Logo (2).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0825" y="261938"/>
            <a:ext cx="11557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3"/>
          <p:cNvGrpSpPr>
            <a:grpSpLocks/>
          </p:cNvGrpSpPr>
          <p:nvPr userDrawn="1"/>
        </p:nvGrpSpPr>
        <p:grpSpPr bwMode="auto">
          <a:xfrm>
            <a:off x="1774825" y="104775"/>
            <a:ext cx="6084888" cy="868363"/>
            <a:chOff x="1774113" y="104757"/>
            <a:chExt cx="6084936" cy="868541"/>
          </a:xfrm>
        </p:grpSpPr>
        <p:sp>
          <p:nvSpPr>
            <p:cNvPr id="12" name="TextBox 11"/>
            <p:cNvSpPr txBox="1"/>
            <p:nvPr userDrawn="1"/>
          </p:nvSpPr>
          <p:spPr>
            <a:xfrm>
              <a:off x="1774113" y="104757"/>
              <a:ext cx="6084936" cy="554152"/>
            </a:xfrm>
            <a:prstGeom prst="rect">
              <a:avLst/>
            </a:prstGeom>
            <a:noFill/>
          </p:spPr>
          <p:txBody>
            <a:bodyPr wrap="none">
              <a:spAutoFit/>
            </a:bodyPr>
            <a:lstStyle/>
            <a:p>
              <a:pPr>
                <a:defRPr/>
              </a:pPr>
              <a:r>
                <a:rPr lang="en-GB" sz="3000" b="1" cap="small" dirty="0">
                  <a:solidFill>
                    <a:schemeClr val="bg1"/>
                  </a:solidFill>
                  <a:latin typeface="Corbel" pitchFamily="34" charset="0"/>
                </a:rPr>
                <a:t>Computer Organization and Design</a:t>
              </a:r>
              <a:endParaRPr lang="en-US" sz="3000" b="1" cap="small" dirty="0">
                <a:solidFill>
                  <a:schemeClr val="bg1"/>
                </a:solidFill>
                <a:latin typeface="Corbel" pitchFamily="34" charset="0"/>
              </a:endParaRPr>
            </a:p>
          </p:txBody>
        </p:sp>
        <p:sp>
          <p:nvSpPr>
            <p:cNvPr id="13" name="TextBox 16"/>
            <p:cNvSpPr txBox="1">
              <a:spLocks noChangeArrowheads="1"/>
            </p:cNvSpPr>
            <p:nvPr userDrawn="1"/>
          </p:nvSpPr>
          <p:spPr bwMode="auto">
            <a:xfrm>
              <a:off x="2844096" y="573166"/>
              <a:ext cx="3957669" cy="4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GB" altLang="en-US" sz="2000">
                  <a:solidFill>
                    <a:schemeClr val="bg1"/>
                  </a:solidFill>
                </a:rPr>
                <a:t>The Hardware/Software Interface</a:t>
              </a:r>
              <a:endParaRPr lang="en-US" altLang="en-US" sz="2000">
                <a:solidFill>
                  <a:schemeClr val="bg1"/>
                </a:solidFill>
              </a:endParaRPr>
            </a:p>
          </p:txBody>
        </p:sp>
      </p:grpSp>
      <p:grpSp>
        <p:nvGrpSpPr>
          <p:cNvPr id="14" name="Group 16"/>
          <p:cNvGrpSpPr>
            <a:grpSpLocks/>
          </p:cNvGrpSpPr>
          <p:nvPr userDrawn="1"/>
        </p:nvGrpSpPr>
        <p:grpSpPr bwMode="auto">
          <a:xfrm>
            <a:off x="8004175" y="93663"/>
            <a:ext cx="935038" cy="935037"/>
            <a:chOff x="7956376" y="116632"/>
            <a:chExt cx="936104" cy="936104"/>
          </a:xfrm>
        </p:grpSpPr>
        <p:sp>
          <p:nvSpPr>
            <p:cNvPr id="15" name="32-Point Star 18"/>
            <p:cNvSpPr>
              <a:spLocks noChangeArrowheads="1"/>
            </p:cNvSpPr>
            <p:nvPr userDrawn="1"/>
          </p:nvSpPr>
          <p:spPr bwMode="auto">
            <a:xfrm>
              <a:off x="7956376" y="116632"/>
              <a:ext cx="936104" cy="936104"/>
            </a:xfrm>
            <a:prstGeom prst="star32">
              <a:avLst>
                <a:gd name="adj" fmla="val 37500"/>
              </a:avLst>
            </a:prstGeom>
            <a:solidFill>
              <a:srgbClr val="C00000"/>
            </a:solidFill>
            <a:ln w="9525" algn="ctr">
              <a:solidFill>
                <a:schemeClr val="tx1"/>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6" name="TextBox 19"/>
            <p:cNvSpPr txBox="1">
              <a:spLocks noChangeArrowheads="1"/>
            </p:cNvSpPr>
            <p:nvPr userDrawn="1"/>
          </p:nvSpPr>
          <p:spPr bwMode="auto">
            <a:xfrm>
              <a:off x="8112128" y="262849"/>
              <a:ext cx="642081" cy="707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2000">
                  <a:solidFill>
                    <a:schemeClr val="bg1"/>
                  </a:solidFill>
                  <a:latin typeface="Arial Black" panose="020B0A04020102020204" pitchFamily="34" charset="0"/>
                </a:rPr>
                <a:t>5</a:t>
              </a:r>
              <a:r>
                <a:rPr lang="en-GB" altLang="en-US" sz="2000" baseline="30000">
                  <a:solidFill>
                    <a:schemeClr val="bg1"/>
                  </a:solidFill>
                  <a:latin typeface="Arial Black" panose="020B0A04020102020204" pitchFamily="34" charset="0"/>
                </a:rPr>
                <a:t>th</a:t>
              </a:r>
              <a:endParaRPr lang="en-GB" altLang="en-US" sz="2000">
                <a:solidFill>
                  <a:schemeClr val="bg1"/>
                </a:solidFill>
                <a:latin typeface="Arial Black" panose="020B0A04020102020204" pitchFamily="34" charset="0"/>
              </a:endParaRPr>
            </a:p>
            <a:p>
              <a:endParaRPr lang="en-US" altLang="en-US" sz="2000">
                <a:solidFill>
                  <a:schemeClr val="bg1"/>
                </a:solidFill>
                <a:latin typeface="Arial Black" panose="020B0A04020102020204" pitchFamily="34" charset="0"/>
              </a:endParaRPr>
            </a:p>
          </p:txBody>
        </p:sp>
        <p:sp>
          <p:nvSpPr>
            <p:cNvPr id="17" name="TextBox 20"/>
            <p:cNvSpPr txBox="1">
              <a:spLocks noChangeArrowheads="1"/>
            </p:cNvSpPr>
            <p:nvPr userDrawn="1"/>
          </p:nvSpPr>
          <p:spPr bwMode="auto">
            <a:xfrm>
              <a:off x="8064449" y="517139"/>
              <a:ext cx="732672" cy="308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GB" altLang="en-US" sz="1400">
                  <a:solidFill>
                    <a:schemeClr val="bg1"/>
                  </a:solidFill>
                </a:rPr>
                <a:t>Edition</a:t>
              </a:r>
              <a:endParaRPr lang="en-US" altLang="en-US" sz="1400">
                <a:solidFill>
                  <a:schemeClr val="bg1"/>
                </a:solidFill>
              </a:endParaRPr>
            </a:p>
          </p:txBody>
        </p:sp>
      </p:grpSp>
      <p:sp>
        <p:nvSpPr>
          <p:cNvPr id="240643" name="Rectangle 3"/>
          <p:cNvSpPr>
            <a:spLocks noGrp="1" noChangeArrowheads="1"/>
          </p:cNvSpPr>
          <p:nvPr>
            <p:ph type="ctrTitle"/>
          </p:nvPr>
        </p:nvSpPr>
        <p:spPr>
          <a:xfrm>
            <a:off x="2409825" y="1844675"/>
            <a:ext cx="5832475" cy="762000"/>
          </a:xfrm>
        </p:spPr>
        <p:txBody>
          <a:bodyPr anchor="t"/>
          <a:lstStyle>
            <a:lvl1pPr>
              <a:defRPr>
                <a:latin typeface="Arial Black" pitchFamily="34" charset="0"/>
              </a:defRPr>
            </a:lvl1pPr>
          </a:lstStyle>
          <a:p>
            <a:r>
              <a:rPr lang="en-AU"/>
              <a:t>Chapter …</a:t>
            </a:r>
          </a:p>
        </p:txBody>
      </p:sp>
      <p:sp>
        <p:nvSpPr>
          <p:cNvPr id="240644" name="Rectangle 4"/>
          <p:cNvSpPr>
            <a:spLocks noGrp="1" noChangeArrowheads="1"/>
          </p:cNvSpPr>
          <p:nvPr>
            <p:ph type="subTitle" idx="1"/>
          </p:nvPr>
        </p:nvSpPr>
        <p:spPr>
          <a:xfrm>
            <a:off x="2409825" y="2924175"/>
            <a:ext cx="5832475" cy="579438"/>
          </a:xfrm>
        </p:spPr>
        <p:txBody>
          <a:bodyPr>
            <a:spAutoFit/>
          </a:bodyPr>
          <a:lstStyle>
            <a:lvl1pPr marL="0" indent="0">
              <a:buFont typeface="Wingdings" pitchFamily="2" charset="2"/>
              <a:buNone/>
              <a:defRPr>
                <a:latin typeface="Arial Black" pitchFamily="34" charset="0"/>
              </a:defRPr>
            </a:lvl1pPr>
          </a:lstStyle>
          <a:p>
            <a:r>
              <a:rPr lang="en-AU"/>
              <a:t>Subtitle</a:t>
            </a:r>
          </a:p>
        </p:txBody>
      </p:sp>
    </p:spTree>
    <p:extLst>
      <p:ext uri="{BB962C8B-B14F-4D97-AF65-F5344CB8AC3E}">
        <p14:creationId xmlns:p14="http://schemas.microsoft.com/office/powerpoint/2010/main" val="1805805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DD328D23-DECD-4EA9-83FB-C307E7C1B2A8}" type="slidenum">
              <a:rPr lang="en-AU" altLang="en-US"/>
              <a:pPr>
                <a:defRPr/>
              </a:pPr>
              <a:t>‹#›</a:t>
            </a:fld>
            <a:endParaRPr lang="en-AU" altLang="en-US"/>
          </a:p>
        </p:txBody>
      </p:sp>
    </p:spTree>
    <p:extLst>
      <p:ext uri="{BB962C8B-B14F-4D97-AF65-F5344CB8AC3E}">
        <p14:creationId xmlns:p14="http://schemas.microsoft.com/office/powerpoint/2010/main" val="282302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8163" y="146050"/>
            <a:ext cx="2066925" cy="60912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4213" y="146050"/>
            <a:ext cx="6051550" cy="60912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7E03A588-2C30-4078-AC5E-C180FA81EBC2}" type="slidenum">
              <a:rPr lang="en-AU" altLang="en-US"/>
              <a:pPr>
                <a:defRPr/>
              </a:pPr>
              <a:t>‹#›</a:t>
            </a:fld>
            <a:endParaRPr lang="en-AU" altLang="en-US"/>
          </a:p>
        </p:txBody>
      </p:sp>
    </p:spTree>
    <p:extLst>
      <p:ext uri="{BB962C8B-B14F-4D97-AF65-F5344CB8AC3E}">
        <p14:creationId xmlns:p14="http://schemas.microsoft.com/office/powerpoint/2010/main" val="2482426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A088DE0B-D20B-494C-8FAC-FAA29A3340EA}" type="slidenum">
              <a:rPr lang="en-AU" altLang="en-US"/>
              <a:pPr>
                <a:defRPr/>
              </a:pPr>
              <a:t>‹#›</a:t>
            </a:fld>
            <a:endParaRPr lang="en-AU" altLang="en-US"/>
          </a:p>
        </p:txBody>
      </p:sp>
    </p:spTree>
    <p:extLst>
      <p:ext uri="{BB962C8B-B14F-4D97-AF65-F5344CB8AC3E}">
        <p14:creationId xmlns:p14="http://schemas.microsoft.com/office/powerpoint/2010/main" val="355903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C224407B-307B-4F4F-84D2-B264108ED598}" type="slidenum">
              <a:rPr lang="en-AU" altLang="en-US"/>
              <a:pPr>
                <a:defRPr/>
              </a:pPr>
              <a:t>‹#›</a:t>
            </a:fld>
            <a:endParaRPr lang="en-AU" altLang="en-US"/>
          </a:p>
        </p:txBody>
      </p:sp>
    </p:spTree>
    <p:extLst>
      <p:ext uri="{BB962C8B-B14F-4D97-AF65-F5344CB8AC3E}">
        <p14:creationId xmlns:p14="http://schemas.microsoft.com/office/powerpoint/2010/main" val="516363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E697C102-C277-4CB1-9B90-F840B33BA94E}" type="slidenum">
              <a:rPr lang="en-AU" altLang="en-US"/>
              <a:pPr>
                <a:defRPr/>
              </a:pPr>
              <a:t>‹#›</a:t>
            </a:fld>
            <a:endParaRPr lang="en-AU" altLang="en-US"/>
          </a:p>
        </p:txBody>
      </p:sp>
    </p:spTree>
    <p:extLst>
      <p:ext uri="{BB962C8B-B14F-4D97-AF65-F5344CB8AC3E}">
        <p14:creationId xmlns:p14="http://schemas.microsoft.com/office/powerpoint/2010/main" val="160487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B6CE91EA-C327-4F06-BC6A-CC30D4C47C5C}" type="slidenum">
              <a:rPr lang="en-AU" altLang="en-US"/>
              <a:pPr>
                <a:defRPr/>
              </a:pPr>
              <a:t>‹#›</a:t>
            </a:fld>
            <a:endParaRPr lang="en-AU" altLang="en-US"/>
          </a:p>
        </p:txBody>
      </p:sp>
    </p:spTree>
    <p:extLst>
      <p:ext uri="{BB962C8B-B14F-4D97-AF65-F5344CB8AC3E}">
        <p14:creationId xmlns:p14="http://schemas.microsoft.com/office/powerpoint/2010/main" val="1278917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D2306CA5-CD04-4271-AA50-458F8917C276}" type="slidenum">
              <a:rPr lang="en-AU" altLang="en-US"/>
              <a:pPr>
                <a:defRPr/>
              </a:pPr>
              <a:t>‹#›</a:t>
            </a:fld>
            <a:endParaRPr lang="en-AU" altLang="en-US"/>
          </a:p>
        </p:txBody>
      </p:sp>
    </p:spTree>
    <p:extLst>
      <p:ext uri="{BB962C8B-B14F-4D97-AF65-F5344CB8AC3E}">
        <p14:creationId xmlns:p14="http://schemas.microsoft.com/office/powerpoint/2010/main" val="306907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F6F9AF48-6E86-4F0F-B6F0-867136BB08A0}" type="slidenum">
              <a:rPr lang="en-AU" altLang="en-US"/>
              <a:pPr>
                <a:defRPr/>
              </a:pPr>
              <a:t>‹#›</a:t>
            </a:fld>
            <a:endParaRPr lang="en-AU" altLang="en-US"/>
          </a:p>
        </p:txBody>
      </p:sp>
    </p:spTree>
    <p:extLst>
      <p:ext uri="{BB962C8B-B14F-4D97-AF65-F5344CB8AC3E}">
        <p14:creationId xmlns:p14="http://schemas.microsoft.com/office/powerpoint/2010/main" val="3534584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F0E43959-CBB5-4260-8893-6C34060D0653}" type="slidenum">
              <a:rPr lang="en-AU" altLang="en-US"/>
              <a:pPr>
                <a:defRPr/>
              </a:pPr>
              <a:t>‹#›</a:t>
            </a:fld>
            <a:endParaRPr lang="en-AU" altLang="en-US"/>
          </a:p>
        </p:txBody>
      </p:sp>
    </p:spTree>
    <p:extLst>
      <p:ext uri="{BB962C8B-B14F-4D97-AF65-F5344CB8AC3E}">
        <p14:creationId xmlns:p14="http://schemas.microsoft.com/office/powerpoint/2010/main" val="122666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AU" altLang="en-US"/>
              <a:t>Chapter 2 — Instructions: Language of the Computer — </a:t>
            </a:r>
            <a:fld id="{2B71F8B7-DA65-485D-9695-9EC2A181DE0D}" type="slidenum">
              <a:rPr lang="en-AU" altLang="en-US"/>
              <a:pPr>
                <a:defRPr/>
              </a:pPr>
              <a:t>‹#›</a:t>
            </a:fld>
            <a:endParaRPr lang="en-AU" altLang="en-US"/>
          </a:p>
        </p:txBody>
      </p:sp>
    </p:spTree>
    <p:extLst>
      <p:ext uri="{BB962C8B-B14F-4D97-AF65-F5344CB8AC3E}">
        <p14:creationId xmlns:p14="http://schemas.microsoft.com/office/powerpoint/2010/main" val="52928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68313" y="260350"/>
            <a:ext cx="36512" cy="3816350"/>
          </a:xfrm>
          <a:prstGeom prst="rect">
            <a:avLst/>
          </a:prstGeom>
          <a:gradFill rotWithShape="1">
            <a:gsLst>
              <a:gs pos="0">
                <a:schemeClr val="tx2"/>
              </a:gs>
              <a:gs pos="100000">
                <a:srgbClr val="FFFF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1027" name="Rectangle 3"/>
          <p:cNvSpPr>
            <a:spLocks noGrp="1" noChangeArrowheads="1"/>
          </p:cNvSpPr>
          <p:nvPr>
            <p:ph type="title"/>
          </p:nvPr>
        </p:nvSpPr>
        <p:spPr bwMode="auto">
          <a:xfrm>
            <a:off x="684213" y="146050"/>
            <a:ext cx="82597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en-AU" altLang="en-US"/>
              <a:t>Click to edit Master title style</a:t>
            </a:r>
          </a:p>
        </p:txBody>
      </p:sp>
      <p:sp>
        <p:nvSpPr>
          <p:cNvPr id="1028" name="Rectangle 4"/>
          <p:cNvSpPr>
            <a:spLocks noGrp="1" noChangeArrowheads="1"/>
          </p:cNvSpPr>
          <p:nvPr>
            <p:ph type="body" idx="1"/>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sp>
        <p:nvSpPr>
          <p:cNvPr id="239621" name="Rectangle 5"/>
          <p:cNvSpPr>
            <a:spLocks noGrp="1" noChangeArrowheads="1"/>
          </p:cNvSpPr>
          <p:nvPr>
            <p:ph type="ftr" sz="quarter" idx="3"/>
          </p:nvPr>
        </p:nvSpPr>
        <p:spPr bwMode="auto">
          <a:xfrm>
            <a:off x="1692275" y="6381750"/>
            <a:ext cx="7272338" cy="3587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smtClean="0"/>
            </a:lvl1pPr>
          </a:lstStyle>
          <a:p>
            <a:pPr>
              <a:defRPr/>
            </a:pPr>
            <a:r>
              <a:rPr lang="en-AU" altLang="en-US"/>
              <a:t>Chapter 2 — Instructions: Language of the Computer — </a:t>
            </a:r>
            <a:fld id="{61B2E9D0-AC27-4D09-BDCB-639E43F2925B}" type="slidenum">
              <a:rPr lang="en-AU" altLang="en-US"/>
              <a:pPr>
                <a:defRPr/>
              </a:pPr>
              <a:t>‹#›</a:t>
            </a:fld>
            <a:endParaRPr lang="en-AU" altLang="en-US"/>
          </a:p>
        </p:txBody>
      </p:sp>
      <p:sp>
        <p:nvSpPr>
          <p:cNvPr id="1030" name="Rectangle 7"/>
          <p:cNvSpPr>
            <a:spLocks noChangeArrowheads="1"/>
          </p:cNvSpPr>
          <p:nvPr/>
        </p:nvSpPr>
        <p:spPr bwMode="auto">
          <a:xfrm>
            <a:off x="250825" y="981075"/>
            <a:ext cx="8569325" cy="71438"/>
          </a:xfrm>
          <a:prstGeom prst="rect">
            <a:avLst/>
          </a:prstGeom>
          <a:gradFill rotWithShape="1">
            <a:gsLst>
              <a:gs pos="0">
                <a:schemeClr val="tx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pic>
        <p:nvPicPr>
          <p:cNvPr id="1031" name="Picture 7" descr="MK Logo.jpg"/>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270625"/>
            <a:ext cx="1619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2"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95.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21.emf"/><Relationship Id="rId5" Type="http://schemas.openxmlformats.org/officeDocument/2006/relationships/image" Target="../media/image18.e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20.emf"/></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96.xml"/><Relationship Id="rId7"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22.emf"/><Relationship Id="rId4" Type="http://schemas.openxmlformats.org/officeDocument/2006/relationships/oleObject" Target="../embeddings/oleObject5.bin"/><Relationship Id="rId9" Type="http://schemas.openxmlformats.org/officeDocument/2006/relationships/image" Target="../media/image24.emf"/></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mips.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ctrTitle"/>
          </p:nvPr>
        </p:nvSpPr>
        <p:spPr/>
        <p:txBody>
          <a:bodyPr/>
          <a:lstStyle/>
          <a:p>
            <a:pPr eaLnBrk="1" hangingPunct="1"/>
            <a:r>
              <a:rPr lang="en-AU" altLang="en-US"/>
              <a:t>Chapter 2</a:t>
            </a:r>
          </a:p>
        </p:txBody>
      </p:sp>
      <p:sp>
        <p:nvSpPr>
          <p:cNvPr id="5123" name="Rectangle 5"/>
          <p:cNvSpPr>
            <a:spLocks noGrp="1" noChangeArrowheads="1"/>
          </p:cNvSpPr>
          <p:nvPr>
            <p:ph type="subTitle" idx="1"/>
          </p:nvPr>
        </p:nvSpPr>
        <p:spPr>
          <a:xfrm>
            <a:off x="2409825" y="2924175"/>
            <a:ext cx="5832475" cy="1066800"/>
          </a:xfrm>
        </p:spPr>
        <p:txBody>
          <a:bodyPr/>
          <a:lstStyle/>
          <a:p>
            <a:pPr eaLnBrk="1" hangingPunct="1"/>
            <a:r>
              <a:rPr lang="en-AU" altLang="en-US"/>
              <a:t>Instructions: Language of the Computer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p>
            <a:fld id="{75F6EA2D-6D3A-4967-83A7-EEDC4416C8B9}" type="datetime1">
              <a:rPr lang="en-US" altLang="en-US"/>
              <a:pPr/>
              <a:t>3/11/2023</a:t>
            </a:fld>
            <a:endParaRPr lang="en-US" altLang="en-US"/>
          </a:p>
        </p:txBody>
      </p:sp>
      <p:sp>
        <p:nvSpPr>
          <p:cNvPr id="7" name="Footer Placeholder 2"/>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8" name="Slide Number Placeholder 3"/>
          <p:cNvSpPr>
            <a:spLocks noGrp="1"/>
          </p:cNvSpPr>
          <p:nvPr>
            <p:ph type="sldNum" sz="quarter" idx="4294967295"/>
          </p:nvPr>
        </p:nvSpPr>
        <p:spPr>
          <a:xfrm>
            <a:off x="7239000" y="6400800"/>
            <a:ext cx="1905000" cy="457200"/>
          </a:xfrm>
          <a:prstGeom prst="rect">
            <a:avLst/>
          </a:prstGeom>
        </p:spPr>
        <p:txBody>
          <a:bodyPr/>
          <a:lstStyle/>
          <a:p>
            <a:fld id="{324E1939-A5CC-4D31-9848-8B6BB9D1AE3C}" type="slidenum">
              <a:rPr lang="en-US" altLang="en-US"/>
              <a:pPr/>
              <a:t>10</a:t>
            </a:fld>
            <a:endParaRPr lang="en-US" altLang="en-US"/>
          </a:p>
        </p:txBody>
      </p:sp>
      <p:sp>
        <p:nvSpPr>
          <p:cNvPr id="222210" name="Rectangle 1026"/>
          <p:cNvSpPr>
            <a:spLocks noChangeArrowheads="1"/>
          </p:cNvSpPr>
          <p:nvPr/>
        </p:nvSpPr>
        <p:spPr bwMode="auto">
          <a:xfrm>
            <a:off x="539552" y="311150"/>
            <a:ext cx="6418488" cy="72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Typical Top 10  Instructions</a:t>
            </a:r>
          </a:p>
        </p:txBody>
      </p:sp>
      <p:grpSp>
        <p:nvGrpSpPr>
          <p:cNvPr id="222213" name="Group 1029"/>
          <p:cNvGrpSpPr>
            <a:grpSpLocks/>
          </p:cNvGrpSpPr>
          <p:nvPr/>
        </p:nvGrpSpPr>
        <p:grpSpPr bwMode="auto">
          <a:xfrm>
            <a:off x="539551" y="1316702"/>
            <a:ext cx="8425061" cy="4787900"/>
            <a:chOff x="288" y="624"/>
            <a:chExt cx="5160" cy="3016"/>
          </a:xfrm>
        </p:grpSpPr>
        <p:pic>
          <p:nvPicPr>
            <p:cNvPr id="222211" name="Picture 10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 y="624"/>
              <a:ext cx="5160" cy="3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2212" name="Line 1028"/>
            <p:cNvSpPr>
              <a:spLocks noChangeShapeType="1"/>
            </p:cNvSpPr>
            <p:nvPr/>
          </p:nvSpPr>
          <p:spPr bwMode="auto">
            <a:xfrm>
              <a:off x="2408" y="3168"/>
              <a:ext cx="752"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3393015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344171" cy="762000"/>
          </a:xfrm>
        </p:spPr>
        <p:txBody>
          <a:bodyPr/>
          <a:lstStyle/>
          <a:p>
            <a:r>
              <a:rPr lang="en-US" dirty="0"/>
              <a:t>Leaf- Procedure Example</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100</a:t>
            </a:fld>
            <a:endParaRPr lang="en-AU" altLang="en-US"/>
          </a:p>
        </p:txBody>
      </p:sp>
      <p:sp>
        <p:nvSpPr>
          <p:cNvPr id="3" name="TextBox 2"/>
          <p:cNvSpPr txBox="1"/>
          <p:nvPr/>
        </p:nvSpPr>
        <p:spPr>
          <a:xfrm>
            <a:off x="1259632" y="1484784"/>
            <a:ext cx="1236236" cy="369332"/>
          </a:xfrm>
          <a:prstGeom prst="rect">
            <a:avLst/>
          </a:prstGeom>
          <a:noFill/>
        </p:spPr>
        <p:txBody>
          <a:bodyPr wrap="none" rtlCol="0">
            <a:spAutoFit/>
          </a:bodyPr>
          <a:lstStyle/>
          <a:p>
            <a:r>
              <a:rPr lang="en-US" dirty="0"/>
              <a:t>Complete!</a:t>
            </a:r>
          </a:p>
        </p:txBody>
      </p:sp>
    </p:spTree>
    <p:extLst>
      <p:ext uri="{BB962C8B-B14F-4D97-AF65-F5344CB8AC3E}">
        <p14:creationId xmlns:p14="http://schemas.microsoft.com/office/powerpoint/2010/main" val="37866053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F5F8DA5-207C-4C75-8E57-7DCF3590AB56}" type="slidenum">
              <a:rPr lang="en-AU" altLang="en-US" sz="1400"/>
              <a:pPr>
                <a:spcBef>
                  <a:spcPct val="0"/>
                </a:spcBef>
                <a:buClrTx/>
                <a:buSzTx/>
                <a:buFontTx/>
                <a:buNone/>
              </a:pPr>
              <a:t>101</a:t>
            </a:fld>
            <a:endParaRPr lang="en-AU" altLang="en-US" sz="1400"/>
          </a:p>
        </p:txBody>
      </p:sp>
      <p:sp>
        <p:nvSpPr>
          <p:cNvPr id="90115" name="Rectangle 2"/>
          <p:cNvSpPr>
            <a:spLocks noGrp="1" noChangeArrowheads="1"/>
          </p:cNvSpPr>
          <p:nvPr>
            <p:ph type="title"/>
          </p:nvPr>
        </p:nvSpPr>
        <p:spPr/>
        <p:txBody>
          <a:bodyPr/>
          <a:lstStyle/>
          <a:p>
            <a:pPr eaLnBrk="1" hangingPunct="1"/>
            <a:r>
              <a:rPr lang="en-US" altLang="en-US"/>
              <a:t>Non-Leaf Procedures</a:t>
            </a:r>
            <a:endParaRPr lang="en-AU" altLang="en-US"/>
          </a:p>
        </p:txBody>
      </p:sp>
      <p:sp>
        <p:nvSpPr>
          <p:cNvPr id="90116" name="Rectangle 3"/>
          <p:cNvSpPr>
            <a:spLocks noGrp="1" noChangeArrowheads="1"/>
          </p:cNvSpPr>
          <p:nvPr>
            <p:ph type="body" idx="1"/>
          </p:nvPr>
        </p:nvSpPr>
        <p:spPr/>
        <p:txBody>
          <a:bodyPr/>
          <a:lstStyle/>
          <a:p>
            <a:pPr eaLnBrk="1" hangingPunct="1"/>
            <a:r>
              <a:rPr lang="en-US" altLang="en-US"/>
              <a:t>Procedures that call other procedures</a:t>
            </a:r>
          </a:p>
          <a:p>
            <a:pPr eaLnBrk="1" hangingPunct="1"/>
            <a:r>
              <a:rPr lang="en-US" altLang="en-US"/>
              <a:t>For nested call, caller needs to save on the stack:</a:t>
            </a:r>
          </a:p>
          <a:p>
            <a:pPr lvl="1" eaLnBrk="1" hangingPunct="1"/>
            <a:r>
              <a:rPr lang="en-US" altLang="en-US"/>
              <a:t>Its return address</a:t>
            </a:r>
          </a:p>
          <a:p>
            <a:pPr lvl="1" eaLnBrk="1" hangingPunct="1"/>
            <a:r>
              <a:rPr lang="en-US" altLang="en-US"/>
              <a:t>Any arguments and temporaries needed after the call</a:t>
            </a:r>
          </a:p>
          <a:p>
            <a:pPr eaLnBrk="1" hangingPunct="1"/>
            <a:r>
              <a:rPr lang="en-US" altLang="en-US"/>
              <a:t>Restore from the stack after the call</a:t>
            </a:r>
            <a:endParaRPr lang="en-AU"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65C7AFC-7638-4FD2-905D-6302A37769E6}" type="slidenum">
              <a:rPr lang="en-AU" altLang="en-US" sz="1400"/>
              <a:pPr>
                <a:spcBef>
                  <a:spcPct val="0"/>
                </a:spcBef>
                <a:buClrTx/>
                <a:buSzTx/>
                <a:buFontTx/>
                <a:buNone/>
              </a:pPr>
              <a:t>102</a:t>
            </a:fld>
            <a:endParaRPr lang="en-AU" altLang="en-US" sz="1400"/>
          </a:p>
        </p:txBody>
      </p:sp>
      <p:sp>
        <p:nvSpPr>
          <p:cNvPr id="92163" name="Rectangle 2"/>
          <p:cNvSpPr>
            <a:spLocks noGrp="1" noChangeArrowheads="1"/>
          </p:cNvSpPr>
          <p:nvPr>
            <p:ph type="title"/>
          </p:nvPr>
        </p:nvSpPr>
        <p:spPr/>
        <p:txBody>
          <a:bodyPr/>
          <a:lstStyle/>
          <a:p>
            <a:pPr eaLnBrk="1" hangingPunct="1"/>
            <a:r>
              <a:rPr lang="en-US" altLang="en-US" dirty="0"/>
              <a:t>Non-Leaf Procedure Example</a:t>
            </a:r>
            <a:endParaRPr lang="en-AU" altLang="en-US" dirty="0"/>
          </a:p>
        </p:txBody>
      </p:sp>
      <p:sp>
        <p:nvSpPr>
          <p:cNvPr id="92164" name="Rectangle 3"/>
          <p:cNvSpPr>
            <a:spLocks noGrp="1" noChangeArrowheads="1"/>
          </p:cNvSpPr>
          <p:nvPr>
            <p:ph type="body" idx="1"/>
          </p:nvPr>
        </p:nvSpPr>
        <p:spPr/>
        <p:txBody>
          <a:bodyPr/>
          <a:lstStyle/>
          <a:p>
            <a:pPr marL="0" indent="0" eaLnBrk="1" hangingPunct="1">
              <a:buNone/>
            </a:pPr>
            <a:r>
              <a:rPr lang="en-US" altLang="en-US" dirty="0"/>
              <a:t>   assign n: make sure n &gt;= 0</a:t>
            </a:r>
          </a:p>
          <a:p>
            <a:pPr marL="0" indent="0" eaLnBrk="1" hangingPunct="1">
              <a:buNone/>
            </a:pPr>
            <a:r>
              <a:rPr lang="en-US" altLang="en-US" dirty="0"/>
              <a:t>   call fact(n);</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int</a:t>
            </a:r>
            <a:r>
              <a:rPr lang="en-US" altLang="en-US" sz="2800" dirty="0">
                <a:latin typeface="Lucida Console" panose="020B0609040504020204" pitchFamily="49" charset="0"/>
              </a:rPr>
              <a:t> fact (</a:t>
            </a:r>
            <a:r>
              <a:rPr lang="en-US" altLang="en-US" sz="2800" dirty="0" err="1">
                <a:latin typeface="Lucida Console" panose="020B0609040504020204" pitchFamily="49" charset="0"/>
              </a:rPr>
              <a:t>int</a:t>
            </a:r>
            <a:r>
              <a:rPr lang="en-US" altLang="en-US" sz="2800" dirty="0">
                <a:latin typeface="Lucida Console" panose="020B0609040504020204" pitchFamily="49" charset="0"/>
              </a:rPr>
              <a:t> n)</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int</a:t>
            </a:r>
            <a:r>
              <a:rPr lang="en-US" altLang="en-US" sz="2800" dirty="0">
                <a:latin typeface="Lucida Console" panose="020B0609040504020204" pitchFamily="49" charset="0"/>
              </a:rPr>
              <a:t> f = 1;</a:t>
            </a:r>
            <a:br>
              <a:rPr lang="en-US" altLang="en-US" sz="2800" dirty="0">
                <a:latin typeface="Lucida Console" panose="020B0609040504020204" pitchFamily="49" charset="0"/>
              </a:rPr>
            </a:br>
            <a:r>
              <a:rPr lang="en-US" altLang="en-US" sz="2800" dirty="0">
                <a:latin typeface="Lucida Console" panose="020B0609040504020204" pitchFamily="49" charset="0"/>
              </a:rPr>
              <a:t>  if (n = 0) return f;</a:t>
            </a:r>
            <a:br>
              <a:rPr lang="en-US" altLang="en-US" sz="2800" dirty="0">
                <a:latin typeface="Lucida Console" panose="020B0609040504020204" pitchFamily="49" charset="0"/>
              </a:rPr>
            </a:br>
            <a:r>
              <a:rPr lang="en-US" altLang="en-US" sz="2800" dirty="0">
                <a:latin typeface="Lucida Console" panose="020B0609040504020204" pitchFamily="49" charset="0"/>
              </a:rPr>
              <a:t>  else return n * fact(n - 1);</a:t>
            </a:r>
            <a:br>
              <a:rPr lang="en-US" altLang="en-US" sz="2800" dirty="0">
                <a:latin typeface="Lucida Console" panose="020B0609040504020204" pitchFamily="49" charset="0"/>
              </a:rPr>
            </a:br>
            <a:r>
              <a:rPr lang="en-US" altLang="en-US" sz="2800" dirty="0">
                <a:latin typeface="Lucida Console" panose="020B0609040504020204" pitchFamily="49" charset="0"/>
              </a:rPr>
              <a:t>}</a:t>
            </a:r>
          </a:p>
          <a:p>
            <a:pPr lvl="1" eaLnBrk="1" hangingPunct="1"/>
            <a:r>
              <a:rPr lang="en-US" altLang="en-US" dirty="0"/>
              <a:t>Argument n in $a0</a:t>
            </a:r>
          </a:p>
          <a:p>
            <a:pPr lvl="1" eaLnBrk="1" hangingPunct="1"/>
            <a:r>
              <a:rPr lang="en-US" altLang="en-US" dirty="0"/>
              <a:t>Result in $v0</a:t>
            </a:r>
            <a:endParaRPr lang="en-AU"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9" name="Rectangle 2"/>
          <p:cNvSpPr>
            <a:spLocks noGrp="1" noChangeArrowheads="1"/>
          </p:cNvSpPr>
          <p:nvPr>
            <p:ph type="title"/>
          </p:nvPr>
        </p:nvSpPr>
        <p:spPr>
          <a:xfrm>
            <a:off x="684213" y="138609"/>
            <a:ext cx="8259762" cy="769441"/>
          </a:xfrm>
        </p:spPr>
        <p:txBody>
          <a:bodyPr/>
          <a:lstStyle/>
          <a:p>
            <a:pPr eaLnBrk="1" hangingPunct="1"/>
            <a:r>
              <a:rPr lang="en-US" altLang="en-US" dirty="0"/>
              <a:t>Non-Leaf: FACT recursive</a:t>
            </a:r>
            <a:endParaRPr lang="en-AU" altLang="en-US" dirty="0"/>
          </a:p>
        </p:txBody>
      </p:sp>
      <p:sp>
        <p:nvSpPr>
          <p:cNvPr id="3" name="Rectangle 2"/>
          <p:cNvSpPr/>
          <p:nvPr/>
        </p:nvSpPr>
        <p:spPr>
          <a:xfrm>
            <a:off x="684212" y="1124744"/>
            <a:ext cx="8459787" cy="5016758"/>
          </a:xfrm>
          <a:prstGeom prst="rect">
            <a:avLst/>
          </a:prstGeom>
        </p:spPr>
        <p:txBody>
          <a:bodyPr wrap="square">
            <a:spAutoFit/>
          </a:bodyPr>
          <a:lstStyle/>
          <a:p>
            <a:r>
              <a:rPr lang="en-US" altLang="en-US" sz="2000" dirty="0">
                <a:latin typeface="Lucida Console" panose="020B0609040504020204" pitchFamily="49" charset="0"/>
              </a:rPr>
              <a:t>fact:</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bne</a:t>
            </a:r>
            <a:r>
              <a:rPr lang="en-US" altLang="en-US" sz="2000" dirty="0">
                <a:latin typeface="Lucida Console" panose="020B0609040504020204" pitchFamily="49" charset="0"/>
              </a:rPr>
              <a:t>  $a0, $0, L1      # test for n = 0    </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$v0, $zero, 1    # if so, result is 1</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8      #   pop 2 items from stack</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jr</a:t>
            </a:r>
            <a:r>
              <a:rPr lang="en-US" altLang="en-US" sz="2000" dirty="0">
                <a:latin typeface="Lucida Console" panose="020B0609040504020204" pitchFamily="49" charset="0"/>
              </a:rPr>
              <a:t>   $</a:t>
            </a:r>
            <a:r>
              <a:rPr lang="en-US" altLang="en-US" sz="2000" dirty="0" err="1">
                <a:latin typeface="Lucida Console" panose="020B0609040504020204" pitchFamily="49" charset="0"/>
              </a:rPr>
              <a:t>ra</a:t>
            </a:r>
            <a:r>
              <a:rPr lang="en-US" altLang="en-US" sz="2000" dirty="0">
                <a:latin typeface="Lucida Console" panose="020B0609040504020204" pitchFamily="49" charset="0"/>
              </a:rPr>
              <a:t>              #   and return</a:t>
            </a:r>
            <a:br>
              <a:rPr lang="en-US" altLang="en-US" sz="2000" dirty="0">
                <a:latin typeface="Lucida Console" panose="020B0609040504020204" pitchFamily="49" charset="0"/>
              </a:rPr>
            </a:br>
            <a:r>
              <a:rPr lang="en-US" altLang="en-US" sz="2000" dirty="0">
                <a:latin typeface="Lucida Console" panose="020B0609040504020204" pitchFamily="49" charset="0"/>
              </a:rPr>
              <a:t>L1:   #else prepare for recursive call</a:t>
            </a:r>
          </a:p>
          <a:p>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-8     # adjust stack for 2 items</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sw</a:t>
            </a:r>
            <a:r>
              <a:rPr lang="en-US" altLang="en-US" sz="2000" dirty="0">
                <a:latin typeface="Lucida Console" panose="020B0609040504020204" pitchFamily="49" charset="0"/>
              </a:rPr>
              <a:t>   $</a:t>
            </a:r>
            <a:r>
              <a:rPr lang="en-US" altLang="en-US" sz="2000" dirty="0" err="1">
                <a:latin typeface="Lucida Console" panose="020B0609040504020204" pitchFamily="49" charset="0"/>
              </a:rPr>
              <a:t>ra</a:t>
            </a:r>
            <a:r>
              <a:rPr lang="en-US" altLang="en-US" sz="2000" dirty="0">
                <a:latin typeface="Lucida Console" panose="020B0609040504020204" pitchFamily="49" charset="0"/>
              </a:rPr>
              <a:t>, 4($</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 save return address</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sw</a:t>
            </a:r>
            <a:r>
              <a:rPr lang="en-US" altLang="en-US" sz="2000" dirty="0">
                <a:latin typeface="Lucida Console" panose="020B0609040504020204" pitchFamily="49" charset="0"/>
              </a:rPr>
              <a:t>   $a0, 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 save argument</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$a0, $a0, -1     # decrement n  </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jal</a:t>
            </a:r>
            <a:r>
              <a:rPr lang="en-US" altLang="en-US" sz="2000" dirty="0">
                <a:latin typeface="Lucida Console" panose="020B0609040504020204" pitchFamily="49" charset="0"/>
              </a:rPr>
              <a:t>  fact             # recursive call (fact (n-1)</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lw</a:t>
            </a:r>
            <a:r>
              <a:rPr lang="en-US" altLang="en-US" sz="2000" dirty="0">
                <a:latin typeface="Lucida Console" panose="020B0609040504020204" pitchFamily="49" charset="0"/>
              </a:rPr>
              <a:t>   $a0, 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 restore original n</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lw</a:t>
            </a:r>
            <a:r>
              <a:rPr lang="en-US" altLang="en-US" sz="2000" dirty="0">
                <a:latin typeface="Lucida Console" panose="020B0609040504020204" pitchFamily="49" charset="0"/>
              </a:rPr>
              <a:t>   $</a:t>
            </a:r>
            <a:r>
              <a:rPr lang="en-US" altLang="en-US" sz="2000" dirty="0" err="1">
                <a:latin typeface="Lucida Console" panose="020B0609040504020204" pitchFamily="49" charset="0"/>
              </a:rPr>
              <a:t>ra</a:t>
            </a:r>
            <a:r>
              <a:rPr lang="en-US" altLang="en-US" sz="2000" dirty="0">
                <a:latin typeface="Lucida Console" panose="020B0609040504020204" pitchFamily="49" charset="0"/>
              </a:rPr>
              <a:t>, 4($</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 restore return address</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a:t>
            </a:r>
            <a:r>
              <a:rPr lang="en-US" altLang="en-US" sz="2000" dirty="0" err="1">
                <a:latin typeface="Lucida Console" panose="020B0609040504020204" pitchFamily="49" charset="0"/>
              </a:rPr>
              <a:t>sp</a:t>
            </a:r>
            <a:r>
              <a:rPr lang="en-US" altLang="en-US" sz="2000" dirty="0">
                <a:latin typeface="Lucida Console" panose="020B0609040504020204" pitchFamily="49" charset="0"/>
              </a:rPr>
              <a:t>, 8      # pop 2 items from stack</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mul</a:t>
            </a:r>
            <a:r>
              <a:rPr lang="en-US" altLang="en-US" sz="2000" dirty="0">
                <a:latin typeface="Lucida Console" panose="020B0609040504020204" pitchFamily="49" charset="0"/>
              </a:rPr>
              <a:t>  $v0, $a0, $v0    # multiply to get result</a:t>
            </a:r>
            <a:br>
              <a:rPr lang="en-US" altLang="en-US" sz="2000" dirty="0">
                <a:latin typeface="Lucida Console" panose="020B0609040504020204" pitchFamily="49" charset="0"/>
              </a:rPr>
            </a:br>
            <a:r>
              <a:rPr lang="en-US" altLang="en-US" sz="2000" dirty="0">
                <a:latin typeface="Lucida Console" panose="020B0609040504020204" pitchFamily="49" charset="0"/>
              </a:rPr>
              <a:t>    </a:t>
            </a:r>
            <a:r>
              <a:rPr lang="en-US" altLang="en-US" sz="2000" dirty="0" err="1">
                <a:latin typeface="Lucida Console" panose="020B0609040504020204" pitchFamily="49" charset="0"/>
              </a:rPr>
              <a:t>jr</a:t>
            </a:r>
            <a:r>
              <a:rPr lang="en-US" altLang="en-US" sz="2000" dirty="0">
                <a:latin typeface="Lucida Console" panose="020B0609040504020204" pitchFamily="49" charset="0"/>
              </a:rPr>
              <a:t>   $</a:t>
            </a:r>
            <a:r>
              <a:rPr lang="en-US" altLang="en-US" sz="2000" dirty="0" err="1">
                <a:latin typeface="Lucida Console" panose="020B0609040504020204" pitchFamily="49" charset="0"/>
              </a:rPr>
              <a:t>ra</a:t>
            </a:r>
            <a:r>
              <a:rPr lang="en-US" altLang="en-US" sz="2000" dirty="0">
                <a:latin typeface="Lucida Console" panose="020B0609040504020204" pitchFamily="49" charset="0"/>
              </a:rPr>
              <a:t>              # and return</a:t>
            </a:r>
            <a:endParaRPr 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a:xfrm>
            <a:off x="683568" y="260648"/>
            <a:ext cx="7772400" cy="619472"/>
          </a:xfrm>
        </p:spPr>
        <p:txBody>
          <a:bodyPr/>
          <a:lstStyle/>
          <a:p>
            <a:pPr eaLnBrk="1" hangingPunct="1"/>
            <a:r>
              <a:rPr lang="en-US" altLang="en-US" dirty="0"/>
              <a:t>SPIM System Call Codes</a:t>
            </a:r>
          </a:p>
        </p:txBody>
      </p:sp>
      <p:graphicFrame>
        <p:nvGraphicFramePr>
          <p:cNvPr id="312388" name="Group 1092"/>
          <p:cNvGraphicFramePr>
            <a:graphicFrameLocks noGrp="1"/>
          </p:cNvGraphicFramePr>
          <p:nvPr>
            <p:extLst>
              <p:ext uri="{D42A27DB-BD31-4B8C-83A1-F6EECF244321}">
                <p14:modId xmlns:p14="http://schemas.microsoft.com/office/powerpoint/2010/main" val="72967114"/>
              </p:ext>
            </p:extLst>
          </p:nvPr>
        </p:nvGraphicFramePr>
        <p:xfrm>
          <a:off x="683568" y="1340768"/>
          <a:ext cx="7924800" cy="4589460"/>
        </p:xfrm>
        <a:graphic>
          <a:graphicData uri="http://schemas.openxmlformats.org/drawingml/2006/table">
            <a:tbl>
              <a:tblPr/>
              <a:tblGrid>
                <a:gridCol w="1538288">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405062">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3952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dirty="0">
                          <a:ln>
                            <a:noFill/>
                          </a:ln>
                          <a:solidFill>
                            <a:schemeClr val="tx1"/>
                          </a:solidFill>
                          <a:effectLst/>
                          <a:latin typeface="Tahoma" panose="020B0604030504040204" pitchFamily="34" charset="0"/>
                        </a:rPr>
                        <a:t>Service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Code (put in $v0)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Arguments</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Result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52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print_int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1</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$a0=integer</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366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print_float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2</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$f12=float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print_double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3</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$f12=double</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366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print_string</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4</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$a0=addr. of string</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43">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read_int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5</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int in $v0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3669">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read_float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6</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float in $f0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2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read_double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7</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double in $f0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074">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read_string</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8</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$a0=buffer,  $a1=length</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2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sbrk</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9</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$a0=amount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addr in $v0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525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exit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en-US" sz="1800" b="0" i="0" u="none" strike="noStrike" cap="none" normalizeH="0" baseline="0">
                          <a:ln>
                            <a:noFill/>
                          </a:ln>
                          <a:solidFill>
                            <a:schemeClr val="tx1"/>
                          </a:solidFill>
                          <a:effectLst/>
                          <a:latin typeface="Tahoma" panose="020B0604030504040204" pitchFamily="34" charset="0"/>
                        </a:rPr>
                        <a:t>10</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en-US" sz="1800" b="0" i="0" u="none" strike="noStrike" cap="none" normalizeH="0" baseline="0" dirty="0">
                        <a:ln>
                          <a:noFill/>
                        </a:ln>
                        <a:solidFill>
                          <a:schemeClr val="tx1"/>
                        </a:solidFill>
                        <a:effectLst/>
                        <a:latin typeface="Tahoma" panose="020B0604030504040204" pitchFamily="34"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130920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FC16B9E-9248-48E2-A72D-4EED110A7D12}" type="slidenum">
              <a:rPr lang="en-AU" altLang="en-US" sz="1400"/>
              <a:pPr>
                <a:spcBef>
                  <a:spcPct val="0"/>
                </a:spcBef>
                <a:buClrTx/>
                <a:buSzTx/>
                <a:buFontTx/>
                <a:buNone/>
              </a:pPr>
              <a:t>105</a:t>
            </a:fld>
            <a:endParaRPr lang="en-AU" altLang="en-US" sz="1400"/>
          </a:p>
        </p:txBody>
      </p:sp>
      <p:sp>
        <p:nvSpPr>
          <p:cNvPr id="100355" name="Rectangle 2"/>
          <p:cNvSpPr>
            <a:spLocks noGrp="1" noChangeArrowheads="1"/>
          </p:cNvSpPr>
          <p:nvPr>
            <p:ph type="title"/>
          </p:nvPr>
        </p:nvSpPr>
        <p:spPr/>
        <p:txBody>
          <a:bodyPr/>
          <a:lstStyle/>
          <a:p>
            <a:pPr eaLnBrk="1" hangingPunct="1"/>
            <a:r>
              <a:rPr lang="en-US" altLang="en-US"/>
              <a:t>Character Data</a:t>
            </a:r>
            <a:endParaRPr lang="en-AU" altLang="en-US"/>
          </a:p>
        </p:txBody>
      </p:sp>
      <p:sp>
        <p:nvSpPr>
          <p:cNvPr id="100356" name="Rectangle 3"/>
          <p:cNvSpPr>
            <a:spLocks noGrp="1" noChangeArrowheads="1"/>
          </p:cNvSpPr>
          <p:nvPr>
            <p:ph type="body" idx="1"/>
          </p:nvPr>
        </p:nvSpPr>
        <p:spPr/>
        <p:txBody>
          <a:bodyPr/>
          <a:lstStyle/>
          <a:p>
            <a:pPr eaLnBrk="1" hangingPunct="1"/>
            <a:r>
              <a:rPr lang="en-US" altLang="en-US"/>
              <a:t>Byte-encoded character sets</a:t>
            </a:r>
          </a:p>
          <a:p>
            <a:pPr lvl="1" eaLnBrk="1" hangingPunct="1"/>
            <a:r>
              <a:rPr lang="en-US" altLang="en-US"/>
              <a:t>ASCII: 128 characters</a:t>
            </a:r>
          </a:p>
          <a:p>
            <a:pPr lvl="2" eaLnBrk="1" hangingPunct="1"/>
            <a:r>
              <a:rPr lang="en-US" altLang="en-US"/>
              <a:t>95 graphic, 33 control</a:t>
            </a:r>
          </a:p>
          <a:p>
            <a:pPr lvl="1" eaLnBrk="1" hangingPunct="1"/>
            <a:r>
              <a:rPr lang="en-US" altLang="en-US"/>
              <a:t>Latin-1: 256 characters</a:t>
            </a:r>
          </a:p>
          <a:p>
            <a:pPr lvl="2" eaLnBrk="1" hangingPunct="1"/>
            <a:r>
              <a:rPr lang="en-US" altLang="en-US"/>
              <a:t>ASCII, +96 more graphic characters</a:t>
            </a:r>
          </a:p>
          <a:p>
            <a:pPr eaLnBrk="1" hangingPunct="1"/>
            <a:r>
              <a:rPr lang="en-US" altLang="en-US"/>
              <a:t>Unicode: 32-bit character set</a:t>
            </a:r>
          </a:p>
          <a:p>
            <a:pPr lvl="1" eaLnBrk="1" hangingPunct="1"/>
            <a:r>
              <a:rPr lang="en-US" altLang="en-US"/>
              <a:t>Used in Java, C++ wide characters, …</a:t>
            </a:r>
          </a:p>
          <a:p>
            <a:pPr lvl="1" eaLnBrk="1" hangingPunct="1"/>
            <a:r>
              <a:rPr lang="en-US" altLang="en-US"/>
              <a:t>Most of the world’s alphabets, plus symbols</a:t>
            </a:r>
          </a:p>
          <a:p>
            <a:pPr lvl="1" eaLnBrk="1" hangingPunct="1"/>
            <a:r>
              <a:rPr lang="en-US" altLang="en-US"/>
              <a:t>UTF-8, UTF-16: variable-length encodings</a:t>
            </a:r>
            <a:endParaRPr lang="en-AU" altLang="en-US"/>
          </a:p>
        </p:txBody>
      </p:sp>
      <p:sp>
        <p:nvSpPr>
          <p:cNvPr id="100357" name="Text Box 4"/>
          <p:cNvSpPr txBox="1">
            <a:spLocks noChangeArrowheads="1"/>
          </p:cNvSpPr>
          <p:nvPr/>
        </p:nvSpPr>
        <p:spPr bwMode="auto">
          <a:xfrm rot="5400000">
            <a:off x="7198519" y="1578769"/>
            <a:ext cx="35242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§2.9 Communicating with People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592975D-F696-4E6F-9301-EF95D44E9B04}" type="slidenum">
              <a:rPr lang="en-AU" altLang="en-US" sz="1400"/>
              <a:pPr>
                <a:spcBef>
                  <a:spcPct val="0"/>
                </a:spcBef>
                <a:buClrTx/>
                <a:buSzTx/>
                <a:buFontTx/>
                <a:buNone/>
              </a:pPr>
              <a:t>106</a:t>
            </a:fld>
            <a:endParaRPr lang="en-AU" altLang="en-US" sz="1400"/>
          </a:p>
        </p:txBody>
      </p:sp>
      <p:sp>
        <p:nvSpPr>
          <p:cNvPr id="102403" name="Rectangle 2"/>
          <p:cNvSpPr>
            <a:spLocks noGrp="1" noChangeArrowheads="1"/>
          </p:cNvSpPr>
          <p:nvPr>
            <p:ph type="title"/>
          </p:nvPr>
        </p:nvSpPr>
        <p:spPr/>
        <p:txBody>
          <a:bodyPr/>
          <a:lstStyle/>
          <a:p>
            <a:pPr eaLnBrk="1" hangingPunct="1"/>
            <a:r>
              <a:rPr lang="en-US" altLang="en-US"/>
              <a:t>Byte/Halfword Operations</a:t>
            </a:r>
            <a:endParaRPr lang="en-AU" altLang="en-US"/>
          </a:p>
        </p:txBody>
      </p:sp>
      <p:sp>
        <p:nvSpPr>
          <p:cNvPr id="102404" name="Rectangle 3"/>
          <p:cNvSpPr>
            <a:spLocks noGrp="1" noChangeArrowheads="1"/>
          </p:cNvSpPr>
          <p:nvPr>
            <p:ph type="body" idx="1"/>
          </p:nvPr>
        </p:nvSpPr>
        <p:spPr/>
        <p:txBody>
          <a:bodyPr/>
          <a:lstStyle/>
          <a:p>
            <a:pPr eaLnBrk="1" hangingPunct="1"/>
            <a:r>
              <a:rPr lang="en-US" altLang="en-US"/>
              <a:t>Could use bitwise operations</a:t>
            </a:r>
          </a:p>
          <a:p>
            <a:pPr eaLnBrk="1" hangingPunct="1"/>
            <a:r>
              <a:rPr lang="en-US" altLang="en-US"/>
              <a:t>MIPS byte/halfword load/store</a:t>
            </a:r>
          </a:p>
          <a:p>
            <a:pPr lvl="1" eaLnBrk="1" hangingPunct="1"/>
            <a:r>
              <a:rPr lang="en-US" altLang="en-US"/>
              <a:t>String processing is a common case</a:t>
            </a:r>
          </a:p>
          <a:p>
            <a:pPr eaLnBrk="1" hangingPunct="1">
              <a:buFont typeface="Wingdings" panose="05000000000000000000" pitchFamily="2" charset="2"/>
              <a:buNone/>
            </a:pPr>
            <a:r>
              <a:rPr lang="en-US" altLang="en-US" sz="2600">
                <a:latin typeface="Lucida Console" panose="020B0609040504020204" pitchFamily="49" charset="0"/>
              </a:rPr>
              <a:t>lb rt, offset(rs)     lh rt, offset(rs)</a:t>
            </a:r>
          </a:p>
          <a:p>
            <a:pPr lvl="1" eaLnBrk="1" hangingPunct="1"/>
            <a:r>
              <a:rPr lang="en-US" altLang="en-US"/>
              <a:t>Sign extend to 32 bits in rt</a:t>
            </a:r>
          </a:p>
          <a:p>
            <a:pPr eaLnBrk="1" hangingPunct="1">
              <a:buFont typeface="Wingdings" panose="05000000000000000000" pitchFamily="2" charset="2"/>
              <a:buNone/>
            </a:pPr>
            <a:r>
              <a:rPr lang="en-US" altLang="en-US" sz="2600">
                <a:latin typeface="Lucida Console" panose="020B0609040504020204" pitchFamily="49" charset="0"/>
              </a:rPr>
              <a:t>lbu rt, offset(rs)    lhu rt, offset(rs)</a:t>
            </a:r>
          </a:p>
          <a:p>
            <a:pPr lvl="1" eaLnBrk="1" hangingPunct="1"/>
            <a:r>
              <a:rPr lang="en-US" altLang="en-US"/>
              <a:t>Zero extend to 32 bits in rt</a:t>
            </a:r>
          </a:p>
          <a:p>
            <a:pPr eaLnBrk="1" hangingPunct="1">
              <a:buFont typeface="Wingdings" panose="05000000000000000000" pitchFamily="2" charset="2"/>
              <a:buNone/>
            </a:pPr>
            <a:r>
              <a:rPr lang="en-US" altLang="en-US" sz="2600">
                <a:latin typeface="Lucida Console" panose="020B0609040504020204" pitchFamily="49" charset="0"/>
              </a:rPr>
              <a:t>sb rt, offset(rs)     sh rt, offset(rs)</a:t>
            </a:r>
          </a:p>
          <a:p>
            <a:pPr lvl="1" eaLnBrk="1" hangingPunct="1"/>
            <a:r>
              <a:rPr lang="en-US" altLang="en-US"/>
              <a:t>Store just rightmost byte/halfword</a:t>
            </a:r>
            <a:endParaRPr lang="en-AU"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29F61F7-0DC9-4EEC-860D-333D90CCADB6}" type="slidenum">
              <a:rPr lang="en-AU" altLang="en-US" sz="1400"/>
              <a:pPr>
                <a:spcBef>
                  <a:spcPct val="0"/>
                </a:spcBef>
                <a:buClrTx/>
                <a:buSzTx/>
                <a:buFontTx/>
                <a:buNone/>
              </a:pPr>
              <a:t>107</a:t>
            </a:fld>
            <a:endParaRPr lang="en-AU" altLang="en-US" sz="1400"/>
          </a:p>
        </p:txBody>
      </p:sp>
      <p:sp>
        <p:nvSpPr>
          <p:cNvPr id="108547" name="Rectangle 11"/>
          <p:cNvSpPr>
            <a:spLocks noChangeArrowheads="1"/>
          </p:cNvSpPr>
          <p:nvPr/>
        </p:nvSpPr>
        <p:spPr bwMode="auto">
          <a:xfrm>
            <a:off x="3363913" y="4868863"/>
            <a:ext cx="2570162"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8548" name="Text Box 4"/>
          <p:cNvSpPr txBox="1">
            <a:spLocks noChangeArrowheads="1"/>
          </p:cNvSpPr>
          <p:nvPr/>
        </p:nvSpPr>
        <p:spPr bwMode="auto">
          <a:xfrm>
            <a:off x="3363913" y="48736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0000 0000 0111 1101 0000 0000 0000 0000</a:t>
            </a:r>
            <a:endParaRPr lang="en-AU" altLang="en-US" sz="2000"/>
          </a:p>
        </p:txBody>
      </p:sp>
      <p:sp>
        <p:nvSpPr>
          <p:cNvPr id="108549" name="Rectangle 12"/>
          <p:cNvSpPr>
            <a:spLocks noChangeArrowheads="1"/>
          </p:cNvSpPr>
          <p:nvPr/>
        </p:nvSpPr>
        <p:spPr bwMode="auto">
          <a:xfrm>
            <a:off x="5934075" y="5516563"/>
            <a:ext cx="2633663" cy="4111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8550" name="Rectangle 9"/>
          <p:cNvSpPr>
            <a:spLocks noGrp="1" noChangeArrowheads="1"/>
          </p:cNvSpPr>
          <p:nvPr>
            <p:ph type="title"/>
          </p:nvPr>
        </p:nvSpPr>
        <p:spPr/>
        <p:txBody>
          <a:bodyPr/>
          <a:lstStyle/>
          <a:p>
            <a:pPr eaLnBrk="1" hangingPunct="1"/>
            <a:r>
              <a:rPr lang="en-US" altLang="en-US"/>
              <a:t>32-bit Constants</a:t>
            </a:r>
            <a:endParaRPr lang="en-AU" altLang="en-US"/>
          </a:p>
        </p:txBody>
      </p:sp>
      <p:sp>
        <p:nvSpPr>
          <p:cNvPr id="108551" name="Rectangle 10"/>
          <p:cNvSpPr>
            <a:spLocks noGrp="1" noChangeArrowheads="1"/>
          </p:cNvSpPr>
          <p:nvPr>
            <p:ph type="body" idx="1"/>
          </p:nvPr>
        </p:nvSpPr>
        <p:spPr>
          <a:xfrm>
            <a:off x="684213" y="1125538"/>
            <a:ext cx="8270875" cy="3455987"/>
          </a:xfrm>
        </p:spPr>
        <p:txBody>
          <a:bodyPr/>
          <a:lstStyle/>
          <a:p>
            <a:pPr eaLnBrk="1" hangingPunct="1"/>
            <a:r>
              <a:rPr lang="en-US" altLang="en-US"/>
              <a:t>Most constants are small</a:t>
            </a:r>
          </a:p>
          <a:p>
            <a:pPr lvl="1" eaLnBrk="1" hangingPunct="1"/>
            <a:r>
              <a:rPr lang="en-US" altLang="en-US"/>
              <a:t>16-bit immediate is sufficient</a:t>
            </a:r>
          </a:p>
          <a:p>
            <a:pPr eaLnBrk="1" hangingPunct="1"/>
            <a:r>
              <a:rPr lang="en-US" altLang="en-US"/>
              <a:t>For the occasional 32-bit constant</a:t>
            </a:r>
          </a:p>
          <a:p>
            <a:pPr eaLnBrk="1" hangingPunct="1">
              <a:buFont typeface="Wingdings" panose="05000000000000000000" pitchFamily="2" charset="2"/>
              <a:buNone/>
            </a:pPr>
            <a:r>
              <a:rPr lang="en-US" altLang="en-US"/>
              <a:t>	</a:t>
            </a:r>
            <a:r>
              <a:rPr lang="en-US" altLang="en-US">
                <a:latin typeface="Lucida Console" panose="020B0609040504020204" pitchFamily="49" charset="0"/>
              </a:rPr>
              <a:t>lui rt, constant</a:t>
            </a:r>
          </a:p>
          <a:p>
            <a:pPr lvl="1" eaLnBrk="1" hangingPunct="1"/>
            <a:r>
              <a:rPr lang="en-US" altLang="en-US"/>
              <a:t>Copies 16-bit constant to left 16 bits of rt</a:t>
            </a:r>
          </a:p>
          <a:p>
            <a:pPr lvl="1" eaLnBrk="1" hangingPunct="1"/>
            <a:r>
              <a:rPr lang="en-US" altLang="en-US"/>
              <a:t>Clears right 16 bits of rt to 0</a:t>
            </a:r>
            <a:endParaRPr lang="en-AU" altLang="en-US"/>
          </a:p>
        </p:txBody>
      </p:sp>
      <p:sp>
        <p:nvSpPr>
          <p:cNvPr id="108552" name="Text Box 5"/>
          <p:cNvSpPr txBox="1">
            <a:spLocks noChangeArrowheads="1"/>
          </p:cNvSpPr>
          <p:nvPr/>
        </p:nvSpPr>
        <p:spPr bwMode="auto">
          <a:xfrm>
            <a:off x="107950" y="4879975"/>
            <a:ext cx="20351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latin typeface="Lucida Console" panose="020B0609040504020204" pitchFamily="49" charset="0"/>
              </a:rPr>
              <a:t>lhi $s0, 61</a:t>
            </a:r>
            <a:endParaRPr lang="en-AU" altLang="en-US" sz="2200">
              <a:latin typeface="Lucida Console" panose="020B0609040504020204" pitchFamily="49" charset="0"/>
            </a:endParaRPr>
          </a:p>
        </p:txBody>
      </p:sp>
      <p:sp>
        <p:nvSpPr>
          <p:cNvPr id="108553" name="Text Box 6"/>
          <p:cNvSpPr txBox="1">
            <a:spLocks noChangeArrowheads="1"/>
          </p:cNvSpPr>
          <p:nvPr/>
        </p:nvSpPr>
        <p:spPr bwMode="auto">
          <a:xfrm>
            <a:off x="3363913" y="5521325"/>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0000 0000 0111 1101 0000 1001 0000 0000</a:t>
            </a:r>
            <a:endParaRPr lang="en-AU" altLang="en-US" sz="2000"/>
          </a:p>
        </p:txBody>
      </p:sp>
      <p:sp>
        <p:nvSpPr>
          <p:cNvPr id="108554" name="Text Box 7"/>
          <p:cNvSpPr txBox="1">
            <a:spLocks noChangeArrowheads="1"/>
          </p:cNvSpPr>
          <p:nvPr/>
        </p:nvSpPr>
        <p:spPr bwMode="auto">
          <a:xfrm>
            <a:off x="107950" y="5527675"/>
            <a:ext cx="32131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200">
                <a:latin typeface="Lucida Console" panose="020B0609040504020204" pitchFamily="49" charset="0"/>
              </a:rPr>
              <a:t>ori $s0, $s0, 2304</a:t>
            </a:r>
            <a:endParaRPr lang="en-AU" altLang="en-US" sz="2200">
              <a:latin typeface="Lucida Console" panose="020B0609040504020204" pitchFamily="49" charset="0"/>
            </a:endParaRPr>
          </a:p>
        </p:txBody>
      </p:sp>
      <p:sp>
        <p:nvSpPr>
          <p:cNvPr id="108555" name="Text Box 8"/>
          <p:cNvSpPr txBox="1">
            <a:spLocks noChangeArrowheads="1"/>
          </p:cNvSpPr>
          <p:nvPr/>
        </p:nvSpPr>
        <p:spPr bwMode="auto">
          <a:xfrm rot="5400000">
            <a:off x="5757069" y="3020219"/>
            <a:ext cx="640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§2.10 MIPS Addressing for 32-Bit Immediates and Addresses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4DE12A3-5FCF-4CDD-9CBC-2D72FDFA3886}" type="slidenum">
              <a:rPr lang="en-AU" altLang="en-US" sz="1400"/>
              <a:pPr>
                <a:spcBef>
                  <a:spcPct val="0"/>
                </a:spcBef>
                <a:buClrTx/>
                <a:buSzTx/>
                <a:buFontTx/>
                <a:buNone/>
              </a:pPr>
              <a:t>108</a:t>
            </a:fld>
            <a:endParaRPr lang="en-AU" altLang="en-US" sz="1400"/>
          </a:p>
        </p:txBody>
      </p:sp>
      <p:sp>
        <p:nvSpPr>
          <p:cNvPr id="110595" name="Rectangle 2"/>
          <p:cNvSpPr>
            <a:spLocks noGrp="1" noChangeArrowheads="1"/>
          </p:cNvSpPr>
          <p:nvPr>
            <p:ph type="title"/>
          </p:nvPr>
        </p:nvSpPr>
        <p:spPr/>
        <p:txBody>
          <a:bodyPr/>
          <a:lstStyle/>
          <a:p>
            <a:pPr eaLnBrk="1" hangingPunct="1"/>
            <a:r>
              <a:rPr lang="en-US" altLang="en-US"/>
              <a:t>Branch Addressing</a:t>
            </a:r>
            <a:endParaRPr lang="en-AU" altLang="en-US"/>
          </a:p>
        </p:txBody>
      </p:sp>
      <p:sp>
        <p:nvSpPr>
          <p:cNvPr id="110596" name="Rectangle 3"/>
          <p:cNvSpPr>
            <a:spLocks noGrp="1" noChangeArrowheads="1"/>
          </p:cNvSpPr>
          <p:nvPr>
            <p:ph type="body" idx="1"/>
          </p:nvPr>
        </p:nvSpPr>
        <p:spPr>
          <a:xfrm>
            <a:off x="684213" y="1125538"/>
            <a:ext cx="8270875" cy="2381250"/>
          </a:xfrm>
        </p:spPr>
        <p:txBody>
          <a:bodyPr/>
          <a:lstStyle/>
          <a:p>
            <a:pPr eaLnBrk="1" hangingPunct="1"/>
            <a:r>
              <a:rPr lang="en-US" altLang="en-US"/>
              <a:t>Branch instructions specify</a:t>
            </a:r>
          </a:p>
          <a:p>
            <a:pPr lvl="1" eaLnBrk="1" hangingPunct="1"/>
            <a:r>
              <a:rPr lang="en-US" altLang="en-US"/>
              <a:t>Opcode, two registers, target address</a:t>
            </a:r>
          </a:p>
          <a:p>
            <a:pPr eaLnBrk="1" hangingPunct="1"/>
            <a:r>
              <a:rPr lang="en-US" altLang="en-US"/>
              <a:t>Most branch targets are near branch</a:t>
            </a:r>
          </a:p>
          <a:p>
            <a:pPr lvl="1" eaLnBrk="1" hangingPunct="1"/>
            <a:r>
              <a:rPr lang="en-US" altLang="en-US"/>
              <a:t>Forward or backward</a:t>
            </a:r>
            <a:endParaRPr lang="en-AU" altLang="en-US"/>
          </a:p>
        </p:txBody>
      </p:sp>
      <p:grpSp>
        <p:nvGrpSpPr>
          <p:cNvPr id="110597" name="Group 4"/>
          <p:cNvGrpSpPr>
            <a:grpSpLocks/>
          </p:cNvGrpSpPr>
          <p:nvPr/>
        </p:nvGrpSpPr>
        <p:grpSpPr bwMode="auto">
          <a:xfrm>
            <a:off x="1403350" y="3740150"/>
            <a:ext cx="6913563" cy="773113"/>
            <a:chOff x="884" y="981"/>
            <a:chExt cx="4355" cy="487"/>
          </a:xfrm>
        </p:grpSpPr>
        <p:sp>
          <p:nvSpPr>
            <p:cNvPr id="110599"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110600"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110601"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110602"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constant or address</a:t>
              </a:r>
              <a:endParaRPr lang="en-AU" altLang="en-US" sz="2000"/>
            </a:p>
          </p:txBody>
        </p:sp>
        <p:sp>
          <p:nvSpPr>
            <p:cNvPr id="110603"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110604"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110605"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110606"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
        <p:nvSpPr>
          <p:cNvPr id="110598" name="Rectangle 13"/>
          <p:cNvSpPr>
            <a:spLocks noChangeArrowheads="1"/>
          </p:cNvSpPr>
          <p:nvPr/>
        </p:nvSpPr>
        <p:spPr bwMode="auto">
          <a:xfrm>
            <a:off x="1182688" y="4625975"/>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a:t>PC-relative addressing</a:t>
            </a:r>
          </a:p>
          <a:p>
            <a:pPr lvl="1" eaLnBrk="1" hangingPunct="1"/>
            <a:r>
              <a:rPr lang="en-US" altLang="en-US"/>
              <a:t>Target address = PC + offset × 4</a:t>
            </a:r>
          </a:p>
          <a:p>
            <a:pPr lvl="1" eaLnBrk="1" hangingPunct="1"/>
            <a:r>
              <a:rPr lang="en-US" altLang="en-US"/>
              <a:t>PC already incremented by 4 by this time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C28DC0B-1128-45FF-B3D3-09AFEF4BEE98}" type="slidenum">
              <a:rPr lang="en-AU" altLang="en-US" sz="1400"/>
              <a:pPr>
                <a:spcBef>
                  <a:spcPct val="0"/>
                </a:spcBef>
                <a:buClrTx/>
                <a:buSzTx/>
                <a:buFontTx/>
                <a:buNone/>
              </a:pPr>
              <a:t>109</a:t>
            </a:fld>
            <a:endParaRPr lang="en-AU" altLang="en-US" sz="1400"/>
          </a:p>
        </p:txBody>
      </p:sp>
      <p:sp>
        <p:nvSpPr>
          <p:cNvPr id="112643" name="Rectangle 2"/>
          <p:cNvSpPr>
            <a:spLocks noGrp="1" noChangeArrowheads="1"/>
          </p:cNvSpPr>
          <p:nvPr>
            <p:ph type="title"/>
          </p:nvPr>
        </p:nvSpPr>
        <p:spPr/>
        <p:txBody>
          <a:bodyPr/>
          <a:lstStyle/>
          <a:p>
            <a:pPr eaLnBrk="1" hangingPunct="1"/>
            <a:r>
              <a:rPr lang="en-US" altLang="en-US"/>
              <a:t>Jump Addressing</a:t>
            </a:r>
            <a:endParaRPr lang="en-AU" altLang="en-US"/>
          </a:p>
        </p:txBody>
      </p:sp>
      <p:sp>
        <p:nvSpPr>
          <p:cNvPr id="112644" name="Rectangle 3"/>
          <p:cNvSpPr>
            <a:spLocks noGrp="1" noChangeArrowheads="1"/>
          </p:cNvSpPr>
          <p:nvPr>
            <p:ph type="body" idx="1"/>
          </p:nvPr>
        </p:nvSpPr>
        <p:spPr>
          <a:xfrm>
            <a:off x="684213" y="1125538"/>
            <a:ext cx="8270875" cy="1843087"/>
          </a:xfrm>
        </p:spPr>
        <p:txBody>
          <a:bodyPr/>
          <a:lstStyle/>
          <a:p>
            <a:pPr eaLnBrk="1" hangingPunct="1"/>
            <a:r>
              <a:rPr lang="en-US" altLang="en-US"/>
              <a:t>Jump (</a:t>
            </a:r>
            <a:r>
              <a:rPr lang="en-US" altLang="en-US">
                <a:latin typeface="Lucida Console" panose="020B0609040504020204" pitchFamily="49" charset="0"/>
              </a:rPr>
              <a:t>j</a:t>
            </a:r>
            <a:r>
              <a:rPr lang="en-US" altLang="en-US"/>
              <a:t> and </a:t>
            </a:r>
            <a:r>
              <a:rPr lang="en-US" altLang="en-US">
                <a:latin typeface="Lucida Console" panose="020B0609040504020204" pitchFamily="49" charset="0"/>
              </a:rPr>
              <a:t>jal</a:t>
            </a:r>
            <a:r>
              <a:rPr lang="en-US" altLang="en-US"/>
              <a:t>) targets could be anywhere in text segment</a:t>
            </a:r>
          </a:p>
          <a:p>
            <a:pPr lvl="1" eaLnBrk="1" hangingPunct="1"/>
            <a:r>
              <a:rPr lang="en-US" altLang="en-US"/>
              <a:t>Encode full address in instruction</a:t>
            </a:r>
            <a:endParaRPr lang="en-AU" altLang="en-US"/>
          </a:p>
        </p:txBody>
      </p:sp>
      <p:grpSp>
        <p:nvGrpSpPr>
          <p:cNvPr id="112645" name="Group 4"/>
          <p:cNvGrpSpPr>
            <a:grpSpLocks/>
          </p:cNvGrpSpPr>
          <p:nvPr/>
        </p:nvGrpSpPr>
        <p:grpSpPr bwMode="auto">
          <a:xfrm>
            <a:off x="1403350" y="3165475"/>
            <a:ext cx="6913563" cy="773113"/>
            <a:chOff x="884" y="2356"/>
            <a:chExt cx="4355" cy="487"/>
          </a:xfrm>
        </p:grpSpPr>
        <p:sp>
          <p:nvSpPr>
            <p:cNvPr id="112647" name="Text Box 5"/>
            <p:cNvSpPr txBox="1">
              <a:spLocks noChangeArrowheads="1"/>
            </p:cNvSpPr>
            <p:nvPr/>
          </p:nvSpPr>
          <p:spPr bwMode="auto">
            <a:xfrm>
              <a:off x="884" y="2356"/>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112648" name="Text Box 6"/>
            <p:cNvSpPr txBox="1">
              <a:spLocks noChangeArrowheads="1"/>
            </p:cNvSpPr>
            <p:nvPr/>
          </p:nvSpPr>
          <p:spPr bwMode="auto">
            <a:xfrm>
              <a:off x="1701" y="2356"/>
              <a:ext cx="353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address</a:t>
              </a:r>
              <a:endParaRPr lang="en-AU" altLang="en-US" sz="2000"/>
            </a:p>
          </p:txBody>
        </p:sp>
        <p:sp>
          <p:nvSpPr>
            <p:cNvPr id="112649" name="Text Box 7"/>
            <p:cNvSpPr txBox="1">
              <a:spLocks noChangeArrowheads="1"/>
            </p:cNvSpPr>
            <p:nvPr/>
          </p:nvSpPr>
          <p:spPr bwMode="auto">
            <a:xfrm>
              <a:off x="1067" y="2631"/>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112650" name="Text Box 8"/>
            <p:cNvSpPr txBox="1">
              <a:spLocks noChangeArrowheads="1"/>
            </p:cNvSpPr>
            <p:nvPr/>
          </p:nvSpPr>
          <p:spPr bwMode="auto">
            <a:xfrm>
              <a:off x="3244" y="2617"/>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26 bits</a:t>
              </a:r>
              <a:endParaRPr lang="en-AU" altLang="en-US" sz="1600"/>
            </a:p>
          </p:txBody>
        </p:sp>
      </p:grpSp>
      <p:sp>
        <p:nvSpPr>
          <p:cNvPr id="112646" name="Rectangle 9"/>
          <p:cNvSpPr>
            <a:spLocks noChangeArrowheads="1"/>
          </p:cNvSpPr>
          <p:nvPr/>
        </p:nvSpPr>
        <p:spPr bwMode="auto">
          <a:xfrm>
            <a:off x="684213" y="4076700"/>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a:t>(Pseudo)Direct jump addressing</a:t>
            </a:r>
          </a:p>
          <a:p>
            <a:pPr lvl="1" eaLnBrk="1" hangingPunct="1"/>
            <a:r>
              <a:rPr lang="en-US" altLang="en-US"/>
              <a:t>Target address = PC</a:t>
            </a:r>
            <a:r>
              <a:rPr lang="en-US" altLang="en-US" baseline="-25000"/>
              <a:t>31…28</a:t>
            </a:r>
            <a:r>
              <a:rPr lang="en-US" altLang="en-US"/>
              <a:t> : (address × 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23E982D3-34F6-41A6-A55E-92210193B3B4}" type="datetime1">
              <a:rPr lang="en-US" altLang="en-US"/>
              <a:pPr/>
              <a:t>3/11/2023</a:t>
            </a:fld>
            <a:endParaRPr lang="en-US" altLang="en-US"/>
          </a:p>
        </p:txBody>
      </p:sp>
      <p:sp>
        <p:nvSpPr>
          <p:cNvPr id="5" name="Footer Placeholder 2"/>
          <p:cNvSpPr>
            <a:spLocks noGrp="1"/>
          </p:cNvSpPr>
          <p:nvPr>
            <p:ph type="ftr" sz="quarter" idx="4294967295"/>
          </p:nvPr>
        </p:nvSpPr>
        <p:spPr>
          <a:xfrm>
            <a:off x="3348038" y="6400800"/>
            <a:ext cx="2895600" cy="457200"/>
          </a:xfrm>
          <a:prstGeom prst="rect">
            <a:avLst/>
          </a:prstGeom>
        </p:spPr>
        <p:txBody>
          <a:bodyPr/>
          <a:lstStyle/>
          <a:p>
            <a:r>
              <a:rPr lang="en-US" altLang="en-US" dirty="0"/>
              <a:t>CS-IIST-Massey              © UCB-MORGAN</a:t>
            </a:r>
          </a:p>
        </p:txBody>
      </p:sp>
      <p:sp>
        <p:nvSpPr>
          <p:cNvPr id="6" name="Slide Number Placeholder 3"/>
          <p:cNvSpPr>
            <a:spLocks noGrp="1"/>
          </p:cNvSpPr>
          <p:nvPr>
            <p:ph type="sldNum" sz="quarter" idx="4294967295"/>
          </p:nvPr>
        </p:nvSpPr>
        <p:spPr>
          <a:xfrm>
            <a:off x="7239000" y="6400800"/>
            <a:ext cx="1905000" cy="457200"/>
          </a:xfrm>
          <a:prstGeom prst="rect">
            <a:avLst/>
          </a:prstGeom>
        </p:spPr>
        <p:txBody>
          <a:bodyPr/>
          <a:lstStyle/>
          <a:p>
            <a:fld id="{36A0B042-879F-4CB4-AEFC-8586E55C5A8B}" type="slidenum">
              <a:rPr lang="en-US" altLang="en-US"/>
              <a:pPr/>
              <a:t>11</a:t>
            </a:fld>
            <a:endParaRPr lang="en-US" altLang="en-US"/>
          </a:p>
        </p:txBody>
      </p:sp>
      <p:sp>
        <p:nvSpPr>
          <p:cNvPr id="223234" name="Rectangle 2050"/>
          <p:cNvSpPr>
            <a:spLocks noChangeArrowheads="1"/>
          </p:cNvSpPr>
          <p:nvPr/>
        </p:nvSpPr>
        <p:spPr bwMode="auto">
          <a:xfrm>
            <a:off x="611560" y="188640"/>
            <a:ext cx="6246812"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Main Machine Instructions</a:t>
            </a:r>
          </a:p>
        </p:txBody>
      </p:sp>
      <p:sp>
        <p:nvSpPr>
          <p:cNvPr id="223235" name="Rectangle 2051"/>
          <p:cNvSpPr>
            <a:spLocks noChangeArrowheads="1"/>
          </p:cNvSpPr>
          <p:nvPr/>
        </p:nvSpPr>
        <p:spPr bwMode="auto">
          <a:xfrm>
            <a:off x="493713" y="1196752"/>
            <a:ext cx="8305800" cy="5408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90000"/>
              </a:lnSpc>
              <a:spcBef>
                <a:spcPct val="0"/>
              </a:spcBef>
              <a:spcAft>
                <a:spcPct val="0"/>
              </a:spcAft>
            </a:pPr>
            <a:r>
              <a:rPr lang="en-US" altLang="en-US" sz="3200" dirty="0">
                <a:solidFill>
                  <a:schemeClr val="tx1"/>
                </a:solidFill>
                <a:latin typeface="Arial" panose="020B0604020202020204" pitchFamily="34" charset="0"/>
              </a:rPr>
              <a:t>Support at least these simple but more frequent instructions in ISA, since they  will dominate the number of instructions executed:</a:t>
            </a:r>
            <a:r>
              <a:rPr lang="en-US" altLang="en-US" sz="2400" dirty="0">
                <a:solidFill>
                  <a:schemeClr val="tx1"/>
                </a:solidFill>
                <a:latin typeface="Arial" panose="020B0604020202020204" pitchFamily="34" charset="0"/>
              </a:rPr>
              <a:t> </a:t>
            </a:r>
            <a:endParaRPr lang="en-US" altLang="en-US" sz="3200" b="0" dirty="0">
              <a:solidFill>
                <a:schemeClr val="tx1"/>
              </a:solidFill>
              <a:latin typeface="Impact" panose="020B0806030902050204" pitchFamily="34" charset="0"/>
            </a:endParaRP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add, subtract </a:t>
            </a: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load, store </a:t>
            </a: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move register-register </a:t>
            </a: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and </a:t>
            </a: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shift  </a:t>
            </a: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compare equal, compare not equal </a:t>
            </a: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branch, jump </a:t>
            </a:r>
          </a:p>
          <a:p>
            <a:pPr lvl="1">
              <a:lnSpc>
                <a:spcPct val="90000"/>
              </a:lnSpc>
              <a:spcBef>
                <a:spcPct val="0"/>
              </a:spcBef>
              <a:spcAft>
                <a:spcPct val="0"/>
              </a:spcAft>
              <a:buFontTx/>
              <a:buChar char="•"/>
            </a:pPr>
            <a:r>
              <a:rPr lang="en-US" altLang="en-US" sz="3200" b="0" dirty="0">
                <a:solidFill>
                  <a:schemeClr val="tx1"/>
                </a:solidFill>
                <a:latin typeface="Impact" panose="020B0806030902050204" pitchFamily="34" charset="0"/>
              </a:rPr>
              <a:t>call &amp; return</a:t>
            </a:r>
          </a:p>
        </p:txBody>
      </p:sp>
    </p:spTree>
    <p:extLst>
      <p:ext uri="{BB962C8B-B14F-4D97-AF65-F5344CB8AC3E}">
        <p14:creationId xmlns:p14="http://schemas.microsoft.com/office/powerpoint/2010/main" val="977518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C01A13A-F598-48D7-BBF5-53E57DA14587}" type="slidenum">
              <a:rPr lang="en-AU" altLang="en-US" sz="1400"/>
              <a:pPr>
                <a:spcBef>
                  <a:spcPct val="0"/>
                </a:spcBef>
                <a:buClrTx/>
                <a:buSzTx/>
                <a:buFontTx/>
                <a:buNone/>
              </a:pPr>
              <a:t>110</a:t>
            </a:fld>
            <a:endParaRPr lang="en-AU" altLang="en-US" sz="1400"/>
          </a:p>
        </p:txBody>
      </p:sp>
      <p:sp>
        <p:nvSpPr>
          <p:cNvPr id="114691" name="Rectangle 2"/>
          <p:cNvSpPr>
            <a:spLocks noGrp="1" noChangeArrowheads="1"/>
          </p:cNvSpPr>
          <p:nvPr>
            <p:ph type="title"/>
          </p:nvPr>
        </p:nvSpPr>
        <p:spPr/>
        <p:txBody>
          <a:bodyPr/>
          <a:lstStyle/>
          <a:p>
            <a:pPr eaLnBrk="1" hangingPunct="1"/>
            <a:r>
              <a:rPr lang="en-US" altLang="en-US"/>
              <a:t>Target Addressing Example</a:t>
            </a:r>
            <a:endParaRPr lang="en-AU" altLang="en-US"/>
          </a:p>
        </p:txBody>
      </p:sp>
      <p:sp>
        <p:nvSpPr>
          <p:cNvPr id="114692" name="Rectangle 3"/>
          <p:cNvSpPr>
            <a:spLocks noGrp="1" noChangeArrowheads="1"/>
          </p:cNvSpPr>
          <p:nvPr>
            <p:ph type="body" idx="1"/>
          </p:nvPr>
        </p:nvSpPr>
        <p:spPr>
          <a:xfrm>
            <a:off x="684213" y="1125538"/>
            <a:ext cx="8270875" cy="1228725"/>
          </a:xfrm>
        </p:spPr>
        <p:txBody>
          <a:bodyPr/>
          <a:lstStyle/>
          <a:p>
            <a:pPr eaLnBrk="1" hangingPunct="1"/>
            <a:r>
              <a:rPr lang="en-US" altLang="en-US"/>
              <a:t>Loop code from earlier example</a:t>
            </a:r>
          </a:p>
          <a:p>
            <a:pPr lvl="1" eaLnBrk="1" hangingPunct="1"/>
            <a:r>
              <a:rPr lang="en-US" altLang="en-US"/>
              <a:t>Assume Loop at location 80000</a:t>
            </a:r>
            <a:endParaRPr lang="en-AU" altLang="en-US" sz="2000">
              <a:solidFill>
                <a:schemeClr val="folHlink"/>
              </a:solidFill>
              <a:latin typeface="Lucida Console" panose="020B0609040504020204" pitchFamily="49" charset="0"/>
            </a:endParaRPr>
          </a:p>
        </p:txBody>
      </p:sp>
      <p:graphicFrame>
        <p:nvGraphicFramePr>
          <p:cNvPr id="332877" name="Group 77"/>
          <p:cNvGraphicFramePr>
            <a:graphicFrameLocks noGrp="1"/>
          </p:cNvGraphicFramePr>
          <p:nvPr/>
        </p:nvGraphicFramePr>
        <p:xfrm>
          <a:off x="684213" y="2708275"/>
          <a:ext cx="8202612" cy="2952751"/>
        </p:xfrm>
        <a:graphic>
          <a:graphicData uri="http://schemas.openxmlformats.org/drawingml/2006/table">
            <a:tbl>
              <a:tblPr/>
              <a:tblGrid>
                <a:gridCol w="3671887">
                  <a:extLst>
                    <a:ext uri="{9D8B030D-6E8A-4147-A177-3AD203B41FA5}">
                      <a16:colId xmlns:a16="http://schemas.microsoft.com/office/drawing/2014/main" val="20000"/>
                    </a:ext>
                  </a:extLst>
                </a:gridCol>
                <a:gridCol w="863600">
                  <a:extLst>
                    <a:ext uri="{9D8B030D-6E8A-4147-A177-3AD203B41FA5}">
                      <a16:colId xmlns:a16="http://schemas.microsoft.com/office/drawing/2014/main" val="20001"/>
                    </a:ext>
                  </a:extLst>
                </a:gridCol>
                <a:gridCol w="611188">
                  <a:extLst>
                    <a:ext uri="{9D8B030D-6E8A-4147-A177-3AD203B41FA5}">
                      <a16:colId xmlns:a16="http://schemas.microsoft.com/office/drawing/2014/main" val="20002"/>
                    </a:ext>
                  </a:extLst>
                </a:gridCol>
                <a:gridCol w="611187">
                  <a:extLst>
                    <a:ext uri="{9D8B030D-6E8A-4147-A177-3AD203B41FA5}">
                      <a16:colId xmlns:a16="http://schemas.microsoft.com/office/drawing/2014/main" val="20003"/>
                    </a:ext>
                  </a:extLst>
                </a:gridCol>
                <a:gridCol w="611188">
                  <a:extLst>
                    <a:ext uri="{9D8B030D-6E8A-4147-A177-3AD203B41FA5}">
                      <a16:colId xmlns:a16="http://schemas.microsoft.com/office/drawing/2014/main" val="20004"/>
                    </a:ext>
                  </a:extLst>
                </a:gridCol>
                <a:gridCol w="611187">
                  <a:extLst>
                    <a:ext uri="{9D8B030D-6E8A-4147-A177-3AD203B41FA5}">
                      <a16:colId xmlns:a16="http://schemas.microsoft.com/office/drawing/2014/main" val="20005"/>
                    </a:ext>
                  </a:extLst>
                </a:gridCol>
                <a:gridCol w="611188">
                  <a:extLst>
                    <a:ext uri="{9D8B030D-6E8A-4147-A177-3AD203B41FA5}">
                      <a16:colId xmlns:a16="http://schemas.microsoft.com/office/drawing/2014/main" val="20006"/>
                    </a:ext>
                  </a:extLst>
                </a:gridCol>
                <a:gridCol w="611187">
                  <a:extLst>
                    <a:ext uri="{9D8B030D-6E8A-4147-A177-3AD203B41FA5}">
                      <a16:colId xmlns:a16="http://schemas.microsoft.com/office/drawing/2014/main" val="20007"/>
                    </a:ext>
                  </a:extLst>
                </a:gridCol>
              </a:tblGrid>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Loop: sll  $t1, $s3, 2</a:t>
                      </a:r>
                      <a:endParaRPr kumimoji="0" lang="en-AU" sz="18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80000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      add  $t1, $t1, $s6</a:t>
                      </a:r>
                      <a:endParaRPr kumimoji="0" lang="en-AU" sz="18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80004</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      lw   $t0, 0($t1)</a:t>
                      </a:r>
                      <a:endParaRPr kumimoji="0" lang="en-AU" sz="18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80008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Lucida Console" pitchFamily="49" charset="0"/>
                        </a:rPr>
                        <a:t>      bne  $t0, $s5, Exit</a:t>
                      </a:r>
                      <a:endParaRPr kumimoji="0" lang="en-AU" sz="18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80012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5</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21</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      addi $s3, $s3, 1</a:t>
                      </a:r>
                      <a:endParaRPr kumimoji="0" lang="en-AU" sz="18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80016</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19</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206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      j    Loop</a:t>
                      </a:r>
                      <a:endParaRPr kumimoji="0" lang="en-AU" sz="18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80020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20000</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222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Exit: …</a:t>
                      </a:r>
                      <a:endParaRPr kumimoji="0" lang="en-AU" sz="18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80024</a:t>
                      </a: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114760" name="Line 71"/>
          <p:cNvSpPr>
            <a:spLocks noChangeShapeType="1"/>
          </p:cNvSpPr>
          <p:nvPr/>
        </p:nvSpPr>
        <p:spPr bwMode="auto">
          <a:xfrm flipH="1" flipV="1">
            <a:off x="5003800" y="2997200"/>
            <a:ext cx="2016125" cy="2016125"/>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4761" name="Line 72"/>
          <p:cNvSpPr>
            <a:spLocks noChangeShapeType="1"/>
          </p:cNvSpPr>
          <p:nvPr/>
        </p:nvSpPr>
        <p:spPr bwMode="auto">
          <a:xfrm flipH="1">
            <a:off x="5076825" y="4149725"/>
            <a:ext cx="2808288" cy="1150938"/>
          </a:xfrm>
          <a:prstGeom prst="line">
            <a:avLst/>
          </a:prstGeom>
          <a:noFill/>
          <a:ln w="28575">
            <a:solidFill>
              <a:schemeClr val="accent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1ED9809-0AE6-4FD4-ACFC-90F18EE34335}" type="slidenum">
              <a:rPr lang="en-AU" altLang="en-US" sz="1400"/>
              <a:pPr>
                <a:spcBef>
                  <a:spcPct val="0"/>
                </a:spcBef>
                <a:buClrTx/>
                <a:buSzTx/>
                <a:buFontTx/>
                <a:buNone/>
              </a:pPr>
              <a:t>111</a:t>
            </a:fld>
            <a:endParaRPr lang="en-AU" altLang="en-US" sz="1400"/>
          </a:p>
        </p:txBody>
      </p:sp>
      <p:sp>
        <p:nvSpPr>
          <p:cNvPr id="116739" name="Rectangle 2"/>
          <p:cNvSpPr>
            <a:spLocks noGrp="1" noChangeArrowheads="1"/>
          </p:cNvSpPr>
          <p:nvPr>
            <p:ph type="title"/>
          </p:nvPr>
        </p:nvSpPr>
        <p:spPr/>
        <p:txBody>
          <a:bodyPr/>
          <a:lstStyle/>
          <a:p>
            <a:pPr eaLnBrk="1" hangingPunct="1"/>
            <a:r>
              <a:rPr lang="en-AU" altLang="en-US"/>
              <a:t>Branching Far Away</a:t>
            </a:r>
          </a:p>
        </p:txBody>
      </p:sp>
      <p:sp>
        <p:nvSpPr>
          <p:cNvPr id="116740" name="Rectangle 3"/>
          <p:cNvSpPr>
            <a:spLocks noGrp="1" noChangeArrowheads="1"/>
          </p:cNvSpPr>
          <p:nvPr>
            <p:ph type="body" idx="1"/>
          </p:nvPr>
        </p:nvSpPr>
        <p:spPr/>
        <p:txBody>
          <a:bodyPr/>
          <a:lstStyle/>
          <a:p>
            <a:pPr eaLnBrk="1" hangingPunct="1">
              <a:tabLst>
                <a:tab pos="1619250" algn="l"/>
              </a:tabLst>
            </a:pPr>
            <a:r>
              <a:rPr lang="en-AU" altLang="en-US"/>
              <a:t>If branch target is too far to encode with 16-bit offset, assembler rewrites the code</a:t>
            </a:r>
          </a:p>
          <a:p>
            <a:pPr eaLnBrk="1" hangingPunct="1">
              <a:tabLst>
                <a:tab pos="1619250" algn="l"/>
              </a:tabLst>
            </a:pPr>
            <a:r>
              <a:rPr lang="en-AU" altLang="en-US"/>
              <a:t>Example</a:t>
            </a:r>
          </a:p>
          <a:p>
            <a:pPr lvl="1" eaLnBrk="1" hangingPunct="1">
              <a:buFont typeface="Wingdings" panose="05000000000000000000" pitchFamily="2" charset="2"/>
              <a:buNone/>
              <a:tabLst>
                <a:tab pos="1619250" algn="l"/>
              </a:tabLst>
            </a:pPr>
            <a:r>
              <a:rPr lang="en-AU" altLang="en-US">
                <a:latin typeface="Lucida Console" panose="020B0609040504020204" pitchFamily="49" charset="0"/>
              </a:rPr>
              <a:t>		beq $s0,$s1, L1</a:t>
            </a:r>
          </a:p>
          <a:p>
            <a:pPr lvl="1" eaLnBrk="1" hangingPunct="1">
              <a:buFont typeface="Wingdings" panose="05000000000000000000" pitchFamily="2" charset="2"/>
              <a:buNone/>
              <a:tabLst>
                <a:tab pos="1619250" algn="l"/>
              </a:tabLst>
            </a:pPr>
            <a:r>
              <a:rPr lang="en-AU" altLang="en-US">
                <a:cs typeface="Arial" panose="020B0604020202020204" pitchFamily="34" charset="0"/>
              </a:rPr>
              <a:t>				↓</a:t>
            </a:r>
          </a:p>
          <a:p>
            <a:pPr lvl="1" eaLnBrk="1" hangingPunct="1">
              <a:buFont typeface="Wingdings" panose="05000000000000000000" pitchFamily="2" charset="2"/>
              <a:buNone/>
              <a:tabLst>
                <a:tab pos="1619250" algn="l"/>
              </a:tabLst>
            </a:pPr>
            <a:r>
              <a:rPr lang="en-AU" altLang="en-US">
                <a:latin typeface="Lucida Console" panose="020B0609040504020204" pitchFamily="49" charset="0"/>
              </a:rPr>
              <a:t>		bne $s0,$s1, L2</a:t>
            </a:r>
            <a:br>
              <a:rPr lang="en-AU" altLang="en-US">
                <a:latin typeface="Lucida Console" panose="020B0609040504020204" pitchFamily="49" charset="0"/>
              </a:rPr>
            </a:br>
            <a:r>
              <a:rPr lang="en-AU" altLang="en-US">
                <a:latin typeface="Lucida Console" panose="020B0609040504020204" pitchFamily="49" charset="0"/>
              </a:rPr>
              <a:t>	j L1</a:t>
            </a:r>
            <a:br>
              <a:rPr lang="en-AU" altLang="en-US">
                <a:latin typeface="Lucida Console" panose="020B0609040504020204" pitchFamily="49" charset="0"/>
              </a:rPr>
            </a:br>
            <a:r>
              <a:rPr lang="en-AU" altLang="en-US">
                <a:latin typeface="Lucida Console" panose="020B0609040504020204" pitchFamily="49" charset="0"/>
              </a:rPr>
              <a:t>L2:	…</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DE40FEC-AF1F-4EF4-8A46-DDE67913A8AD}" type="slidenum">
              <a:rPr lang="en-AU" altLang="en-US" sz="1400"/>
              <a:pPr>
                <a:spcBef>
                  <a:spcPct val="0"/>
                </a:spcBef>
                <a:buClrTx/>
                <a:buSzTx/>
                <a:buFontTx/>
                <a:buNone/>
              </a:pPr>
              <a:t>112</a:t>
            </a:fld>
            <a:endParaRPr lang="en-AU" altLang="en-US" sz="1400"/>
          </a:p>
        </p:txBody>
      </p:sp>
      <p:sp>
        <p:nvSpPr>
          <p:cNvPr id="118787" name="Rectangle 2"/>
          <p:cNvSpPr>
            <a:spLocks noGrp="1" noChangeArrowheads="1"/>
          </p:cNvSpPr>
          <p:nvPr>
            <p:ph type="title"/>
          </p:nvPr>
        </p:nvSpPr>
        <p:spPr/>
        <p:txBody>
          <a:bodyPr/>
          <a:lstStyle/>
          <a:p>
            <a:pPr eaLnBrk="1" hangingPunct="1"/>
            <a:r>
              <a:rPr lang="en-US" altLang="en-US"/>
              <a:t>Addressing Mode Summary</a:t>
            </a:r>
            <a:endParaRPr lang="en-AU" altLang="en-US"/>
          </a:p>
        </p:txBody>
      </p:sp>
      <p:pic>
        <p:nvPicPr>
          <p:cNvPr id="118788" name="Picture 6" descr="f02-18-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8538" y="1268413"/>
            <a:ext cx="4106862"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4F571AC-D1B4-4422-B51E-D4A7B0C8E374}" type="slidenum">
              <a:rPr lang="en-AU" altLang="en-US" sz="1400"/>
              <a:pPr>
                <a:spcBef>
                  <a:spcPct val="0"/>
                </a:spcBef>
                <a:buClrTx/>
                <a:buSzTx/>
                <a:buFontTx/>
                <a:buNone/>
              </a:pPr>
              <a:t>113</a:t>
            </a:fld>
            <a:endParaRPr lang="en-AU" altLang="en-US" sz="1400"/>
          </a:p>
        </p:txBody>
      </p:sp>
      <p:pic>
        <p:nvPicPr>
          <p:cNvPr id="124931" name="Picture 10" descr="f02-2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6030913"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p:txBody>
          <a:bodyPr/>
          <a:lstStyle/>
          <a:p>
            <a:pPr eaLnBrk="1" hangingPunct="1"/>
            <a:r>
              <a:rPr lang="en-US" altLang="en-US"/>
              <a:t>Translation and Startup</a:t>
            </a:r>
            <a:endParaRPr lang="en-AU" altLang="en-US"/>
          </a:p>
        </p:txBody>
      </p:sp>
      <p:sp>
        <p:nvSpPr>
          <p:cNvPr id="124933" name="Text Box 4"/>
          <p:cNvSpPr txBox="1">
            <a:spLocks noChangeArrowheads="1"/>
          </p:cNvSpPr>
          <p:nvPr/>
        </p:nvSpPr>
        <p:spPr bwMode="auto">
          <a:xfrm>
            <a:off x="3563938" y="1989138"/>
            <a:ext cx="2736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Many compilers produce object modules directly</a:t>
            </a:r>
            <a:endParaRPr lang="en-AU" altLang="en-US" sz="1800"/>
          </a:p>
        </p:txBody>
      </p:sp>
      <p:sp>
        <p:nvSpPr>
          <p:cNvPr id="124934" name="AutoShape 5"/>
          <p:cNvSpPr>
            <a:spLocks/>
          </p:cNvSpPr>
          <p:nvPr/>
        </p:nvSpPr>
        <p:spPr bwMode="auto">
          <a:xfrm rot="-2520133">
            <a:off x="3276600" y="1557338"/>
            <a:ext cx="215900" cy="1800225"/>
          </a:xfrm>
          <a:prstGeom prst="rightBrace">
            <a:avLst>
              <a:gd name="adj1" fmla="val 6948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24935" name="Text Box 6"/>
          <p:cNvSpPr txBox="1">
            <a:spLocks noChangeArrowheads="1"/>
          </p:cNvSpPr>
          <p:nvPr/>
        </p:nvSpPr>
        <p:spPr bwMode="auto">
          <a:xfrm>
            <a:off x="7164388" y="4149725"/>
            <a:ext cx="1554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Static linking</a:t>
            </a:r>
            <a:endParaRPr lang="en-AU" altLang="en-US" sz="1800"/>
          </a:p>
        </p:txBody>
      </p:sp>
      <p:sp>
        <p:nvSpPr>
          <p:cNvPr id="124936" name="AutoShape 7"/>
          <p:cNvSpPr>
            <a:spLocks/>
          </p:cNvSpPr>
          <p:nvPr/>
        </p:nvSpPr>
        <p:spPr bwMode="auto">
          <a:xfrm>
            <a:off x="6948488" y="3573463"/>
            <a:ext cx="215900" cy="1511300"/>
          </a:xfrm>
          <a:prstGeom prst="rightBrace">
            <a:avLst>
              <a:gd name="adj1" fmla="val 5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24937" name="Text Box 8"/>
          <p:cNvSpPr txBox="1">
            <a:spLocks noChangeArrowheads="1"/>
          </p:cNvSpPr>
          <p:nvPr/>
        </p:nvSpPr>
        <p:spPr bwMode="auto">
          <a:xfrm rot="5400000">
            <a:off x="6773069" y="2004219"/>
            <a:ext cx="4375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§2.12 Translating and Starting a Program</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E79439E-F976-4B05-80B3-93465A55BBF5}" type="slidenum">
              <a:rPr lang="en-AU" altLang="en-US" sz="1400"/>
              <a:pPr>
                <a:spcBef>
                  <a:spcPct val="0"/>
                </a:spcBef>
                <a:buClrTx/>
                <a:buSzTx/>
                <a:buFontTx/>
                <a:buNone/>
              </a:pPr>
              <a:t>114</a:t>
            </a:fld>
            <a:endParaRPr lang="en-AU" altLang="en-US" sz="1400"/>
          </a:p>
        </p:txBody>
      </p:sp>
      <p:sp>
        <p:nvSpPr>
          <p:cNvPr id="126979" name="Rectangle 2"/>
          <p:cNvSpPr>
            <a:spLocks noGrp="1" noChangeArrowheads="1"/>
          </p:cNvSpPr>
          <p:nvPr>
            <p:ph type="title"/>
          </p:nvPr>
        </p:nvSpPr>
        <p:spPr>
          <a:xfrm>
            <a:off x="684213" y="206375"/>
            <a:ext cx="8259762" cy="701675"/>
          </a:xfrm>
        </p:spPr>
        <p:txBody>
          <a:bodyPr/>
          <a:lstStyle/>
          <a:p>
            <a:pPr eaLnBrk="1" hangingPunct="1"/>
            <a:r>
              <a:rPr lang="en-US" altLang="en-US" sz="4000"/>
              <a:t>Assembler Pseudoinstructions</a:t>
            </a:r>
            <a:endParaRPr lang="en-AU" altLang="en-US" sz="4000"/>
          </a:p>
        </p:txBody>
      </p:sp>
      <p:sp>
        <p:nvSpPr>
          <p:cNvPr id="126980" name="Rectangle 3"/>
          <p:cNvSpPr>
            <a:spLocks noGrp="1" noChangeArrowheads="1"/>
          </p:cNvSpPr>
          <p:nvPr>
            <p:ph type="body" idx="1"/>
          </p:nvPr>
        </p:nvSpPr>
        <p:spPr/>
        <p:txBody>
          <a:bodyPr/>
          <a:lstStyle/>
          <a:p>
            <a:pPr eaLnBrk="1" hangingPunct="1">
              <a:tabLst>
                <a:tab pos="3409950" algn="l"/>
                <a:tab pos="4038600" algn="l"/>
              </a:tabLst>
            </a:pPr>
            <a:r>
              <a:rPr lang="en-US" altLang="en-US" dirty="0"/>
              <a:t>Most assembler instructions represent machine instructions one-to-one</a:t>
            </a:r>
          </a:p>
          <a:p>
            <a:pPr eaLnBrk="1" hangingPunct="1">
              <a:tabLst>
                <a:tab pos="3409950" algn="l"/>
                <a:tab pos="4038600" algn="l"/>
              </a:tabLst>
            </a:pPr>
            <a:r>
              <a:rPr lang="en-US" altLang="en-US" dirty="0" err="1"/>
              <a:t>Pseudoinstructions</a:t>
            </a:r>
            <a:r>
              <a:rPr lang="en-US" altLang="en-US" dirty="0"/>
              <a:t>: figments of the assembler’s imagination</a:t>
            </a:r>
          </a:p>
          <a:p>
            <a:pPr eaLnBrk="1" hangingPunct="1">
              <a:buFont typeface="Wingdings" panose="05000000000000000000" pitchFamily="2" charset="2"/>
              <a:buNone/>
              <a:tabLst>
                <a:tab pos="3409950" algn="l"/>
                <a:tab pos="4038600" algn="l"/>
              </a:tabLst>
            </a:pPr>
            <a:r>
              <a:rPr lang="en-US" altLang="en-US" sz="2400" dirty="0">
                <a:latin typeface="Lucida Console" panose="020B0609040504020204" pitchFamily="49" charset="0"/>
              </a:rPr>
              <a:t>	move $t0, $t1</a:t>
            </a:r>
            <a:r>
              <a:rPr lang="en-US" altLang="en-US" sz="2800" dirty="0"/>
              <a:t>	</a:t>
            </a:r>
            <a:r>
              <a:rPr lang="en-US" altLang="en-US" sz="2800" dirty="0">
                <a:cs typeface="Arial" panose="020B0604020202020204" pitchFamily="34" charset="0"/>
              </a:rPr>
              <a:t>→</a:t>
            </a:r>
            <a:r>
              <a:rPr lang="en-US" altLang="en-US" sz="2800" dirty="0"/>
              <a:t>	</a:t>
            </a:r>
            <a:r>
              <a:rPr lang="en-US" altLang="en-US" sz="2400" dirty="0">
                <a:latin typeface="Lucida Console" panose="020B0609040504020204" pitchFamily="49" charset="0"/>
              </a:rPr>
              <a:t>add $t0, $zero, $t1</a:t>
            </a:r>
          </a:p>
          <a:p>
            <a:pPr eaLnBrk="1" hangingPunct="1">
              <a:buFont typeface="Wingdings" panose="05000000000000000000" pitchFamily="2" charset="2"/>
              <a:buNone/>
              <a:tabLst>
                <a:tab pos="3409950" algn="l"/>
                <a:tab pos="4038600" algn="l"/>
              </a:tabLst>
            </a:pPr>
            <a:r>
              <a:rPr lang="en-US" altLang="en-US" sz="2400" dirty="0">
                <a:latin typeface="Lucida Console" panose="020B0609040504020204" pitchFamily="49" charset="0"/>
              </a:rPr>
              <a:t>	</a:t>
            </a:r>
            <a:r>
              <a:rPr lang="en-US" altLang="en-US" sz="2400" dirty="0" err="1">
                <a:latin typeface="Lucida Console" panose="020B0609040504020204" pitchFamily="49" charset="0"/>
              </a:rPr>
              <a:t>blt</a:t>
            </a:r>
            <a:r>
              <a:rPr lang="en-US" altLang="en-US" sz="2400" dirty="0">
                <a:latin typeface="Lucida Console" panose="020B0609040504020204" pitchFamily="49" charset="0"/>
              </a:rPr>
              <a:t> $t0, $t1, L</a:t>
            </a:r>
            <a:r>
              <a:rPr lang="en-US" altLang="en-US" sz="2800" dirty="0"/>
              <a:t>	 </a:t>
            </a:r>
            <a:r>
              <a:rPr lang="en-US" altLang="en-US" sz="2800" dirty="0">
                <a:cs typeface="Arial" panose="020B0604020202020204" pitchFamily="34" charset="0"/>
              </a:rPr>
              <a:t>→</a:t>
            </a:r>
            <a:r>
              <a:rPr lang="en-US" altLang="en-US" sz="2800" dirty="0"/>
              <a:t> 	</a:t>
            </a:r>
            <a:r>
              <a:rPr lang="en-US" altLang="en-US" sz="2400" dirty="0" err="1">
                <a:latin typeface="Lucida Console" panose="020B0609040504020204" pitchFamily="49" charset="0"/>
              </a:rPr>
              <a:t>slt</a:t>
            </a:r>
            <a:r>
              <a:rPr lang="en-US" altLang="en-US" sz="2400" dirty="0">
                <a:latin typeface="Lucida Console" panose="020B0609040504020204" pitchFamily="49" charset="0"/>
              </a:rPr>
              <a:t> $at, $t0, $t1</a:t>
            </a:r>
            <a:br>
              <a:rPr lang="en-US" altLang="en-US" sz="2800" dirty="0"/>
            </a:br>
            <a:r>
              <a:rPr lang="en-US" altLang="en-US" sz="2800" dirty="0"/>
              <a:t>		</a:t>
            </a:r>
            <a:r>
              <a:rPr lang="en-US" altLang="en-US" sz="2400" dirty="0">
                <a:latin typeface="Lucida Console" panose="020B0609040504020204" pitchFamily="49" charset="0"/>
              </a:rPr>
              <a:t>bne $at, $zero, L</a:t>
            </a:r>
          </a:p>
          <a:p>
            <a:pPr lvl="1" eaLnBrk="1" hangingPunct="1">
              <a:tabLst>
                <a:tab pos="3409950" algn="l"/>
                <a:tab pos="4038600" algn="l"/>
              </a:tabLst>
            </a:pPr>
            <a:r>
              <a:rPr lang="en-US" altLang="en-US" dirty="0"/>
              <a:t>$at (register 1): assembler temporary</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B62D28D-A0CA-4434-A686-45E33C5E0FFE}" type="slidenum">
              <a:rPr lang="en-AU" altLang="en-US" sz="1400"/>
              <a:pPr>
                <a:spcBef>
                  <a:spcPct val="0"/>
                </a:spcBef>
                <a:buClrTx/>
                <a:buSzTx/>
                <a:buFontTx/>
                <a:buNone/>
              </a:pPr>
              <a:t>115</a:t>
            </a:fld>
            <a:endParaRPr lang="en-AU" altLang="en-US" sz="1400"/>
          </a:p>
        </p:txBody>
      </p:sp>
      <p:sp>
        <p:nvSpPr>
          <p:cNvPr id="129027" name="Rectangle 2"/>
          <p:cNvSpPr>
            <a:spLocks noGrp="1" noChangeArrowheads="1"/>
          </p:cNvSpPr>
          <p:nvPr>
            <p:ph type="title"/>
          </p:nvPr>
        </p:nvSpPr>
        <p:spPr/>
        <p:txBody>
          <a:bodyPr/>
          <a:lstStyle/>
          <a:p>
            <a:pPr eaLnBrk="1" hangingPunct="1"/>
            <a:r>
              <a:rPr lang="en-US" altLang="en-US"/>
              <a:t>Producing an Object Module</a:t>
            </a:r>
            <a:endParaRPr lang="en-AU" altLang="en-US"/>
          </a:p>
        </p:txBody>
      </p:sp>
      <p:sp>
        <p:nvSpPr>
          <p:cNvPr id="129028" name="Rectangle 3"/>
          <p:cNvSpPr>
            <a:spLocks noGrp="1" noChangeArrowheads="1"/>
          </p:cNvSpPr>
          <p:nvPr>
            <p:ph type="body" idx="1"/>
          </p:nvPr>
        </p:nvSpPr>
        <p:spPr/>
        <p:txBody>
          <a:bodyPr/>
          <a:lstStyle/>
          <a:p>
            <a:pPr eaLnBrk="1" hangingPunct="1">
              <a:lnSpc>
                <a:spcPct val="90000"/>
              </a:lnSpc>
            </a:pPr>
            <a:r>
              <a:rPr lang="en-US" altLang="en-US" sz="2800"/>
              <a:t>Assembler (or compiler) translates program into machine instructions</a:t>
            </a:r>
          </a:p>
          <a:p>
            <a:pPr eaLnBrk="1" hangingPunct="1">
              <a:lnSpc>
                <a:spcPct val="90000"/>
              </a:lnSpc>
            </a:pPr>
            <a:r>
              <a:rPr lang="en-US" altLang="en-US" sz="2800"/>
              <a:t>Provides information for building a complete program from the pieces</a:t>
            </a:r>
          </a:p>
          <a:p>
            <a:pPr lvl="1" eaLnBrk="1" hangingPunct="1">
              <a:lnSpc>
                <a:spcPct val="90000"/>
              </a:lnSpc>
            </a:pPr>
            <a:r>
              <a:rPr lang="en-US" altLang="en-US" sz="2400"/>
              <a:t>Header: described contents of object module</a:t>
            </a:r>
          </a:p>
          <a:p>
            <a:pPr lvl="1" eaLnBrk="1" hangingPunct="1">
              <a:lnSpc>
                <a:spcPct val="90000"/>
              </a:lnSpc>
            </a:pPr>
            <a:r>
              <a:rPr lang="en-US" altLang="en-US" sz="2400"/>
              <a:t>Text segment: translated instructions</a:t>
            </a:r>
          </a:p>
          <a:p>
            <a:pPr lvl="1" eaLnBrk="1" hangingPunct="1">
              <a:lnSpc>
                <a:spcPct val="90000"/>
              </a:lnSpc>
            </a:pPr>
            <a:r>
              <a:rPr lang="en-US" altLang="en-US" sz="2400"/>
              <a:t>Static data segment: data allocated for the life of the program</a:t>
            </a:r>
          </a:p>
          <a:p>
            <a:pPr lvl="1" eaLnBrk="1" hangingPunct="1">
              <a:lnSpc>
                <a:spcPct val="90000"/>
              </a:lnSpc>
            </a:pPr>
            <a:r>
              <a:rPr lang="en-US" altLang="en-US" sz="2400"/>
              <a:t>Relocation info: for contents that depend on absolute location of loaded program</a:t>
            </a:r>
          </a:p>
          <a:p>
            <a:pPr lvl="1" eaLnBrk="1" hangingPunct="1">
              <a:lnSpc>
                <a:spcPct val="90000"/>
              </a:lnSpc>
            </a:pPr>
            <a:r>
              <a:rPr lang="en-US" altLang="en-US" sz="2400"/>
              <a:t>Symbol table: global definitions and external refs</a:t>
            </a:r>
          </a:p>
          <a:p>
            <a:pPr lvl="1" eaLnBrk="1" hangingPunct="1">
              <a:lnSpc>
                <a:spcPct val="90000"/>
              </a:lnSpc>
            </a:pPr>
            <a:r>
              <a:rPr lang="en-US" altLang="en-US" sz="2400"/>
              <a:t>Debug info: for associating with source code</a:t>
            </a:r>
            <a:endParaRPr lang="en-AU" altLang="en-US" sz="24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982367F-B057-4BCA-8547-DC74FD2512BC}" type="slidenum">
              <a:rPr lang="en-AU" altLang="en-US" sz="1400"/>
              <a:pPr>
                <a:spcBef>
                  <a:spcPct val="0"/>
                </a:spcBef>
                <a:buClrTx/>
                <a:buSzTx/>
                <a:buFontTx/>
                <a:buNone/>
              </a:pPr>
              <a:t>116</a:t>
            </a:fld>
            <a:endParaRPr lang="en-AU" altLang="en-US" sz="1400"/>
          </a:p>
        </p:txBody>
      </p:sp>
      <p:sp>
        <p:nvSpPr>
          <p:cNvPr id="131075" name="Rectangle 4"/>
          <p:cNvSpPr>
            <a:spLocks noGrp="1" noChangeArrowheads="1"/>
          </p:cNvSpPr>
          <p:nvPr>
            <p:ph type="title"/>
          </p:nvPr>
        </p:nvSpPr>
        <p:spPr/>
        <p:txBody>
          <a:bodyPr/>
          <a:lstStyle/>
          <a:p>
            <a:pPr eaLnBrk="1" hangingPunct="1"/>
            <a:r>
              <a:rPr lang="en-US" altLang="en-US"/>
              <a:t>Linking Object Modules</a:t>
            </a:r>
            <a:endParaRPr lang="en-AU" altLang="en-US"/>
          </a:p>
        </p:txBody>
      </p:sp>
      <p:sp>
        <p:nvSpPr>
          <p:cNvPr id="131076" name="Rectangle 5"/>
          <p:cNvSpPr>
            <a:spLocks noGrp="1" noChangeArrowheads="1"/>
          </p:cNvSpPr>
          <p:nvPr>
            <p:ph type="body" idx="1"/>
          </p:nvPr>
        </p:nvSpPr>
        <p:spPr/>
        <p:txBody>
          <a:bodyPr/>
          <a:lstStyle/>
          <a:p>
            <a:pPr eaLnBrk="1" hangingPunct="1"/>
            <a:r>
              <a:rPr lang="en-US" altLang="en-US"/>
              <a:t>Produces an executable image</a:t>
            </a:r>
          </a:p>
          <a:p>
            <a:pPr lvl="1" eaLnBrk="1" hangingPunct="1">
              <a:buFont typeface="Wingdings" panose="05000000000000000000" pitchFamily="2" charset="2"/>
              <a:buNone/>
            </a:pPr>
            <a:r>
              <a:rPr lang="en-US" altLang="en-US">
                <a:solidFill>
                  <a:schemeClr val="hlink"/>
                </a:solidFill>
              </a:rPr>
              <a:t>1.</a:t>
            </a:r>
            <a:r>
              <a:rPr lang="en-US" altLang="en-US"/>
              <a:t>	Merges segments</a:t>
            </a:r>
          </a:p>
          <a:p>
            <a:pPr lvl="1" eaLnBrk="1" hangingPunct="1">
              <a:buFont typeface="Wingdings" panose="05000000000000000000" pitchFamily="2" charset="2"/>
              <a:buNone/>
            </a:pPr>
            <a:r>
              <a:rPr lang="en-US" altLang="en-US">
                <a:solidFill>
                  <a:schemeClr val="hlink"/>
                </a:solidFill>
              </a:rPr>
              <a:t>2.</a:t>
            </a:r>
            <a:r>
              <a:rPr lang="en-US" altLang="en-US"/>
              <a:t>	Resolve labels (determine their addresses)</a:t>
            </a:r>
          </a:p>
          <a:p>
            <a:pPr lvl="1" eaLnBrk="1" hangingPunct="1">
              <a:buFont typeface="Wingdings" panose="05000000000000000000" pitchFamily="2" charset="2"/>
              <a:buNone/>
            </a:pPr>
            <a:r>
              <a:rPr lang="en-US" altLang="en-US">
                <a:solidFill>
                  <a:schemeClr val="hlink"/>
                </a:solidFill>
              </a:rPr>
              <a:t>3.</a:t>
            </a:r>
            <a:r>
              <a:rPr lang="en-US" altLang="en-US"/>
              <a:t>	Patch location-dependent and external refs</a:t>
            </a:r>
          </a:p>
          <a:p>
            <a:pPr eaLnBrk="1" hangingPunct="1"/>
            <a:r>
              <a:rPr lang="en-US" altLang="en-US"/>
              <a:t>Could leave location dependencies for fixing by a relocating loader</a:t>
            </a:r>
          </a:p>
          <a:p>
            <a:pPr lvl="1" eaLnBrk="1" hangingPunct="1"/>
            <a:r>
              <a:rPr lang="en-US" altLang="en-US"/>
              <a:t>But with virtual memory, no need to do this</a:t>
            </a:r>
          </a:p>
          <a:p>
            <a:pPr lvl="1" eaLnBrk="1" hangingPunct="1"/>
            <a:r>
              <a:rPr lang="en-US" altLang="en-US"/>
              <a:t>Program can be loaded into absolute location in virtual memory space</a:t>
            </a:r>
            <a:endParaRPr lang="en-AU"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88A5E10-AB05-4A8B-BF6D-DD2B9310750E}" type="slidenum">
              <a:rPr lang="en-AU" altLang="en-US" sz="1400"/>
              <a:pPr>
                <a:spcBef>
                  <a:spcPct val="0"/>
                </a:spcBef>
                <a:buClrTx/>
                <a:buSzTx/>
                <a:buFontTx/>
                <a:buNone/>
              </a:pPr>
              <a:t>117</a:t>
            </a:fld>
            <a:endParaRPr lang="en-AU" altLang="en-US" sz="1400"/>
          </a:p>
        </p:txBody>
      </p:sp>
      <p:sp>
        <p:nvSpPr>
          <p:cNvPr id="133123" name="Rectangle 4"/>
          <p:cNvSpPr>
            <a:spLocks noGrp="1" noChangeArrowheads="1"/>
          </p:cNvSpPr>
          <p:nvPr>
            <p:ph type="title"/>
          </p:nvPr>
        </p:nvSpPr>
        <p:spPr/>
        <p:txBody>
          <a:bodyPr/>
          <a:lstStyle/>
          <a:p>
            <a:pPr eaLnBrk="1" hangingPunct="1"/>
            <a:r>
              <a:rPr lang="en-US" altLang="en-US"/>
              <a:t>Loading a Program</a:t>
            </a:r>
            <a:endParaRPr lang="en-AU" altLang="en-US"/>
          </a:p>
        </p:txBody>
      </p:sp>
      <p:sp>
        <p:nvSpPr>
          <p:cNvPr id="133124" name="Rectangle 5"/>
          <p:cNvSpPr>
            <a:spLocks noGrp="1" noChangeArrowheads="1"/>
          </p:cNvSpPr>
          <p:nvPr>
            <p:ph type="body" idx="1"/>
          </p:nvPr>
        </p:nvSpPr>
        <p:spPr/>
        <p:txBody>
          <a:bodyPr/>
          <a:lstStyle/>
          <a:p>
            <a:pPr eaLnBrk="1" hangingPunct="1"/>
            <a:r>
              <a:rPr lang="en-US" altLang="en-US"/>
              <a:t>Load from image file on disk into memory</a:t>
            </a:r>
          </a:p>
          <a:p>
            <a:pPr lvl="1" eaLnBrk="1" hangingPunct="1">
              <a:buFont typeface="Wingdings" panose="05000000000000000000" pitchFamily="2" charset="2"/>
              <a:buNone/>
            </a:pPr>
            <a:r>
              <a:rPr lang="en-US" altLang="en-US">
                <a:solidFill>
                  <a:schemeClr val="hlink"/>
                </a:solidFill>
              </a:rPr>
              <a:t>1.</a:t>
            </a:r>
            <a:r>
              <a:rPr lang="en-US" altLang="en-US"/>
              <a:t>	Read header to determine segment sizes</a:t>
            </a:r>
          </a:p>
          <a:p>
            <a:pPr lvl="1" eaLnBrk="1" hangingPunct="1">
              <a:buFont typeface="Wingdings" panose="05000000000000000000" pitchFamily="2" charset="2"/>
              <a:buNone/>
            </a:pPr>
            <a:r>
              <a:rPr lang="en-US" altLang="en-US">
                <a:solidFill>
                  <a:schemeClr val="hlink"/>
                </a:solidFill>
              </a:rPr>
              <a:t>2.</a:t>
            </a:r>
            <a:r>
              <a:rPr lang="en-US" altLang="en-US"/>
              <a:t>	Create virtual address space</a:t>
            </a:r>
          </a:p>
          <a:p>
            <a:pPr lvl="1" eaLnBrk="1" hangingPunct="1">
              <a:buFont typeface="Wingdings" panose="05000000000000000000" pitchFamily="2" charset="2"/>
              <a:buNone/>
            </a:pPr>
            <a:r>
              <a:rPr lang="en-US" altLang="en-US">
                <a:solidFill>
                  <a:schemeClr val="hlink"/>
                </a:solidFill>
              </a:rPr>
              <a:t>3.</a:t>
            </a:r>
            <a:r>
              <a:rPr lang="en-US" altLang="en-US"/>
              <a:t>	Copy text and initialized data into memory</a:t>
            </a:r>
          </a:p>
          <a:p>
            <a:pPr lvl="2" eaLnBrk="1" hangingPunct="1"/>
            <a:r>
              <a:rPr lang="en-US" altLang="en-US"/>
              <a:t>Or set page table entries so they can be faulted in</a:t>
            </a:r>
          </a:p>
          <a:p>
            <a:pPr lvl="1" eaLnBrk="1" hangingPunct="1">
              <a:buFont typeface="Wingdings" panose="05000000000000000000" pitchFamily="2" charset="2"/>
              <a:buNone/>
            </a:pPr>
            <a:r>
              <a:rPr lang="en-US" altLang="en-US">
                <a:solidFill>
                  <a:schemeClr val="hlink"/>
                </a:solidFill>
              </a:rPr>
              <a:t>4.</a:t>
            </a:r>
            <a:r>
              <a:rPr lang="en-US" altLang="en-US"/>
              <a:t>	Set up arguments on stack</a:t>
            </a:r>
          </a:p>
          <a:p>
            <a:pPr lvl="1" eaLnBrk="1" hangingPunct="1">
              <a:buFont typeface="Wingdings" panose="05000000000000000000" pitchFamily="2" charset="2"/>
              <a:buNone/>
            </a:pPr>
            <a:r>
              <a:rPr lang="en-US" altLang="en-US">
                <a:solidFill>
                  <a:schemeClr val="hlink"/>
                </a:solidFill>
              </a:rPr>
              <a:t>5.</a:t>
            </a:r>
            <a:r>
              <a:rPr lang="en-US" altLang="en-US"/>
              <a:t>	Initialize registers (including $sp, $fp, $gp)</a:t>
            </a:r>
          </a:p>
          <a:p>
            <a:pPr lvl="1" eaLnBrk="1" hangingPunct="1">
              <a:buFont typeface="Wingdings" panose="05000000000000000000" pitchFamily="2" charset="2"/>
              <a:buNone/>
            </a:pPr>
            <a:r>
              <a:rPr lang="en-US" altLang="en-US">
                <a:solidFill>
                  <a:schemeClr val="hlink"/>
                </a:solidFill>
              </a:rPr>
              <a:t>6.</a:t>
            </a:r>
            <a:r>
              <a:rPr lang="en-US" altLang="en-US"/>
              <a:t>	Jump to startup routine</a:t>
            </a:r>
          </a:p>
          <a:p>
            <a:pPr lvl="2" eaLnBrk="1" hangingPunct="1"/>
            <a:r>
              <a:rPr lang="en-US" altLang="en-US"/>
              <a:t>Copies arguments to $a0, … and calls main</a:t>
            </a:r>
          </a:p>
          <a:p>
            <a:pPr lvl="2" eaLnBrk="1" hangingPunct="1"/>
            <a:r>
              <a:rPr lang="en-US" altLang="en-US"/>
              <a:t>When main returns, do exit syscall</a:t>
            </a:r>
            <a:endParaRPr lang="en-AU"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9C3A06E-5C65-4334-88BF-2FBA2E408D6A}" type="slidenum">
              <a:rPr lang="en-AU" altLang="en-US" sz="1400"/>
              <a:pPr>
                <a:spcBef>
                  <a:spcPct val="0"/>
                </a:spcBef>
                <a:buClrTx/>
                <a:buSzTx/>
                <a:buFontTx/>
                <a:buNone/>
              </a:pPr>
              <a:t>118</a:t>
            </a:fld>
            <a:endParaRPr lang="en-AU" altLang="en-US" sz="1400"/>
          </a:p>
        </p:txBody>
      </p:sp>
      <p:sp>
        <p:nvSpPr>
          <p:cNvPr id="135171" name="Rectangle 2"/>
          <p:cNvSpPr>
            <a:spLocks noGrp="1" noChangeArrowheads="1"/>
          </p:cNvSpPr>
          <p:nvPr>
            <p:ph type="title"/>
          </p:nvPr>
        </p:nvSpPr>
        <p:spPr/>
        <p:txBody>
          <a:bodyPr/>
          <a:lstStyle/>
          <a:p>
            <a:pPr eaLnBrk="1" hangingPunct="1"/>
            <a:r>
              <a:rPr lang="en-US" altLang="en-US"/>
              <a:t>Dynamic Linking</a:t>
            </a:r>
            <a:endParaRPr lang="en-AU" altLang="en-US"/>
          </a:p>
        </p:txBody>
      </p:sp>
      <p:sp>
        <p:nvSpPr>
          <p:cNvPr id="135172" name="Rectangle 3"/>
          <p:cNvSpPr>
            <a:spLocks noGrp="1" noChangeArrowheads="1"/>
          </p:cNvSpPr>
          <p:nvPr>
            <p:ph type="body" idx="1"/>
          </p:nvPr>
        </p:nvSpPr>
        <p:spPr/>
        <p:txBody>
          <a:bodyPr/>
          <a:lstStyle/>
          <a:p>
            <a:pPr eaLnBrk="1" hangingPunct="1"/>
            <a:r>
              <a:rPr lang="en-US" altLang="en-US"/>
              <a:t>Only link/load library procedure when it is called</a:t>
            </a:r>
          </a:p>
          <a:p>
            <a:pPr lvl="1" eaLnBrk="1" hangingPunct="1"/>
            <a:r>
              <a:rPr lang="en-US" altLang="en-US"/>
              <a:t>Requires procedure code to be relocatable</a:t>
            </a:r>
          </a:p>
          <a:p>
            <a:pPr lvl="1" eaLnBrk="1" hangingPunct="1"/>
            <a:r>
              <a:rPr lang="en-US" altLang="en-US"/>
              <a:t>Avoids image bloat caused by static linking of all (transitively) referenced libraries</a:t>
            </a:r>
          </a:p>
          <a:p>
            <a:pPr lvl="1" eaLnBrk="1" hangingPunct="1"/>
            <a:r>
              <a:rPr lang="en-US" altLang="en-US"/>
              <a:t>Automatically picks up new library versions</a:t>
            </a:r>
            <a:endParaRPr lang="en-AU"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87ED579-1FF5-4B45-BB73-D18AB0EB7A44}" type="slidenum">
              <a:rPr lang="en-AU" altLang="en-US" sz="1400"/>
              <a:pPr>
                <a:spcBef>
                  <a:spcPct val="0"/>
                </a:spcBef>
                <a:buClrTx/>
                <a:buSzTx/>
                <a:buFontTx/>
                <a:buNone/>
              </a:pPr>
              <a:t>119</a:t>
            </a:fld>
            <a:endParaRPr lang="en-AU" altLang="en-US" sz="1400"/>
          </a:p>
        </p:txBody>
      </p:sp>
      <p:pic>
        <p:nvPicPr>
          <p:cNvPr id="137219" name="Picture 10" descr="f02-22-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51275" y="1196975"/>
            <a:ext cx="4005263"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0" name="Rectangle 2"/>
          <p:cNvSpPr>
            <a:spLocks noGrp="1" noChangeArrowheads="1"/>
          </p:cNvSpPr>
          <p:nvPr>
            <p:ph type="title"/>
          </p:nvPr>
        </p:nvSpPr>
        <p:spPr/>
        <p:txBody>
          <a:bodyPr/>
          <a:lstStyle/>
          <a:p>
            <a:pPr eaLnBrk="1" hangingPunct="1"/>
            <a:r>
              <a:rPr lang="en-US" altLang="en-US" dirty="0"/>
              <a:t>Lazy Linkage</a:t>
            </a:r>
            <a:endParaRPr lang="en-AU" altLang="en-US" dirty="0"/>
          </a:p>
        </p:txBody>
      </p:sp>
      <p:sp>
        <p:nvSpPr>
          <p:cNvPr id="137221" name="Text Box 4"/>
          <p:cNvSpPr txBox="1">
            <a:spLocks noChangeArrowheads="1"/>
          </p:cNvSpPr>
          <p:nvPr/>
        </p:nvSpPr>
        <p:spPr bwMode="auto">
          <a:xfrm>
            <a:off x="1042988" y="2497138"/>
            <a:ext cx="1797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Indirection table</a:t>
            </a:r>
            <a:endParaRPr lang="en-AU" altLang="en-US" sz="1800"/>
          </a:p>
        </p:txBody>
      </p:sp>
      <p:sp>
        <p:nvSpPr>
          <p:cNvPr id="137222" name="Text Box 5"/>
          <p:cNvSpPr txBox="1">
            <a:spLocks noChangeArrowheads="1"/>
          </p:cNvSpPr>
          <p:nvPr/>
        </p:nvSpPr>
        <p:spPr bwMode="auto">
          <a:xfrm>
            <a:off x="1042988" y="3305175"/>
            <a:ext cx="2520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Stub: Loads routine ID,</a:t>
            </a:r>
            <a:br>
              <a:rPr lang="en-US" altLang="en-US" sz="1800"/>
            </a:br>
            <a:r>
              <a:rPr lang="en-US" altLang="en-US" sz="1800"/>
              <a:t>Jump to linker/loader</a:t>
            </a:r>
            <a:endParaRPr lang="en-AU" altLang="en-US" sz="1800"/>
          </a:p>
        </p:txBody>
      </p:sp>
      <p:sp>
        <p:nvSpPr>
          <p:cNvPr id="137223" name="Text Box 6"/>
          <p:cNvSpPr txBox="1">
            <a:spLocks noChangeArrowheads="1"/>
          </p:cNvSpPr>
          <p:nvPr/>
        </p:nvSpPr>
        <p:spPr bwMode="auto">
          <a:xfrm>
            <a:off x="1042988" y="4370388"/>
            <a:ext cx="206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Linker/loader code</a:t>
            </a:r>
            <a:endParaRPr lang="en-AU" altLang="en-US" sz="1800"/>
          </a:p>
        </p:txBody>
      </p:sp>
      <p:sp>
        <p:nvSpPr>
          <p:cNvPr id="137224" name="Text Box 7"/>
          <p:cNvSpPr txBox="1">
            <a:spLocks noChangeArrowheads="1"/>
          </p:cNvSpPr>
          <p:nvPr/>
        </p:nvSpPr>
        <p:spPr bwMode="auto">
          <a:xfrm>
            <a:off x="1042988" y="5233988"/>
            <a:ext cx="1568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Dynamically</a:t>
            </a:r>
            <a:br>
              <a:rPr lang="en-US" altLang="en-US" sz="1800"/>
            </a:br>
            <a:r>
              <a:rPr lang="en-US" altLang="en-US" sz="1800"/>
              <a:t>mapped code</a:t>
            </a:r>
            <a:endParaRPr lang="en-AU" altLang="en-US"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AU" altLang="en-US"/>
              <a:t>Chapter 2 — Instructions: Language of the Computer — </a:t>
            </a:r>
            <a:fld id="{F6F9AF48-6E86-4F0F-B6F0-867136BB08A0}" type="slidenum">
              <a:rPr lang="en-AU" altLang="en-US" smtClean="0"/>
              <a:pPr>
                <a:defRPr/>
              </a:pPr>
              <a:t>12</a:t>
            </a:fld>
            <a:endParaRPr lang="en-AU" altLang="en-US"/>
          </a:p>
        </p:txBody>
      </p:sp>
      <p:sp>
        <p:nvSpPr>
          <p:cNvPr id="3" name="Rectangle 2"/>
          <p:cNvSpPr/>
          <p:nvPr/>
        </p:nvSpPr>
        <p:spPr>
          <a:xfrm>
            <a:off x="2411760" y="1205447"/>
            <a:ext cx="4147289" cy="1754326"/>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 – Format</a:t>
            </a:r>
          </a:p>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Instructions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4" name="Rectangle 3"/>
          <p:cNvSpPr/>
          <p:nvPr/>
        </p:nvSpPr>
        <p:spPr>
          <a:xfrm>
            <a:off x="661151" y="2989800"/>
            <a:ext cx="7648505"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Arithmetic: ADD, SUB, ..</a:t>
            </a:r>
          </a:p>
        </p:txBody>
      </p:sp>
      <p:sp>
        <p:nvSpPr>
          <p:cNvPr id="5" name="Rectangle 4"/>
          <p:cNvSpPr/>
          <p:nvPr/>
        </p:nvSpPr>
        <p:spPr>
          <a:xfrm>
            <a:off x="815038" y="3913130"/>
            <a:ext cx="7071424"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Logical: AND, OR, </a:t>
            </a:r>
            <a:r>
              <a:rPr lang="en-US" sz="5400" dirty="0">
                <a:ln w="0"/>
                <a:gradFill>
                  <a:gsLst>
                    <a:gs pos="21000">
                      <a:srgbClr val="53575C"/>
                    </a:gs>
                    <a:gs pos="88000">
                      <a:srgbClr val="C5C7CA"/>
                    </a:gs>
                  </a:gsLst>
                  <a:lin ang="5400000"/>
                </a:gradFill>
              </a:rPr>
              <a:t>…</a:t>
            </a:r>
            <a:r>
              <a:rPr lang="en-US" sz="5400" b="0" cap="none" spc="0" dirty="0">
                <a:ln w="0"/>
                <a:gradFill>
                  <a:gsLst>
                    <a:gs pos="21000">
                      <a:srgbClr val="53575C"/>
                    </a:gs>
                    <a:gs pos="88000">
                      <a:srgbClr val="C5C7CA"/>
                    </a:gs>
                  </a:gsLst>
                  <a:lin ang="5400000"/>
                </a:gradFill>
                <a:effectLst/>
              </a:rPr>
              <a:t> </a:t>
            </a:r>
          </a:p>
        </p:txBody>
      </p:sp>
      <p:sp>
        <p:nvSpPr>
          <p:cNvPr id="6" name="Rectangle 5"/>
          <p:cNvSpPr/>
          <p:nvPr/>
        </p:nvSpPr>
        <p:spPr>
          <a:xfrm>
            <a:off x="1744877" y="4966728"/>
            <a:ext cx="5211748"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Other: SLT, ……</a:t>
            </a:r>
          </a:p>
        </p:txBody>
      </p:sp>
      <p:sp>
        <p:nvSpPr>
          <p:cNvPr id="7" name="Rectangle 6"/>
          <p:cNvSpPr/>
          <p:nvPr/>
        </p:nvSpPr>
        <p:spPr>
          <a:xfrm>
            <a:off x="2411760" y="170817"/>
            <a:ext cx="4934364" cy="646331"/>
          </a:xfrm>
          <a:prstGeom prst="rect">
            <a:avLst/>
          </a:prstGeom>
          <a:solidFill>
            <a:srgbClr val="FFFF00"/>
          </a:solidFill>
        </p:spPr>
        <p:txBody>
          <a:bodyPr wrap="none">
            <a:spAutoFit/>
          </a:bodyPr>
          <a:lstStyle/>
          <a:p>
            <a:pPr marL="0" indent="0">
              <a:buNone/>
            </a:pPr>
            <a:r>
              <a:rPr lang="en-US" sz="3600" dirty="0"/>
              <a:t>R[</a:t>
            </a:r>
            <a:r>
              <a:rPr lang="en-US" sz="3600" dirty="0" err="1"/>
              <a:t>rd</a:t>
            </a:r>
            <a:r>
              <a:rPr lang="en-US" sz="3600" dirty="0"/>
              <a:t>]  </a:t>
            </a:r>
            <a:r>
              <a:rPr lang="en-US" sz="3600" dirty="0">
                <a:sym typeface="Wingdings" panose="05000000000000000000" pitchFamily="2" charset="2"/>
              </a:rPr>
              <a:t> R[</a:t>
            </a:r>
            <a:r>
              <a:rPr lang="en-US" sz="3600" dirty="0" err="1">
                <a:sym typeface="Wingdings" panose="05000000000000000000" pitchFamily="2" charset="2"/>
              </a:rPr>
              <a:t>rt</a:t>
            </a:r>
            <a:r>
              <a:rPr lang="en-US" sz="3600" dirty="0">
                <a:sym typeface="Wingdings" panose="05000000000000000000" pitchFamily="2" charset="2"/>
              </a:rPr>
              <a:t>]  op  R[</a:t>
            </a:r>
            <a:r>
              <a:rPr lang="en-US" sz="3600" dirty="0" err="1">
                <a:sym typeface="Wingdings" panose="05000000000000000000" pitchFamily="2" charset="2"/>
              </a:rPr>
              <a:t>rs</a:t>
            </a:r>
            <a:r>
              <a:rPr lang="en-US" sz="3600" dirty="0">
                <a:sym typeface="Wingdings" panose="05000000000000000000" pitchFamily="2" charset="2"/>
              </a:rPr>
              <a:t>]</a:t>
            </a:r>
            <a:endParaRPr lang="en-US" sz="3600" dirty="0"/>
          </a:p>
        </p:txBody>
      </p:sp>
    </p:spTree>
    <p:extLst>
      <p:ext uri="{BB962C8B-B14F-4D97-AF65-F5344CB8AC3E}">
        <p14:creationId xmlns:p14="http://schemas.microsoft.com/office/powerpoint/2010/main" val="42630951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7F68C37-3EB6-4451-8677-2AFF82563F1C}" type="slidenum">
              <a:rPr lang="en-AU" altLang="en-US" sz="1400"/>
              <a:pPr>
                <a:spcBef>
                  <a:spcPct val="0"/>
                </a:spcBef>
                <a:buClrTx/>
                <a:buSzTx/>
                <a:buFontTx/>
                <a:buNone/>
              </a:pPr>
              <a:t>120</a:t>
            </a:fld>
            <a:endParaRPr lang="en-AU" altLang="en-US" sz="1400"/>
          </a:p>
        </p:txBody>
      </p:sp>
      <p:pic>
        <p:nvPicPr>
          <p:cNvPr id="139267" name="Picture 8" descr="f02-2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989138"/>
            <a:ext cx="6416675"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8" name="Rectangle 2"/>
          <p:cNvSpPr>
            <a:spLocks noGrp="1" noChangeArrowheads="1"/>
          </p:cNvSpPr>
          <p:nvPr>
            <p:ph type="title"/>
          </p:nvPr>
        </p:nvSpPr>
        <p:spPr/>
        <p:txBody>
          <a:bodyPr/>
          <a:lstStyle/>
          <a:p>
            <a:pPr eaLnBrk="1" hangingPunct="1"/>
            <a:r>
              <a:rPr lang="en-US" altLang="en-US"/>
              <a:t>Starting Java Applications</a:t>
            </a:r>
            <a:endParaRPr lang="en-AU" altLang="en-US"/>
          </a:p>
        </p:txBody>
      </p:sp>
      <p:sp>
        <p:nvSpPr>
          <p:cNvPr id="139269" name="AutoShape 4"/>
          <p:cNvSpPr>
            <a:spLocks/>
          </p:cNvSpPr>
          <p:nvPr/>
        </p:nvSpPr>
        <p:spPr bwMode="auto">
          <a:xfrm>
            <a:off x="6003925" y="1844675"/>
            <a:ext cx="1939925" cy="906463"/>
          </a:xfrm>
          <a:prstGeom prst="borderCallout1">
            <a:avLst>
              <a:gd name="adj1" fmla="val 12611"/>
              <a:gd name="adj2" fmla="val -3926"/>
              <a:gd name="adj3" fmla="val 138005"/>
              <a:gd name="adj4" fmla="val -5065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Simple portable instruction set for the JVM</a:t>
            </a:r>
            <a:endParaRPr lang="en-AU" altLang="en-US" sz="1800"/>
          </a:p>
        </p:txBody>
      </p:sp>
      <p:sp>
        <p:nvSpPr>
          <p:cNvPr id="139270" name="AutoShape 5"/>
          <p:cNvSpPr>
            <a:spLocks/>
          </p:cNvSpPr>
          <p:nvPr/>
        </p:nvSpPr>
        <p:spPr bwMode="auto">
          <a:xfrm>
            <a:off x="7156450" y="4149725"/>
            <a:ext cx="1584325" cy="647700"/>
          </a:xfrm>
          <a:prstGeom prst="borderCallout1">
            <a:avLst>
              <a:gd name="adj1" fmla="val 17648"/>
              <a:gd name="adj2" fmla="val -4810"/>
              <a:gd name="adj3" fmla="val -23528"/>
              <a:gd name="adj4" fmla="val -59417"/>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Interprets bytecodes</a:t>
            </a:r>
            <a:endParaRPr lang="en-AU" altLang="en-US" sz="1800"/>
          </a:p>
        </p:txBody>
      </p:sp>
      <p:sp>
        <p:nvSpPr>
          <p:cNvPr id="139271" name="AutoShape 6"/>
          <p:cNvSpPr>
            <a:spLocks/>
          </p:cNvSpPr>
          <p:nvPr/>
        </p:nvSpPr>
        <p:spPr bwMode="auto">
          <a:xfrm>
            <a:off x="179388" y="4005263"/>
            <a:ext cx="1704975" cy="1728787"/>
          </a:xfrm>
          <a:prstGeom prst="borderCallout1">
            <a:avLst>
              <a:gd name="adj1" fmla="val 6611"/>
              <a:gd name="adj2" fmla="val 104468"/>
              <a:gd name="adj3" fmla="val -2019"/>
              <a:gd name="adj4" fmla="val 127838"/>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Compiles bytecodes of “hot” methods into native code for host machine</a:t>
            </a:r>
            <a:endParaRPr lang="en-AU" altLang="en-US" sz="18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CF1A568-E815-4ABE-BDA2-2F846A41418B}" type="slidenum">
              <a:rPr lang="en-AU" altLang="en-US" sz="1400"/>
              <a:pPr>
                <a:spcBef>
                  <a:spcPct val="0"/>
                </a:spcBef>
                <a:buClrTx/>
                <a:buSzTx/>
                <a:buFontTx/>
                <a:buNone/>
              </a:pPr>
              <a:t>121</a:t>
            </a:fld>
            <a:endParaRPr lang="en-AU" altLang="en-US" sz="1400"/>
          </a:p>
        </p:txBody>
      </p:sp>
      <p:sp>
        <p:nvSpPr>
          <p:cNvPr id="151555" name="Rectangle 2"/>
          <p:cNvSpPr>
            <a:spLocks noGrp="1" noChangeArrowheads="1"/>
          </p:cNvSpPr>
          <p:nvPr>
            <p:ph type="title"/>
          </p:nvPr>
        </p:nvSpPr>
        <p:spPr/>
        <p:txBody>
          <a:bodyPr/>
          <a:lstStyle/>
          <a:p>
            <a:pPr eaLnBrk="1" hangingPunct="1"/>
            <a:r>
              <a:rPr lang="en-US" altLang="en-US" sz="4000"/>
              <a:t>Effect of Compiler Optimization</a:t>
            </a:r>
            <a:endParaRPr lang="en-AU" altLang="en-US" sz="4000"/>
          </a:p>
        </p:txBody>
      </p:sp>
      <p:graphicFrame>
        <p:nvGraphicFramePr>
          <p:cNvPr id="151556" name="Object 3"/>
          <p:cNvGraphicFramePr>
            <a:graphicFrameLocks noChangeAspect="1"/>
          </p:cNvGraphicFramePr>
          <p:nvPr/>
        </p:nvGraphicFramePr>
        <p:xfrm>
          <a:off x="400050" y="1774825"/>
          <a:ext cx="3829050" cy="2333625"/>
        </p:xfrm>
        <a:graphic>
          <a:graphicData uri="http://schemas.openxmlformats.org/presentationml/2006/ole">
            <mc:AlternateContent xmlns:mc="http://schemas.openxmlformats.org/markup-compatibility/2006">
              <mc:Choice xmlns:v="urn:schemas-microsoft-com:vml" Requires="v">
                <p:oleObj spid="_x0000_s151809" name="Chart" r:id="rId4" imgW="3828963" imgH="2333625" progId="MSGraph.Chart.8">
                  <p:embed followColorScheme="full"/>
                </p:oleObj>
              </mc:Choice>
              <mc:Fallback>
                <p:oleObj name="Chart" r:id="rId4" imgW="3828963" imgH="2333625"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0050" y="1774825"/>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7" name="Object 4"/>
          <p:cNvGraphicFramePr>
            <a:graphicFrameLocks noChangeAspect="1"/>
          </p:cNvGraphicFramePr>
          <p:nvPr/>
        </p:nvGraphicFramePr>
        <p:xfrm>
          <a:off x="400050" y="4044950"/>
          <a:ext cx="3771900" cy="2333625"/>
        </p:xfrm>
        <a:graphic>
          <a:graphicData uri="http://schemas.openxmlformats.org/presentationml/2006/ole">
            <mc:AlternateContent xmlns:mc="http://schemas.openxmlformats.org/markup-compatibility/2006">
              <mc:Choice xmlns:v="urn:schemas-microsoft-com:vml" Requires="v">
                <p:oleObj spid="_x0000_s151810" name="Chart" r:id="rId6" imgW="3771987" imgH="2333625" progId="MSGraph.Chart.8">
                  <p:embed followColorScheme="full"/>
                </p:oleObj>
              </mc:Choice>
              <mc:Fallback>
                <p:oleObj name="Chart" r:id="rId6" imgW="3771987" imgH="2333625"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0050" y="4044950"/>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8" name="Object 5"/>
          <p:cNvGraphicFramePr>
            <a:graphicFrameLocks noChangeAspect="1"/>
          </p:cNvGraphicFramePr>
          <p:nvPr/>
        </p:nvGraphicFramePr>
        <p:xfrm>
          <a:off x="4284663" y="1773238"/>
          <a:ext cx="3771900" cy="2333625"/>
        </p:xfrm>
        <a:graphic>
          <a:graphicData uri="http://schemas.openxmlformats.org/presentationml/2006/ole">
            <mc:AlternateContent xmlns:mc="http://schemas.openxmlformats.org/markup-compatibility/2006">
              <mc:Choice xmlns:v="urn:schemas-microsoft-com:vml" Requires="v">
                <p:oleObj spid="_x0000_s151811" name="Chart" r:id="rId8" imgW="3771987" imgH="2333625" progId="MSGraph.Chart.8">
                  <p:embed followColorScheme="full"/>
                </p:oleObj>
              </mc:Choice>
              <mc:Fallback>
                <p:oleObj name="Chart" r:id="rId8" imgW="3771987" imgH="2333625" progId="MSGraph.Chart.8">
                  <p:embed followColorScheme="full"/>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84663" y="1773238"/>
                        <a:ext cx="377190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1559" name="Object 6"/>
          <p:cNvGraphicFramePr>
            <a:graphicFrameLocks noChangeAspect="1"/>
          </p:cNvGraphicFramePr>
          <p:nvPr/>
        </p:nvGraphicFramePr>
        <p:xfrm>
          <a:off x="4427538" y="4048125"/>
          <a:ext cx="3829050" cy="2333625"/>
        </p:xfrm>
        <a:graphic>
          <a:graphicData uri="http://schemas.openxmlformats.org/presentationml/2006/ole">
            <mc:AlternateContent xmlns:mc="http://schemas.openxmlformats.org/markup-compatibility/2006">
              <mc:Choice xmlns:v="urn:schemas-microsoft-com:vml" Requires="v">
                <p:oleObj spid="_x0000_s151812" name="Chart" r:id="rId10" imgW="3828963" imgH="2333625" progId="MSGraph.Chart.8">
                  <p:embed followColorScheme="full"/>
                </p:oleObj>
              </mc:Choice>
              <mc:Fallback>
                <p:oleObj name="Chart" r:id="rId10" imgW="3828963" imgH="2333625" progId="MSGraph.Chart.8">
                  <p:embed followColorScheme="full"/>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27538" y="4048125"/>
                        <a:ext cx="3829050"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1560" name="Text Box 7"/>
          <p:cNvSpPr txBox="1">
            <a:spLocks noChangeArrowheads="1"/>
          </p:cNvSpPr>
          <p:nvPr/>
        </p:nvSpPr>
        <p:spPr bwMode="auto">
          <a:xfrm>
            <a:off x="1908175" y="1268413"/>
            <a:ext cx="4730750"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Compiled with gcc for Pentium 4 under Linux</a:t>
            </a:r>
            <a:endParaRPr lang="en-AU" altLang="en-US" sz="1800">
              <a:latin typeface="Tahoma" panose="020B060403050404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A7C5259-3BA2-432E-AF44-9C7C82B188BC}" type="slidenum">
              <a:rPr lang="en-AU" altLang="en-US" sz="1400"/>
              <a:pPr>
                <a:spcBef>
                  <a:spcPct val="0"/>
                </a:spcBef>
                <a:buClrTx/>
                <a:buSzTx/>
                <a:buFontTx/>
                <a:buNone/>
              </a:pPr>
              <a:t>122</a:t>
            </a:fld>
            <a:endParaRPr lang="en-AU" altLang="en-US" sz="1400"/>
          </a:p>
        </p:txBody>
      </p:sp>
      <p:sp>
        <p:nvSpPr>
          <p:cNvPr id="153603" name="Rectangle 2"/>
          <p:cNvSpPr>
            <a:spLocks noGrp="1" noChangeArrowheads="1"/>
          </p:cNvSpPr>
          <p:nvPr>
            <p:ph type="title"/>
          </p:nvPr>
        </p:nvSpPr>
        <p:spPr>
          <a:xfrm>
            <a:off x="684213" y="266700"/>
            <a:ext cx="8259762" cy="641350"/>
          </a:xfrm>
        </p:spPr>
        <p:txBody>
          <a:bodyPr/>
          <a:lstStyle/>
          <a:p>
            <a:pPr eaLnBrk="1" hangingPunct="1"/>
            <a:r>
              <a:rPr lang="en-US" altLang="en-US" sz="3600"/>
              <a:t>Effect of Language and Algorithm</a:t>
            </a:r>
            <a:endParaRPr lang="en-AU" altLang="en-US" sz="3600"/>
          </a:p>
        </p:txBody>
      </p:sp>
      <p:graphicFrame>
        <p:nvGraphicFramePr>
          <p:cNvPr id="153604" name="Object 3"/>
          <p:cNvGraphicFramePr>
            <a:graphicFrameLocks noChangeAspect="1"/>
          </p:cNvGraphicFramePr>
          <p:nvPr/>
        </p:nvGraphicFramePr>
        <p:xfrm>
          <a:off x="1647825" y="1125538"/>
          <a:ext cx="5086350" cy="1798637"/>
        </p:xfrm>
        <a:graphic>
          <a:graphicData uri="http://schemas.openxmlformats.org/presentationml/2006/ole">
            <mc:AlternateContent xmlns:mc="http://schemas.openxmlformats.org/markup-compatibility/2006">
              <mc:Choice xmlns:v="urn:schemas-microsoft-com:vml" Requires="v">
                <p:oleObj spid="_x0000_s153793" name="Chart" r:id="rId4" imgW="5086393" imgH="1942970" progId="MSGraph.Chart.8">
                  <p:embed followColorScheme="full"/>
                </p:oleObj>
              </mc:Choice>
              <mc:Fallback>
                <p:oleObj name="Chart" r:id="rId4" imgW="5086393" imgH="1942970"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7825" y="1125538"/>
                        <a:ext cx="5086350" cy="179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5" name="Object 4"/>
          <p:cNvGraphicFramePr>
            <a:graphicFrameLocks noChangeAspect="1"/>
          </p:cNvGraphicFramePr>
          <p:nvPr/>
        </p:nvGraphicFramePr>
        <p:xfrm>
          <a:off x="1647825" y="2852738"/>
          <a:ext cx="5086350" cy="1800225"/>
        </p:xfrm>
        <a:graphic>
          <a:graphicData uri="http://schemas.openxmlformats.org/presentationml/2006/ole">
            <mc:AlternateContent xmlns:mc="http://schemas.openxmlformats.org/markup-compatibility/2006">
              <mc:Choice xmlns:v="urn:schemas-microsoft-com:vml" Requires="v">
                <p:oleObj spid="_x0000_s153794" name="Chart" r:id="rId6" imgW="5086393" imgH="1942970" progId="MSGraph.Chart.8">
                  <p:embed followColorScheme="full"/>
                </p:oleObj>
              </mc:Choice>
              <mc:Fallback>
                <p:oleObj name="Chart" r:id="rId6" imgW="5086393" imgH="1942970" progId="MSGraph.Chart.8">
                  <p:embed followColorScheme="full"/>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7825" y="2852738"/>
                        <a:ext cx="50863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6" name="Object 5"/>
          <p:cNvGraphicFramePr>
            <a:graphicFrameLocks noChangeAspect="1"/>
          </p:cNvGraphicFramePr>
          <p:nvPr/>
        </p:nvGraphicFramePr>
        <p:xfrm>
          <a:off x="1619250" y="4652963"/>
          <a:ext cx="5086350" cy="1800225"/>
        </p:xfrm>
        <a:graphic>
          <a:graphicData uri="http://schemas.openxmlformats.org/presentationml/2006/ole">
            <mc:AlternateContent xmlns:mc="http://schemas.openxmlformats.org/markup-compatibility/2006">
              <mc:Choice xmlns:v="urn:schemas-microsoft-com:vml" Requires="v">
                <p:oleObj spid="_x0000_s153795" name="Chart" r:id="rId8" imgW="5086393" imgH="1942970" progId="MSGraph.Chart.8">
                  <p:embed followColorScheme="full"/>
                </p:oleObj>
              </mc:Choice>
              <mc:Fallback>
                <p:oleObj name="Chart" r:id="rId8" imgW="5086393" imgH="1942970" progId="MSGraph.Chart.8">
                  <p:embed followColorScheme="full"/>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652963"/>
                        <a:ext cx="5086350" cy="180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EE143A9-B63C-430A-9BD4-5BD3DECB2CB1}" type="slidenum">
              <a:rPr lang="en-AU" altLang="en-US" sz="1400"/>
              <a:pPr>
                <a:spcBef>
                  <a:spcPct val="0"/>
                </a:spcBef>
                <a:buClrTx/>
                <a:buSzTx/>
                <a:buFontTx/>
                <a:buNone/>
              </a:pPr>
              <a:t>123</a:t>
            </a:fld>
            <a:endParaRPr lang="en-AU" altLang="en-US" sz="1400"/>
          </a:p>
        </p:txBody>
      </p:sp>
      <p:sp>
        <p:nvSpPr>
          <p:cNvPr id="155651" name="Rectangle 4"/>
          <p:cNvSpPr>
            <a:spLocks noGrp="1" noChangeArrowheads="1"/>
          </p:cNvSpPr>
          <p:nvPr>
            <p:ph type="title"/>
          </p:nvPr>
        </p:nvSpPr>
        <p:spPr/>
        <p:txBody>
          <a:bodyPr/>
          <a:lstStyle/>
          <a:p>
            <a:pPr eaLnBrk="1" hangingPunct="1"/>
            <a:r>
              <a:rPr lang="en-US" altLang="en-US"/>
              <a:t>Lessons Learnt</a:t>
            </a:r>
            <a:endParaRPr lang="en-AU" altLang="en-US"/>
          </a:p>
        </p:txBody>
      </p:sp>
      <p:sp>
        <p:nvSpPr>
          <p:cNvPr id="155652" name="Rectangle 5"/>
          <p:cNvSpPr>
            <a:spLocks noGrp="1" noChangeArrowheads="1"/>
          </p:cNvSpPr>
          <p:nvPr>
            <p:ph type="body" idx="1"/>
          </p:nvPr>
        </p:nvSpPr>
        <p:spPr/>
        <p:txBody>
          <a:bodyPr/>
          <a:lstStyle/>
          <a:p>
            <a:pPr eaLnBrk="1" hangingPunct="1"/>
            <a:r>
              <a:rPr lang="en-US" altLang="en-US"/>
              <a:t>Instruction count and CPI are not good performance indicators in isolation</a:t>
            </a:r>
          </a:p>
          <a:p>
            <a:pPr eaLnBrk="1" hangingPunct="1"/>
            <a:r>
              <a:rPr lang="en-US" altLang="en-US"/>
              <a:t>Compiler optimizations are sensitive to the algorithm</a:t>
            </a:r>
          </a:p>
          <a:p>
            <a:pPr eaLnBrk="1" hangingPunct="1"/>
            <a:r>
              <a:rPr lang="en-US" altLang="en-US"/>
              <a:t>Java/JIT compiled code is significantly faster than JVM interpreted</a:t>
            </a:r>
          </a:p>
          <a:p>
            <a:pPr lvl="1" eaLnBrk="1" hangingPunct="1"/>
            <a:r>
              <a:rPr lang="en-US" altLang="en-US"/>
              <a:t>Comparable to optimized C in some cases</a:t>
            </a:r>
            <a:endParaRPr lang="en-AU" altLang="en-US"/>
          </a:p>
          <a:p>
            <a:pPr eaLnBrk="1" hangingPunct="1"/>
            <a:r>
              <a:rPr lang="en-US" altLang="en-US"/>
              <a:t>Nothing can fix a dumb algorithm!</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7834" y="2564904"/>
            <a:ext cx="6026676" cy="762000"/>
          </a:xfrm>
        </p:spPr>
        <p:txBody>
          <a:bodyPr/>
          <a:lstStyle/>
          <a:p>
            <a:r>
              <a:rPr lang="en-US" dirty="0"/>
              <a:t>CAN SKIP THE REST</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124</a:t>
            </a:fld>
            <a:endParaRPr lang="en-AU" altLang="en-US"/>
          </a:p>
        </p:txBody>
      </p:sp>
    </p:spTree>
    <p:extLst>
      <p:ext uri="{BB962C8B-B14F-4D97-AF65-F5344CB8AC3E}">
        <p14:creationId xmlns:p14="http://schemas.microsoft.com/office/powerpoint/2010/main" val="255619031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49951DE-A1C3-46C4-9C6B-FFD6C0EEE4A2}" type="slidenum">
              <a:rPr lang="en-AU" altLang="en-US" sz="1400"/>
              <a:pPr>
                <a:spcBef>
                  <a:spcPct val="0"/>
                </a:spcBef>
                <a:buClrTx/>
                <a:buSzTx/>
                <a:buFontTx/>
                <a:buNone/>
              </a:pPr>
              <a:t>125</a:t>
            </a:fld>
            <a:endParaRPr lang="en-AU" altLang="en-US" sz="1400"/>
          </a:p>
        </p:txBody>
      </p:sp>
      <p:sp>
        <p:nvSpPr>
          <p:cNvPr id="157699" name="Rectangle 2"/>
          <p:cNvSpPr>
            <a:spLocks noGrp="1" noChangeArrowheads="1"/>
          </p:cNvSpPr>
          <p:nvPr>
            <p:ph type="title"/>
          </p:nvPr>
        </p:nvSpPr>
        <p:spPr/>
        <p:txBody>
          <a:bodyPr/>
          <a:lstStyle/>
          <a:p>
            <a:pPr eaLnBrk="1" hangingPunct="1"/>
            <a:r>
              <a:rPr lang="en-US" altLang="en-US"/>
              <a:t>Arrays vs. Pointers</a:t>
            </a:r>
            <a:endParaRPr lang="en-AU" altLang="en-US"/>
          </a:p>
        </p:txBody>
      </p:sp>
      <p:sp>
        <p:nvSpPr>
          <p:cNvPr id="157700" name="Rectangle 3"/>
          <p:cNvSpPr>
            <a:spLocks noGrp="1" noChangeArrowheads="1"/>
          </p:cNvSpPr>
          <p:nvPr>
            <p:ph type="body" idx="1"/>
          </p:nvPr>
        </p:nvSpPr>
        <p:spPr>
          <a:xfrm>
            <a:off x="684213" y="1125538"/>
            <a:ext cx="7897812" cy="5111750"/>
          </a:xfrm>
        </p:spPr>
        <p:txBody>
          <a:bodyPr/>
          <a:lstStyle/>
          <a:p>
            <a:pPr eaLnBrk="1" hangingPunct="1"/>
            <a:r>
              <a:rPr lang="en-US" altLang="en-US"/>
              <a:t>Array indexing involves</a:t>
            </a:r>
          </a:p>
          <a:p>
            <a:pPr lvl="1" eaLnBrk="1" hangingPunct="1"/>
            <a:r>
              <a:rPr lang="en-US" altLang="en-US"/>
              <a:t>Multiplying index by element size</a:t>
            </a:r>
          </a:p>
          <a:p>
            <a:pPr lvl="1" eaLnBrk="1" hangingPunct="1"/>
            <a:r>
              <a:rPr lang="en-US" altLang="en-US"/>
              <a:t>Adding to array base address</a:t>
            </a:r>
            <a:endParaRPr lang="en-AU" altLang="en-US"/>
          </a:p>
          <a:p>
            <a:pPr eaLnBrk="1" hangingPunct="1"/>
            <a:r>
              <a:rPr lang="en-US" altLang="en-US"/>
              <a:t>Pointers correspond directly to memory addresses</a:t>
            </a:r>
          </a:p>
          <a:p>
            <a:pPr lvl="1" eaLnBrk="1" hangingPunct="1"/>
            <a:r>
              <a:rPr lang="en-US" altLang="en-US"/>
              <a:t>Can avoid indexing complexity</a:t>
            </a:r>
          </a:p>
        </p:txBody>
      </p:sp>
      <p:sp>
        <p:nvSpPr>
          <p:cNvPr id="157701" name="Text Box 4"/>
          <p:cNvSpPr txBox="1">
            <a:spLocks noChangeArrowheads="1"/>
          </p:cNvSpPr>
          <p:nvPr/>
        </p:nvSpPr>
        <p:spPr bwMode="auto">
          <a:xfrm rot="5400000">
            <a:off x="7401719" y="1375569"/>
            <a:ext cx="31178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§2.14 Arrays versus Pointers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B5359DE-5D37-47EA-BA96-080B4D346440}" type="slidenum">
              <a:rPr lang="en-AU" altLang="en-US" sz="1400"/>
              <a:pPr>
                <a:spcBef>
                  <a:spcPct val="0"/>
                </a:spcBef>
                <a:buClrTx/>
                <a:buSzTx/>
                <a:buFontTx/>
                <a:buNone/>
              </a:pPr>
              <a:t>126</a:t>
            </a:fld>
            <a:endParaRPr lang="en-AU" altLang="en-US" sz="1400"/>
          </a:p>
        </p:txBody>
      </p:sp>
      <p:sp>
        <p:nvSpPr>
          <p:cNvPr id="159747" name="Rectangle 2"/>
          <p:cNvSpPr>
            <a:spLocks noGrp="1" noChangeArrowheads="1"/>
          </p:cNvSpPr>
          <p:nvPr>
            <p:ph type="title"/>
          </p:nvPr>
        </p:nvSpPr>
        <p:spPr/>
        <p:txBody>
          <a:bodyPr/>
          <a:lstStyle/>
          <a:p>
            <a:pPr eaLnBrk="1" hangingPunct="1"/>
            <a:r>
              <a:rPr lang="en-US" altLang="en-US"/>
              <a:t>Example: Clearing and Array</a:t>
            </a:r>
            <a:endParaRPr lang="en-AU" altLang="en-US"/>
          </a:p>
        </p:txBody>
      </p:sp>
      <p:graphicFrame>
        <p:nvGraphicFramePr>
          <p:cNvPr id="396291" name="Group 3"/>
          <p:cNvGraphicFramePr>
            <a:graphicFrameLocks noGrp="1"/>
          </p:cNvGraphicFramePr>
          <p:nvPr/>
        </p:nvGraphicFramePr>
        <p:xfrm>
          <a:off x="107950" y="1457325"/>
          <a:ext cx="8928100" cy="4065588"/>
        </p:xfrm>
        <a:graphic>
          <a:graphicData uri="http://schemas.openxmlformats.org/drawingml/2006/table">
            <a:tbl>
              <a:tblPr/>
              <a:tblGrid>
                <a:gridCol w="4392613">
                  <a:extLst>
                    <a:ext uri="{9D8B030D-6E8A-4147-A177-3AD203B41FA5}">
                      <a16:colId xmlns:a16="http://schemas.microsoft.com/office/drawing/2014/main" val="20000"/>
                    </a:ext>
                  </a:extLst>
                </a:gridCol>
                <a:gridCol w="4535487">
                  <a:extLst>
                    <a:ext uri="{9D8B030D-6E8A-4147-A177-3AD203B41FA5}">
                      <a16:colId xmlns:a16="http://schemas.microsoft.com/office/drawing/2014/main" val="20001"/>
                    </a:ext>
                  </a:extLst>
                </a:gridCol>
              </a:tblGrid>
              <a:tr h="1456011">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clear1(int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int i;</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for (i = 0; i &lt; size; i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array[i]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clear2(int *array, int size)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int *p;</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for (p = &amp;array[0]; p &lt; &amp;array[size];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p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    *p =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AU" sz="1400" b="0" i="0" u="none" strike="noStrike" cap="none" normalizeH="0" baseline="0">
                          <a:ln>
                            <a:noFill/>
                          </a:ln>
                          <a:solidFill>
                            <a:schemeClr val="tx1"/>
                          </a:solidFill>
                          <a:effectLst/>
                          <a:latin typeface="Lucida Console" pitchFamily="49" charset="0"/>
                        </a:rPr>
                        <a:t>}</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0957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move $t0,$zero   # 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loop1: sll $t1,$t0,2    # $t1 = i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&amp;array[i]</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sw $zero, 0($t2) # array[i]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addi $t0,$t0,1   # i = i + 1</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slt $t3,$t0,$a1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(i &lt; size)</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bne $t3,$zero,loop1 # if (…)</a:t>
                      </a:r>
                      <a:br>
                        <a:rPr kumimoji="0" lang="en-AU" sz="1400" b="0" i="0" u="none" strike="noStrike" cap="none" normalizeH="0" baseline="0">
                          <a:ln>
                            <a:noFill/>
                          </a:ln>
                          <a:solidFill>
                            <a:schemeClr val="tx1"/>
                          </a:solidFill>
                          <a:effectLst/>
                          <a:latin typeface="Lucida Console" pitchFamily="49" charset="0"/>
                        </a:rPr>
                      </a:br>
                      <a:r>
                        <a:rPr kumimoji="0" lang="en-AU" sz="1400" b="0" i="0" u="none" strike="noStrike" cap="none" normalizeH="0" baseline="0">
                          <a:ln>
                            <a:noFill/>
                          </a:ln>
                          <a:solidFill>
                            <a:schemeClr val="tx1"/>
                          </a:solidFill>
                          <a:effectLst/>
                          <a:latin typeface="Lucida Console" pitchFamily="49" charset="0"/>
                        </a:rPr>
                        <a:t>                           # goto loop1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move $t0,</a:t>
                      </a:r>
                      <a:r>
                        <a:rPr kumimoji="0" lang="en-AU" sz="1400" b="0" i="0" u="none" strike="noStrike" cap="none" normalizeH="0" baseline="0">
                          <a:ln>
                            <a:noFill/>
                          </a:ln>
                          <a:solidFill>
                            <a:schemeClr val="hlink"/>
                          </a:solidFill>
                          <a:effectLst/>
                          <a:latin typeface="Lucida Console" pitchFamily="49" charset="0"/>
                        </a:rPr>
                        <a:t>$a0</a:t>
                      </a:r>
                      <a:r>
                        <a:rPr kumimoji="0" lang="en-AU" sz="1400" b="0" i="0" u="none" strike="noStrike" cap="none" normalizeH="0" baseline="0">
                          <a:ln>
                            <a:noFill/>
                          </a:ln>
                          <a:solidFill>
                            <a:schemeClr val="folHlink"/>
                          </a:solidFill>
                          <a:effectLst/>
                          <a:latin typeface="Lucida Console" pitchFamily="49" charset="0"/>
                        </a:rPr>
                        <a:t>    </a:t>
                      </a:r>
                      <a:r>
                        <a:rPr kumimoji="0" lang="en-AU" sz="1400" b="0" i="0" u="none" strike="noStrike" cap="none" normalizeH="0" baseline="0">
                          <a:ln>
                            <a:noFill/>
                          </a:ln>
                          <a:solidFill>
                            <a:schemeClr val="hlink"/>
                          </a:solidFill>
                          <a:effectLst/>
                          <a:latin typeface="Lucida Console" pitchFamily="49" charset="0"/>
                        </a:rPr>
                        <a:t># p = &amp; array[0]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sll $t1,</a:t>
                      </a:r>
                      <a:r>
                        <a:rPr kumimoji="0" lang="en-AU" sz="1400" b="0" i="0" u="none" strike="noStrike" cap="none" normalizeH="0" baseline="0">
                          <a:ln>
                            <a:noFill/>
                          </a:ln>
                          <a:solidFill>
                            <a:schemeClr val="hlink"/>
                          </a:solidFill>
                          <a:effectLst/>
                          <a:latin typeface="Lucida Console" pitchFamily="49" charset="0"/>
                        </a:rPr>
                        <a:t>$a1</a:t>
                      </a:r>
                      <a:r>
                        <a:rPr kumimoji="0" lang="en-AU" sz="1400" b="0" i="0" u="none" strike="noStrike" cap="none" normalizeH="0" baseline="0">
                          <a:ln>
                            <a:noFill/>
                          </a:ln>
                          <a:solidFill>
                            <a:schemeClr val="tx1"/>
                          </a:solidFill>
                          <a:effectLst/>
                          <a:latin typeface="Lucida Console" pitchFamily="49" charset="0"/>
                        </a:rPr>
                        <a:t>,2   # $t1 = </a:t>
                      </a:r>
                      <a:r>
                        <a:rPr kumimoji="0" lang="en-AU" sz="1400" b="0" i="0" u="none" strike="noStrike" cap="none" normalizeH="0" baseline="0">
                          <a:ln>
                            <a:noFill/>
                          </a:ln>
                          <a:solidFill>
                            <a:schemeClr val="hlink"/>
                          </a:solidFill>
                          <a:effectLst/>
                          <a:latin typeface="Lucida Console" pitchFamily="49" charset="0"/>
                        </a:rPr>
                        <a:t>size</a:t>
                      </a:r>
                      <a:r>
                        <a:rPr kumimoji="0" lang="en-AU" sz="1400" b="0" i="0" u="none" strike="noStrike" cap="none" normalizeH="0" baseline="0">
                          <a:ln>
                            <a:noFill/>
                          </a:ln>
                          <a:solidFill>
                            <a:schemeClr val="tx1"/>
                          </a:solidFill>
                          <a:effectLst/>
                          <a:latin typeface="Lucida Console" pitchFamily="49" charset="0"/>
                        </a:rPr>
                        <a:t>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 $t2,$a0,$t1 # $t2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&amp;array[</a:t>
                      </a:r>
                      <a:r>
                        <a:rPr kumimoji="0" lang="en-AU" sz="1400" b="0" i="0" u="none" strike="noStrike" cap="none" normalizeH="0" baseline="0">
                          <a:ln>
                            <a:noFill/>
                          </a:ln>
                          <a:solidFill>
                            <a:schemeClr val="hlink"/>
                          </a:solidFill>
                          <a:effectLst/>
                          <a:latin typeface="Lucida Console" pitchFamily="49" charset="0"/>
                        </a:rPr>
                        <a:t>size</a:t>
                      </a:r>
                      <a:r>
                        <a:rPr kumimoji="0" lang="en-AU" sz="1400" b="0" i="0" u="none" strike="noStrike" cap="none" normalizeH="0" baseline="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hlink"/>
                          </a:solidFill>
                          <a:effectLst/>
                          <a:latin typeface="Lucida Console" pitchFamily="49" charset="0"/>
                        </a:rPr>
                        <a:t>loop2:</a:t>
                      </a:r>
                      <a:r>
                        <a:rPr kumimoji="0" lang="en-AU" sz="1400" b="0" i="0" u="none" strike="noStrike" cap="none" normalizeH="0" baseline="0">
                          <a:ln>
                            <a:noFill/>
                          </a:ln>
                          <a:solidFill>
                            <a:schemeClr val="tx1"/>
                          </a:solidFill>
                          <a:effectLst/>
                          <a:latin typeface="Lucida Console" pitchFamily="49" charset="0"/>
                        </a:rPr>
                        <a:t> sw $zero,0(</a:t>
                      </a:r>
                      <a:r>
                        <a:rPr kumimoji="0" lang="en-AU" sz="1400" b="0" i="0" u="none" strike="noStrike" cap="none" normalizeH="0" baseline="0">
                          <a:ln>
                            <a:noFill/>
                          </a:ln>
                          <a:solidFill>
                            <a:schemeClr val="hlink"/>
                          </a:solidFill>
                          <a:effectLst/>
                          <a:latin typeface="Lucida Console" pitchFamily="49" charset="0"/>
                        </a:rPr>
                        <a:t>$t0</a:t>
                      </a:r>
                      <a:r>
                        <a:rPr kumimoji="0" lang="en-AU" sz="1400" b="0" i="0" u="none" strike="noStrike" cap="none" normalizeH="0" baseline="0">
                          <a:ln>
                            <a:noFill/>
                          </a:ln>
                          <a:solidFill>
                            <a:schemeClr val="tx1"/>
                          </a:solidFill>
                          <a:effectLst/>
                          <a:latin typeface="Lucida Console" pitchFamily="49" charset="0"/>
                        </a:rPr>
                        <a:t>) # </a:t>
                      </a:r>
                      <a:r>
                        <a:rPr kumimoji="0" lang="en-AU" sz="1400" b="0" i="0" u="none" strike="noStrike" cap="none" normalizeH="0" baseline="0">
                          <a:ln>
                            <a:noFill/>
                          </a:ln>
                          <a:solidFill>
                            <a:schemeClr val="hlink"/>
                          </a:solidFill>
                          <a:effectLst/>
                          <a:latin typeface="Lucida Console" pitchFamily="49" charset="0"/>
                        </a:rPr>
                        <a:t>Memory[p]</a:t>
                      </a:r>
                      <a:r>
                        <a:rPr kumimoji="0" lang="en-AU" sz="1400" b="0" i="0" u="none" strike="noStrike" cap="none" normalizeH="0" baseline="0">
                          <a:ln>
                            <a:noFill/>
                          </a:ln>
                          <a:solidFill>
                            <a:schemeClr val="tx1"/>
                          </a:solidFill>
                          <a:effectLst/>
                          <a:latin typeface="Lucida Console" pitchFamily="49" charset="0"/>
                        </a:rPr>
                        <a:t> = 0</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addi $t0,$t0,</a:t>
                      </a:r>
                      <a:r>
                        <a:rPr kumimoji="0" lang="en-AU" sz="1400" b="0" i="0" u="none" strike="noStrike" cap="none" normalizeH="0" baseline="0">
                          <a:ln>
                            <a:noFill/>
                          </a:ln>
                          <a:solidFill>
                            <a:schemeClr val="hlink"/>
                          </a:solidFill>
                          <a:effectLst/>
                          <a:latin typeface="Lucida Console" pitchFamily="49" charset="0"/>
                        </a:rPr>
                        <a:t>4</a:t>
                      </a:r>
                      <a:r>
                        <a:rPr kumimoji="0" lang="en-AU" sz="1400" b="0" i="0" u="none" strike="noStrike" cap="none" normalizeH="0" baseline="0">
                          <a:ln>
                            <a:noFill/>
                          </a:ln>
                          <a:solidFill>
                            <a:schemeClr val="tx1"/>
                          </a:solidFill>
                          <a:effectLst/>
                          <a:latin typeface="Lucida Console" pitchFamily="49" charset="0"/>
                        </a:rPr>
                        <a:t>  # </a:t>
                      </a:r>
                      <a:r>
                        <a:rPr kumimoji="0" lang="en-AU" sz="1400" b="0" i="0" u="none" strike="noStrike" cap="none" normalizeH="0" baseline="0">
                          <a:ln>
                            <a:noFill/>
                          </a:ln>
                          <a:solidFill>
                            <a:schemeClr val="hlink"/>
                          </a:solidFill>
                          <a:effectLst/>
                          <a:latin typeface="Lucida Console" pitchFamily="49" charset="0"/>
                        </a:rPr>
                        <a:t>p = p + 4</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slt $t3,$t0,</a:t>
                      </a:r>
                      <a:r>
                        <a:rPr kumimoji="0" lang="en-AU" sz="1400" b="0" i="0" u="none" strike="noStrike" cap="none" normalizeH="0" baseline="0">
                          <a:ln>
                            <a:noFill/>
                          </a:ln>
                          <a:solidFill>
                            <a:schemeClr val="hlink"/>
                          </a:solidFill>
                          <a:effectLst/>
                          <a:latin typeface="Lucida Console" pitchFamily="49" charset="0"/>
                        </a:rPr>
                        <a:t>$t2</a:t>
                      </a:r>
                      <a:r>
                        <a:rPr kumimoji="0" lang="en-AU" sz="1400" b="0" i="0" u="none" strike="noStrike" cap="none" normalizeH="0" baseline="0">
                          <a:ln>
                            <a:noFill/>
                          </a:ln>
                          <a:solidFill>
                            <a:schemeClr val="tx1"/>
                          </a:solidFill>
                          <a:effectLst/>
                          <a:latin typeface="Lucida Console" pitchFamily="49" charset="0"/>
                        </a:rPr>
                        <a:t> # $t3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a:t>
                      </a:r>
                      <a:r>
                        <a:rPr kumimoji="0" lang="en-AU" sz="1400" b="0" i="0" u="none" strike="noStrike" cap="none" normalizeH="0" baseline="0">
                          <a:ln>
                            <a:noFill/>
                          </a:ln>
                          <a:solidFill>
                            <a:schemeClr val="hlink"/>
                          </a:solidFill>
                          <a:effectLst/>
                          <a:latin typeface="Lucida Console" pitchFamily="49" charset="0"/>
                        </a:rPr>
                        <a:t>p&lt;&amp;array[size]</a:t>
                      </a:r>
                      <a:r>
                        <a:rPr kumimoji="0" lang="en-AU" sz="1400" b="0" i="0" u="none" strike="noStrike" cap="none" normalizeH="0" baseline="0">
                          <a:ln>
                            <a:noFill/>
                          </a:ln>
                          <a:solidFill>
                            <a:schemeClr val="tx1"/>
                          </a:solidFill>
                          <a:effectLst/>
                          <a:latin typeface="Lucida Console" pitchFamily="49" charset="0"/>
                        </a:rPr>
                        <a:t>)</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bne $t3,$zero,loop2 # if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a:ln>
                            <a:noFill/>
                          </a:ln>
                          <a:solidFill>
                            <a:schemeClr val="tx1"/>
                          </a:solidFill>
                          <a:effectLst/>
                          <a:latin typeface="Lucida Console" pitchFamily="49" charset="0"/>
                        </a:rPr>
                        <a:t>                           # goto loop2</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44444DC-CC92-4765-A14E-A7D76E5294D4}" type="slidenum">
              <a:rPr lang="en-AU" altLang="en-US" sz="1400"/>
              <a:pPr>
                <a:spcBef>
                  <a:spcPct val="0"/>
                </a:spcBef>
                <a:buClrTx/>
                <a:buSzTx/>
                <a:buFontTx/>
                <a:buNone/>
              </a:pPr>
              <a:t>127</a:t>
            </a:fld>
            <a:endParaRPr lang="en-AU" altLang="en-US" sz="1400"/>
          </a:p>
        </p:txBody>
      </p:sp>
      <p:sp>
        <p:nvSpPr>
          <p:cNvPr id="161795" name="Rectangle 2"/>
          <p:cNvSpPr>
            <a:spLocks noGrp="1" noChangeArrowheads="1"/>
          </p:cNvSpPr>
          <p:nvPr>
            <p:ph type="title"/>
          </p:nvPr>
        </p:nvSpPr>
        <p:spPr/>
        <p:txBody>
          <a:bodyPr/>
          <a:lstStyle/>
          <a:p>
            <a:pPr eaLnBrk="1" hangingPunct="1"/>
            <a:r>
              <a:rPr lang="en-US" altLang="en-US"/>
              <a:t>Comparison of Array vs. Ptr</a:t>
            </a:r>
            <a:endParaRPr lang="en-AU" altLang="en-US"/>
          </a:p>
        </p:txBody>
      </p:sp>
      <p:sp>
        <p:nvSpPr>
          <p:cNvPr id="161796" name="Rectangle 3"/>
          <p:cNvSpPr>
            <a:spLocks noGrp="1" noChangeArrowheads="1"/>
          </p:cNvSpPr>
          <p:nvPr>
            <p:ph type="body" idx="1"/>
          </p:nvPr>
        </p:nvSpPr>
        <p:spPr/>
        <p:txBody>
          <a:bodyPr/>
          <a:lstStyle/>
          <a:p>
            <a:pPr eaLnBrk="1" hangingPunct="1"/>
            <a:r>
              <a:rPr lang="en-US" altLang="en-US"/>
              <a:t>Multiply “strength reduced” to shift</a:t>
            </a:r>
          </a:p>
          <a:p>
            <a:pPr eaLnBrk="1" hangingPunct="1"/>
            <a:r>
              <a:rPr lang="en-US" altLang="en-US"/>
              <a:t>Array version requires shift to be inside loop</a:t>
            </a:r>
          </a:p>
          <a:p>
            <a:pPr lvl="1" eaLnBrk="1" hangingPunct="1"/>
            <a:r>
              <a:rPr lang="en-US" altLang="en-US"/>
              <a:t>Part of index calculation for incremented i</a:t>
            </a:r>
          </a:p>
          <a:p>
            <a:pPr lvl="1" eaLnBrk="1" hangingPunct="1"/>
            <a:r>
              <a:rPr lang="en-US" altLang="en-US"/>
              <a:t>c.f. incrementing pointer</a:t>
            </a:r>
          </a:p>
          <a:p>
            <a:pPr eaLnBrk="1" hangingPunct="1"/>
            <a:r>
              <a:rPr lang="en-US" altLang="en-US"/>
              <a:t>Compiler can achieve same effect as manual use of pointers</a:t>
            </a:r>
          </a:p>
          <a:p>
            <a:pPr lvl="1" eaLnBrk="1" hangingPunct="1"/>
            <a:r>
              <a:rPr lang="en-US" altLang="en-US"/>
              <a:t>Induction variable elimination</a:t>
            </a:r>
          </a:p>
          <a:p>
            <a:pPr lvl="1" eaLnBrk="1" hangingPunct="1"/>
            <a:r>
              <a:rPr lang="en-US" altLang="en-US"/>
              <a:t>Better to make program clearer and safer</a:t>
            </a:r>
            <a:endParaRPr lang="en-AU"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562DE63-0B66-4B05-8957-A2291AE72564}" type="slidenum">
              <a:rPr lang="en-AU" altLang="en-US" sz="1400"/>
              <a:pPr>
                <a:spcBef>
                  <a:spcPct val="0"/>
                </a:spcBef>
                <a:buClrTx/>
                <a:buSzTx/>
                <a:buFontTx/>
                <a:buNone/>
              </a:pPr>
              <a:t>128</a:t>
            </a:fld>
            <a:endParaRPr lang="en-AU" altLang="en-US" sz="1400"/>
          </a:p>
        </p:txBody>
      </p:sp>
      <p:sp>
        <p:nvSpPr>
          <p:cNvPr id="163843" name="Rectangle 2"/>
          <p:cNvSpPr>
            <a:spLocks noGrp="1" noChangeArrowheads="1"/>
          </p:cNvSpPr>
          <p:nvPr>
            <p:ph type="title"/>
          </p:nvPr>
        </p:nvSpPr>
        <p:spPr/>
        <p:txBody>
          <a:bodyPr/>
          <a:lstStyle/>
          <a:p>
            <a:pPr eaLnBrk="1" hangingPunct="1"/>
            <a:r>
              <a:rPr lang="en-AU" altLang="en-US"/>
              <a:t>ARM &amp; MIPS Similarities</a:t>
            </a:r>
          </a:p>
        </p:txBody>
      </p:sp>
      <p:sp>
        <p:nvSpPr>
          <p:cNvPr id="163844" name="Rectangle 3"/>
          <p:cNvSpPr>
            <a:spLocks noGrp="1" noChangeArrowheads="1"/>
          </p:cNvSpPr>
          <p:nvPr>
            <p:ph type="body" idx="1"/>
          </p:nvPr>
        </p:nvSpPr>
        <p:spPr>
          <a:xfrm>
            <a:off x="684213" y="1125538"/>
            <a:ext cx="8270875" cy="935037"/>
          </a:xfrm>
        </p:spPr>
        <p:txBody>
          <a:bodyPr/>
          <a:lstStyle/>
          <a:p>
            <a:pPr eaLnBrk="1" hangingPunct="1">
              <a:lnSpc>
                <a:spcPct val="80000"/>
              </a:lnSpc>
            </a:pPr>
            <a:r>
              <a:rPr lang="en-AU" altLang="en-US" sz="2800"/>
              <a:t>ARM: the most popular embedded core</a:t>
            </a:r>
          </a:p>
          <a:p>
            <a:pPr eaLnBrk="1" hangingPunct="1">
              <a:lnSpc>
                <a:spcPct val="80000"/>
              </a:lnSpc>
            </a:pPr>
            <a:r>
              <a:rPr lang="en-AU" altLang="en-US" sz="2800"/>
              <a:t>Similar basic set of instructions to MIPS</a:t>
            </a:r>
          </a:p>
        </p:txBody>
      </p:sp>
      <p:sp>
        <p:nvSpPr>
          <p:cNvPr id="163845" name="Text Box 4"/>
          <p:cNvSpPr txBox="1">
            <a:spLocks noChangeArrowheads="1"/>
          </p:cNvSpPr>
          <p:nvPr/>
        </p:nvSpPr>
        <p:spPr bwMode="auto">
          <a:xfrm rot="5400000">
            <a:off x="7115969" y="1661319"/>
            <a:ext cx="36893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§2.16 Real Stuff: ARM Instructions</a:t>
            </a:r>
          </a:p>
        </p:txBody>
      </p:sp>
      <p:graphicFrame>
        <p:nvGraphicFramePr>
          <p:cNvPr id="420939" name="Group 75"/>
          <p:cNvGraphicFramePr>
            <a:graphicFrameLocks noGrp="1"/>
          </p:cNvGraphicFramePr>
          <p:nvPr/>
        </p:nvGraphicFramePr>
        <p:xfrm>
          <a:off x="755650" y="2133600"/>
          <a:ext cx="7632700" cy="3976688"/>
        </p:xfrm>
        <a:graphic>
          <a:graphicData uri="http://schemas.openxmlformats.org/drawingml/2006/table">
            <a:tbl>
              <a:tblPr/>
              <a:tblGrid>
                <a:gridCol w="3482975">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2073275">
                  <a:extLst>
                    <a:ext uri="{9D8B030D-6E8A-4147-A177-3AD203B41FA5}">
                      <a16:colId xmlns:a16="http://schemas.microsoft.com/office/drawing/2014/main" val="20002"/>
                    </a:ext>
                  </a:extLst>
                </a:gridCol>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2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ARM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MIPS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Date announced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1985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1985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Instruction size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 bits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Address space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32-bit flat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32-bit flat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Data alignment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Aligned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Aligned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6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Data addressing modes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2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5"/>
                  </a:ext>
                </a:extLst>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Registers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15 </a:t>
                      </a:r>
                      <a:r>
                        <a:rPr kumimoji="0" lang="en-US" sz="2200" b="0" i="0" u="none" strike="noStrike" cap="none" normalizeH="0" baseline="0">
                          <a:ln>
                            <a:noFill/>
                          </a:ln>
                          <a:solidFill>
                            <a:schemeClr val="tx1"/>
                          </a:solidFill>
                          <a:effectLst/>
                          <a:latin typeface="Arial" charset="0"/>
                          <a:cs typeface="Arial" charset="0"/>
                        </a:rPr>
                        <a:t>× 32-bit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31 </a:t>
                      </a:r>
                      <a:r>
                        <a:rPr kumimoji="0" lang="en-US" sz="2200" b="0" i="0" u="none" strike="noStrike" cap="none" normalizeH="0" baseline="0">
                          <a:ln>
                            <a:noFill/>
                          </a:ln>
                          <a:solidFill>
                            <a:schemeClr val="tx1"/>
                          </a:solidFill>
                          <a:effectLst/>
                          <a:latin typeface="Arial" charset="0"/>
                          <a:cs typeface="Arial" charset="0"/>
                        </a:rPr>
                        <a:t>× 32-bit</a:t>
                      </a:r>
                      <a:endParaRPr kumimoji="0" lang="en-AU" sz="22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6"/>
                  </a:ext>
                </a:extLst>
              </a:tr>
              <a:tr h="5810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Input/output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Memory mapped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200" b="0" i="0" u="none" strike="noStrike" cap="none" normalizeH="0" baseline="0">
                          <a:ln>
                            <a:noFill/>
                          </a:ln>
                          <a:solidFill>
                            <a:schemeClr val="tx1"/>
                          </a:solidFill>
                          <a:effectLst/>
                          <a:latin typeface="Arial" charset="0"/>
                        </a:rPr>
                        <a:t>Memory mapped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4A76D57-4203-4EB1-B667-4EB3CBD3C316}" type="slidenum">
              <a:rPr lang="en-AU" altLang="en-US" sz="1400"/>
              <a:pPr>
                <a:spcBef>
                  <a:spcPct val="0"/>
                </a:spcBef>
                <a:buClrTx/>
                <a:buSzTx/>
                <a:buFontTx/>
                <a:buNone/>
              </a:pPr>
              <a:t>129</a:t>
            </a:fld>
            <a:endParaRPr lang="en-AU" altLang="en-US" sz="1400"/>
          </a:p>
        </p:txBody>
      </p:sp>
      <p:sp>
        <p:nvSpPr>
          <p:cNvPr id="165891" name="Rectangle 2"/>
          <p:cNvSpPr>
            <a:spLocks noGrp="1" noChangeArrowheads="1"/>
          </p:cNvSpPr>
          <p:nvPr>
            <p:ph type="title"/>
          </p:nvPr>
        </p:nvSpPr>
        <p:spPr/>
        <p:txBody>
          <a:bodyPr/>
          <a:lstStyle/>
          <a:p>
            <a:pPr eaLnBrk="1" hangingPunct="1"/>
            <a:r>
              <a:rPr lang="en-AU" altLang="en-US"/>
              <a:t>Compare and Branch in ARM</a:t>
            </a:r>
          </a:p>
        </p:txBody>
      </p:sp>
      <p:sp>
        <p:nvSpPr>
          <p:cNvPr id="165892" name="Rectangle 3"/>
          <p:cNvSpPr>
            <a:spLocks noGrp="1" noChangeArrowheads="1"/>
          </p:cNvSpPr>
          <p:nvPr>
            <p:ph type="body" idx="1"/>
          </p:nvPr>
        </p:nvSpPr>
        <p:spPr/>
        <p:txBody>
          <a:bodyPr/>
          <a:lstStyle/>
          <a:p>
            <a:pPr eaLnBrk="1" hangingPunct="1"/>
            <a:r>
              <a:rPr lang="en-AU" altLang="en-US"/>
              <a:t>Uses condition codes for result of an arithmetic/logical instruction</a:t>
            </a:r>
          </a:p>
          <a:p>
            <a:pPr lvl="1" eaLnBrk="1" hangingPunct="1"/>
            <a:r>
              <a:rPr lang="en-AU" altLang="en-US"/>
              <a:t>Negative, zero, carry, overflow</a:t>
            </a:r>
          </a:p>
          <a:p>
            <a:pPr lvl="1" eaLnBrk="1" hangingPunct="1"/>
            <a:r>
              <a:rPr lang="en-AU" altLang="en-US"/>
              <a:t>Compare instructions to set condition codes without keeping the result</a:t>
            </a:r>
          </a:p>
          <a:p>
            <a:pPr eaLnBrk="1" hangingPunct="1"/>
            <a:r>
              <a:rPr lang="en-AU" altLang="en-US"/>
              <a:t>Each instruction can be conditional</a:t>
            </a:r>
          </a:p>
          <a:p>
            <a:pPr lvl="1" eaLnBrk="1" hangingPunct="1"/>
            <a:r>
              <a:rPr lang="en-AU" altLang="en-US"/>
              <a:t>Top 4 bits of instruction word: condition value</a:t>
            </a:r>
          </a:p>
          <a:p>
            <a:pPr lvl="1" eaLnBrk="1" hangingPunct="1"/>
            <a:r>
              <a:rPr lang="en-AU" altLang="en-US"/>
              <a:t>Can avoid branches over single instructions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CD0CE4F-B5A4-40F6-8D77-EC4A729F1903}" type="slidenum">
              <a:rPr lang="en-AU" altLang="en-US" sz="1400"/>
              <a:pPr>
                <a:spcBef>
                  <a:spcPct val="0"/>
                </a:spcBef>
                <a:buClrTx/>
                <a:buSzTx/>
                <a:buFontTx/>
                <a:buNone/>
              </a:pPr>
              <a:t>13</a:t>
            </a:fld>
            <a:endParaRPr lang="en-AU" altLang="en-US" sz="1400"/>
          </a:p>
        </p:txBody>
      </p:sp>
      <p:sp>
        <p:nvSpPr>
          <p:cNvPr id="11267" name="Rectangle 5"/>
          <p:cNvSpPr>
            <a:spLocks noGrp="1" noChangeArrowheads="1"/>
          </p:cNvSpPr>
          <p:nvPr>
            <p:ph type="title"/>
          </p:nvPr>
        </p:nvSpPr>
        <p:spPr/>
        <p:txBody>
          <a:bodyPr/>
          <a:lstStyle/>
          <a:p>
            <a:pPr eaLnBrk="1" hangingPunct="1"/>
            <a:r>
              <a:rPr lang="en-US" altLang="en-US" dirty="0"/>
              <a:t>Arithmetic Operations</a:t>
            </a:r>
            <a:endParaRPr lang="en-AU" altLang="en-US" dirty="0"/>
          </a:p>
        </p:txBody>
      </p:sp>
      <p:sp>
        <p:nvSpPr>
          <p:cNvPr id="11268" name="Rectangle 6"/>
          <p:cNvSpPr>
            <a:spLocks noGrp="1" noChangeArrowheads="1"/>
          </p:cNvSpPr>
          <p:nvPr>
            <p:ph type="body" idx="1"/>
          </p:nvPr>
        </p:nvSpPr>
        <p:spPr/>
        <p:txBody>
          <a:bodyPr/>
          <a:lstStyle/>
          <a:p>
            <a:pPr eaLnBrk="1" hangingPunct="1"/>
            <a:r>
              <a:rPr lang="en-US" altLang="en-US" dirty="0"/>
              <a:t>MIPS Assembly code</a:t>
            </a:r>
          </a:p>
          <a:p>
            <a:pPr marL="0" indent="0" eaLnBrk="1" hangingPunct="1">
              <a:buNone/>
            </a:pPr>
            <a:r>
              <a:rPr lang="en-US" altLang="en-US" dirty="0"/>
              <a:t>Add and subtract, three operands</a:t>
            </a:r>
          </a:p>
          <a:p>
            <a:pPr lvl="1" eaLnBrk="1" hangingPunct="1"/>
            <a:r>
              <a:rPr lang="en-US" altLang="en-US" dirty="0"/>
              <a:t>Two sources and one destination</a:t>
            </a:r>
          </a:p>
          <a:p>
            <a:pPr eaLnBrk="1" hangingPunct="1">
              <a:buFont typeface="Wingdings" panose="05000000000000000000" pitchFamily="2" charset="2"/>
              <a:buNone/>
            </a:pPr>
            <a:r>
              <a:rPr lang="en-US" altLang="en-US" dirty="0">
                <a:latin typeface="Lucida Console" panose="020B0609040504020204" pitchFamily="49" charset="0"/>
              </a:rPr>
              <a:t>	add a, b, c  # a gets b + c</a:t>
            </a:r>
          </a:p>
          <a:p>
            <a:pPr eaLnBrk="1" hangingPunct="1"/>
            <a:r>
              <a:rPr lang="en-US" altLang="en-US" dirty="0"/>
              <a:t>All arithmetic operations have this form</a:t>
            </a:r>
          </a:p>
          <a:p>
            <a:pPr eaLnBrk="1" hangingPunct="1"/>
            <a:r>
              <a:rPr lang="en-US" altLang="en-US" i="1" dirty="0"/>
              <a:t>Design Principle 1:</a:t>
            </a:r>
            <a:r>
              <a:rPr lang="en-US" altLang="en-US" dirty="0"/>
              <a:t> Simplicity favors regularity</a:t>
            </a:r>
          </a:p>
          <a:p>
            <a:pPr lvl="1" eaLnBrk="1" hangingPunct="1"/>
            <a:r>
              <a:rPr lang="en-US" altLang="en-US" dirty="0"/>
              <a:t>Regularity makes implementation simpler</a:t>
            </a:r>
          </a:p>
          <a:p>
            <a:pPr lvl="1" eaLnBrk="1" hangingPunct="1"/>
            <a:r>
              <a:rPr lang="en-US" altLang="en-US" dirty="0"/>
              <a:t>Simplicity enables higher performance at lower cost</a:t>
            </a:r>
            <a:endParaRPr lang="en-AU" altLang="en-US" dirty="0"/>
          </a:p>
        </p:txBody>
      </p:sp>
      <p:sp>
        <p:nvSpPr>
          <p:cNvPr id="11269" name="Text Box 4"/>
          <p:cNvSpPr txBox="1">
            <a:spLocks noChangeArrowheads="1"/>
          </p:cNvSpPr>
          <p:nvPr/>
        </p:nvSpPr>
        <p:spPr bwMode="auto">
          <a:xfrm rot="5400000">
            <a:off x="6677819" y="2099469"/>
            <a:ext cx="45656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§2.2 Operations of the Computer Hardware</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B702D77-10CA-488B-947D-61DB1C267D7B}" type="slidenum">
              <a:rPr lang="en-AU" altLang="en-US" sz="1400"/>
              <a:pPr>
                <a:spcBef>
                  <a:spcPct val="0"/>
                </a:spcBef>
                <a:buClrTx/>
                <a:buSzTx/>
                <a:buFontTx/>
                <a:buNone/>
              </a:pPr>
              <a:t>130</a:t>
            </a:fld>
            <a:endParaRPr lang="en-AU" altLang="en-US" sz="1400"/>
          </a:p>
        </p:txBody>
      </p:sp>
      <p:sp>
        <p:nvSpPr>
          <p:cNvPr id="167939" name="Rectangle 2"/>
          <p:cNvSpPr>
            <a:spLocks noGrp="1" noChangeArrowheads="1"/>
          </p:cNvSpPr>
          <p:nvPr>
            <p:ph type="title"/>
          </p:nvPr>
        </p:nvSpPr>
        <p:spPr/>
        <p:txBody>
          <a:bodyPr/>
          <a:lstStyle/>
          <a:p>
            <a:pPr eaLnBrk="1" hangingPunct="1"/>
            <a:r>
              <a:rPr lang="en-AU" altLang="en-US"/>
              <a:t>Instruction Encoding</a:t>
            </a:r>
          </a:p>
        </p:txBody>
      </p:sp>
      <p:pic>
        <p:nvPicPr>
          <p:cNvPr id="167940" name="Picture 4" descr="f02-3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450" y="1412875"/>
            <a:ext cx="5453063" cy="458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6D7140D-396C-4192-9B1F-C2615C107208}" type="slidenum">
              <a:rPr lang="en-AU" altLang="en-US" sz="1400"/>
              <a:pPr>
                <a:spcBef>
                  <a:spcPct val="0"/>
                </a:spcBef>
                <a:buClrTx/>
                <a:buSzTx/>
                <a:buFontTx/>
                <a:buNone/>
              </a:pPr>
              <a:t>131</a:t>
            </a:fld>
            <a:endParaRPr lang="en-AU" altLang="en-US" sz="1400"/>
          </a:p>
        </p:txBody>
      </p:sp>
      <p:sp>
        <p:nvSpPr>
          <p:cNvPr id="169987" name="Rectangle 2"/>
          <p:cNvSpPr>
            <a:spLocks noGrp="1" noChangeArrowheads="1"/>
          </p:cNvSpPr>
          <p:nvPr>
            <p:ph type="title"/>
          </p:nvPr>
        </p:nvSpPr>
        <p:spPr/>
        <p:txBody>
          <a:bodyPr/>
          <a:lstStyle/>
          <a:p>
            <a:pPr eaLnBrk="1" hangingPunct="1"/>
            <a:r>
              <a:rPr lang="en-US" altLang="en-US"/>
              <a:t>The Intel x86 ISA</a:t>
            </a:r>
            <a:endParaRPr lang="en-AU" altLang="en-US"/>
          </a:p>
        </p:txBody>
      </p:sp>
      <p:sp>
        <p:nvSpPr>
          <p:cNvPr id="169988" name="Rectangle 3"/>
          <p:cNvSpPr>
            <a:spLocks noGrp="1" noChangeArrowheads="1"/>
          </p:cNvSpPr>
          <p:nvPr>
            <p:ph type="body" idx="1"/>
          </p:nvPr>
        </p:nvSpPr>
        <p:spPr/>
        <p:txBody>
          <a:bodyPr/>
          <a:lstStyle/>
          <a:p>
            <a:pPr eaLnBrk="1" hangingPunct="1"/>
            <a:r>
              <a:rPr lang="en-US" altLang="en-US" sz="2800"/>
              <a:t>Evolution with backward compatibility</a:t>
            </a:r>
          </a:p>
          <a:p>
            <a:pPr lvl="1" eaLnBrk="1" hangingPunct="1"/>
            <a:r>
              <a:rPr lang="en-US" altLang="en-US" sz="2400"/>
              <a:t>8080 (1974): 8-bit microprocessor</a:t>
            </a:r>
          </a:p>
          <a:p>
            <a:pPr lvl="2" eaLnBrk="1" hangingPunct="1"/>
            <a:r>
              <a:rPr lang="en-US" altLang="en-US" sz="2000"/>
              <a:t>Accumulator, plus 3 index-register pairs</a:t>
            </a:r>
          </a:p>
          <a:p>
            <a:pPr lvl="1" eaLnBrk="1" hangingPunct="1"/>
            <a:r>
              <a:rPr lang="en-US" altLang="en-US" sz="2400"/>
              <a:t>8086 (1978): 16-bit extension to 8080</a:t>
            </a:r>
          </a:p>
          <a:p>
            <a:pPr lvl="2" eaLnBrk="1" hangingPunct="1"/>
            <a:r>
              <a:rPr lang="en-US" altLang="en-US" sz="2000"/>
              <a:t>Complex instruction set (CISC)</a:t>
            </a:r>
          </a:p>
          <a:p>
            <a:pPr lvl="1" eaLnBrk="1" hangingPunct="1"/>
            <a:r>
              <a:rPr lang="en-US" altLang="en-US" sz="2400"/>
              <a:t>8087 (1980): floating-point coprocessor</a:t>
            </a:r>
          </a:p>
          <a:p>
            <a:pPr lvl="2" eaLnBrk="1" hangingPunct="1"/>
            <a:r>
              <a:rPr lang="en-US" altLang="en-US" sz="2000"/>
              <a:t>Adds FP instructions and register stack</a:t>
            </a:r>
          </a:p>
          <a:p>
            <a:pPr lvl="1" eaLnBrk="1" hangingPunct="1"/>
            <a:r>
              <a:rPr lang="en-US" altLang="en-US" sz="2400"/>
              <a:t>80286 (1982): 24-bit addresses, MMU</a:t>
            </a:r>
          </a:p>
          <a:p>
            <a:pPr lvl="2" eaLnBrk="1" hangingPunct="1"/>
            <a:r>
              <a:rPr lang="en-US" altLang="en-US" sz="2000"/>
              <a:t>Segmented memory mapping and protection</a:t>
            </a:r>
          </a:p>
          <a:p>
            <a:pPr lvl="1" eaLnBrk="1" hangingPunct="1"/>
            <a:r>
              <a:rPr lang="en-US" altLang="en-US" sz="2400"/>
              <a:t>80386 (1985): 32-bit extension (now IA-32)</a:t>
            </a:r>
          </a:p>
          <a:p>
            <a:pPr lvl="2" eaLnBrk="1" hangingPunct="1"/>
            <a:r>
              <a:rPr lang="en-US" altLang="en-US" sz="2000"/>
              <a:t>Additional addressing modes and operations</a:t>
            </a:r>
          </a:p>
          <a:p>
            <a:pPr lvl="2" eaLnBrk="1" hangingPunct="1"/>
            <a:r>
              <a:rPr lang="en-US" altLang="en-US" sz="2000"/>
              <a:t>Paged memory mapping as well as segments</a:t>
            </a:r>
            <a:endParaRPr lang="en-AU" altLang="en-US" sz="2000"/>
          </a:p>
        </p:txBody>
      </p:sp>
      <p:sp>
        <p:nvSpPr>
          <p:cNvPr id="169989" name="Text Box 4"/>
          <p:cNvSpPr txBox="1">
            <a:spLocks noChangeArrowheads="1"/>
          </p:cNvSpPr>
          <p:nvPr/>
        </p:nvSpPr>
        <p:spPr bwMode="auto">
          <a:xfrm rot="5400000">
            <a:off x="7185819" y="1591469"/>
            <a:ext cx="35496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§2.17 Real Stuff: x86 Instructions</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822FCA7-3AC1-43A1-A60D-91B521F64F9A}" type="slidenum">
              <a:rPr lang="en-AU" altLang="en-US" sz="1400"/>
              <a:pPr>
                <a:spcBef>
                  <a:spcPct val="0"/>
                </a:spcBef>
                <a:buClrTx/>
                <a:buSzTx/>
                <a:buFontTx/>
                <a:buNone/>
              </a:pPr>
              <a:t>132</a:t>
            </a:fld>
            <a:endParaRPr lang="en-AU" altLang="en-US" sz="1400"/>
          </a:p>
        </p:txBody>
      </p:sp>
      <p:sp>
        <p:nvSpPr>
          <p:cNvPr id="172035" name="Rectangle 2"/>
          <p:cNvSpPr>
            <a:spLocks noGrp="1" noChangeArrowheads="1"/>
          </p:cNvSpPr>
          <p:nvPr>
            <p:ph type="title"/>
          </p:nvPr>
        </p:nvSpPr>
        <p:spPr/>
        <p:txBody>
          <a:bodyPr/>
          <a:lstStyle/>
          <a:p>
            <a:pPr eaLnBrk="1" hangingPunct="1"/>
            <a:r>
              <a:rPr lang="en-US" altLang="en-US"/>
              <a:t>The Intel x86 ISA</a:t>
            </a:r>
            <a:endParaRPr lang="en-AU" altLang="en-US"/>
          </a:p>
        </p:txBody>
      </p:sp>
      <p:sp>
        <p:nvSpPr>
          <p:cNvPr id="172036" name="Rectangle 3"/>
          <p:cNvSpPr>
            <a:spLocks noGrp="1" noChangeArrowheads="1"/>
          </p:cNvSpPr>
          <p:nvPr>
            <p:ph type="body" idx="1"/>
          </p:nvPr>
        </p:nvSpPr>
        <p:spPr/>
        <p:txBody>
          <a:bodyPr/>
          <a:lstStyle/>
          <a:p>
            <a:pPr eaLnBrk="1" hangingPunct="1">
              <a:lnSpc>
                <a:spcPct val="80000"/>
              </a:lnSpc>
            </a:pPr>
            <a:r>
              <a:rPr lang="en-US" altLang="en-US" sz="2800"/>
              <a:t>Further evolution…</a:t>
            </a:r>
          </a:p>
          <a:p>
            <a:pPr lvl="1" eaLnBrk="1" hangingPunct="1">
              <a:lnSpc>
                <a:spcPct val="80000"/>
              </a:lnSpc>
            </a:pPr>
            <a:r>
              <a:rPr lang="en-US" altLang="en-US" sz="2400"/>
              <a:t>i486 (1989): pipelined, on-chip caches and FPU</a:t>
            </a:r>
          </a:p>
          <a:p>
            <a:pPr lvl="2" eaLnBrk="1" hangingPunct="1">
              <a:lnSpc>
                <a:spcPct val="80000"/>
              </a:lnSpc>
            </a:pPr>
            <a:r>
              <a:rPr lang="en-US" altLang="en-US" sz="2000"/>
              <a:t>Compatible competitors: AMD, Cyrix, …</a:t>
            </a:r>
          </a:p>
          <a:p>
            <a:pPr lvl="1" eaLnBrk="1" hangingPunct="1">
              <a:lnSpc>
                <a:spcPct val="80000"/>
              </a:lnSpc>
            </a:pPr>
            <a:r>
              <a:rPr lang="en-US" altLang="en-US" sz="2400"/>
              <a:t>Pentium (1993): superscalar, 64-bit datapath</a:t>
            </a:r>
          </a:p>
          <a:p>
            <a:pPr lvl="2" eaLnBrk="1" hangingPunct="1">
              <a:lnSpc>
                <a:spcPct val="80000"/>
              </a:lnSpc>
            </a:pPr>
            <a:r>
              <a:rPr lang="en-US" altLang="en-US" sz="2000"/>
              <a:t>Later versions added MMX (Multi-Media eXtension) instructions</a:t>
            </a:r>
          </a:p>
          <a:p>
            <a:pPr lvl="2" eaLnBrk="1" hangingPunct="1">
              <a:lnSpc>
                <a:spcPct val="80000"/>
              </a:lnSpc>
            </a:pPr>
            <a:r>
              <a:rPr lang="en-US" altLang="en-US" sz="2000"/>
              <a:t>The infamous FDIV bug</a:t>
            </a:r>
          </a:p>
          <a:p>
            <a:pPr lvl="1" eaLnBrk="1" hangingPunct="1">
              <a:lnSpc>
                <a:spcPct val="80000"/>
              </a:lnSpc>
            </a:pPr>
            <a:r>
              <a:rPr lang="en-US" altLang="en-US" sz="2400"/>
              <a:t>Pentium Pro (1995), Pentium II (1997)</a:t>
            </a:r>
          </a:p>
          <a:p>
            <a:pPr lvl="2" eaLnBrk="1" hangingPunct="1">
              <a:lnSpc>
                <a:spcPct val="80000"/>
              </a:lnSpc>
            </a:pPr>
            <a:r>
              <a:rPr lang="en-US" altLang="en-US" sz="2000"/>
              <a:t>New microarchitecture (see Colwell, </a:t>
            </a:r>
            <a:r>
              <a:rPr lang="en-US" altLang="en-US" sz="2000" i="1"/>
              <a:t>The Pentium Chronicles</a:t>
            </a:r>
            <a:r>
              <a:rPr lang="en-US" altLang="en-US" sz="2000"/>
              <a:t>)</a:t>
            </a:r>
          </a:p>
          <a:p>
            <a:pPr lvl="1" eaLnBrk="1" hangingPunct="1">
              <a:lnSpc>
                <a:spcPct val="80000"/>
              </a:lnSpc>
            </a:pPr>
            <a:r>
              <a:rPr lang="en-US" altLang="en-US" sz="2400"/>
              <a:t>Pentium III (1999)</a:t>
            </a:r>
          </a:p>
          <a:p>
            <a:pPr lvl="2" eaLnBrk="1" hangingPunct="1">
              <a:lnSpc>
                <a:spcPct val="80000"/>
              </a:lnSpc>
            </a:pPr>
            <a:r>
              <a:rPr lang="en-US" altLang="en-US" sz="2000"/>
              <a:t>Added SSE (Streaming SIMD Extensions) and associated registers</a:t>
            </a:r>
          </a:p>
          <a:p>
            <a:pPr lvl="1" eaLnBrk="1" hangingPunct="1">
              <a:lnSpc>
                <a:spcPct val="80000"/>
              </a:lnSpc>
            </a:pPr>
            <a:r>
              <a:rPr lang="en-US" altLang="en-US" sz="2400"/>
              <a:t>Pentium 4 (2001)</a:t>
            </a:r>
          </a:p>
          <a:p>
            <a:pPr lvl="2" eaLnBrk="1" hangingPunct="1">
              <a:lnSpc>
                <a:spcPct val="80000"/>
              </a:lnSpc>
            </a:pPr>
            <a:r>
              <a:rPr lang="en-US" altLang="en-US" sz="2000"/>
              <a:t>New microarchitecture</a:t>
            </a:r>
          </a:p>
          <a:p>
            <a:pPr lvl="2" eaLnBrk="1" hangingPunct="1">
              <a:lnSpc>
                <a:spcPct val="80000"/>
              </a:lnSpc>
            </a:pPr>
            <a:r>
              <a:rPr lang="en-US" altLang="en-US" sz="2000"/>
              <a:t>Added SSE2 instructions</a:t>
            </a:r>
            <a:endParaRPr lang="en-AU" altLang="en-US" sz="200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9B67954-57C3-4839-A32F-2507C462E18E}" type="slidenum">
              <a:rPr lang="en-AU" altLang="en-US" sz="1400"/>
              <a:pPr>
                <a:spcBef>
                  <a:spcPct val="0"/>
                </a:spcBef>
                <a:buClrTx/>
                <a:buSzTx/>
                <a:buFontTx/>
                <a:buNone/>
              </a:pPr>
              <a:t>133</a:t>
            </a:fld>
            <a:endParaRPr lang="en-AU" altLang="en-US" sz="1400"/>
          </a:p>
        </p:txBody>
      </p:sp>
      <p:sp>
        <p:nvSpPr>
          <p:cNvPr id="174083" name="Rectangle 2"/>
          <p:cNvSpPr>
            <a:spLocks noGrp="1" noChangeArrowheads="1"/>
          </p:cNvSpPr>
          <p:nvPr>
            <p:ph type="title"/>
          </p:nvPr>
        </p:nvSpPr>
        <p:spPr/>
        <p:txBody>
          <a:bodyPr/>
          <a:lstStyle/>
          <a:p>
            <a:pPr eaLnBrk="1" hangingPunct="1"/>
            <a:r>
              <a:rPr lang="en-US" altLang="en-US"/>
              <a:t>The Intel x86 ISA</a:t>
            </a:r>
            <a:endParaRPr lang="en-AU" altLang="en-US"/>
          </a:p>
        </p:txBody>
      </p:sp>
      <p:sp>
        <p:nvSpPr>
          <p:cNvPr id="174084" name="Rectangle 3"/>
          <p:cNvSpPr>
            <a:spLocks noGrp="1" noChangeArrowheads="1"/>
          </p:cNvSpPr>
          <p:nvPr>
            <p:ph type="body" idx="1"/>
          </p:nvPr>
        </p:nvSpPr>
        <p:spPr/>
        <p:txBody>
          <a:bodyPr/>
          <a:lstStyle/>
          <a:p>
            <a:pPr eaLnBrk="1" hangingPunct="1">
              <a:lnSpc>
                <a:spcPct val="80000"/>
              </a:lnSpc>
            </a:pPr>
            <a:r>
              <a:rPr lang="en-US" altLang="en-US" sz="2800"/>
              <a:t>And further…</a:t>
            </a:r>
          </a:p>
          <a:p>
            <a:pPr lvl="1" eaLnBrk="1" hangingPunct="1">
              <a:lnSpc>
                <a:spcPct val="80000"/>
              </a:lnSpc>
            </a:pPr>
            <a:r>
              <a:rPr lang="en-US" altLang="en-US" sz="2400">
                <a:solidFill>
                  <a:schemeClr val="hlink"/>
                </a:solidFill>
              </a:rPr>
              <a:t>AMD64 (2003): extended architecture to 64 bits</a:t>
            </a:r>
          </a:p>
          <a:p>
            <a:pPr lvl="1" eaLnBrk="1" hangingPunct="1">
              <a:lnSpc>
                <a:spcPct val="80000"/>
              </a:lnSpc>
            </a:pPr>
            <a:r>
              <a:rPr lang="en-US" altLang="en-US" sz="2400"/>
              <a:t>EM64T </a:t>
            </a:r>
            <a:r>
              <a:rPr lang="en-US" altLang="en-US" sz="2400">
                <a:cs typeface="Arial" panose="020B0604020202020204" pitchFamily="34" charset="0"/>
              </a:rPr>
              <a:t>– </a:t>
            </a:r>
            <a:r>
              <a:rPr lang="en-US" altLang="en-US" sz="2400"/>
              <a:t>Extended Memory 64 Technology (2004)</a:t>
            </a:r>
          </a:p>
          <a:p>
            <a:pPr lvl="2" eaLnBrk="1" hangingPunct="1">
              <a:lnSpc>
                <a:spcPct val="80000"/>
              </a:lnSpc>
            </a:pPr>
            <a:r>
              <a:rPr lang="en-US" altLang="en-US" sz="2000"/>
              <a:t>AMD64 adopted by Intel (with refinements)</a:t>
            </a:r>
          </a:p>
          <a:p>
            <a:pPr lvl="2" eaLnBrk="1" hangingPunct="1">
              <a:lnSpc>
                <a:spcPct val="80000"/>
              </a:lnSpc>
            </a:pPr>
            <a:r>
              <a:rPr lang="en-US" altLang="en-US" sz="2000"/>
              <a:t>Added SSE3 instructions</a:t>
            </a:r>
          </a:p>
          <a:p>
            <a:pPr lvl="1" eaLnBrk="1" hangingPunct="1">
              <a:lnSpc>
                <a:spcPct val="80000"/>
              </a:lnSpc>
            </a:pPr>
            <a:r>
              <a:rPr lang="en-US" altLang="en-US" sz="2400"/>
              <a:t>Intel Core (2006)</a:t>
            </a:r>
          </a:p>
          <a:p>
            <a:pPr lvl="2" eaLnBrk="1" hangingPunct="1">
              <a:lnSpc>
                <a:spcPct val="80000"/>
              </a:lnSpc>
            </a:pPr>
            <a:r>
              <a:rPr lang="en-US" altLang="en-US" sz="2000"/>
              <a:t>Added SSE4 instructions, virtual machine support</a:t>
            </a:r>
          </a:p>
          <a:p>
            <a:pPr lvl="1" eaLnBrk="1" hangingPunct="1">
              <a:lnSpc>
                <a:spcPct val="80000"/>
              </a:lnSpc>
            </a:pPr>
            <a:r>
              <a:rPr lang="en-US" altLang="en-US" sz="2400">
                <a:solidFill>
                  <a:schemeClr val="hlink"/>
                </a:solidFill>
              </a:rPr>
              <a:t>AMD64 (announced 2007): SSE5 instructions</a:t>
            </a:r>
          </a:p>
          <a:p>
            <a:pPr lvl="2" eaLnBrk="1" hangingPunct="1">
              <a:lnSpc>
                <a:spcPct val="80000"/>
              </a:lnSpc>
            </a:pPr>
            <a:r>
              <a:rPr lang="en-US" altLang="en-US" sz="2000">
                <a:solidFill>
                  <a:schemeClr val="hlink"/>
                </a:solidFill>
              </a:rPr>
              <a:t>Intel declined to follow, instead…</a:t>
            </a:r>
          </a:p>
          <a:p>
            <a:pPr lvl="1" eaLnBrk="1" hangingPunct="1">
              <a:lnSpc>
                <a:spcPct val="80000"/>
              </a:lnSpc>
            </a:pPr>
            <a:r>
              <a:rPr lang="en-US" altLang="en-US" sz="2400"/>
              <a:t>Advanced Vector Extension (announced 2008)</a:t>
            </a:r>
          </a:p>
          <a:p>
            <a:pPr lvl="2" eaLnBrk="1" hangingPunct="1">
              <a:lnSpc>
                <a:spcPct val="80000"/>
              </a:lnSpc>
            </a:pPr>
            <a:r>
              <a:rPr lang="en-US" altLang="en-US" sz="2000"/>
              <a:t>Longer SSE registers, more instructions</a:t>
            </a:r>
          </a:p>
          <a:p>
            <a:pPr eaLnBrk="1" hangingPunct="1">
              <a:lnSpc>
                <a:spcPct val="80000"/>
              </a:lnSpc>
            </a:pPr>
            <a:r>
              <a:rPr lang="en-US" altLang="en-US" sz="2800"/>
              <a:t>If Intel didn’t extend with compatibility, its competitors would!</a:t>
            </a:r>
          </a:p>
          <a:p>
            <a:pPr lvl="1" eaLnBrk="1" hangingPunct="1">
              <a:lnSpc>
                <a:spcPct val="80000"/>
              </a:lnSpc>
            </a:pPr>
            <a:r>
              <a:rPr lang="en-US" altLang="en-US" sz="2400"/>
              <a:t>Technical elegance ≠ market success</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F62D35C-326C-4D33-8E0E-93EF20852CD7}" type="slidenum">
              <a:rPr lang="en-AU" altLang="en-US" sz="1400"/>
              <a:pPr>
                <a:spcBef>
                  <a:spcPct val="0"/>
                </a:spcBef>
                <a:buClrTx/>
                <a:buSzTx/>
                <a:buFontTx/>
                <a:buNone/>
              </a:pPr>
              <a:t>134</a:t>
            </a:fld>
            <a:endParaRPr lang="en-AU" altLang="en-US" sz="1400"/>
          </a:p>
        </p:txBody>
      </p:sp>
      <p:sp>
        <p:nvSpPr>
          <p:cNvPr id="176131" name="Rectangle 2"/>
          <p:cNvSpPr>
            <a:spLocks noGrp="1" noChangeArrowheads="1"/>
          </p:cNvSpPr>
          <p:nvPr>
            <p:ph type="title"/>
          </p:nvPr>
        </p:nvSpPr>
        <p:spPr/>
        <p:txBody>
          <a:bodyPr/>
          <a:lstStyle/>
          <a:p>
            <a:pPr eaLnBrk="1" hangingPunct="1"/>
            <a:r>
              <a:rPr lang="en-AU" altLang="en-US"/>
              <a:t>Basic x86 Registers</a:t>
            </a:r>
          </a:p>
        </p:txBody>
      </p:sp>
      <p:pic>
        <p:nvPicPr>
          <p:cNvPr id="176132" name="Picture 5" descr="f02-36-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050" y="1196975"/>
            <a:ext cx="5024438"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8A1B328-E103-4BDC-8B8D-71EDA4186088}" type="slidenum">
              <a:rPr lang="en-AU" altLang="en-US" sz="1400"/>
              <a:pPr>
                <a:spcBef>
                  <a:spcPct val="0"/>
                </a:spcBef>
                <a:buClrTx/>
                <a:buSzTx/>
                <a:buFontTx/>
                <a:buNone/>
              </a:pPr>
              <a:t>135</a:t>
            </a:fld>
            <a:endParaRPr lang="en-AU" altLang="en-US" sz="1400"/>
          </a:p>
        </p:txBody>
      </p:sp>
      <p:sp>
        <p:nvSpPr>
          <p:cNvPr id="178179" name="Rectangle 2"/>
          <p:cNvSpPr>
            <a:spLocks noGrp="1" noChangeArrowheads="1"/>
          </p:cNvSpPr>
          <p:nvPr>
            <p:ph type="title"/>
          </p:nvPr>
        </p:nvSpPr>
        <p:spPr/>
        <p:txBody>
          <a:bodyPr/>
          <a:lstStyle/>
          <a:p>
            <a:pPr eaLnBrk="1" hangingPunct="1"/>
            <a:r>
              <a:rPr lang="en-AU" altLang="en-US"/>
              <a:t>Basic x86 Addressing Modes</a:t>
            </a:r>
          </a:p>
        </p:txBody>
      </p:sp>
      <p:sp>
        <p:nvSpPr>
          <p:cNvPr id="178180" name="Rectangle 3"/>
          <p:cNvSpPr>
            <a:spLocks noGrp="1" noChangeArrowheads="1"/>
          </p:cNvSpPr>
          <p:nvPr>
            <p:ph type="body" idx="1"/>
          </p:nvPr>
        </p:nvSpPr>
        <p:spPr>
          <a:xfrm>
            <a:off x="684213" y="1125538"/>
            <a:ext cx="8270875" cy="647700"/>
          </a:xfrm>
        </p:spPr>
        <p:txBody>
          <a:bodyPr/>
          <a:lstStyle/>
          <a:p>
            <a:pPr eaLnBrk="1" hangingPunct="1"/>
            <a:r>
              <a:rPr lang="en-AU" altLang="en-US" sz="2800"/>
              <a:t>Two operands per instruction</a:t>
            </a:r>
          </a:p>
        </p:txBody>
      </p:sp>
      <p:graphicFrame>
        <p:nvGraphicFramePr>
          <p:cNvPr id="471080" name="Group 40"/>
          <p:cNvGraphicFramePr>
            <a:graphicFrameLocks noGrp="1"/>
          </p:cNvGraphicFramePr>
          <p:nvPr/>
        </p:nvGraphicFramePr>
        <p:xfrm>
          <a:off x="1187450" y="1700213"/>
          <a:ext cx="6697663" cy="2194200"/>
        </p:xfrm>
        <a:graphic>
          <a:graphicData uri="http://schemas.openxmlformats.org/drawingml/2006/table">
            <a:tbl>
              <a:tblPr/>
              <a:tblGrid>
                <a:gridCol w="3349625">
                  <a:extLst>
                    <a:ext uri="{9D8B030D-6E8A-4147-A177-3AD203B41FA5}">
                      <a16:colId xmlns:a16="http://schemas.microsoft.com/office/drawing/2014/main" val="20000"/>
                    </a:ext>
                  </a:extLst>
                </a:gridCol>
                <a:gridCol w="3348038">
                  <a:extLst>
                    <a:ext uri="{9D8B030D-6E8A-4147-A177-3AD203B41FA5}">
                      <a16:colId xmlns:a16="http://schemas.microsoft.com/office/drawing/2014/main" val="20001"/>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Source/dest operand</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Second source operand</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Immediate</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Memory</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Memory</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Register</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Memory</a:t>
                      </a:r>
                    </a:p>
                  </a:txBody>
                  <a:tcPr marT="45690" marB="456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800" b="0" i="0" u="none" strike="noStrike" cap="none" normalizeH="0" baseline="0">
                          <a:ln>
                            <a:noFill/>
                          </a:ln>
                          <a:solidFill>
                            <a:schemeClr val="tx1"/>
                          </a:solidFill>
                          <a:effectLst/>
                          <a:latin typeface="Arial" charset="0"/>
                        </a:rPr>
                        <a:t>Immediate</a:t>
                      </a:r>
                    </a:p>
                  </a:txBody>
                  <a:tcPr marT="45690" marB="456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78204" name="Rectangle 41"/>
          <p:cNvSpPr>
            <a:spLocks noChangeArrowheads="1"/>
          </p:cNvSpPr>
          <p:nvPr/>
        </p:nvSpPr>
        <p:spPr bwMode="auto">
          <a:xfrm>
            <a:off x="684213" y="3933825"/>
            <a:ext cx="8270875"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AU" altLang="en-US" sz="2800"/>
              <a:t>Memory addressing modes</a:t>
            </a:r>
          </a:p>
          <a:p>
            <a:pPr lvl="1" eaLnBrk="1" hangingPunct="1"/>
            <a:r>
              <a:rPr lang="en-AU" altLang="en-US" sz="2400"/>
              <a:t>Address in register</a:t>
            </a:r>
          </a:p>
          <a:p>
            <a:pPr lvl="1" eaLnBrk="1" hangingPunct="1"/>
            <a:r>
              <a:rPr lang="en-AU" altLang="en-US" sz="2400"/>
              <a:t>Address = R</a:t>
            </a:r>
            <a:r>
              <a:rPr lang="en-AU" altLang="en-US" sz="2400" baseline="-25000"/>
              <a:t>base</a:t>
            </a:r>
            <a:r>
              <a:rPr lang="en-AU" altLang="en-US" sz="2400"/>
              <a:t> + displacement</a:t>
            </a:r>
          </a:p>
          <a:p>
            <a:pPr lvl="1" eaLnBrk="1" hangingPunct="1"/>
            <a:r>
              <a:rPr lang="en-AU" altLang="en-US" sz="2400"/>
              <a:t>Address = R</a:t>
            </a:r>
            <a:r>
              <a:rPr lang="en-AU" altLang="en-US" sz="2400" baseline="-25000"/>
              <a:t>base</a:t>
            </a:r>
            <a:r>
              <a:rPr lang="en-AU" altLang="en-US" sz="2400"/>
              <a:t> + 2</a:t>
            </a:r>
            <a:r>
              <a:rPr lang="en-AU" altLang="en-US" sz="2400" baseline="30000"/>
              <a:t>scale</a:t>
            </a:r>
            <a:r>
              <a:rPr lang="en-AU" altLang="en-US" sz="2400"/>
              <a:t> </a:t>
            </a:r>
            <a:r>
              <a:rPr lang="en-US" altLang="en-US" sz="2400">
                <a:cs typeface="Arial" panose="020B0604020202020204" pitchFamily="34" charset="0"/>
              </a:rPr>
              <a:t>×</a:t>
            </a:r>
            <a:r>
              <a:rPr lang="en-AU" altLang="en-US" sz="2400"/>
              <a:t> R</a:t>
            </a:r>
            <a:r>
              <a:rPr lang="en-AU" altLang="en-US" sz="2400" baseline="-25000"/>
              <a:t>index</a:t>
            </a:r>
            <a:r>
              <a:rPr lang="en-AU" altLang="en-US" sz="2400"/>
              <a:t> (scale = 0, 1, 2, or 3)</a:t>
            </a:r>
          </a:p>
          <a:p>
            <a:pPr lvl="1" eaLnBrk="1" hangingPunct="1"/>
            <a:r>
              <a:rPr lang="en-AU" altLang="en-US" sz="2400"/>
              <a:t>Address =  R</a:t>
            </a:r>
            <a:r>
              <a:rPr lang="en-AU" altLang="en-US" sz="2400" baseline="-25000"/>
              <a:t>base</a:t>
            </a:r>
            <a:r>
              <a:rPr lang="en-AU" altLang="en-US" sz="2400"/>
              <a:t> + 2</a:t>
            </a:r>
            <a:r>
              <a:rPr lang="en-AU" altLang="en-US" sz="2400" baseline="30000"/>
              <a:t>scale</a:t>
            </a:r>
            <a:r>
              <a:rPr lang="en-AU" altLang="en-US" sz="2400"/>
              <a:t> </a:t>
            </a:r>
            <a:r>
              <a:rPr lang="en-US" altLang="en-US" sz="2400">
                <a:cs typeface="Arial" panose="020B0604020202020204" pitchFamily="34" charset="0"/>
              </a:rPr>
              <a:t>×</a:t>
            </a:r>
            <a:r>
              <a:rPr lang="en-AU" altLang="en-US" sz="2400"/>
              <a:t> R</a:t>
            </a:r>
            <a:r>
              <a:rPr lang="en-AU" altLang="en-US" sz="2400" baseline="-25000"/>
              <a:t>index</a:t>
            </a:r>
            <a:r>
              <a:rPr lang="en-AU" altLang="en-US" sz="2400"/>
              <a:t> + displacement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45DE2B1-218E-4896-A081-95AC7039FF17}" type="slidenum">
              <a:rPr lang="en-AU" altLang="en-US" sz="1400"/>
              <a:pPr>
                <a:spcBef>
                  <a:spcPct val="0"/>
                </a:spcBef>
                <a:buClrTx/>
                <a:buSzTx/>
                <a:buFontTx/>
                <a:buNone/>
              </a:pPr>
              <a:t>136</a:t>
            </a:fld>
            <a:endParaRPr lang="en-AU" altLang="en-US" sz="1400"/>
          </a:p>
        </p:txBody>
      </p:sp>
      <p:sp>
        <p:nvSpPr>
          <p:cNvPr id="180227" name="Rectangle 2"/>
          <p:cNvSpPr>
            <a:spLocks noGrp="1" noChangeArrowheads="1"/>
          </p:cNvSpPr>
          <p:nvPr>
            <p:ph type="title"/>
          </p:nvPr>
        </p:nvSpPr>
        <p:spPr/>
        <p:txBody>
          <a:bodyPr/>
          <a:lstStyle/>
          <a:p>
            <a:pPr eaLnBrk="1" hangingPunct="1"/>
            <a:r>
              <a:rPr lang="en-AU" altLang="en-US"/>
              <a:t>x86 Instruction Encoding</a:t>
            </a:r>
          </a:p>
        </p:txBody>
      </p:sp>
      <p:sp>
        <p:nvSpPr>
          <p:cNvPr id="180228" name="Rectangle 3"/>
          <p:cNvSpPr>
            <a:spLocks noGrp="1" noChangeArrowheads="1"/>
          </p:cNvSpPr>
          <p:nvPr>
            <p:ph type="body" idx="1"/>
          </p:nvPr>
        </p:nvSpPr>
        <p:spPr>
          <a:xfrm>
            <a:off x="4572000" y="1125538"/>
            <a:ext cx="4383088" cy="5111750"/>
          </a:xfrm>
        </p:spPr>
        <p:txBody>
          <a:bodyPr/>
          <a:lstStyle/>
          <a:p>
            <a:pPr eaLnBrk="1" hangingPunct="1"/>
            <a:r>
              <a:rPr lang="en-AU" altLang="en-US"/>
              <a:t>Variable length encoding</a:t>
            </a:r>
          </a:p>
          <a:p>
            <a:pPr lvl="1" eaLnBrk="1" hangingPunct="1"/>
            <a:r>
              <a:rPr lang="en-AU" altLang="en-US"/>
              <a:t>Postfix bytes specify addressing mode</a:t>
            </a:r>
          </a:p>
          <a:p>
            <a:pPr lvl="1" eaLnBrk="1" hangingPunct="1"/>
            <a:r>
              <a:rPr lang="en-AU" altLang="en-US"/>
              <a:t>Prefix bytes modify operation</a:t>
            </a:r>
          </a:p>
          <a:p>
            <a:pPr lvl="2" eaLnBrk="1" hangingPunct="1"/>
            <a:r>
              <a:rPr lang="en-AU" altLang="en-US"/>
              <a:t>Operand length, repetition, locking, …</a:t>
            </a:r>
          </a:p>
        </p:txBody>
      </p:sp>
      <p:pic>
        <p:nvPicPr>
          <p:cNvPr id="180229" name="Picture 4" descr="f02-4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5" y="1341438"/>
            <a:ext cx="4410075" cy="421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CA4FFF1-7D21-492F-978F-849357618775}" type="slidenum">
              <a:rPr lang="en-AU" altLang="en-US" sz="1400"/>
              <a:pPr>
                <a:spcBef>
                  <a:spcPct val="0"/>
                </a:spcBef>
                <a:buClrTx/>
                <a:buSzTx/>
                <a:buFontTx/>
                <a:buNone/>
              </a:pPr>
              <a:t>137</a:t>
            </a:fld>
            <a:endParaRPr lang="en-AU" altLang="en-US" sz="1400"/>
          </a:p>
        </p:txBody>
      </p:sp>
      <p:sp>
        <p:nvSpPr>
          <p:cNvPr id="182275" name="Rectangle 2"/>
          <p:cNvSpPr>
            <a:spLocks noGrp="1" noChangeArrowheads="1"/>
          </p:cNvSpPr>
          <p:nvPr>
            <p:ph type="title"/>
          </p:nvPr>
        </p:nvSpPr>
        <p:spPr/>
        <p:txBody>
          <a:bodyPr/>
          <a:lstStyle/>
          <a:p>
            <a:pPr eaLnBrk="1" hangingPunct="1"/>
            <a:r>
              <a:rPr lang="en-US" altLang="en-US"/>
              <a:t>Implementing IA-32</a:t>
            </a:r>
            <a:endParaRPr lang="en-AU" altLang="en-US"/>
          </a:p>
        </p:txBody>
      </p:sp>
      <p:sp>
        <p:nvSpPr>
          <p:cNvPr id="182276" name="Rectangle 3"/>
          <p:cNvSpPr>
            <a:spLocks noGrp="1" noChangeArrowheads="1"/>
          </p:cNvSpPr>
          <p:nvPr>
            <p:ph type="body" idx="1"/>
          </p:nvPr>
        </p:nvSpPr>
        <p:spPr/>
        <p:txBody>
          <a:bodyPr/>
          <a:lstStyle/>
          <a:p>
            <a:pPr eaLnBrk="1" hangingPunct="1"/>
            <a:r>
              <a:rPr lang="en-US" altLang="en-US"/>
              <a:t>Complex instruction set makes implementation difficult</a:t>
            </a:r>
          </a:p>
          <a:p>
            <a:pPr lvl="1" eaLnBrk="1" hangingPunct="1"/>
            <a:r>
              <a:rPr lang="en-US" altLang="en-US"/>
              <a:t>Hardware translates instructions to simpler microoperations</a:t>
            </a:r>
          </a:p>
          <a:p>
            <a:pPr lvl="2" eaLnBrk="1" hangingPunct="1"/>
            <a:r>
              <a:rPr lang="en-US" altLang="en-US"/>
              <a:t>Simple instructions: 1–1</a:t>
            </a:r>
          </a:p>
          <a:p>
            <a:pPr lvl="2" eaLnBrk="1" hangingPunct="1"/>
            <a:r>
              <a:rPr lang="en-US" altLang="en-US"/>
              <a:t>Complex instructions: 1–many</a:t>
            </a:r>
          </a:p>
          <a:p>
            <a:pPr lvl="1" eaLnBrk="1" hangingPunct="1"/>
            <a:r>
              <a:rPr lang="en-US" altLang="en-US"/>
              <a:t>Microengine similar to RISC</a:t>
            </a:r>
          </a:p>
          <a:p>
            <a:pPr lvl="1" eaLnBrk="1" hangingPunct="1"/>
            <a:r>
              <a:rPr lang="en-US" altLang="en-US"/>
              <a:t>Market share makes this economically viable</a:t>
            </a:r>
          </a:p>
          <a:p>
            <a:pPr eaLnBrk="1" hangingPunct="1"/>
            <a:r>
              <a:rPr lang="en-US" altLang="en-US"/>
              <a:t>Comparable performance to RISC</a:t>
            </a:r>
          </a:p>
          <a:p>
            <a:pPr lvl="1" eaLnBrk="1" hangingPunct="1"/>
            <a:r>
              <a:rPr lang="en-US" altLang="en-US"/>
              <a:t>Compilers avoid complex instructions</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itle 1"/>
          <p:cNvSpPr>
            <a:spLocks noGrp="1"/>
          </p:cNvSpPr>
          <p:nvPr>
            <p:ph type="title"/>
          </p:nvPr>
        </p:nvSpPr>
        <p:spPr/>
        <p:txBody>
          <a:bodyPr/>
          <a:lstStyle/>
          <a:p>
            <a:r>
              <a:rPr lang="en-US" altLang="en-US"/>
              <a:t>ARM v8 Instructions</a:t>
            </a:r>
          </a:p>
        </p:txBody>
      </p:sp>
      <p:sp>
        <p:nvSpPr>
          <p:cNvPr id="184323" name="Content Placeholder 2"/>
          <p:cNvSpPr>
            <a:spLocks noGrp="1"/>
          </p:cNvSpPr>
          <p:nvPr>
            <p:ph idx="1"/>
          </p:nvPr>
        </p:nvSpPr>
        <p:spPr/>
        <p:txBody>
          <a:bodyPr/>
          <a:lstStyle/>
          <a:p>
            <a:r>
              <a:rPr lang="en-US" altLang="en-US"/>
              <a:t>In moving to 64-bit, ARM did a complete overhaul</a:t>
            </a:r>
          </a:p>
          <a:p>
            <a:r>
              <a:rPr lang="en-US" altLang="en-US"/>
              <a:t>ARM v8 resembles MIPS</a:t>
            </a:r>
          </a:p>
          <a:p>
            <a:pPr lvl="1"/>
            <a:r>
              <a:rPr lang="en-US" altLang="en-US" sz="2400"/>
              <a:t>Changes from v7:</a:t>
            </a:r>
          </a:p>
          <a:p>
            <a:pPr lvl="2"/>
            <a:r>
              <a:rPr lang="en-US" altLang="en-US" sz="2000"/>
              <a:t>No conditional execution field</a:t>
            </a:r>
          </a:p>
          <a:p>
            <a:pPr lvl="2"/>
            <a:r>
              <a:rPr lang="en-US" altLang="en-US" sz="2000"/>
              <a:t>Immediate field is 12-bit constant</a:t>
            </a:r>
          </a:p>
          <a:p>
            <a:pPr lvl="2"/>
            <a:r>
              <a:rPr lang="en-US" altLang="en-US" sz="2000"/>
              <a:t>Dropped load/store multiple</a:t>
            </a:r>
          </a:p>
          <a:p>
            <a:pPr lvl="2"/>
            <a:r>
              <a:rPr lang="en-US" altLang="en-US" sz="2000"/>
              <a:t>PC is no longer a GPR</a:t>
            </a:r>
          </a:p>
          <a:p>
            <a:pPr lvl="2"/>
            <a:r>
              <a:rPr lang="en-US" altLang="en-US" sz="2000"/>
              <a:t>GPR set expanded to 32</a:t>
            </a:r>
          </a:p>
          <a:p>
            <a:pPr lvl="2"/>
            <a:r>
              <a:rPr lang="en-US" altLang="en-US" sz="2000"/>
              <a:t>Addressing modes work for all word sizes</a:t>
            </a:r>
          </a:p>
          <a:p>
            <a:pPr lvl="2"/>
            <a:r>
              <a:rPr lang="en-US" altLang="en-US" sz="2000"/>
              <a:t>Divide instruction</a:t>
            </a:r>
          </a:p>
          <a:p>
            <a:pPr lvl="2"/>
            <a:r>
              <a:rPr lang="en-US" altLang="en-US" sz="2000"/>
              <a:t>Branch if equal/branch if not equal instructions</a:t>
            </a:r>
            <a:endParaRPr lang="en-US" altLang="en-US"/>
          </a:p>
        </p:txBody>
      </p:sp>
      <p:sp>
        <p:nvSpPr>
          <p:cNvPr id="18432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A021B96-3040-48AA-AF94-E5262305DF95}" type="slidenum">
              <a:rPr lang="en-AU" altLang="en-US" sz="1400"/>
              <a:pPr>
                <a:spcBef>
                  <a:spcPct val="0"/>
                </a:spcBef>
                <a:buClrTx/>
                <a:buSzTx/>
                <a:buFontTx/>
                <a:buNone/>
              </a:pPr>
              <a:t>138</a:t>
            </a:fld>
            <a:endParaRPr lang="en-AU" altLang="en-US" sz="1400"/>
          </a:p>
        </p:txBody>
      </p:sp>
      <p:sp>
        <p:nvSpPr>
          <p:cNvPr id="184325" name="Text Box 4"/>
          <p:cNvSpPr txBox="1">
            <a:spLocks noChangeArrowheads="1"/>
          </p:cNvSpPr>
          <p:nvPr/>
        </p:nvSpPr>
        <p:spPr bwMode="auto">
          <a:xfrm rot="5400000">
            <a:off x="6523831" y="2255044"/>
            <a:ext cx="4873625"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§2.18 Real Stuff:  ARM v8 (64-bit) Instructions</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C94FFDE-A347-4D28-A304-F7DDFAE851B3}" type="slidenum">
              <a:rPr lang="en-AU" altLang="en-US" sz="1400"/>
              <a:pPr>
                <a:spcBef>
                  <a:spcPct val="0"/>
                </a:spcBef>
                <a:buClrTx/>
                <a:buSzTx/>
                <a:buFontTx/>
                <a:buNone/>
              </a:pPr>
              <a:t>139</a:t>
            </a:fld>
            <a:endParaRPr lang="en-AU" altLang="en-US" sz="1400"/>
          </a:p>
        </p:txBody>
      </p:sp>
      <p:sp>
        <p:nvSpPr>
          <p:cNvPr id="185347" name="Rectangle 2"/>
          <p:cNvSpPr>
            <a:spLocks noGrp="1" noChangeArrowheads="1"/>
          </p:cNvSpPr>
          <p:nvPr>
            <p:ph type="title"/>
          </p:nvPr>
        </p:nvSpPr>
        <p:spPr/>
        <p:txBody>
          <a:bodyPr/>
          <a:lstStyle/>
          <a:p>
            <a:pPr eaLnBrk="1" hangingPunct="1"/>
            <a:r>
              <a:rPr lang="en-US" altLang="en-US"/>
              <a:t>Fallacies</a:t>
            </a:r>
            <a:endParaRPr lang="en-AU" altLang="en-US"/>
          </a:p>
        </p:txBody>
      </p:sp>
      <p:sp>
        <p:nvSpPr>
          <p:cNvPr id="185348" name="Rectangle 3"/>
          <p:cNvSpPr>
            <a:spLocks noGrp="1" noChangeArrowheads="1"/>
          </p:cNvSpPr>
          <p:nvPr>
            <p:ph type="body" idx="1"/>
          </p:nvPr>
        </p:nvSpPr>
        <p:spPr/>
        <p:txBody>
          <a:bodyPr/>
          <a:lstStyle/>
          <a:p>
            <a:pPr eaLnBrk="1" hangingPunct="1"/>
            <a:r>
              <a:rPr lang="en-US" altLang="en-US" sz="2800"/>
              <a:t>Powerful instruction </a:t>
            </a:r>
            <a:r>
              <a:rPr lang="en-US" altLang="en-US" sz="2800">
                <a:sym typeface="Symbol" panose="05050102010706020507" pitchFamily="18" charset="2"/>
              </a:rPr>
              <a:t> higher performance</a:t>
            </a:r>
          </a:p>
          <a:p>
            <a:pPr lvl="1" eaLnBrk="1" hangingPunct="1"/>
            <a:r>
              <a:rPr lang="en-US" altLang="en-US" sz="2400">
                <a:sym typeface="Symbol" panose="05050102010706020507" pitchFamily="18" charset="2"/>
              </a:rPr>
              <a:t>Fewer instructions required</a:t>
            </a:r>
          </a:p>
          <a:p>
            <a:pPr lvl="1" eaLnBrk="1" hangingPunct="1"/>
            <a:r>
              <a:rPr lang="en-US" altLang="en-US" sz="2400">
                <a:sym typeface="Symbol" panose="05050102010706020507" pitchFamily="18" charset="2"/>
              </a:rPr>
              <a:t>But complex instructions are hard to implement</a:t>
            </a:r>
          </a:p>
          <a:p>
            <a:pPr lvl="2" eaLnBrk="1" hangingPunct="1"/>
            <a:r>
              <a:rPr lang="en-US" altLang="en-US" sz="2000">
                <a:sym typeface="Symbol" panose="05050102010706020507" pitchFamily="18" charset="2"/>
              </a:rPr>
              <a:t>May slow down all instructions, including simple ones</a:t>
            </a:r>
          </a:p>
          <a:p>
            <a:pPr lvl="1" eaLnBrk="1" hangingPunct="1"/>
            <a:r>
              <a:rPr lang="en-US" altLang="en-US" sz="2400">
                <a:sym typeface="Symbol" panose="05050102010706020507" pitchFamily="18" charset="2"/>
              </a:rPr>
              <a:t>Compilers are good at making fast code from simple instructions</a:t>
            </a:r>
          </a:p>
          <a:p>
            <a:pPr eaLnBrk="1" hangingPunct="1"/>
            <a:r>
              <a:rPr lang="en-US" altLang="en-US" sz="2800">
                <a:sym typeface="Symbol" panose="05050102010706020507" pitchFamily="18" charset="2"/>
              </a:rPr>
              <a:t>Use assembly code for high performance</a:t>
            </a:r>
          </a:p>
          <a:p>
            <a:pPr lvl="1" eaLnBrk="1" hangingPunct="1"/>
            <a:r>
              <a:rPr lang="en-US" altLang="en-US" sz="2400">
                <a:sym typeface="Symbol" panose="05050102010706020507" pitchFamily="18" charset="2"/>
              </a:rPr>
              <a:t>But modern compilers are better at dealing with modern processors</a:t>
            </a:r>
          </a:p>
          <a:p>
            <a:pPr lvl="1" eaLnBrk="1" hangingPunct="1"/>
            <a:r>
              <a:rPr lang="en-US" altLang="en-US" sz="2400">
                <a:sym typeface="Symbol" panose="05050102010706020507" pitchFamily="18" charset="2"/>
              </a:rPr>
              <a:t>More lines of code  more errors and less productivity</a:t>
            </a:r>
          </a:p>
        </p:txBody>
      </p:sp>
      <p:sp>
        <p:nvSpPr>
          <p:cNvPr id="185349" name="Text Box 4"/>
          <p:cNvSpPr txBox="1">
            <a:spLocks noChangeArrowheads="1"/>
          </p:cNvSpPr>
          <p:nvPr/>
        </p:nvSpPr>
        <p:spPr bwMode="auto">
          <a:xfrm rot="5400000">
            <a:off x="7509669" y="1267619"/>
            <a:ext cx="2901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§2.19 Fallacies and Pitfalls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521D435-3A89-43EB-AB7A-1E43BE5D7904}" type="slidenum">
              <a:rPr lang="en-AU" altLang="en-US" sz="1400"/>
              <a:pPr>
                <a:spcBef>
                  <a:spcPct val="0"/>
                </a:spcBef>
                <a:buClrTx/>
                <a:buSzTx/>
                <a:buFontTx/>
                <a:buNone/>
              </a:pPr>
              <a:t>14</a:t>
            </a:fld>
            <a:endParaRPr lang="en-AU" altLang="en-US" sz="1400"/>
          </a:p>
        </p:txBody>
      </p:sp>
      <p:sp>
        <p:nvSpPr>
          <p:cNvPr id="13315" name="Rectangle 2"/>
          <p:cNvSpPr>
            <a:spLocks noGrp="1" noChangeArrowheads="1"/>
          </p:cNvSpPr>
          <p:nvPr>
            <p:ph type="title"/>
          </p:nvPr>
        </p:nvSpPr>
        <p:spPr/>
        <p:txBody>
          <a:bodyPr/>
          <a:lstStyle/>
          <a:p>
            <a:pPr eaLnBrk="1" hangingPunct="1"/>
            <a:r>
              <a:rPr lang="en-US" altLang="en-US"/>
              <a:t>Arithmetic Example</a:t>
            </a:r>
            <a:endParaRPr lang="en-AU" altLang="en-US"/>
          </a:p>
        </p:txBody>
      </p:sp>
      <p:sp>
        <p:nvSpPr>
          <p:cNvPr id="13316" name="Rectangle 3"/>
          <p:cNvSpPr>
            <a:spLocks noGrp="1" noChangeArrowheads="1"/>
          </p:cNvSpPr>
          <p:nvPr>
            <p:ph type="body" idx="1"/>
          </p:nvPr>
        </p:nvSpPr>
        <p:spPr/>
        <p:txBody>
          <a:bodyPr/>
          <a:lstStyle/>
          <a:p>
            <a:pPr eaLnBrk="1" hangingPunct="1"/>
            <a:r>
              <a:rPr lang="en-US" altLang="en-US" dirty="0"/>
              <a:t>C code:</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f = (g + h) -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j);</a:t>
            </a:r>
          </a:p>
          <a:p>
            <a:pPr eaLnBrk="1" hangingPunct="1"/>
            <a:r>
              <a:rPr lang="en-US" altLang="en-US" dirty="0"/>
              <a:t>MIPS Assembly code:</a:t>
            </a:r>
          </a:p>
          <a:p>
            <a:pPr eaLnBrk="1" hangingPunct="1">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add t0, g, h   # temp t0 = g + h</a:t>
            </a:r>
            <a:br>
              <a:rPr lang="en-US" altLang="en-US" sz="2800" dirty="0">
                <a:latin typeface="Lucida Console" panose="020B0609040504020204" pitchFamily="49" charset="0"/>
              </a:rPr>
            </a:br>
            <a:r>
              <a:rPr lang="en-US" altLang="en-US" sz="2800" dirty="0">
                <a:latin typeface="Lucida Console" panose="020B0609040504020204" pitchFamily="49" charset="0"/>
              </a:rPr>
              <a:t>add t1,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j   # temp t1 =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j</a:t>
            </a:r>
            <a:br>
              <a:rPr lang="en-US" altLang="en-US" sz="2800" dirty="0">
                <a:latin typeface="Lucida Console" panose="020B0609040504020204" pitchFamily="49" charset="0"/>
              </a:rPr>
            </a:br>
            <a:r>
              <a:rPr lang="en-US" altLang="en-US" sz="2800" dirty="0">
                <a:latin typeface="Lucida Console" panose="020B0609040504020204" pitchFamily="49" charset="0"/>
              </a:rPr>
              <a:t>sub f, t0, t1  # f = t0 - t1</a:t>
            </a:r>
            <a:endParaRPr lang="en-AU"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16BD434-C151-4CC2-A636-C80019F485F5}" type="slidenum">
              <a:rPr lang="en-AU" altLang="en-US" sz="1400"/>
              <a:pPr>
                <a:spcBef>
                  <a:spcPct val="0"/>
                </a:spcBef>
                <a:buClrTx/>
                <a:buSzTx/>
                <a:buFontTx/>
                <a:buNone/>
              </a:pPr>
              <a:t>140</a:t>
            </a:fld>
            <a:endParaRPr lang="en-AU" altLang="en-US" sz="1400"/>
          </a:p>
        </p:txBody>
      </p:sp>
      <p:sp>
        <p:nvSpPr>
          <p:cNvPr id="187395" name="Rectangle 2"/>
          <p:cNvSpPr>
            <a:spLocks noGrp="1" noChangeArrowheads="1"/>
          </p:cNvSpPr>
          <p:nvPr>
            <p:ph type="title"/>
          </p:nvPr>
        </p:nvSpPr>
        <p:spPr/>
        <p:txBody>
          <a:bodyPr/>
          <a:lstStyle/>
          <a:p>
            <a:pPr eaLnBrk="1" hangingPunct="1"/>
            <a:r>
              <a:rPr lang="en-AU" altLang="en-US"/>
              <a:t>Fallacies</a:t>
            </a:r>
          </a:p>
        </p:txBody>
      </p:sp>
      <p:sp>
        <p:nvSpPr>
          <p:cNvPr id="187396" name="Rectangle 3"/>
          <p:cNvSpPr>
            <a:spLocks noGrp="1" noChangeArrowheads="1"/>
          </p:cNvSpPr>
          <p:nvPr>
            <p:ph type="body" idx="1"/>
          </p:nvPr>
        </p:nvSpPr>
        <p:spPr>
          <a:xfrm>
            <a:off x="684213" y="1125538"/>
            <a:ext cx="8270875" cy="1727200"/>
          </a:xfrm>
        </p:spPr>
        <p:txBody>
          <a:bodyPr/>
          <a:lstStyle/>
          <a:p>
            <a:pPr eaLnBrk="1" hangingPunct="1"/>
            <a:r>
              <a:rPr lang="en-AU" altLang="en-US"/>
              <a:t>Backward compatibility </a:t>
            </a:r>
            <a:r>
              <a:rPr lang="en-US" altLang="en-US">
                <a:sym typeface="Symbol" panose="05050102010706020507" pitchFamily="18" charset="2"/>
              </a:rPr>
              <a:t> instruction set doesn’t change</a:t>
            </a:r>
          </a:p>
          <a:p>
            <a:pPr lvl="1" eaLnBrk="1" hangingPunct="1"/>
            <a:r>
              <a:rPr lang="en-AU" altLang="en-US">
                <a:sym typeface="Symbol" panose="05050102010706020507" pitchFamily="18" charset="2"/>
              </a:rPr>
              <a:t>But they do accrete more instructions</a:t>
            </a:r>
          </a:p>
        </p:txBody>
      </p:sp>
      <p:pic>
        <p:nvPicPr>
          <p:cNvPr id="18739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781300"/>
            <a:ext cx="5543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398" name="Text Box 5"/>
          <p:cNvSpPr txBox="1">
            <a:spLocks noChangeArrowheads="1"/>
          </p:cNvSpPr>
          <p:nvPr/>
        </p:nvSpPr>
        <p:spPr bwMode="auto">
          <a:xfrm>
            <a:off x="6300788" y="4149725"/>
            <a:ext cx="2035175" cy="376238"/>
          </a:xfrm>
          <a:prstGeom prst="rect">
            <a:avLst/>
          </a:prstGeom>
          <a:solidFill>
            <a:schemeClr val="accent1"/>
          </a:solidFill>
          <a:ln w="9525">
            <a:solidFill>
              <a:schemeClr val="tx1"/>
            </a:solidFill>
            <a:miter lim="800000"/>
            <a:headEnd/>
            <a:tailEnd/>
          </a:ln>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800"/>
              <a:t>x86 instruction set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E50EAE5-890B-440B-9E51-3033CC6418C2}" type="slidenum">
              <a:rPr lang="en-AU" altLang="en-US" sz="1400"/>
              <a:pPr>
                <a:spcBef>
                  <a:spcPct val="0"/>
                </a:spcBef>
                <a:buClrTx/>
                <a:buSzTx/>
                <a:buFontTx/>
                <a:buNone/>
              </a:pPr>
              <a:t>141</a:t>
            </a:fld>
            <a:endParaRPr lang="en-AU" altLang="en-US" sz="1400"/>
          </a:p>
        </p:txBody>
      </p:sp>
      <p:sp>
        <p:nvSpPr>
          <p:cNvPr id="189443" name="Rectangle 2"/>
          <p:cNvSpPr>
            <a:spLocks noGrp="1" noChangeArrowheads="1"/>
          </p:cNvSpPr>
          <p:nvPr>
            <p:ph type="title"/>
          </p:nvPr>
        </p:nvSpPr>
        <p:spPr/>
        <p:txBody>
          <a:bodyPr/>
          <a:lstStyle/>
          <a:p>
            <a:pPr eaLnBrk="1" hangingPunct="1"/>
            <a:r>
              <a:rPr lang="en-US" altLang="en-US"/>
              <a:t>Pitfalls</a:t>
            </a:r>
            <a:endParaRPr lang="en-AU" altLang="en-US"/>
          </a:p>
        </p:txBody>
      </p:sp>
      <p:sp>
        <p:nvSpPr>
          <p:cNvPr id="189444" name="Rectangle 3"/>
          <p:cNvSpPr>
            <a:spLocks noGrp="1" noChangeArrowheads="1"/>
          </p:cNvSpPr>
          <p:nvPr>
            <p:ph type="body" idx="1"/>
          </p:nvPr>
        </p:nvSpPr>
        <p:spPr/>
        <p:txBody>
          <a:bodyPr/>
          <a:lstStyle/>
          <a:p>
            <a:pPr eaLnBrk="1" hangingPunct="1"/>
            <a:r>
              <a:rPr lang="en-US" altLang="en-US"/>
              <a:t>Sequential words are not at sequential addresses</a:t>
            </a:r>
          </a:p>
          <a:p>
            <a:pPr lvl="1" eaLnBrk="1" hangingPunct="1"/>
            <a:r>
              <a:rPr lang="en-US" altLang="en-US"/>
              <a:t>Increment by 4, not by 1!</a:t>
            </a:r>
          </a:p>
          <a:p>
            <a:pPr eaLnBrk="1" hangingPunct="1"/>
            <a:r>
              <a:rPr lang="en-US" altLang="en-US"/>
              <a:t>Keeping a pointer to an automatic variable after procedure returns</a:t>
            </a:r>
          </a:p>
          <a:p>
            <a:pPr lvl="1" eaLnBrk="1" hangingPunct="1"/>
            <a:r>
              <a:rPr lang="en-US" altLang="en-US"/>
              <a:t>e.g., passing pointer back via an argument</a:t>
            </a:r>
          </a:p>
          <a:p>
            <a:pPr lvl="1" eaLnBrk="1" hangingPunct="1"/>
            <a:r>
              <a:rPr lang="en-US" altLang="en-US"/>
              <a:t>Pointer becomes invalid when stack popped</a:t>
            </a:r>
            <a:endParaRPr lang="en-AU"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59E38519-7B35-4062-8736-0929C9589132}" type="slidenum">
              <a:rPr lang="en-AU" altLang="en-US" sz="1400"/>
              <a:pPr>
                <a:spcBef>
                  <a:spcPct val="0"/>
                </a:spcBef>
                <a:buClrTx/>
                <a:buSzTx/>
                <a:buFontTx/>
                <a:buNone/>
              </a:pPr>
              <a:t>142</a:t>
            </a:fld>
            <a:endParaRPr lang="en-AU" altLang="en-US" sz="1400"/>
          </a:p>
        </p:txBody>
      </p:sp>
      <p:sp>
        <p:nvSpPr>
          <p:cNvPr id="191491" name="Rectangle 2"/>
          <p:cNvSpPr>
            <a:spLocks noGrp="1" noChangeArrowheads="1"/>
          </p:cNvSpPr>
          <p:nvPr>
            <p:ph type="title"/>
          </p:nvPr>
        </p:nvSpPr>
        <p:spPr/>
        <p:txBody>
          <a:bodyPr/>
          <a:lstStyle/>
          <a:p>
            <a:pPr eaLnBrk="1" hangingPunct="1"/>
            <a:r>
              <a:rPr lang="en-US" altLang="en-US"/>
              <a:t>Concluding Remarks</a:t>
            </a:r>
            <a:endParaRPr lang="en-AU" altLang="en-US"/>
          </a:p>
        </p:txBody>
      </p:sp>
      <p:sp>
        <p:nvSpPr>
          <p:cNvPr id="191492" name="Rectangle 3"/>
          <p:cNvSpPr>
            <a:spLocks noGrp="1" noChangeArrowheads="1"/>
          </p:cNvSpPr>
          <p:nvPr>
            <p:ph type="body" idx="1"/>
          </p:nvPr>
        </p:nvSpPr>
        <p:spPr/>
        <p:txBody>
          <a:bodyPr/>
          <a:lstStyle/>
          <a:p>
            <a:pPr eaLnBrk="1" hangingPunct="1">
              <a:lnSpc>
                <a:spcPct val="90000"/>
              </a:lnSpc>
            </a:pPr>
            <a:r>
              <a:rPr lang="en-US" altLang="en-US"/>
              <a:t>Design principles</a:t>
            </a:r>
          </a:p>
          <a:p>
            <a:pPr lvl="1" eaLnBrk="1" hangingPunct="1">
              <a:lnSpc>
                <a:spcPct val="90000"/>
              </a:lnSpc>
              <a:buFont typeface="Wingdings" panose="05000000000000000000" pitchFamily="2" charset="2"/>
              <a:buNone/>
            </a:pPr>
            <a:r>
              <a:rPr lang="en-US" altLang="en-US">
                <a:solidFill>
                  <a:schemeClr val="hlink"/>
                </a:solidFill>
              </a:rPr>
              <a:t>1.</a:t>
            </a:r>
            <a:r>
              <a:rPr lang="en-US" altLang="en-US"/>
              <a:t>	Simplicity favors regularity</a:t>
            </a:r>
          </a:p>
          <a:p>
            <a:pPr lvl="1" eaLnBrk="1" hangingPunct="1">
              <a:lnSpc>
                <a:spcPct val="90000"/>
              </a:lnSpc>
              <a:buFont typeface="Wingdings" panose="05000000000000000000" pitchFamily="2" charset="2"/>
              <a:buNone/>
            </a:pPr>
            <a:r>
              <a:rPr lang="en-US" altLang="en-US">
                <a:solidFill>
                  <a:schemeClr val="hlink"/>
                </a:solidFill>
              </a:rPr>
              <a:t>2.</a:t>
            </a:r>
            <a:r>
              <a:rPr lang="en-US" altLang="en-US"/>
              <a:t>	Smaller is faster</a:t>
            </a:r>
          </a:p>
          <a:p>
            <a:pPr lvl="1" eaLnBrk="1" hangingPunct="1">
              <a:lnSpc>
                <a:spcPct val="90000"/>
              </a:lnSpc>
              <a:buFont typeface="Wingdings" panose="05000000000000000000" pitchFamily="2" charset="2"/>
              <a:buNone/>
            </a:pPr>
            <a:r>
              <a:rPr lang="en-US" altLang="en-US">
                <a:solidFill>
                  <a:schemeClr val="hlink"/>
                </a:solidFill>
              </a:rPr>
              <a:t>3.</a:t>
            </a:r>
            <a:r>
              <a:rPr lang="en-US" altLang="en-US"/>
              <a:t>	Make the common case fast</a:t>
            </a:r>
          </a:p>
          <a:p>
            <a:pPr lvl="1" eaLnBrk="1" hangingPunct="1">
              <a:lnSpc>
                <a:spcPct val="90000"/>
              </a:lnSpc>
              <a:buFont typeface="Wingdings" panose="05000000000000000000" pitchFamily="2" charset="2"/>
              <a:buNone/>
            </a:pPr>
            <a:r>
              <a:rPr lang="en-US" altLang="en-US">
                <a:solidFill>
                  <a:schemeClr val="hlink"/>
                </a:solidFill>
              </a:rPr>
              <a:t>4.</a:t>
            </a:r>
            <a:r>
              <a:rPr lang="en-US" altLang="en-US"/>
              <a:t>	Good design demands good compromises</a:t>
            </a:r>
          </a:p>
          <a:p>
            <a:pPr eaLnBrk="1" hangingPunct="1">
              <a:lnSpc>
                <a:spcPct val="90000"/>
              </a:lnSpc>
            </a:pPr>
            <a:r>
              <a:rPr lang="en-US" altLang="en-US"/>
              <a:t>Layers of software/hardware</a:t>
            </a:r>
          </a:p>
          <a:p>
            <a:pPr lvl="1" eaLnBrk="1" hangingPunct="1">
              <a:lnSpc>
                <a:spcPct val="90000"/>
              </a:lnSpc>
            </a:pPr>
            <a:r>
              <a:rPr lang="en-US" altLang="en-US"/>
              <a:t>Compiler, assembler, hardware</a:t>
            </a:r>
          </a:p>
          <a:p>
            <a:pPr eaLnBrk="1" hangingPunct="1">
              <a:lnSpc>
                <a:spcPct val="90000"/>
              </a:lnSpc>
            </a:pPr>
            <a:r>
              <a:rPr lang="en-US" altLang="en-US"/>
              <a:t>MIPS: typical of RISC ISAs</a:t>
            </a:r>
          </a:p>
          <a:p>
            <a:pPr lvl="1" eaLnBrk="1" hangingPunct="1">
              <a:lnSpc>
                <a:spcPct val="90000"/>
              </a:lnSpc>
            </a:pPr>
            <a:r>
              <a:rPr lang="en-US" altLang="en-US"/>
              <a:t>c.f. x86</a:t>
            </a:r>
            <a:endParaRPr lang="en-AU" altLang="en-US"/>
          </a:p>
        </p:txBody>
      </p:sp>
      <p:sp>
        <p:nvSpPr>
          <p:cNvPr id="191493" name="Text Box 4"/>
          <p:cNvSpPr txBox="1">
            <a:spLocks noChangeArrowheads="1"/>
          </p:cNvSpPr>
          <p:nvPr/>
        </p:nvSpPr>
        <p:spPr bwMode="auto">
          <a:xfrm rot="5400000">
            <a:off x="7477125" y="1295400"/>
            <a:ext cx="2967038"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§2.20 Concluding Remarks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DF4AD56-1E39-4558-B062-07EF352CDE32}" type="slidenum">
              <a:rPr lang="en-AU" altLang="en-US" sz="1400"/>
              <a:pPr>
                <a:spcBef>
                  <a:spcPct val="0"/>
                </a:spcBef>
                <a:buClrTx/>
                <a:buSzTx/>
                <a:buFontTx/>
                <a:buNone/>
              </a:pPr>
              <a:t>143</a:t>
            </a:fld>
            <a:endParaRPr lang="en-AU" altLang="en-US" sz="1400"/>
          </a:p>
        </p:txBody>
      </p:sp>
      <p:sp>
        <p:nvSpPr>
          <p:cNvPr id="193539" name="Rectangle 2"/>
          <p:cNvSpPr>
            <a:spLocks noGrp="1" noChangeArrowheads="1"/>
          </p:cNvSpPr>
          <p:nvPr>
            <p:ph type="title"/>
          </p:nvPr>
        </p:nvSpPr>
        <p:spPr/>
        <p:txBody>
          <a:bodyPr/>
          <a:lstStyle/>
          <a:p>
            <a:pPr eaLnBrk="1" hangingPunct="1"/>
            <a:r>
              <a:rPr lang="en-US" altLang="en-US"/>
              <a:t>Concluding Remarks</a:t>
            </a:r>
            <a:endParaRPr lang="en-AU" altLang="en-US"/>
          </a:p>
        </p:txBody>
      </p:sp>
      <p:sp>
        <p:nvSpPr>
          <p:cNvPr id="193540" name="Rectangle 3"/>
          <p:cNvSpPr>
            <a:spLocks noGrp="1" noChangeArrowheads="1"/>
          </p:cNvSpPr>
          <p:nvPr>
            <p:ph type="body" idx="1"/>
          </p:nvPr>
        </p:nvSpPr>
        <p:spPr>
          <a:xfrm>
            <a:off x="684213" y="1125538"/>
            <a:ext cx="8270875" cy="2151062"/>
          </a:xfrm>
        </p:spPr>
        <p:txBody>
          <a:bodyPr/>
          <a:lstStyle/>
          <a:p>
            <a:pPr eaLnBrk="1" hangingPunct="1">
              <a:lnSpc>
                <a:spcPct val="90000"/>
              </a:lnSpc>
            </a:pPr>
            <a:r>
              <a:rPr lang="en-US" altLang="en-US"/>
              <a:t>Measure MIPS instruction executions in benchmark programs</a:t>
            </a:r>
          </a:p>
          <a:p>
            <a:pPr lvl="1" eaLnBrk="1" hangingPunct="1">
              <a:lnSpc>
                <a:spcPct val="90000"/>
              </a:lnSpc>
            </a:pPr>
            <a:r>
              <a:rPr lang="en-US" altLang="en-US"/>
              <a:t>Consider making the common case fast</a:t>
            </a:r>
          </a:p>
          <a:p>
            <a:pPr lvl="1" eaLnBrk="1" hangingPunct="1">
              <a:lnSpc>
                <a:spcPct val="90000"/>
              </a:lnSpc>
            </a:pPr>
            <a:r>
              <a:rPr lang="en-US" altLang="en-US"/>
              <a:t>Consider compromises</a:t>
            </a:r>
            <a:endParaRPr lang="en-AU" altLang="en-US"/>
          </a:p>
        </p:txBody>
      </p:sp>
      <p:graphicFrame>
        <p:nvGraphicFramePr>
          <p:cNvPr id="414764" name="Group 44"/>
          <p:cNvGraphicFramePr>
            <a:graphicFrameLocks noGrp="1"/>
          </p:cNvGraphicFramePr>
          <p:nvPr/>
        </p:nvGraphicFramePr>
        <p:xfrm>
          <a:off x="179388" y="3222625"/>
          <a:ext cx="8783637" cy="3017838"/>
        </p:xfrm>
        <a:graphic>
          <a:graphicData uri="http://schemas.openxmlformats.org/drawingml/2006/table">
            <a:tbl>
              <a:tblPr/>
              <a:tblGrid>
                <a:gridCol w="2016125">
                  <a:extLst>
                    <a:ext uri="{9D8B030D-6E8A-4147-A177-3AD203B41FA5}">
                      <a16:colId xmlns:a16="http://schemas.microsoft.com/office/drawing/2014/main" val="20000"/>
                    </a:ext>
                  </a:extLst>
                </a:gridCol>
                <a:gridCol w="2881312">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657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Instruction class</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MIPS examples</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SPEC2006 Int</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SPEC2006 FP</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57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Arithmetic</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add, sub, addi</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16%</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48%</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40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 transfer</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lw, sw, lb, lbu, lh, lhu, sb, lui</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35%</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36%</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40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Logical</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and, or, nor, andi, ori, sll, srl</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12%</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4%</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4014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Cond. Branch</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err="1">
                          <a:ln>
                            <a:noFill/>
                          </a:ln>
                          <a:solidFill>
                            <a:schemeClr val="tx1"/>
                          </a:solidFill>
                          <a:effectLst/>
                          <a:latin typeface="Lucida Console" pitchFamily="49" charset="0"/>
                        </a:rPr>
                        <a:t>beq</a:t>
                      </a:r>
                      <a:r>
                        <a:rPr kumimoji="0" lang="en-US" sz="1800" b="0" i="0" u="none" strike="noStrike" cap="none" normalizeH="0" baseline="0" dirty="0">
                          <a:ln>
                            <a:noFill/>
                          </a:ln>
                          <a:solidFill>
                            <a:schemeClr val="tx1"/>
                          </a:solidFill>
                          <a:effectLst/>
                          <a:latin typeface="Lucida Console" pitchFamily="49" charset="0"/>
                        </a:rPr>
                        <a:t>, bne, </a:t>
                      </a:r>
                      <a:r>
                        <a:rPr kumimoji="0" lang="en-US" sz="1800" b="0" i="0" u="none" strike="noStrike" cap="none" normalizeH="0" baseline="0" dirty="0" err="1">
                          <a:ln>
                            <a:noFill/>
                          </a:ln>
                          <a:solidFill>
                            <a:schemeClr val="tx1"/>
                          </a:solidFill>
                          <a:effectLst/>
                          <a:latin typeface="Lucida Console" pitchFamily="49" charset="0"/>
                        </a:rPr>
                        <a:t>slt</a:t>
                      </a:r>
                      <a:r>
                        <a:rPr kumimoji="0" lang="en-US" sz="1800" b="0" i="0" u="none" strike="noStrike" cap="none" normalizeH="0" baseline="0" dirty="0">
                          <a:ln>
                            <a:noFill/>
                          </a:ln>
                          <a:solidFill>
                            <a:schemeClr val="tx1"/>
                          </a:solidFill>
                          <a:effectLst/>
                          <a:latin typeface="Lucida Console" pitchFamily="49" charset="0"/>
                        </a:rPr>
                        <a:t>, </a:t>
                      </a:r>
                      <a:r>
                        <a:rPr kumimoji="0" lang="en-US" sz="1800" b="0" i="0" u="none" strike="noStrike" cap="none" normalizeH="0" baseline="0" dirty="0" err="1">
                          <a:ln>
                            <a:noFill/>
                          </a:ln>
                          <a:solidFill>
                            <a:schemeClr val="tx1"/>
                          </a:solidFill>
                          <a:effectLst/>
                          <a:latin typeface="Lucida Console" pitchFamily="49" charset="0"/>
                        </a:rPr>
                        <a:t>slti</a:t>
                      </a:r>
                      <a:r>
                        <a:rPr kumimoji="0" lang="en-US" sz="1800" b="0" i="0" u="none" strike="noStrike" cap="none" normalizeH="0" baseline="0" dirty="0">
                          <a:ln>
                            <a:noFill/>
                          </a:ln>
                          <a:solidFill>
                            <a:schemeClr val="tx1"/>
                          </a:solidFill>
                          <a:effectLst/>
                          <a:latin typeface="Lucida Console" pitchFamily="49" charset="0"/>
                        </a:rPr>
                        <a:t>, </a:t>
                      </a:r>
                      <a:r>
                        <a:rPr kumimoji="0" lang="en-US" sz="1800" b="0" i="0" u="none" strike="noStrike" cap="none" normalizeH="0" baseline="0" dirty="0" err="1">
                          <a:ln>
                            <a:noFill/>
                          </a:ln>
                          <a:solidFill>
                            <a:schemeClr val="tx1"/>
                          </a:solidFill>
                          <a:effectLst/>
                          <a:latin typeface="Lucida Console" pitchFamily="49" charset="0"/>
                        </a:rPr>
                        <a:t>sltiu</a:t>
                      </a:r>
                      <a:endParaRPr kumimoji="0" lang="en-AU" sz="1800" b="0" i="0" u="none" strike="noStrike" cap="none" normalizeH="0" baseline="0" dirty="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34%</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8%</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6579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Jump</a:t>
                      </a:r>
                      <a:endParaRPr kumimoji="0" lang="en-AU" sz="1800" b="0" i="0" u="none" strike="noStrike" cap="none" normalizeH="0" baseline="0">
                        <a:ln>
                          <a:noFill/>
                        </a:ln>
                        <a:solidFill>
                          <a:schemeClr val="tx1"/>
                        </a:solidFill>
                        <a:effectLst/>
                        <a:latin typeface="Arial"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Lucida Console" pitchFamily="49" charset="0"/>
                        </a:rPr>
                        <a:t>j, jr, jal</a:t>
                      </a:r>
                      <a:endParaRPr kumimoji="0" lang="en-AU" sz="1800" b="0" i="0" u="none" strike="noStrike" cap="none" normalizeH="0" baseline="0">
                        <a:ln>
                          <a:noFill/>
                        </a:ln>
                        <a:solidFill>
                          <a:schemeClr val="tx1"/>
                        </a:solidFill>
                        <a:effectLst/>
                        <a:latin typeface="Lucida Console" pitchFamily="49"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a:t>
                      </a:r>
                      <a:endParaRPr kumimoji="0" lang="en-AU" sz="1800" b="0" i="0" u="none" strike="noStrike" cap="none" normalizeH="0" baseline="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9850ACF-6F5B-4B4E-8029-034C52D6BC5A}" type="slidenum">
              <a:rPr lang="en-AU" altLang="en-US" sz="1400"/>
              <a:pPr>
                <a:spcBef>
                  <a:spcPct val="0"/>
                </a:spcBef>
                <a:buClrTx/>
                <a:buSzTx/>
                <a:buFontTx/>
                <a:buNone/>
              </a:pPr>
              <a:t>144</a:t>
            </a:fld>
            <a:endParaRPr lang="en-AU" altLang="en-US" sz="1400"/>
          </a:p>
        </p:txBody>
      </p:sp>
      <p:sp>
        <p:nvSpPr>
          <p:cNvPr id="104451" name="Rectangle 2"/>
          <p:cNvSpPr>
            <a:spLocks noGrp="1" noChangeArrowheads="1"/>
          </p:cNvSpPr>
          <p:nvPr>
            <p:ph type="title"/>
          </p:nvPr>
        </p:nvSpPr>
        <p:spPr/>
        <p:txBody>
          <a:bodyPr/>
          <a:lstStyle/>
          <a:p>
            <a:pPr eaLnBrk="1" hangingPunct="1"/>
            <a:r>
              <a:rPr lang="en-US" altLang="en-US"/>
              <a:t>String Copy Example</a:t>
            </a:r>
            <a:endParaRPr lang="en-AU" altLang="en-US"/>
          </a:p>
        </p:txBody>
      </p:sp>
      <p:sp>
        <p:nvSpPr>
          <p:cNvPr id="104452" name="Rectangle 3"/>
          <p:cNvSpPr>
            <a:spLocks noGrp="1" noChangeArrowheads="1"/>
          </p:cNvSpPr>
          <p:nvPr>
            <p:ph type="body" idx="1"/>
          </p:nvPr>
        </p:nvSpPr>
        <p:spPr/>
        <p:txBody>
          <a:bodyPr/>
          <a:lstStyle/>
          <a:p>
            <a:pPr eaLnBrk="1" hangingPunct="1"/>
            <a:r>
              <a:rPr lang="en-US" altLang="en-US"/>
              <a:t>C code (naïve):</a:t>
            </a:r>
          </a:p>
          <a:p>
            <a:pPr lvl="1" eaLnBrk="1" hangingPunct="1"/>
            <a:r>
              <a:rPr lang="en-US" altLang="en-US"/>
              <a:t>Null-terminated string</a:t>
            </a:r>
          </a:p>
          <a:p>
            <a:pPr eaLnBrk="1" hangingPunct="1">
              <a:buFont typeface="Wingdings" panose="05000000000000000000" pitchFamily="2" charset="2"/>
              <a:buNone/>
            </a:pPr>
            <a:r>
              <a:rPr lang="en-US" altLang="en-US" sz="2800">
                <a:latin typeface="Lucida Console" panose="020B0609040504020204" pitchFamily="49" charset="0"/>
              </a:rPr>
              <a:t>	void strcpy (char x[], char y[])</a:t>
            </a:r>
            <a:br>
              <a:rPr lang="en-US" altLang="en-US" sz="2800">
                <a:latin typeface="Lucida Console" panose="020B0609040504020204" pitchFamily="49" charset="0"/>
              </a:rPr>
            </a:br>
            <a:r>
              <a:rPr lang="en-US" altLang="en-US" sz="2800">
                <a:latin typeface="Lucida Console" panose="020B0609040504020204" pitchFamily="49" charset="0"/>
              </a:rPr>
              <a:t>{ int i;</a:t>
            </a:r>
            <a:br>
              <a:rPr lang="en-US" altLang="en-US" sz="2800">
                <a:latin typeface="Lucida Console" panose="020B0609040504020204" pitchFamily="49" charset="0"/>
              </a:rPr>
            </a:br>
            <a:r>
              <a:rPr lang="en-US" altLang="en-US" sz="2800">
                <a:latin typeface="Lucida Console" panose="020B0609040504020204" pitchFamily="49" charset="0"/>
              </a:rPr>
              <a:t>  i = 0;</a:t>
            </a:r>
            <a:br>
              <a:rPr lang="en-US" altLang="en-US" sz="2800">
                <a:latin typeface="Lucida Console" panose="020B0609040504020204" pitchFamily="49" charset="0"/>
              </a:rPr>
            </a:br>
            <a:r>
              <a:rPr lang="en-US" altLang="en-US" sz="2800">
                <a:latin typeface="Lucida Console" panose="020B0609040504020204" pitchFamily="49" charset="0"/>
              </a:rPr>
              <a:t>  while ((x[i]=y[i])!='\0')</a:t>
            </a:r>
            <a:br>
              <a:rPr lang="en-US" altLang="en-US" sz="2800">
                <a:latin typeface="Lucida Console" panose="020B0609040504020204" pitchFamily="49" charset="0"/>
              </a:rPr>
            </a:br>
            <a:r>
              <a:rPr lang="en-US" altLang="en-US" sz="2800">
                <a:latin typeface="Lucida Console" panose="020B0609040504020204" pitchFamily="49" charset="0"/>
              </a:rPr>
              <a:t>    i += 1;</a:t>
            </a:r>
            <a:br>
              <a:rPr lang="en-US" altLang="en-US" sz="2800">
                <a:latin typeface="Lucida Console" panose="020B0609040504020204" pitchFamily="49" charset="0"/>
              </a:rPr>
            </a:br>
            <a:r>
              <a:rPr lang="en-US" altLang="en-US" sz="2800">
                <a:latin typeface="Lucida Console" panose="020B0609040504020204" pitchFamily="49" charset="0"/>
              </a:rPr>
              <a:t>}</a:t>
            </a:r>
          </a:p>
          <a:p>
            <a:pPr lvl="1" eaLnBrk="1" hangingPunct="1"/>
            <a:r>
              <a:rPr lang="en-US" altLang="en-US"/>
              <a:t>Addresses of x, y in $a0, $a1</a:t>
            </a:r>
          </a:p>
          <a:p>
            <a:pPr lvl="1" eaLnBrk="1" hangingPunct="1"/>
            <a:r>
              <a:rPr lang="en-US" altLang="en-US"/>
              <a:t>i in $s0</a:t>
            </a:r>
          </a:p>
        </p:txBody>
      </p:sp>
    </p:spTree>
    <p:extLst>
      <p:ext uri="{BB962C8B-B14F-4D97-AF65-F5344CB8AC3E}">
        <p14:creationId xmlns:p14="http://schemas.microsoft.com/office/powerpoint/2010/main" val="64178126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E53EFA1-34A5-498E-9E56-01F2ECB97506}" type="slidenum">
              <a:rPr lang="en-AU" altLang="en-US" sz="1400"/>
              <a:pPr>
                <a:spcBef>
                  <a:spcPct val="0"/>
                </a:spcBef>
                <a:buClrTx/>
                <a:buSzTx/>
                <a:buFontTx/>
                <a:buNone/>
              </a:pPr>
              <a:t>145</a:t>
            </a:fld>
            <a:endParaRPr lang="en-AU" altLang="en-US" sz="1400"/>
          </a:p>
        </p:txBody>
      </p:sp>
      <p:sp>
        <p:nvSpPr>
          <p:cNvPr id="106499" name="Rectangle 4"/>
          <p:cNvSpPr>
            <a:spLocks noChangeArrowheads="1"/>
          </p:cNvSpPr>
          <p:nvPr/>
        </p:nvSpPr>
        <p:spPr bwMode="auto">
          <a:xfrm>
            <a:off x="1009650" y="1657350"/>
            <a:ext cx="7477125" cy="279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0" name="Rectangle 5"/>
          <p:cNvSpPr>
            <a:spLocks noChangeArrowheads="1"/>
          </p:cNvSpPr>
          <p:nvPr/>
        </p:nvSpPr>
        <p:spPr bwMode="auto">
          <a:xfrm>
            <a:off x="1009650" y="1936750"/>
            <a:ext cx="7477125" cy="5461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1" name="Rectangle 6"/>
          <p:cNvSpPr>
            <a:spLocks noChangeArrowheads="1"/>
          </p:cNvSpPr>
          <p:nvPr/>
        </p:nvSpPr>
        <p:spPr bwMode="auto">
          <a:xfrm>
            <a:off x="1009650" y="2482850"/>
            <a:ext cx="7477125" cy="2794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2" name="Rectangle 7"/>
          <p:cNvSpPr>
            <a:spLocks noChangeArrowheads="1"/>
          </p:cNvSpPr>
          <p:nvPr/>
        </p:nvSpPr>
        <p:spPr bwMode="auto">
          <a:xfrm>
            <a:off x="1009650" y="2762250"/>
            <a:ext cx="7477125" cy="539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3" name="Rectangle 8"/>
          <p:cNvSpPr>
            <a:spLocks noChangeArrowheads="1"/>
          </p:cNvSpPr>
          <p:nvPr/>
        </p:nvSpPr>
        <p:spPr bwMode="auto">
          <a:xfrm>
            <a:off x="1009650" y="3302000"/>
            <a:ext cx="7477125" cy="558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4" name="Rectangle 9"/>
          <p:cNvSpPr>
            <a:spLocks noChangeArrowheads="1"/>
          </p:cNvSpPr>
          <p:nvPr/>
        </p:nvSpPr>
        <p:spPr bwMode="auto">
          <a:xfrm>
            <a:off x="1009650" y="3860800"/>
            <a:ext cx="7477125" cy="2730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5" name="Rectangle 10"/>
          <p:cNvSpPr>
            <a:spLocks noChangeArrowheads="1"/>
          </p:cNvSpPr>
          <p:nvPr/>
        </p:nvSpPr>
        <p:spPr bwMode="auto">
          <a:xfrm>
            <a:off x="1009650" y="4133850"/>
            <a:ext cx="7477125"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6" name="Rectangle 11"/>
          <p:cNvSpPr>
            <a:spLocks noChangeArrowheads="1"/>
          </p:cNvSpPr>
          <p:nvPr/>
        </p:nvSpPr>
        <p:spPr bwMode="auto">
          <a:xfrm>
            <a:off x="1009650" y="4686300"/>
            <a:ext cx="7477125" cy="5524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7" name="Rectangle 12"/>
          <p:cNvSpPr>
            <a:spLocks noChangeArrowheads="1"/>
          </p:cNvSpPr>
          <p:nvPr/>
        </p:nvSpPr>
        <p:spPr bwMode="auto">
          <a:xfrm>
            <a:off x="1009650" y="5238750"/>
            <a:ext cx="7477125" cy="285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06508" name="Rectangle 2"/>
          <p:cNvSpPr>
            <a:spLocks noGrp="1" noChangeArrowheads="1"/>
          </p:cNvSpPr>
          <p:nvPr>
            <p:ph type="title"/>
          </p:nvPr>
        </p:nvSpPr>
        <p:spPr/>
        <p:txBody>
          <a:bodyPr/>
          <a:lstStyle/>
          <a:p>
            <a:pPr eaLnBrk="1" hangingPunct="1"/>
            <a:r>
              <a:rPr lang="en-US" altLang="en-US"/>
              <a:t>String Copy Example</a:t>
            </a:r>
            <a:endParaRPr lang="en-AU" altLang="en-US"/>
          </a:p>
        </p:txBody>
      </p:sp>
      <p:sp>
        <p:nvSpPr>
          <p:cNvPr id="106509" name="Rectangle 3"/>
          <p:cNvSpPr>
            <a:spLocks noGrp="1" noChangeArrowheads="1"/>
          </p:cNvSpPr>
          <p:nvPr>
            <p:ph type="body" idx="1"/>
          </p:nvPr>
        </p:nvSpPr>
        <p:spPr/>
        <p:txBody>
          <a:bodyPr/>
          <a:lstStyle/>
          <a:p>
            <a:pPr eaLnBrk="1" hangingPunct="1"/>
            <a:r>
              <a:rPr lang="en-US" altLang="en-US" sz="2800"/>
              <a:t>MIPS code:</a:t>
            </a:r>
          </a:p>
          <a:p>
            <a:pPr eaLnBrk="1" hangingPunct="1">
              <a:buFont typeface="Wingdings" panose="05000000000000000000" pitchFamily="2" charset="2"/>
              <a:buNone/>
            </a:pPr>
            <a:r>
              <a:rPr lang="en-US" altLang="en-US" sz="1800">
                <a:latin typeface="Lucida Console" panose="020B0609040504020204" pitchFamily="49" charset="0"/>
              </a:rPr>
              <a:t>	strcpy:</a:t>
            </a:r>
            <a:br>
              <a:rPr lang="en-US" altLang="en-US" sz="1800">
                <a:latin typeface="Lucida Console" panose="020B0609040504020204" pitchFamily="49" charset="0"/>
              </a:rPr>
            </a:br>
            <a:r>
              <a:rPr lang="en-US" altLang="en-US" sz="1800">
                <a:latin typeface="Lucida Console" panose="020B0609040504020204" pitchFamily="49" charset="0"/>
              </a:rPr>
              <a:t>    addi $sp, $sp, -4      # adjust stack for 1 item</a:t>
            </a:r>
            <a:br>
              <a:rPr lang="en-US" altLang="en-US" sz="1800">
                <a:latin typeface="Lucida Console" panose="020B0609040504020204" pitchFamily="49" charset="0"/>
              </a:rPr>
            </a:br>
            <a:r>
              <a:rPr lang="en-US" altLang="en-US" sz="1800">
                <a:latin typeface="Lucida Console" panose="020B0609040504020204" pitchFamily="49" charset="0"/>
              </a:rPr>
              <a:t>    sw   $s0, 0($sp)       # save $s0</a:t>
            </a:r>
            <a:br>
              <a:rPr lang="en-US" altLang="en-US" sz="1800">
                <a:latin typeface="Lucida Console" panose="020B0609040504020204" pitchFamily="49" charset="0"/>
              </a:rPr>
            </a:br>
            <a:r>
              <a:rPr lang="en-US" altLang="en-US" sz="1800">
                <a:latin typeface="Lucida Console" panose="020B0609040504020204" pitchFamily="49" charset="0"/>
              </a:rPr>
              <a:t>    add  $s0, $zero, $zero # i = 0</a:t>
            </a:r>
            <a:br>
              <a:rPr lang="en-US" altLang="en-US" sz="1800">
                <a:latin typeface="Lucida Console" panose="020B0609040504020204" pitchFamily="49" charset="0"/>
              </a:rPr>
            </a:br>
            <a:r>
              <a:rPr lang="en-US" altLang="en-US" sz="1800">
                <a:latin typeface="Lucida Console" panose="020B0609040504020204" pitchFamily="49" charset="0"/>
              </a:rPr>
              <a:t>L1: add  $t1, $s0, $a1     # addr of y[i] in $t1</a:t>
            </a:r>
            <a:br>
              <a:rPr lang="en-US" altLang="en-US" sz="1800">
                <a:latin typeface="Lucida Console" panose="020B0609040504020204" pitchFamily="49" charset="0"/>
              </a:rPr>
            </a:br>
            <a:r>
              <a:rPr lang="en-US" altLang="en-US" sz="1800">
                <a:latin typeface="Lucida Console" panose="020B0609040504020204" pitchFamily="49" charset="0"/>
              </a:rPr>
              <a:t>    lbu  $t2, 0($t1)       # $t2 = y[i]</a:t>
            </a:r>
            <a:br>
              <a:rPr lang="en-US" altLang="en-US" sz="1800">
                <a:latin typeface="Lucida Console" panose="020B0609040504020204" pitchFamily="49" charset="0"/>
              </a:rPr>
            </a:br>
            <a:r>
              <a:rPr lang="en-US" altLang="en-US" sz="1800">
                <a:latin typeface="Lucida Console" panose="020B0609040504020204" pitchFamily="49" charset="0"/>
              </a:rPr>
              <a:t>    add  $t3, $s0, $a0     # addr of x[i] in $t3</a:t>
            </a:r>
            <a:br>
              <a:rPr lang="en-US" altLang="en-US" sz="1800">
                <a:latin typeface="Lucida Console" panose="020B0609040504020204" pitchFamily="49" charset="0"/>
              </a:rPr>
            </a:br>
            <a:r>
              <a:rPr lang="en-US" altLang="en-US" sz="1800">
                <a:latin typeface="Lucida Console" panose="020B0609040504020204" pitchFamily="49" charset="0"/>
              </a:rPr>
              <a:t>    sb   $t2, 0($t3)       # x[i] = y[i]</a:t>
            </a:r>
            <a:br>
              <a:rPr lang="en-US" altLang="en-US" sz="1800">
                <a:latin typeface="Lucida Console" panose="020B0609040504020204" pitchFamily="49" charset="0"/>
              </a:rPr>
            </a:br>
            <a:r>
              <a:rPr lang="en-US" altLang="en-US" sz="1800">
                <a:latin typeface="Lucida Console" panose="020B0609040504020204" pitchFamily="49" charset="0"/>
              </a:rPr>
              <a:t>    beq  $t2, $zero, L2    # exit loop if y[i] == 0  </a:t>
            </a:r>
            <a:br>
              <a:rPr lang="en-US" altLang="en-US" sz="1800">
                <a:latin typeface="Lucida Console" panose="020B0609040504020204" pitchFamily="49" charset="0"/>
              </a:rPr>
            </a:br>
            <a:r>
              <a:rPr lang="en-US" altLang="en-US" sz="1800">
                <a:latin typeface="Lucida Console" panose="020B0609040504020204" pitchFamily="49" charset="0"/>
              </a:rPr>
              <a:t>    addi $s0, $s0, 1       # i = i + 1</a:t>
            </a:r>
            <a:br>
              <a:rPr lang="en-US" altLang="en-US" sz="1800">
                <a:latin typeface="Lucida Console" panose="020B0609040504020204" pitchFamily="49" charset="0"/>
              </a:rPr>
            </a:br>
            <a:r>
              <a:rPr lang="en-US" altLang="en-US" sz="1800">
                <a:latin typeface="Lucida Console" panose="020B0609040504020204" pitchFamily="49" charset="0"/>
              </a:rPr>
              <a:t>    j    L1                # next iteration of loop</a:t>
            </a:r>
            <a:br>
              <a:rPr lang="en-US" altLang="en-US" sz="1800">
                <a:latin typeface="Lucida Console" panose="020B0609040504020204" pitchFamily="49" charset="0"/>
              </a:rPr>
            </a:br>
            <a:r>
              <a:rPr lang="en-US" altLang="en-US" sz="1800">
                <a:latin typeface="Lucida Console" panose="020B0609040504020204" pitchFamily="49" charset="0"/>
              </a:rPr>
              <a:t>L2: lw   $s0, 0($sp)       # restore saved $s0</a:t>
            </a:r>
            <a:br>
              <a:rPr lang="en-US" altLang="en-US" sz="1800">
                <a:latin typeface="Lucida Console" panose="020B0609040504020204" pitchFamily="49" charset="0"/>
              </a:rPr>
            </a:br>
            <a:r>
              <a:rPr lang="en-US" altLang="en-US" sz="1800">
                <a:latin typeface="Lucida Console" panose="020B0609040504020204" pitchFamily="49" charset="0"/>
              </a:rPr>
              <a:t>    addi $sp, $sp, 4       # pop 1 item from stack</a:t>
            </a:r>
            <a:br>
              <a:rPr lang="en-US" altLang="en-US" sz="1800">
                <a:latin typeface="Lucida Console" panose="020B0609040504020204" pitchFamily="49" charset="0"/>
              </a:rPr>
            </a:br>
            <a:r>
              <a:rPr lang="en-US" altLang="en-US" sz="1800">
                <a:latin typeface="Lucida Console" panose="020B0609040504020204" pitchFamily="49" charset="0"/>
              </a:rPr>
              <a:t>    jr   $ra               # and return</a:t>
            </a:r>
          </a:p>
        </p:txBody>
      </p:sp>
    </p:spTree>
    <p:extLst>
      <p:ext uri="{BB962C8B-B14F-4D97-AF65-F5344CB8AC3E}">
        <p14:creationId xmlns:p14="http://schemas.microsoft.com/office/powerpoint/2010/main" val="24147815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38D2DCE-927A-4D0E-AC3E-D8D6AADD7C99}" type="slidenum">
              <a:rPr lang="en-AU" altLang="en-US" sz="1400"/>
              <a:pPr>
                <a:spcBef>
                  <a:spcPct val="0"/>
                </a:spcBef>
                <a:buClrTx/>
                <a:buSzTx/>
                <a:buFontTx/>
                <a:buNone/>
              </a:pPr>
              <a:t>146</a:t>
            </a:fld>
            <a:endParaRPr lang="en-AU" altLang="en-US" sz="1400"/>
          </a:p>
        </p:txBody>
      </p:sp>
      <p:sp>
        <p:nvSpPr>
          <p:cNvPr id="141315" name="Rectangle 2"/>
          <p:cNvSpPr>
            <a:spLocks noGrp="1" noChangeArrowheads="1"/>
          </p:cNvSpPr>
          <p:nvPr>
            <p:ph type="title"/>
          </p:nvPr>
        </p:nvSpPr>
        <p:spPr/>
        <p:txBody>
          <a:bodyPr/>
          <a:lstStyle/>
          <a:p>
            <a:pPr eaLnBrk="1" hangingPunct="1"/>
            <a:r>
              <a:rPr lang="en-US" altLang="en-US"/>
              <a:t>C Sort Example</a:t>
            </a:r>
            <a:endParaRPr lang="en-AU" altLang="en-US"/>
          </a:p>
        </p:txBody>
      </p:sp>
      <p:sp>
        <p:nvSpPr>
          <p:cNvPr id="141316" name="Rectangle 3"/>
          <p:cNvSpPr>
            <a:spLocks noGrp="1" noChangeArrowheads="1"/>
          </p:cNvSpPr>
          <p:nvPr>
            <p:ph type="body" idx="1"/>
          </p:nvPr>
        </p:nvSpPr>
        <p:spPr>
          <a:xfrm>
            <a:off x="684213" y="1125538"/>
            <a:ext cx="7821612" cy="5111750"/>
          </a:xfrm>
        </p:spPr>
        <p:txBody>
          <a:bodyPr/>
          <a:lstStyle/>
          <a:p>
            <a:pPr eaLnBrk="1" hangingPunct="1">
              <a:lnSpc>
                <a:spcPct val="90000"/>
              </a:lnSpc>
            </a:pPr>
            <a:r>
              <a:rPr lang="en-US" altLang="en-US"/>
              <a:t>Illustrates use of assembly instructions for a C bubble sort function</a:t>
            </a:r>
          </a:p>
          <a:p>
            <a:pPr eaLnBrk="1" hangingPunct="1">
              <a:lnSpc>
                <a:spcPct val="90000"/>
              </a:lnSpc>
            </a:pPr>
            <a:r>
              <a:rPr lang="en-US" altLang="en-US"/>
              <a:t>Swap procedure (leaf)</a:t>
            </a:r>
          </a:p>
          <a:p>
            <a:pPr lvl="1" eaLnBrk="1" hangingPunct="1">
              <a:lnSpc>
                <a:spcPct val="90000"/>
              </a:lnSpc>
              <a:buFont typeface="Wingdings" panose="05000000000000000000" pitchFamily="2" charset="2"/>
              <a:buNone/>
            </a:pPr>
            <a:r>
              <a:rPr lang="en-US" altLang="en-US">
                <a:latin typeface="Lucida Console" panose="020B0609040504020204" pitchFamily="49" charset="0"/>
              </a:rPr>
              <a:t>	void swap(int v[], int k)</a:t>
            </a:r>
            <a:br>
              <a:rPr lang="en-US" altLang="en-US">
                <a:latin typeface="Lucida Console" panose="020B0609040504020204" pitchFamily="49" charset="0"/>
              </a:rPr>
            </a:br>
            <a:r>
              <a:rPr lang="en-US" altLang="en-US">
                <a:latin typeface="Lucida Console" panose="020B0609040504020204" pitchFamily="49" charset="0"/>
              </a:rPr>
              <a:t>{</a:t>
            </a:r>
            <a:br>
              <a:rPr lang="en-US" altLang="en-US">
                <a:latin typeface="Lucida Console" panose="020B0609040504020204" pitchFamily="49" charset="0"/>
              </a:rPr>
            </a:br>
            <a:r>
              <a:rPr lang="en-US" altLang="en-US">
                <a:latin typeface="Lucida Console" panose="020B0609040504020204" pitchFamily="49" charset="0"/>
              </a:rPr>
              <a:t>  int temp;</a:t>
            </a:r>
            <a:br>
              <a:rPr lang="en-US" altLang="en-US">
                <a:latin typeface="Lucida Console" panose="020B0609040504020204" pitchFamily="49" charset="0"/>
              </a:rPr>
            </a:br>
            <a:r>
              <a:rPr lang="en-US" altLang="en-US">
                <a:latin typeface="Lucida Console" panose="020B0609040504020204" pitchFamily="49" charset="0"/>
              </a:rPr>
              <a:t>  temp = v[k];</a:t>
            </a:r>
            <a:br>
              <a:rPr lang="en-US" altLang="en-US">
                <a:latin typeface="Lucida Console" panose="020B0609040504020204" pitchFamily="49" charset="0"/>
              </a:rPr>
            </a:br>
            <a:r>
              <a:rPr lang="en-US" altLang="en-US">
                <a:latin typeface="Lucida Console" panose="020B0609040504020204" pitchFamily="49" charset="0"/>
              </a:rPr>
              <a:t>  v[k] = v[k+1];</a:t>
            </a:r>
            <a:br>
              <a:rPr lang="en-US" altLang="en-US">
                <a:latin typeface="Lucida Console" panose="020B0609040504020204" pitchFamily="49" charset="0"/>
              </a:rPr>
            </a:br>
            <a:r>
              <a:rPr lang="en-US" altLang="en-US">
                <a:latin typeface="Lucida Console" panose="020B0609040504020204" pitchFamily="49" charset="0"/>
              </a:rPr>
              <a:t>  v[k+1] = temp;</a:t>
            </a:r>
            <a:br>
              <a:rPr lang="en-US" altLang="en-US">
                <a:latin typeface="Lucida Console" panose="020B0609040504020204" pitchFamily="49" charset="0"/>
              </a:rPr>
            </a:br>
            <a:r>
              <a:rPr lang="en-US" altLang="en-US">
                <a:latin typeface="Lucida Console" panose="020B0609040504020204" pitchFamily="49" charset="0"/>
              </a:rPr>
              <a:t>}</a:t>
            </a:r>
          </a:p>
          <a:p>
            <a:pPr lvl="1" eaLnBrk="1" hangingPunct="1">
              <a:lnSpc>
                <a:spcPct val="90000"/>
              </a:lnSpc>
            </a:pPr>
            <a:r>
              <a:rPr lang="en-US" altLang="en-US"/>
              <a:t>v in $a0, k in $a1, temp in $t0</a:t>
            </a:r>
          </a:p>
        </p:txBody>
      </p:sp>
      <p:sp>
        <p:nvSpPr>
          <p:cNvPr id="141317" name="Text Box 4"/>
          <p:cNvSpPr txBox="1">
            <a:spLocks noChangeArrowheads="1"/>
          </p:cNvSpPr>
          <p:nvPr/>
        </p:nvSpPr>
        <p:spPr bwMode="auto">
          <a:xfrm rot="5400000">
            <a:off x="6569869" y="2207419"/>
            <a:ext cx="47815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§2.13 A C Sort Example to Put It All Together</a:t>
            </a:r>
          </a:p>
        </p:txBody>
      </p:sp>
    </p:spTree>
    <p:extLst>
      <p:ext uri="{BB962C8B-B14F-4D97-AF65-F5344CB8AC3E}">
        <p14:creationId xmlns:p14="http://schemas.microsoft.com/office/powerpoint/2010/main" val="377062413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714C486-2FFB-4CBF-B929-8B41C9D69398}" type="slidenum">
              <a:rPr lang="en-AU" altLang="en-US" sz="1400"/>
              <a:pPr>
                <a:spcBef>
                  <a:spcPct val="0"/>
                </a:spcBef>
                <a:buClrTx/>
                <a:buSzTx/>
                <a:buFontTx/>
                <a:buNone/>
              </a:pPr>
              <a:t>147</a:t>
            </a:fld>
            <a:endParaRPr lang="en-AU" altLang="en-US" sz="1400"/>
          </a:p>
        </p:txBody>
      </p:sp>
      <p:sp>
        <p:nvSpPr>
          <p:cNvPr id="143363" name="Rectangle 4"/>
          <p:cNvSpPr>
            <a:spLocks noChangeArrowheads="1"/>
          </p:cNvSpPr>
          <p:nvPr/>
        </p:nvSpPr>
        <p:spPr bwMode="auto">
          <a:xfrm>
            <a:off x="684213" y="1268413"/>
            <a:ext cx="8002587" cy="99853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3364" name="Rectangle 5"/>
          <p:cNvSpPr>
            <a:spLocks noChangeArrowheads="1"/>
          </p:cNvSpPr>
          <p:nvPr/>
        </p:nvSpPr>
        <p:spPr bwMode="auto">
          <a:xfrm>
            <a:off x="684213" y="2266950"/>
            <a:ext cx="8002587" cy="68580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3365" name="Rectangle 6"/>
          <p:cNvSpPr>
            <a:spLocks noChangeArrowheads="1"/>
          </p:cNvSpPr>
          <p:nvPr/>
        </p:nvSpPr>
        <p:spPr bwMode="auto">
          <a:xfrm>
            <a:off x="684213" y="2952750"/>
            <a:ext cx="8002587" cy="6667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3366" name="Rectangle 7"/>
          <p:cNvSpPr>
            <a:spLocks noChangeArrowheads="1"/>
          </p:cNvSpPr>
          <p:nvPr/>
        </p:nvSpPr>
        <p:spPr bwMode="auto">
          <a:xfrm>
            <a:off x="684213" y="3619500"/>
            <a:ext cx="8002587" cy="37147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3367" name="Rectangle 2"/>
          <p:cNvSpPr>
            <a:spLocks noGrp="1" noChangeArrowheads="1"/>
          </p:cNvSpPr>
          <p:nvPr>
            <p:ph type="title"/>
          </p:nvPr>
        </p:nvSpPr>
        <p:spPr/>
        <p:txBody>
          <a:bodyPr/>
          <a:lstStyle/>
          <a:p>
            <a:pPr eaLnBrk="1" hangingPunct="1"/>
            <a:r>
              <a:rPr lang="en-AU" altLang="en-US"/>
              <a:t>The Procedure Swap</a:t>
            </a:r>
          </a:p>
        </p:txBody>
      </p:sp>
      <p:sp>
        <p:nvSpPr>
          <p:cNvPr id="143368" name="Rectangle 3"/>
          <p:cNvSpPr>
            <a:spLocks noGrp="1" noChangeArrowheads="1"/>
          </p:cNvSpPr>
          <p:nvPr>
            <p:ph type="body" idx="1"/>
          </p:nvPr>
        </p:nvSpPr>
        <p:spPr>
          <a:xfrm>
            <a:off x="684213" y="1268413"/>
            <a:ext cx="8270875" cy="4968875"/>
          </a:xfrm>
        </p:spPr>
        <p:txBody>
          <a:bodyPr/>
          <a:lstStyle/>
          <a:p>
            <a:pPr eaLnBrk="1" hangingPunct="1">
              <a:lnSpc>
                <a:spcPct val="90000"/>
              </a:lnSpc>
              <a:buFont typeface="Wingdings" panose="05000000000000000000" pitchFamily="2" charset="2"/>
              <a:buNone/>
            </a:pPr>
            <a:r>
              <a:rPr lang="en-AU" altLang="en-US" sz="2000">
                <a:latin typeface="Lucida Console" panose="020B0609040504020204" pitchFamily="49" charset="0"/>
              </a:rPr>
              <a:t>swap: sll $t1, $a1, 2   # $t1 = k * 4</a:t>
            </a:r>
          </a:p>
          <a:p>
            <a:pPr eaLnBrk="1" hangingPunct="1">
              <a:lnSpc>
                <a:spcPct val="90000"/>
              </a:lnSpc>
              <a:buFont typeface="Wingdings" panose="05000000000000000000" pitchFamily="2" charset="2"/>
              <a:buNone/>
            </a:pPr>
            <a:r>
              <a:rPr lang="en-AU" altLang="en-US" sz="2000">
                <a:latin typeface="Lucida Console" panose="020B0609040504020204" pitchFamily="49" charset="0"/>
              </a:rPr>
              <a:t>      add $t1, $a0, $t1 # $t1 = v+(k*4)</a:t>
            </a:r>
          </a:p>
          <a:p>
            <a:pPr eaLnBrk="1" hangingPunct="1">
              <a:lnSpc>
                <a:spcPct val="90000"/>
              </a:lnSpc>
              <a:buFont typeface="Wingdings" panose="05000000000000000000" pitchFamily="2" charset="2"/>
              <a:buNone/>
            </a:pPr>
            <a:r>
              <a:rPr lang="en-AU" altLang="en-US" sz="2000">
                <a:latin typeface="Lucida Console" panose="020B0609040504020204" pitchFamily="49" charset="0"/>
              </a:rPr>
              <a:t>                        #   (address of v[k])</a:t>
            </a:r>
          </a:p>
          <a:p>
            <a:pPr eaLnBrk="1" hangingPunct="1">
              <a:lnSpc>
                <a:spcPct val="90000"/>
              </a:lnSpc>
              <a:buFont typeface="Wingdings" panose="05000000000000000000" pitchFamily="2" charset="2"/>
              <a:buNone/>
            </a:pPr>
            <a:r>
              <a:rPr lang="en-AU" altLang="en-US" sz="2000">
                <a:latin typeface="Lucida Console" panose="020B0609040504020204" pitchFamily="49" charset="0"/>
              </a:rPr>
              <a:t>      lw $t0, 0($t1)    # $t0 (temp) = v[k]</a:t>
            </a:r>
          </a:p>
          <a:p>
            <a:pPr eaLnBrk="1" hangingPunct="1">
              <a:lnSpc>
                <a:spcPct val="90000"/>
              </a:lnSpc>
              <a:buFont typeface="Wingdings" panose="05000000000000000000" pitchFamily="2" charset="2"/>
              <a:buNone/>
            </a:pPr>
            <a:r>
              <a:rPr lang="en-AU" altLang="en-US" sz="2000">
                <a:latin typeface="Lucida Console" panose="020B0609040504020204" pitchFamily="49" charset="0"/>
              </a:rPr>
              <a:t>      lw $t2, 4($t1)    # $t2 = v[k+1]</a:t>
            </a:r>
          </a:p>
          <a:p>
            <a:pPr eaLnBrk="1" hangingPunct="1">
              <a:lnSpc>
                <a:spcPct val="90000"/>
              </a:lnSpc>
              <a:buFont typeface="Wingdings" panose="05000000000000000000" pitchFamily="2" charset="2"/>
              <a:buNone/>
            </a:pPr>
            <a:r>
              <a:rPr lang="en-AU" altLang="en-US" sz="2000">
                <a:latin typeface="Lucida Console" panose="020B0609040504020204" pitchFamily="49" charset="0"/>
              </a:rPr>
              <a:t>      sw $t2, 0($t1)    # v[k] = $t2 (v[k+1])</a:t>
            </a:r>
          </a:p>
          <a:p>
            <a:pPr eaLnBrk="1" hangingPunct="1">
              <a:lnSpc>
                <a:spcPct val="90000"/>
              </a:lnSpc>
              <a:buFont typeface="Wingdings" panose="05000000000000000000" pitchFamily="2" charset="2"/>
              <a:buNone/>
            </a:pPr>
            <a:r>
              <a:rPr lang="en-AU" altLang="en-US" sz="2000">
                <a:latin typeface="Lucida Console" panose="020B0609040504020204" pitchFamily="49" charset="0"/>
              </a:rPr>
              <a:t>      sw $t0, 4($t1)    # v[k+1] = $t0 (temp)</a:t>
            </a:r>
          </a:p>
          <a:p>
            <a:pPr eaLnBrk="1" hangingPunct="1">
              <a:lnSpc>
                <a:spcPct val="90000"/>
              </a:lnSpc>
              <a:buFont typeface="Wingdings" panose="05000000000000000000" pitchFamily="2" charset="2"/>
              <a:buNone/>
            </a:pPr>
            <a:r>
              <a:rPr lang="en-AU" altLang="en-US" sz="2000">
                <a:latin typeface="Lucida Console" panose="020B0609040504020204" pitchFamily="49" charset="0"/>
              </a:rPr>
              <a:t>      jr $ra            # return to calling routine</a:t>
            </a:r>
          </a:p>
        </p:txBody>
      </p:sp>
    </p:spTree>
    <p:extLst>
      <p:ext uri="{BB962C8B-B14F-4D97-AF65-F5344CB8AC3E}">
        <p14:creationId xmlns:p14="http://schemas.microsoft.com/office/powerpoint/2010/main" val="212462913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41C43CE-192C-4892-9803-AD80354D5F44}" type="slidenum">
              <a:rPr lang="en-AU" altLang="en-US" sz="1400"/>
              <a:pPr>
                <a:spcBef>
                  <a:spcPct val="0"/>
                </a:spcBef>
                <a:buClrTx/>
                <a:buSzTx/>
                <a:buFontTx/>
                <a:buNone/>
              </a:pPr>
              <a:t>148</a:t>
            </a:fld>
            <a:endParaRPr lang="en-AU" altLang="en-US" sz="1400"/>
          </a:p>
        </p:txBody>
      </p:sp>
      <p:sp>
        <p:nvSpPr>
          <p:cNvPr id="145411" name="Rectangle 2"/>
          <p:cNvSpPr>
            <a:spLocks noGrp="1" noChangeArrowheads="1"/>
          </p:cNvSpPr>
          <p:nvPr>
            <p:ph type="title"/>
          </p:nvPr>
        </p:nvSpPr>
        <p:spPr/>
        <p:txBody>
          <a:bodyPr/>
          <a:lstStyle/>
          <a:p>
            <a:pPr eaLnBrk="1" hangingPunct="1"/>
            <a:r>
              <a:rPr lang="en-AU" altLang="en-US"/>
              <a:t>The Sort Procedure in C</a:t>
            </a:r>
          </a:p>
        </p:txBody>
      </p:sp>
      <p:sp>
        <p:nvSpPr>
          <p:cNvPr id="145412" name="Rectangle 3"/>
          <p:cNvSpPr>
            <a:spLocks noGrp="1" noChangeArrowheads="1"/>
          </p:cNvSpPr>
          <p:nvPr>
            <p:ph type="body" idx="1"/>
          </p:nvPr>
        </p:nvSpPr>
        <p:spPr/>
        <p:txBody>
          <a:bodyPr/>
          <a:lstStyle/>
          <a:p>
            <a:pPr eaLnBrk="1" hangingPunct="1">
              <a:lnSpc>
                <a:spcPct val="80000"/>
              </a:lnSpc>
            </a:pPr>
            <a:r>
              <a:rPr lang="en-US" altLang="en-US" sz="2800"/>
              <a:t>Non-leaf (calls swap)</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void sort (int v[], int n)</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int i, j;</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for (i = 0; i &lt; n; i += 1) {</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for (j = i – 1;</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j &gt;= 0 &amp;&amp; v[j] &gt; v[j + 1];</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j -= 1) {</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swap(v,j);</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a:t>
            </a:r>
          </a:p>
          <a:p>
            <a:pPr lvl="1" eaLnBrk="1" hangingPunct="1">
              <a:lnSpc>
                <a:spcPct val="80000"/>
              </a:lnSpc>
              <a:buFont typeface="Wingdings" panose="05000000000000000000" pitchFamily="2" charset="2"/>
              <a:buNone/>
            </a:pPr>
            <a:r>
              <a:rPr lang="en-US" altLang="en-US" sz="2400">
                <a:latin typeface="Lucida Console" panose="020B0609040504020204" pitchFamily="49" charset="0"/>
              </a:rPr>
              <a:t>	}</a:t>
            </a:r>
          </a:p>
          <a:p>
            <a:pPr lvl="1" eaLnBrk="1" hangingPunct="1">
              <a:lnSpc>
                <a:spcPct val="80000"/>
              </a:lnSpc>
            </a:pPr>
            <a:r>
              <a:rPr lang="en-US" altLang="en-US" sz="2400"/>
              <a:t>v in $a0, k in $a1, i in $s0, j in $s1</a:t>
            </a:r>
            <a:endParaRPr lang="en-AU" altLang="en-US" sz="2400"/>
          </a:p>
        </p:txBody>
      </p:sp>
    </p:spTree>
    <p:extLst>
      <p:ext uri="{BB962C8B-B14F-4D97-AF65-F5344CB8AC3E}">
        <p14:creationId xmlns:p14="http://schemas.microsoft.com/office/powerpoint/2010/main" val="14372071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026AB7E-DB30-4781-BB29-9F2C3ED6FF56}" type="slidenum">
              <a:rPr lang="en-AU" altLang="en-US" sz="1400"/>
              <a:pPr>
                <a:spcBef>
                  <a:spcPct val="0"/>
                </a:spcBef>
                <a:buClrTx/>
                <a:buSzTx/>
                <a:buFontTx/>
                <a:buNone/>
              </a:pPr>
              <a:t>149</a:t>
            </a:fld>
            <a:endParaRPr lang="en-AU" altLang="en-US" sz="1400"/>
          </a:p>
        </p:txBody>
      </p:sp>
      <p:sp>
        <p:nvSpPr>
          <p:cNvPr id="147459" name="Rectangle 5"/>
          <p:cNvSpPr>
            <a:spLocks noChangeArrowheads="1"/>
          </p:cNvSpPr>
          <p:nvPr/>
        </p:nvSpPr>
        <p:spPr bwMode="auto">
          <a:xfrm>
            <a:off x="684213" y="1116013"/>
            <a:ext cx="7316787" cy="4841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7460" name="Rectangle 6"/>
          <p:cNvSpPr>
            <a:spLocks noChangeArrowheads="1"/>
          </p:cNvSpPr>
          <p:nvPr/>
        </p:nvSpPr>
        <p:spPr bwMode="auto">
          <a:xfrm>
            <a:off x="684213" y="1600200"/>
            <a:ext cx="7316787" cy="48418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7461" name="Rectangle 7"/>
          <p:cNvSpPr>
            <a:spLocks noChangeArrowheads="1"/>
          </p:cNvSpPr>
          <p:nvPr/>
        </p:nvSpPr>
        <p:spPr bwMode="auto">
          <a:xfrm>
            <a:off x="684213" y="2084388"/>
            <a:ext cx="7316787" cy="245903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7462" name="Rectangle 8"/>
          <p:cNvSpPr>
            <a:spLocks noChangeArrowheads="1"/>
          </p:cNvSpPr>
          <p:nvPr/>
        </p:nvSpPr>
        <p:spPr bwMode="auto">
          <a:xfrm>
            <a:off x="684213" y="4543425"/>
            <a:ext cx="7316787" cy="73342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7463" name="Rectangle 9"/>
          <p:cNvSpPr>
            <a:spLocks noChangeArrowheads="1"/>
          </p:cNvSpPr>
          <p:nvPr/>
        </p:nvSpPr>
        <p:spPr bwMode="auto">
          <a:xfrm>
            <a:off x="684213" y="5276850"/>
            <a:ext cx="7316787" cy="485775"/>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7464" name="Rectangle 10"/>
          <p:cNvSpPr>
            <a:spLocks noChangeArrowheads="1"/>
          </p:cNvSpPr>
          <p:nvPr/>
        </p:nvSpPr>
        <p:spPr bwMode="auto">
          <a:xfrm>
            <a:off x="684213" y="5762625"/>
            <a:ext cx="7316787" cy="50323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7465" name="Rectangle 2"/>
          <p:cNvSpPr>
            <a:spLocks noGrp="1" noChangeArrowheads="1"/>
          </p:cNvSpPr>
          <p:nvPr>
            <p:ph type="title"/>
          </p:nvPr>
        </p:nvSpPr>
        <p:spPr/>
        <p:txBody>
          <a:bodyPr/>
          <a:lstStyle/>
          <a:p>
            <a:pPr eaLnBrk="1" hangingPunct="1"/>
            <a:r>
              <a:rPr lang="en-AU" altLang="en-US"/>
              <a:t>The Procedure Body</a:t>
            </a:r>
          </a:p>
        </p:txBody>
      </p:sp>
      <p:sp>
        <p:nvSpPr>
          <p:cNvPr id="147466" name="Rectangle 4"/>
          <p:cNvSpPr>
            <a:spLocks noGrp="1" noChangeArrowheads="1"/>
          </p:cNvSpPr>
          <p:nvPr>
            <p:ph type="body" idx="1"/>
          </p:nvPr>
        </p:nvSpPr>
        <p:spPr>
          <a:xfrm>
            <a:off x="684213" y="1087438"/>
            <a:ext cx="8270875" cy="5111750"/>
          </a:xfrm>
          <a:noFill/>
        </p:spPr>
        <p:txBody>
          <a:bodyPr/>
          <a:lstStyle/>
          <a:p>
            <a:pPr eaLnBrk="1" hangingPunct="1">
              <a:spcBef>
                <a:spcPct val="15000"/>
              </a:spcBef>
              <a:buFont typeface="Wingdings" panose="05000000000000000000" pitchFamily="2" charset="2"/>
              <a:buNone/>
            </a:pPr>
            <a:r>
              <a:rPr lang="en-AU" altLang="en-US" sz="1400">
                <a:latin typeface="Lucida Console" panose="020B0609040504020204" pitchFamily="49" charset="0"/>
              </a:rPr>
              <a:t>         move $s2, $a0           # save $a0 into $s2</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move $s3, $a1           # save $a1 into $s3</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move $s0, $zero         # i = 0</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for1tst: slt  $t0, $s0, $s3      # $t0 = 0 if $s0 ≥ $s3 (i ≥ n)</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beq  $t0, $zero, exit1  # go to exit1 if $s0 ≥ $s3 (i ≥ n)</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addi $s1, $s0, –1       # j = i – 1</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for2tst: slti $t0, $s1, 0        # $t0 = 1 if $s1 &lt; 0 (j &lt; 0)</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bne  $t0, $zero, exit2  # go to exit2 if $s1 &lt; 0 (j &lt; 0)</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sll  $t1, $s1, 2        # $t1 = j * 4</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add  $t2, $s2, $t1      # $t2 = v + (j * 4)</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lw   $t3, 0($t2)        # $t3 = v[j]</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lw   $t4, 4($t2)        # $t4 = v[j + 1]</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slt  $t0, $t4, $t3      # $t0 = 0 if $t4 ≥ $t3</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beq  $t0, $zero, exit2  # go to exit2 if $t4 ≥ $t3</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move $a0, $s2           # 1st param of swap is v (old $a0)</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move $a1, $s1           # 2nd param of swap is j</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jal  swap               # call swap procedure</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addi $s1, $s1, –1       # j –= 1</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j    for2tst            # jump to test of inner loop</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exit2:   addi $s0, $s0, 1        # i += 1</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j    for1tst            # jump to test of outer loop</a:t>
            </a:r>
          </a:p>
        </p:txBody>
      </p:sp>
      <p:sp>
        <p:nvSpPr>
          <p:cNvPr id="147467" name="Rectangle 16"/>
          <p:cNvSpPr>
            <a:spLocks noChangeArrowheads="1"/>
          </p:cNvSpPr>
          <p:nvPr/>
        </p:nvSpPr>
        <p:spPr bwMode="auto">
          <a:xfrm>
            <a:off x="8062913" y="4591050"/>
            <a:ext cx="749300" cy="649288"/>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Pass</a:t>
            </a:r>
            <a:br>
              <a:rPr lang="en-AU" altLang="en-US" sz="1400"/>
            </a:br>
            <a:r>
              <a:rPr lang="en-AU" altLang="en-US" sz="1400"/>
              <a:t>params</a:t>
            </a:r>
            <a:br>
              <a:rPr lang="en-AU" altLang="en-US" sz="1400"/>
            </a:br>
            <a:r>
              <a:rPr lang="en-AU" altLang="en-US" sz="1400"/>
              <a:t>&amp; call</a:t>
            </a:r>
          </a:p>
        </p:txBody>
      </p:sp>
      <p:sp>
        <p:nvSpPr>
          <p:cNvPr id="147468" name="Rectangle 19"/>
          <p:cNvSpPr>
            <a:spLocks noChangeArrowheads="1"/>
          </p:cNvSpPr>
          <p:nvPr/>
        </p:nvSpPr>
        <p:spPr bwMode="auto">
          <a:xfrm>
            <a:off x="8062913" y="1122363"/>
            <a:ext cx="758825" cy="504825"/>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Move</a:t>
            </a:r>
            <a:br>
              <a:rPr lang="en-AU" altLang="en-US" sz="1400"/>
            </a:br>
            <a:r>
              <a:rPr lang="en-AU" altLang="en-US" sz="1400"/>
              <a:t>params</a:t>
            </a:r>
          </a:p>
        </p:txBody>
      </p:sp>
      <p:sp>
        <p:nvSpPr>
          <p:cNvPr id="147469" name="Rectangle 23"/>
          <p:cNvSpPr>
            <a:spLocks noChangeArrowheads="1"/>
          </p:cNvSpPr>
          <p:nvPr/>
        </p:nvSpPr>
        <p:spPr bwMode="auto">
          <a:xfrm>
            <a:off x="8062913" y="5405438"/>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Inner loop</a:t>
            </a:r>
          </a:p>
        </p:txBody>
      </p:sp>
      <p:sp>
        <p:nvSpPr>
          <p:cNvPr id="147470" name="Rectangle 24"/>
          <p:cNvSpPr>
            <a:spLocks noChangeArrowheads="1"/>
          </p:cNvSpPr>
          <p:nvPr/>
        </p:nvSpPr>
        <p:spPr bwMode="auto">
          <a:xfrm>
            <a:off x="8062913" y="5891213"/>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Outer loop</a:t>
            </a:r>
          </a:p>
        </p:txBody>
      </p:sp>
      <p:sp>
        <p:nvSpPr>
          <p:cNvPr id="147471" name="Rectangle 25"/>
          <p:cNvSpPr>
            <a:spLocks noChangeArrowheads="1"/>
          </p:cNvSpPr>
          <p:nvPr/>
        </p:nvSpPr>
        <p:spPr bwMode="auto">
          <a:xfrm>
            <a:off x="8062913" y="3148013"/>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Inner loop</a:t>
            </a:r>
          </a:p>
        </p:txBody>
      </p:sp>
      <p:sp>
        <p:nvSpPr>
          <p:cNvPr id="147472" name="Rectangle 28"/>
          <p:cNvSpPr>
            <a:spLocks noChangeArrowheads="1"/>
          </p:cNvSpPr>
          <p:nvPr/>
        </p:nvSpPr>
        <p:spPr bwMode="auto">
          <a:xfrm>
            <a:off x="8062913" y="1728788"/>
            <a:ext cx="954087" cy="274637"/>
          </a:xfrm>
          <a:prstGeom prst="rect">
            <a:avLst/>
          </a:prstGeom>
          <a:solidFill>
            <a:schemeClr val="accent1"/>
          </a:solidFill>
          <a:ln w="9525">
            <a:solidFill>
              <a:schemeClr val="tx1"/>
            </a:solidFill>
            <a:miter lim="800000"/>
            <a:headEnd/>
            <a:tailEnd/>
          </a:ln>
        </p:spPr>
        <p:txBody>
          <a:bodyPr wrap="none" lIns="54000" rIns="54000"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Outer loop</a:t>
            </a:r>
          </a:p>
        </p:txBody>
      </p:sp>
    </p:spTree>
    <p:extLst>
      <p:ext uri="{BB962C8B-B14F-4D97-AF65-F5344CB8AC3E}">
        <p14:creationId xmlns:p14="http://schemas.microsoft.com/office/powerpoint/2010/main" val="23344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4294967295"/>
          </p:nvPr>
        </p:nvSpPr>
        <p:spPr>
          <a:xfrm>
            <a:off x="7239000" y="6400800"/>
            <a:ext cx="1905000" cy="457200"/>
          </a:xfrm>
          <a:prstGeom prst="rect">
            <a:avLst/>
          </a:prstGeom>
        </p:spPr>
        <p:txBody>
          <a:bodyPr/>
          <a:lstStyle/>
          <a:p>
            <a:fld id="{EC66D81F-CDFD-4E63-8F57-65649EBA36A0}" type="slidenum">
              <a:rPr lang="en-US" altLang="en-US"/>
              <a:pPr/>
              <a:t>15</a:t>
            </a:fld>
            <a:endParaRPr lang="en-US" altLang="en-US"/>
          </a:p>
        </p:txBody>
      </p:sp>
      <p:sp>
        <p:nvSpPr>
          <p:cNvPr id="258050" name="Rectangle 2"/>
          <p:cNvSpPr>
            <a:spLocks noGrp="1" noChangeArrowheads="1"/>
          </p:cNvSpPr>
          <p:nvPr>
            <p:ph type="title"/>
          </p:nvPr>
        </p:nvSpPr>
        <p:spPr>
          <a:xfrm>
            <a:off x="827088" y="71323"/>
            <a:ext cx="693420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MIPS ISA - ADD</a:t>
            </a:r>
          </a:p>
        </p:txBody>
      </p:sp>
      <p:sp>
        <p:nvSpPr>
          <p:cNvPr id="258051" name="Rectangle 3"/>
          <p:cNvSpPr>
            <a:spLocks noGrp="1" noChangeArrowheads="1"/>
          </p:cNvSpPr>
          <p:nvPr>
            <p:ph type="body" idx="1"/>
          </p:nvPr>
        </p:nvSpPr>
        <p:spPr>
          <a:xfrm>
            <a:off x="539749" y="1138719"/>
            <a:ext cx="8424738" cy="311491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None/>
            </a:pPr>
            <a:r>
              <a:rPr lang="en-US" altLang="en-US" dirty="0"/>
              <a:t>Example:</a:t>
            </a:r>
            <a:br>
              <a:rPr lang="en-US" altLang="en-US" dirty="0"/>
            </a:br>
            <a:r>
              <a:rPr lang="en-US" altLang="en-US" dirty="0"/>
              <a:t>C code:  	   	    </a:t>
            </a:r>
            <a:r>
              <a:rPr lang="en-US" altLang="en-US" dirty="0">
                <a:latin typeface="Courier New" panose="02070309020205020404" pitchFamily="49" charset="0"/>
              </a:rPr>
              <a:t>A = B + C</a:t>
            </a:r>
          </a:p>
          <a:p>
            <a:pPr>
              <a:buNone/>
            </a:pPr>
            <a:r>
              <a:rPr lang="en-US" altLang="en-US" dirty="0">
                <a:latin typeface="Courier New" panose="02070309020205020404" pitchFamily="49" charset="0"/>
              </a:rPr>
              <a:t> MIPS Assembly   add A, B, C</a:t>
            </a:r>
          </a:p>
          <a:p>
            <a:pPr>
              <a:buNone/>
            </a:pPr>
            <a:r>
              <a:rPr lang="en-US" altLang="en-US" sz="2400" dirty="0"/>
              <a:t>-No variable names in Machine Code</a:t>
            </a:r>
          </a:p>
          <a:p>
            <a:pPr>
              <a:buNone/>
            </a:pPr>
            <a:r>
              <a:rPr lang="en-US" altLang="en-US" sz="2400" dirty="0"/>
              <a:t>- Assembler associate registers with variables, A in $s0, …</a:t>
            </a:r>
          </a:p>
          <a:p>
            <a:pPr>
              <a:buFontTx/>
              <a:buNone/>
            </a:pPr>
            <a:r>
              <a:rPr lang="en-US" altLang="en-US" dirty="0"/>
              <a:t>   MIPS ISA:	   </a:t>
            </a:r>
            <a:r>
              <a:rPr lang="en-US" altLang="en-US" dirty="0">
                <a:latin typeface="Courier New" panose="02070309020205020404" pitchFamily="49" charset="0"/>
              </a:rPr>
              <a:t>add $s0, $s1, $s2  </a:t>
            </a:r>
            <a:br>
              <a:rPr lang="en-US" altLang="en-US" dirty="0"/>
            </a:br>
            <a:endParaRPr lang="en-US" altLang="en-US" dirty="0"/>
          </a:p>
        </p:txBody>
      </p:sp>
      <p:sp>
        <p:nvSpPr>
          <p:cNvPr id="258052" name="Text Box 4"/>
          <p:cNvSpPr txBox="1">
            <a:spLocks noChangeArrowheads="1"/>
          </p:cNvSpPr>
          <p:nvPr/>
        </p:nvSpPr>
        <p:spPr bwMode="auto">
          <a:xfrm>
            <a:off x="3070163" y="6271896"/>
            <a:ext cx="215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b="0" dirty="0">
                <a:solidFill>
                  <a:schemeClr val="tx1"/>
                </a:solidFill>
                <a:latin typeface="Times New Roman" panose="02020603050405020304" pitchFamily="18" charset="0"/>
              </a:rPr>
              <a:t>A- $S0 or $16</a:t>
            </a:r>
          </a:p>
        </p:txBody>
      </p:sp>
      <p:sp>
        <p:nvSpPr>
          <p:cNvPr id="258053" name="Line 5"/>
          <p:cNvSpPr>
            <a:spLocks noChangeShapeType="1"/>
          </p:cNvSpPr>
          <p:nvPr/>
        </p:nvSpPr>
        <p:spPr bwMode="auto">
          <a:xfrm flipH="1">
            <a:off x="4752119" y="6003607"/>
            <a:ext cx="144462" cy="36036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8057" name="Rectangle 9"/>
          <p:cNvSpPr>
            <a:spLocks noChangeArrowheads="1"/>
          </p:cNvSpPr>
          <p:nvPr/>
        </p:nvSpPr>
        <p:spPr bwMode="auto">
          <a:xfrm>
            <a:off x="683356" y="4253636"/>
            <a:ext cx="813752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NZ" altLang="en-US" sz="3200" b="0" dirty="0">
                <a:solidFill>
                  <a:schemeClr val="tx1"/>
                </a:solidFill>
                <a:latin typeface="Impact" panose="020B0806030902050204" pitchFamily="34" charset="0"/>
              </a:rPr>
              <a:t>MIPS Machine Code:    </a:t>
            </a:r>
          </a:p>
          <a:p>
            <a:r>
              <a:rPr kumimoji="1" lang="en-NZ" altLang="en-US" sz="3200" b="0" dirty="0">
                <a:solidFill>
                  <a:schemeClr val="tx1"/>
                </a:solidFill>
              </a:rPr>
              <a:t>0000010001100101000000000100000</a:t>
            </a:r>
          </a:p>
        </p:txBody>
      </p:sp>
      <p:grpSp>
        <p:nvGrpSpPr>
          <p:cNvPr id="258058" name="Group 10"/>
          <p:cNvGrpSpPr>
            <a:grpSpLocks/>
          </p:cNvGrpSpPr>
          <p:nvPr/>
        </p:nvGrpSpPr>
        <p:grpSpPr bwMode="auto">
          <a:xfrm>
            <a:off x="1204056" y="5463736"/>
            <a:ext cx="7096125" cy="469900"/>
            <a:chOff x="1008" y="2256"/>
            <a:chExt cx="4470" cy="296"/>
          </a:xfrm>
        </p:grpSpPr>
        <p:sp>
          <p:nvSpPr>
            <p:cNvPr id="258059" name="Text Box 11"/>
            <p:cNvSpPr txBox="1">
              <a:spLocks noChangeArrowheads="1"/>
            </p:cNvSpPr>
            <p:nvPr/>
          </p:nvSpPr>
          <p:spPr bwMode="auto">
            <a:xfrm>
              <a:off x="1008" y="2256"/>
              <a:ext cx="86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000000</a:t>
              </a:r>
              <a:endParaRPr lang="en-US" altLang="en-US" sz="2000">
                <a:solidFill>
                  <a:schemeClr val="tx1"/>
                </a:solidFill>
                <a:latin typeface="Times New Roman" panose="02020603050405020304" pitchFamily="18" charset="0"/>
              </a:endParaRPr>
            </a:p>
          </p:txBody>
        </p:sp>
        <p:sp>
          <p:nvSpPr>
            <p:cNvPr id="258060" name="Text Box 12"/>
            <p:cNvSpPr txBox="1">
              <a:spLocks noChangeArrowheads="1"/>
            </p:cNvSpPr>
            <p:nvPr/>
          </p:nvSpPr>
          <p:spPr bwMode="auto">
            <a:xfrm>
              <a:off x="1879" y="2256"/>
              <a:ext cx="60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dirty="0">
                  <a:solidFill>
                    <a:schemeClr val="tx1"/>
                  </a:solidFill>
                  <a:latin typeface="Impact" panose="020B0806030902050204" pitchFamily="34" charset="0"/>
                </a:rPr>
                <a:t>10001</a:t>
              </a:r>
            </a:p>
          </p:txBody>
        </p:sp>
        <p:sp>
          <p:nvSpPr>
            <p:cNvPr id="258061" name="Text Box 13"/>
            <p:cNvSpPr txBox="1">
              <a:spLocks noChangeArrowheads="1"/>
            </p:cNvSpPr>
            <p:nvPr/>
          </p:nvSpPr>
          <p:spPr bwMode="auto">
            <a:xfrm>
              <a:off x="4464" y="2256"/>
              <a:ext cx="101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b="0">
                  <a:solidFill>
                    <a:schemeClr val="tx1"/>
                  </a:solidFill>
                  <a:latin typeface="Impact" panose="020B0806030902050204" pitchFamily="34" charset="0"/>
                </a:rPr>
                <a:t>100000</a:t>
              </a:r>
              <a:endParaRPr lang="en-US" altLang="en-US" sz="2400">
                <a:solidFill>
                  <a:schemeClr val="tx1"/>
                </a:solidFill>
                <a:latin typeface="Times New Roman" panose="02020603050405020304" pitchFamily="18" charset="0"/>
              </a:endParaRPr>
            </a:p>
          </p:txBody>
        </p:sp>
        <p:sp>
          <p:nvSpPr>
            <p:cNvPr id="258062" name="Text Box 14"/>
            <p:cNvSpPr txBox="1">
              <a:spLocks noChangeArrowheads="1"/>
            </p:cNvSpPr>
            <p:nvPr/>
          </p:nvSpPr>
          <p:spPr bwMode="auto">
            <a:xfrm>
              <a:off x="2488" y="2256"/>
              <a:ext cx="60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10010</a:t>
              </a:r>
            </a:p>
          </p:txBody>
        </p:sp>
        <p:sp>
          <p:nvSpPr>
            <p:cNvPr id="258063" name="Text Box 15"/>
            <p:cNvSpPr txBox="1">
              <a:spLocks noChangeArrowheads="1"/>
            </p:cNvSpPr>
            <p:nvPr/>
          </p:nvSpPr>
          <p:spPr bwMode="auto">
            <a:xfrm>
              <a:off x="3097" y="2256"/>
              <a:ext cx="743"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10000</a:t>
              </a:r>
            </a:p>
          </p:txBody>
        </p:sp>
        <p:sp>
          <p:nvSpPr>
            <p:cNvPr id="258064" name="Text Box 16"/>
            <p:cNvSpPr txBox="1">
              <a:spLocks noChangeArrowheads="1"/>
            </p:cNvSpPr>
            <p:nvPr/>
          </p:nvSpPr>
          <p:spPr bwMode="auto">
            <a:xfrm>
              <a:off x="3840" y="2256"/>
              <a:ext cx="65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00000</a:t>
              </a:r>
            </a:p>
          </p:txBody>
        </p:sp>
      </p:grpSp>
    </p:spTree>
    <p:extLst>
      <p:ext uri="{BB962C8B-B14F-4D97-AF65-F5344CB8AC3E}">
        <p14:creationId xmlns:p14="http://schemas.microsoft.com/office/powerpoint/2010/main" val="889671619"/>
      </p:ext>
    </p:extLst>
  </p:cSld>
  <p:clrMapOvr>
    <a:masterClrMapping/>
  </p:clrMapOvr>
  <p:transition advTm="2000"/>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B83D79F-94C0-4F0C-B906-3898F2BA45B7}" type="slidenum">
              <a:rPr lang="en-AU" altLang="en-US" sz="1400"/>
              <a:pPr>
                <a:spcBef>
                  <a:spcPct val="0"/>
                </a:spcBef>
                <a:buClrTx/>
                <a:buSzTx/>
                <a:buFontTx/>
                <a:buNone/>
              </a:pPr>
              <a:t>150</a:t>
            </a:fld>
            <a:endParaRPr lang="en-AU" altLang="en-US" sz="1400"/>
          </a:p>
        </p:txBody>
      </p:sp>
      <p:sp>
        <p:nvSpPr>
          <p:cNvPr id="149507" name="Rectangle 2"/>
          <p:cNvSpPr>
            <a:spLocks noChangeArrowheads="1"/>
          </p:cNvSpPr>
          <p:nvPr/>
        </p:nvSpPr>
        <p:spPr bwMode="auto">
          <a:xfrm>
            <a:off x="684213" y="1201738"/>
            <a:ext cx="7450137" cy="1466850"/>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9508" name="Rectangle 3"/>
          <p:cNvSpPr>
            <a:spLocks noChangeArrowheads="1"/>
          </p:cNvSpPr>
          <p:nvPr/>
        </p:nvSpPr>
        <p:spPr bwMode="auto">
          <a:xfrm>
            <a:off x="684213" y="3152775"/>
            <a:ext cx="7450137" cy="1493838"/>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9509" name="Rectangle 4"/>
          <p:cNvSpPr>
            <a:spLocks noChangeArrowheads="1"/>
          </p:cNvSpPr>
          <p:nvPr/>
        </p:nvSpPr>
        <p:spPr bwMode="auto">
          <a:xfrm>
            <a:off x="684213" y="4646613"/>
            <a:ext cx="7450137" cy="258762"/>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9510" name="Rectangle 16"/>
          <p:cNvSpPr>
            <a:spLocks noChangeArrowheads="1"/>
          </p:cNvSpPr>
          <p:nvPr/>
        </p:nvSpPr>
        <p:spPr bwMode="auto">
          <a:xfrm>
            <a:off x="684213" y="2668588"/>
            <a:ext cx="7450137" cy="484187"/>
          </a:xfrm>
          <a:prstGeom prst="rect">
            <a:avLst/>
          </a:prstGeom>
          <a:solidFill>
            <a:schemeClr val="folHlink"/>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149511" name="Rectangle 9"/>
          <p:cNvSpPr>
            <a:spLocks noGrp="1" noChangeArrowheads="1"/>
          </p:cNvSpPr>
          <p:nvPr>
            <p:ph type="body" idx="1"/>
          </p:nvPr>
        </p:nvSpPr>
        <p:spPr>
          <a:xfrm>
            <a:off x="684213" y="1173163"/>
            <a:ext cx="8270875" cy="4960937"/>
          </a:xfrm>
          <a:noFill/>
        </p:spPr>
        <p:txBody>
          <a:bodyPr/>
          <a:lstStyle/>
          <a:p>
            <a:pPr eaLnBrk="1" hangingPunct="1">
              <a:spcBef>
                <a:spcPct val="15000"/>
              </a:spcBef>
              <a:buFont typeface="Wingdings" panose="05000000000000000000" pitchFamily="2" charset="2"/>
              <a:buNone/>
            </a:pPr>
            <a:r>
              <a:rPr lang="en-AU" altLang="en-US" sz="1400">
                <a:latin typeface="Lucida Console" panose="020B0609040504020204" pitchFamily="49" charset="0"/>
              </a:rPr>
              <a:t>sort:    addi $sp,$sp, –20      # make room on stack for 5 registers</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sw $ra, 16($sp)        # save $ra on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sw $s3,12($sp)         # save $s3 on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sw $s2, 8($sp)         # save $s2 on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sw $s1, 4($sp)         # save $s1 on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sw $s0, 0($sp)         # save $s0 on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                      # procedure body</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exit1: lw $s0, 0($sp)  # restore $s0 from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lw $s1, 4($sp)         # restore $s1 from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lw $s2, 8($sp)         # restore $s2 from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lw $s3,12($sp)         # restore $s3 from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lw $ra,16($sp)         # restore $ra from stack</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addi $sp,$sp, 20       # restore stack pointer</a:t>
            </a:r>
          </a:p>
          <a:p>
            <a:pPr eaLnBrk="1" hangingPunct="1">
              <a:spcBef>
                <a:spcPct val="15000"/>
              </a:spcBef>
              <a:buFont typeface="Wingdings" panose="05000000000000000000" pitchFamily="2" charset="2"/>
              <a:buNone/>
            </a:pPr>
            <a:r>
              <a:rPr lang="en-AU" altLang="en-US" sz="1400">
                <a:latin typeface="Lucida Console" panose="020B0609040504020204" pitchFamily="49" charset="0"/>
              </a:rPr>
              <a:t>         jr $ra                 # return to calling routine</a:t>
            </a:r>
          </a:p>
        </p:txBody>
      </p:sp>
      <p:sp>
        <p:nvSpPr>
          <p:cNvPr id="149512" name="Rectangle 8"/>
          <p:cNvSpPr>
            <a:spLocks noGrp="1" noChangeArrowheads="1"/>
          </p:cNvSpPr>
          <p:nvPr>
            <p:ph type="title"/>
          </p:nvPr>
        </p:nvSpPr>
        <p:spPr/>
        <p:txBody>
          <a:bodyPr/>
          <a:lstStyle/>
          <a:p>
            <a:pPr eaLnBrk="1" hangingPunct="1"/>
            <a:r>
              <a:rPr lang="en-AU" altLang="en-US"/>
              <a:t>The Full Procedure</a:t>
            </a:r>
          </a:p>
        </p:txBody>
      </p:sp>
    </p:spTree>
    <p:extLst>
      <p:ext uri="{BB962C8B-B14F-4D97-AF65-F5344CB8AC3E}">
        <p14:creationId xmlns:p14="http://schemas.microsoft.com/office/powerpoint/2010/main" val="180298173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31F45182-E4B3-4DCA-A1DC-B203BCEAA3C0}" type="slidenum">
              <a:rPr lang="en-AU" altLang="en-US" sz="1400"/>
              <a:pPr>
                <a:spcBef>
                  <a:spcPct val="0"/>
                </a:spcBef>
                <a:buClrTx/>
                <a:buSzTx/>
                <a:buFontTx/>
                <a:buNone/>
              </a:pPr>
              <a:t>151</a:t>
            </a:fld>
            <a:endParaRPr lang="en-AU" altLang="en-US" sz="1400"/>
          </a:p>
        </p:txBody>
      </p:sp>
      <p:sp>
        <p:nvSpPr>
          <p:cNvPr id="120835" name="Rectangle 2"/>
          <p:cNvSpPr>
            <a:spLocks noGrp="1" noChangeArrowheads="1"/>
          </p:cNvSpPr>
          <p:nvPr>
            <p:ph type="title"/>
          </p:nvPr>
        </p:nvSpPr>
        <p:spPr/>
        <p:txBody>
          <a:bodyPr/>
          <a:lstStyle/>
          <a:p>
            <a:pPr eaLnBrk="1" hangingPunct="1"/>
            <a:r>
              <a:rPr lang="en-AU" altLang="en-US"/>
              <a:t>Synchronization</a:t>
            </a:r>
          </a:p>
        </p:txBody>
      </p:sp>
      <p:sp>
        <p:nvSpPr>
          <p:cNvPr id="120836" name="Rectangle 3"/>
          <p:cNvSpPr>
            <a:spLocks noGrp="1" noChangeArrowheads="1"/>
          </p:cNvSpPr>
          <p:nvPr>
            <p:ph type="body" idx="1"/>
          </p:nvPr>
        </p:nvSpPr>
        <p:spPr/>
        <p:txBody>
          <a:bodyPr/>
          <a:lstStyle/>
          <a:p>
            <a:pPr eaLnBrk="1" hangingPunct="1"/>
            <a:r>
              <a:rPr lang="en-AU" altLang="en-US" sz="2800"/>
              <a:t>Two processors sharing an area of memory</a:t>
            </a:r>
          </a:p>
          <a:p>
            <a:pPr lvl="1" eaLnBrk="1" hangingPunct="1"/>
            <a:r>
              <a:rPr lang="en-AU" altLang="en-US" sz="2400"/>
              <a:t>P1 writes, then P2 reads</a:t>
            </a:r>
          </a:p>
          <a:p>
            <a:pPr lvl="1" eaLnBrk="1" hangingPunct="1"/>
            <a:r>
              <a:rPr lang="en-AU" altLang="en-US" sz="2400"/>
              <a:t>Data race if P1 and P2 don’t synchronize</a:t>
            </a:r>
          </a:p>
          <a:p>
            <a:pPr lvl="2" eaLnBrk="1" hangingPunct="1"/>
            <a:r>
              <a:rPr lang="en-AU" altLang="en-US" sz="2000"/>
              <a:t>Result depends of order of accesses</a:t>
            </a:r>
          </a:p>
          <a:p>
            <a:pPr eaLnBrk="1" hangingPunct="1"/>
            <a:r>
              <a:rPr lang="en-AU" altLang="en-US" sz="2800"/>
              <a:t>Hardware support required</a:t>
            </a:r>
          </a:p>
          <a:p>
            <a:pPr lvl="1" eaLnBrk="1" hangingPunct="1"/>
            <a:r>
              <a:rPr lang="en-AU" altLang="en-US" sz="2400"/>
              <a:t>Atomic read/write memory operation</a:t>
            </a:r>
          </a:p>
          <a:p>
            <a:pPr lvl="1" eaLnBrk="1" hangingPunct="1"/>
            <a:r>
              <a:rPr lang="en-AU" altLang="en-US" sz="2400"/>
              <a:t>No other access to the location allowed between the read and write</a:t>
            </a:r>
          </a:p>
          <a:p>
            <a:pPr eaLnBrk="1" hangingPunct="1"/>
            <a:r>
              <a:rPr lang="en-AU" altLang="en-US" sz="2800"/>
              <a:t>Could be a single instruction</a:t>
            </a:r>
          </a:p>
          <a:p>
            <a:pPr lvl="1" eaLnBrk="1" hangingPunct="1"/>
            <a:r>
              <a:rPr lang="en-AU" altLang="en-US" sz="2400"/>
              <a:t>E.g., atomic swap of register </a:t>
            </a:r>
            <a:r>
              <a:rPr lang="en-AU" altLang="en-US" sz="2400">
                <a:cs typeface="Arial" panose="020B0604020202020204" pitchFamily="34" charset="0"/>
              </a:rPr>
              <a:t>↔ memory</a:t>
            </a:r>
          </a:p>
          <a:p>
            <a:pPr lvl="1" eaLnBrk="1" hangingPunct="1"/>
            <a:r>
              <a:rPr lang="en-AU" altLang="en-US" sz="2400">
                <a:cs typeface="Arial" panose="020B0604020202020204" pitchFamily="34" charset="0"/>
              </a:rPr>
              <a:t>Or an atomic pair of instructions</a:t>
            </a:r>
          </a:p>
        </p:txBody>
      </p:sp>
      <p:sp>
        <p:nvSpPr>
          <p:cNvPr id="120837" name="Text Box 4"/>
          <p:cNvSpPr txBox="1">
            <a:spLocks noChangeArrowheads="1"/>
          </p:cNvSpPr>
          <p:nvPr/>
        </p:nvSpPr>
        <p:spPr bwMode="auto">
          <a:xfrm rot="5400000">
            <a:off x="6277769" y="2499519"/>
            <a:ext cx="53657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§2.11 Parallelism and Instructions: Synchronization</a:t>
            </a:r>
          </a:p>
        </p:txBody>
      </p:sp>
    </p:spTree>
    <p:extLst>
      <p:ext uri="{BB962C8B-B14F-4D97-AF65-F5344CB8AC3E}">
        <p14:creationId xmlns:p14="http://schemas.microsoft.com/office/powerpoint/2010/main" val="21953268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3EAEACB-7F96-4DA2-8EFC-55AD1521D984}" type="slidenum">
              <a:rPr lang="en-AU" altLang="en-US" sz="1400"/>
              <a:pPr>
                <a:spcBef>
                  <a:spcPct val="0"/>
                </a:spcBef>
                <a:buClrTx/>
                <a:buSzTx/>
                <a:buFontTx/>
                <a:buNone/>
              </a:pPr>
              <a:t>152</a:t>
            </a:fld>
            <a:endParaRPr lang="en-AU" altLang="en-US" sz="1400"/>
          </a:p>
        </p:txBody>
      </p:sp>
      <p:sp>
        <p:nvSpPr>
          <p:cNvPr id="122883" name="Rectangle 2"/>
          <p:cNvSpPr>
            <a:spLocks noGrp="1" noChangeArrowheads="1"/>
          </p:cNvSpPr>
          <p:nvPr>
            <p:ph type="title"/>
          </p:nvPr>
        </p:nvSpPr>
        <p:spPr/>
        <p:txBody>
          <a:bodyPr/>
          <a:lstStyle/>
          <a:p>
            <a:pPr eaLnBrk="1" hangingPunct="1"/>
            <a:r>
              <a:rPr lang="en-AU" altLang="en-US"/>
              <a:t>Synchronization in MIPS </a:t>
            </a:r>
          </a:p>
        </p:txBody>
      </p:sp>
      <p:sp>
        <p:nvSpPr>
          <p:cNvPr id="122884" name="Rectangle 3"/>
          <p:cNvSpPr>
            <a:spLocks noGrp="1" noChangeArrowheads="1"/>
          </p:cNvSpPr>
          <p:nvPr>
            <p:ph type="body" idx="1"/>
          </p:nvPr>
        </p:nvSpPr>
        <p:spPr/>
        <p:txBody>
          <a:bodyPr/>
          <a:lstStyle/>
          <a:p>
            <a:pPr eaLnBrk="1" hangingPunct="1">
              <a:lnSpc>
                <a:spcPct val="90000"/>
              </a:lnSpc>
            </a:pPr>
            <a:r>
              <a:rPr lang="en-AU" altLang="en-US" sz="2800"/>
              <a:t>Load linked: </a:t>
            </a:r>
            <a:r>
              <a:rPr lang="en-AU" altLang="en-US" sz="2800">
                <a:latin typeface="Lucida Console" panose="020B0609040504020204" pitchFamily="49" charset="0"/>
              </a:rPr>
              <a:t>ll </a:t>
            </a:r>
            <a:r>
              <a:rPr lang="en-US" altLang="en-US" sz="2800">
                <a:latin typeface="Lucida Console" panose="020B0609040504020204" pitchFamily="49" charset="0"/>
              </a:rPr>
              <a:t>rt, offset(rs)</a:t>
            </a:r>
          </a:p>
          <a:p>
            <a:pPr eaLnBrk="1" hangingPunct="1">
              <a:lnSpc>
                <a:spcPct val="90000"/>
              </a:lnSpc>
            </a:pPr>
            <a:r>
              <a:rPr lang="en-AU" altLang="en-US" sz="2800"/>
              <a:t>Store conditional: </a:t>
            </a:r>
            <a:r>
              <a:rPr lang="en-AU" altLang="en-US" sz="2800">
                <a:latin typeface="Lucida Console" panose="020B0609040504020204" pitchFamily="49" charset="0"/>
              </a:rPr>
              <a:t>sc rt, </a:t>
            </a:r>
            <a:r>
              <a:rPr lang="en-US" altLang="en-US" sz="2800">
                <a:latin typeface="Lucida Console" panose="020B0609040504020204" pitchFamily="49" charset="0"/>
              </a:rPr>
              <a:t>offset(rs)</a:t>
            </a:r>
          </a:p>
          <a:p>
            <a:pPr lvl="1" eaLnBrk="1" hangingPunct="1">
              <a:lnSpc>
                <a:spcPct val="90000"/>
              </a:lnSpc>
            </a:pPr>
            <a:r>
              <a:rPr lang="en-AU" altLang="en-US" sz="2400"/>
              <a:t>Succeeds if location not changed since the </a:t>
            </a:r>
            <a:r>
              <a:rPr lang="en-AU" altLang="en-US" sz="2400">
                <a:latin typeface="Lucida Console" panose="020B0609040504020204" pitchFamily="49" charset="0"/>
              </a:rPr>
              <a:t>ll</a:t>
            </a:r>
          </a:p>
          <a:p>
            <a:pPr lvl="2" eaLnBrk="1" hangingPunct="1">
              <a:lnSpc>
                <a:spcPct val="90000"/>
              </a:lnSpc>
            </a:pPr>
            <a:r>
              <a:rPr lang="en-AU" altLang="en-US" sz="2000"/>
              <a:t>Returns 1 in rt</a:t>
            </a:r>
          </a:p>
          <a:p>
            <a:pPr lvl="1" eaLnBrk="1" hangingPunct="1">
              <a:lnSpc>
                <a:spcPct val="90000"/>
              </a:lnSpc>
            </a:pPr>
            <a:r>
              <a:rPr lang="en-AU" altLang="en-US" sz="2400"/>
              <a:t>Fails if location is changed</a:t>
            </a:r>
          </a:p>
          <a:p>
            <a:pPr lvl="2" eaLnBrk="1" hangingPunct="1">
              <a:lnSpc>
                <a:spcPct val="90000"/>
              </a:lnSpc>
            </a:pPr>
            <a:r>
              <a:rPr lang="en-AU" altLang="en-US" sz="2000"/>
              <a:t>Returns 0 in rt</a:t>
            </a:r>
          </a:p>
          <a:p>
            <a:pPr eaLnBrk="1" hangingPunct="1">
              <a:lnSpc>
                <a:spcPct val="90000"/>
              </a:lnSpc>
            </a:pPr>
            <a:r>
              <a:rPr lang="en-AU" altLang="en-US" sz="2800"/>
              <a:t>Example: atomic swap (to test/set lock variable)</a:t>
            </a:r>
          </a:p>
          <a:p>
            <a:pPr lvl="1" eaLnBrk="1" hangingPunct="1">
              <a:lnSpc>
                <a:spcPct val="90000"/>
              </a:lnSpc>
              <a:buFont typeface="Wingdings" panose="05000000000000000000" pitchFamily="2" charset="2"/>
              <a:buNone/>
            </a:pPr>
            <a:r>
              <a:rPr lang="en-AU" altLang="en-US" sz="2200">
                <a:latin typeface="Lucida Console" panose="020B0609040504020204" pitchFamily="49" charset="0"/>
              </a:rPr>
              <a:t>try: add $t0,$zero,$s4 ;copy exchange value</a:t>
            </a:r>
          </a:p>
          <a:p>
            <a:pPr lvl="1" eaLnBrk="1" hangingPunct="1">
              <a:lnSpc>
                <a:spcPct val="90000"/>
              </a:lnSpc>
              <a:buFont typeface="Wingdings" panose="05000000000000000000" pitchFamily="2" charset="2"/>
              <a:buNone/>
            </a:pPr>
            <a:r>
              <a:rPr lang="en-AU" altLang="en-US" sz="2200">
                <a:latin typeface="Lucida Console" panose="020B0609040504020204" pitchFamily="49" charset="0"/>
              </a:rPr>
              <a:t>     ll  $t1,0($s1)    ;load linked</a:t>
            </a:r>
          </a:p>
          <a:p>
            <a:pPr lvl="1" eaLnBrk="1" hangingPunct="1">
              <a:lnSpc>
                <a:spcPct val="90000"/>
              </a:lnSpc>
              <a:buFont typeface="Wingdings" panose="05000000000000000000" pitchFamily="2" charset="2"/>
              <a:buNone/>
            </a:pPr>
            <a:r>
              <a:rPr lang="en-AU" altLang="en-US" sz="2200">
                <a:latin typeface="Lucida Console" panose="020B0609040504020204" pitchFamily="49" charset="0"/>
              </a:rPr>
              <a:t>     sc  $t0,0($s1)    ;store conditional</a:t>
            </a:r>
          </a:p>
          <a:p>
            <a:pPr lvl="1" eaLnBrk="1" hangingPunct="1">
              <a:lnSpc>
                <a:spcPct val="90000"/>
              </a:lnSpc>
              <a:buFont typeface="Wingdings" panose="05000000000000000000" pitchFamily="2" charset="2"/>
              <a:buNone/>
            </a:pPr>
            <a:r>
              <a:rPr lang="en-AU" altLang="en-US" sz="2200">
                <a:latin typeface="Lucida Console" panose="020B0609040504020204" pitchFamily="49" charset="0"/>
              </a:rPr>
              <a:t>     beq $t0,$zero,try ;branch store fails</a:t>
            </a:r>
          </a:p>
          <a:p>
            <a:pPr lvl="1" eaLnBrk="1" hangingPunct="1">
              <a:lnSpc>
                <a:spcPct val="90000"/>
              </a:lnSpc>
              <a:buFont typeface="Wingdings" panose="05000000000000000000" pitchFamily="2" charset="2"/>
              <a:buNone/>
            </a:pPr>
            <a:r>
              <a:rPr lang="en-AU" altLang="en-US" sz="2200">
                <a:latin typeface="Lucida Console" panose="020B0609040504020204" pitchFamily="49" charset="0"/>
              </a:rPr>
              <a:t>     add $s4,$zero,$t1 ;put load value in $s4</a:t>
            </a:r>
          </a:p>
        </p:txBody>
      </p:sp>
    </p:spTree>
    <p:extLst>
      <p:ext uri="{BB962C8B-B14F-4D97-AF65-F5344CB8AC3E}">
        <p14:creationId xmlns:p14="http://schemas.microsoft.com/office/powerpoint/2010/main" val="487377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4294967295"/>
          </p:nvPr>
        </p:nvSpPr>
        <p:spPr>
          <a:xfrm>
            <a:off x="7239000" y="6400800"/>
            <a:ext cx="1905000" cy="457200"/>
          </a:xfrm>
          <a:prstGeom prst="rect">
            <a:avLst/>
          </a:prstGeom>
        </p:spPr>
        <p:txBody>
          <a:bodyPr/>
          <a:lstStyle/>
          <a:p>
            <a:fld id="{A75E105A-EE15-46FA-B4F0-6EDE6785E913}" type="slidenum">
              <a:rPr lang="en-US" altLang="en-US"/>
              <a:pPr/>
              <a:t>16</a:t>
            </a:fld>
            <a:endParaRPr lang="en-US" altLang="en-US"/>
          </a:p>
        </p:txBody>
      </p:sp>
      <p:sp>
        <p:nvSpPr>
          <p:cNvPr id="302130" name="Rectangle 50"/>
          <p:cNvSpPr>
            <a:spLocks noChangeArrowheads="1"/>
          </p:cNvSpPr>
          <p:nvPr/>
        </p:nvSpPr>
        <p:spPr bwMode="auto">
          <a:xfrm>
            <a:off x="2483570" y="2475364"/>
            <a:ext cx="2665412" cy="25923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3" name="Rectangle 3"/>
          <p:cNvSpPr>
            <a:spLocks noChangeArrowheads="1"/>
          </p:cNvSpPr>
          <p:nvPr/>
        </p:nvSpPr>
        <p:spPr bwMode="auto">
          <a:xfrm>
            <a:off x="718231" y="115889"/>
            <a:ext cx="7962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R-type - ADD </a:t>
            </a:r>
          </a:p>
        </p:txBody>
      </p:sp>
      <p:sp>
        <p:nvSpPr>
          <p:cNvPr id="302084" name="Rectangle 4"/>
          <p:cNvSpPr>
            <a:spLocks noGrp="1" noChangeArrowheads="1"/>
          </p:cNvSpPr>
          <p:nvPr>
            <p:ph type="body" idx="1"/>
          </p:nvPr>
        </p:nvSpPr>
        <p:spPr>
          <a:xfrm>
            <a:off x="419101" y="1039495"/>
            <a:ext cx="8077200" cy="10668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Tx/>
              <a:buNone/>
            </a:pPr>
            <a:r>
              <a:rPr lang="en-US" altLang="en-US" dirty="0"/>
              <a:t>C code:     </a:t>
            </a:r>
            <a:r>
              <a:rPr lang="en-US" altLang="en-US" b="1" dirty="0">
                <a:latin typeface="Courier New" panose="02070309020205020404" pitchFamily="49" charset="0"/>
              </a:rPr>
              <a:t>A = B + C</a:t>
            </a:r>
          </a:p>
          <a:p>
            <a:pPr>
              <a:buFontTx/>
              <a:buNone/>
            </a:pPr>
            <a:r>
              <a:rPr lang="en-US" altLang="en-US" dirty="0"/>
              <a:t>MIPS code:  add</a:t>
            </a:r>
            <a:r>
              <a:rPr lang="en-US" altLang="en-US" b="1" dirty="0">
                <a:latin typeface="Courier New" panose="02070309020205020404" pitchFamily="49" charset="0"/>
              </a:rPr>
              <a:t> $</a:t>
            </a:r>
            <a:r>
              <a:rPr lang="en-US" altLang="en-US" b="1" dirty="0" err="1">
                <a:latin typeface="Courier New" panose="02070309020205020404" pitchFamily="49" charset="0"/>
              </a:rPr>
              <a:t>rd</a:t>
            </a:r>
            <a:r>
              <a:rPr lang="en-US" altLang="en-US" b="1" dirty="0">
                <a:latin typeface="Courier New" panose="02070309020205020404" pitchFamily="49" charset="0"/>
              </a:rPr>
              <a:t>, $</a:t>
            </a:r>
            <a:r>
              <a:rPr lang="en-US" altLang="en-US" b="1" dirty="0" err="1">
                <a:latin typeface="Courier New" panose="02070309020205020404" pitchFamily="49" charset="0"/>
              </a:rPr>
              <a:t>rs</a:t>
            </a:r>
            <a:r>
              <a:rPr lang="en-US" altLang="en-US" b="1" dirty="0">
                <a:latin typeface="Courier New" panose="02070309020205020404" pitchFamily="49" charset="0"/>
              </a:rPr>
              <a:t>, $</a:t>
            </a:r>
            <a:r>
              <a:rPr lang="en-US" altLang="en-US" b="1" dirty="0" err="1">
                <a:latin typeface="Courier New" panose="02070309020205020404" pitchFamily="49" charset="0"/>
              </a:rPr>
              <a:t>rt</a:t>
            </a:r>
            <a:r>
              <a:rPr lang="en-US" altLang="en-US" b="1" dirty="0">
                <a:latin typeface="Courier New" panose="02070309020205020404" pitchFamily="49" charset="0"/>
              </a:rPr>
              <a:t> </a:t>
            </a:r>
            <a:endParaRPr lang="en-US" altLang="en-US" b="1" dirty="0"/>
          </a:p>
        </p:txBody>
      </p:sp>
      <p:grpSp>
        <p:nvGrpSpPr>
          <p:cNvPr id="302125" name="Group 45"/>
          <p:cNvGrpSpPr>
            <a:grpSpLocks/>
          </p:cNvGrpSpPr>
          <p:nvPr/>
        </p:nvGrpSpPr>
        <p:grpSpPr bwMode="auto">
          <a:xfrm>
            <a:off x="251545" y="5428114"/>
            <a:ext cx="7620000" cy="1143000"/>
            <a:chOff x="432" y="1200"/>
            <a:chExt cx="4800" cy="720"/>
          </a:xfrm>
        </p:grpSpPr>
        <p:sp>
          <p:nvSpPr>
            <p:cNvPr id="302082" name="Rectangle 2"/>
            <p:cNvSpPr>
              <a:spLocks noChangeArrowheads="1"/>
            </p:cNvSpPr>
            <p:nvPr/>
          </p:nvSpPr>
          <p:spPr bwMode="auto">
            <a:xfrm>
              <a:off x="1438" y="1205"/>
              <a:ext cx="1775"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085" name="Group 5"/>
            <p:cNvGrpSpPr>
              <a:grpSpLocks/>
            </p:cNvGrpSpPr>
            <p:nvPr/>
          </p:nvGrpSpPr>
          <p:grpSpPr bwMode="auto">
            <a:xfrm>
              <a:off x="432" y="1200"/>
              <a:ext cx="4800" cy="720"/>
              <a:chOff x="240" y="1584"/>
              <a:chExt cx="4800" cy="720"/>
            </a:xfrm>
          </p:grpSpPr>
          <p:sp>
            <p:nvSpPr>
              <p:cNvPr id="302086" name="Text Box 6"/>
              <p:cNvSpPr txBox="1">
                <a:spLocks noChangeArrowheads="1"/>
              </p:cNvSpPr>
              <p:nvPr/>
            </p:nvSpPr>
            <p:spPr bwMode="auto">
              <a:xfrm>
                <a:off x="1152"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endParaRPr lang="en-US" altLang="en-US" sz="2400" b="0">
                  <a:solidFill>
                    <a:schemeClr val="tx1"/>
                  </a:solidFill>
                  <a:latin typeface="Times New Roman" panose="02020603050405020304" pitchFamily="18" charset="0"/>
                </a:endParaRPr>
              </a:p>
            </p:txBody>
          </p:sp>
          <p:grpSp>
            <p:nvGrpSpPr>
              <p:cNvPr id="302087" name="Group 7"/>
              <p:cNvGrpSpPr>
                <a:grpSpLocks/>
              </p:cNvGrpSpPr>
              <p:nvPr/>
            </p:nvGrpSpPr>
            <p:grpSpPr bwMode="auto">
              <a:xfrm>
                <a:off x="864" y="1680"/>
                <a:ext cx="4176" cy="296"/>
                <a:chOff x="1008" y="1680"/>
                <a:chExt cx="4032" cy="296"/>
              </a:xfrm>
            </p:grpSpPr>
            <p:sp>
              <p:nvSpPr>
                <p:cNvPr id="302088" name="Text Box 8"/>
                <p:cNvSpPr txBox="1">
                  <a:spLocks noChangeArrowheads="1"/>
                </p:cNvSpPr>
                <p:nvPr/>
              </p:nvSpPr>
              <p:spPr bwMode="auto">
                <a:xfrm>
                  <a:off x="1008" y="1680"/>
                  <a:ext cx="768"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a:t>
                  </a:r>
                </a:p>
              </p:txBody>
            </p:sp>
            <p:sp>
              <p:nvSpPr>
                <p:cNvPr id="302089" name="Text Box 9"/>
                <p:cNvSpPr txBox="1">
                  <a:spLocks noChangeArrowheads="1"/>
                </p:cNvSpPr>
                <p:nvPr/>
              </p:nvSpPr>
              <p:spPr bwMode="auto">
                <a:xfrm>
                  <a:off x="1776"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s</a:t>
                  </a:r>
                  <a:endParaRPr lang="en-US" altLang="en-US" sz="2400" dirty="0">
                    <a:solidFill>
                      <a:schemeClr val="tx1"/>
                    </a:solidFill>
                    <a:latin typeface="Times New Roman" panose="02020603050405020304" pitchFamily="18" charset="0"/>
                  </a:endParaRPr>
                </a:p>
              </p:txBody>
            </p:sp>
            <p:sp>
              <p:nvSpPr>
                <p:cNvPr id="302090" name="Text Box 10"/>
                <p:cNvSpPr txBox="1">
                  <a:spLocks noChangeArrowheads="1"/>
                </p:cNvSpPr>
                <p:nvPr/>
              </p:nvSpPr>
              <p:spPr bwMode="auto">
                <a:xfrm>
                  <a:off x="4080" y="1680"/>
                  <a:ext cx="960" cy="29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latin typeface="Times New Roman" panose="02020603050405020304" pitchFamily="18" charset="0"/>
                    </a:rPr>
                    <a:t>100000</a:t>
                  </a:r>
                  <a:endParaRPr lang="en-US" altLang="en-US" sz="2400" dirty="0">
                    <a:solidFill>
                      <a:schemeClr val="tx1"/>
                    </a:solidFill>
                    <a:latin typeface="Times New Roman" panose="02020603050405020304" pitchFamily="18" charset="0"/>
                  </a:endParaRPr>
                </a:p>
              </p:txBody>
            </p:sp>
            <p:sp>
              <p:nvSpPr>
                <p:cNvPr id="302091" name="Text Box 11"/>
                <p:cNvSpPr txBox="1">
                  <a:spLocks noChangeArrowheads="1"/>
                </p:cNvSpPr>
                <p:nvPr/>
              </p:nvSpPr>
              <p:spPr bwMode="auto">
                <a:xfrm>
                  <a:off x="2352"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t</a:t>
                  </a:r>
                  <a:endParaRPr lang="en-US" altLang="en-US" sz="2400" b="0" dirty="0">
                    <a:solidFill>
                      <a:schemeClr val="tx1"/>
                    </a:solidFill>
                    <a:latin typeface="Times New Roman" panose="02020603050405020304" pitchFamily="18" charset="0"/>
                  </a:endParaRPr>
                </a:p>
              </p:txBody>
            </p:sp>
            <p:sp>
              <p:nvSpPr>
                <p:cNvPr id="302092" name="Text Box 12"/>
                <p:cNvSpPr txBox="1">
                  <a:spLocks noChangeArrowheads="1"/>
                </p:cNvSpPr>
                <p:nvPr/>
              </p:nvSpPr>
              <p:spPr bwMode="auto">
                <a:xfrm>
                  <a:off x="2928"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d</a:t>
                  </a:r>
                  <a:endParaRPr lang="en-US" altLang="en-US" sz="2400" dirty="0">
                    <a:solidFill>
                      <a:schemeClr val="tx1"/>
                    </a:solidFill>
                    <a:latin typeface="Times New Roman" panose="02020603050405020304" pitchFamily="18" charset="0"/>
                  </a:endParaRPr>
                </a:p>
              </p:txBody>
            </p:sp>
            <p:sp>
              <p:nvSpPr>
                <p:cNvPr id="302093" name="Text Box 13"/>
                <p:cNvSpPr txBox="1">
                  <a:spLocks noChangeArrowheads="1"/>
                </p:cNvSpPr>
                <p:nvPr/>
              </p:nvSpPr>
              <p:spPr bwMode="auto">
                <a:xfrm>
                  <a:off x="3504" y="1680"/>
                  <a:ext cx="62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a:t>
                  </a:r>
                </a:p>
              </p:txBody>
            </p:sp>
          </p:grpSp>
          <p:sp>
            <p:nvSpPr>
              <p:cNvPr id="302094" name="Text Box 14"/>
              <p:cNvSpPr txBox="1">
                <a:spLocks noChangeArrowheads="1"/>
              </p:cNvSpPr>
              <p:nvPr/>
            </p:nvSpPr>
            <p:spPr bwMode="auto">
              <a:xfrm>
                <a:off x="240" y="158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fields</a:t>
                </a:r>
                <a:endParaRPr lang="en-US" altLang="en-US" sz="2400" b="0">
                  <a:solidFill>
                    <a:schemeClr val="tx1"/>
                  </a:solidFill>
                  <a:latin typeface="Times New Roman" panose="02020603050405020304" pitchFamily="18" charset="0"/>
                </a:endParaRPr>
              </a:p>
            </p:txBody>
          </p:sp>
          <p:sp>
            <p:nvSpPr>
              <p:cNvPr id="302095" name="Text Box 15"/>
              <p:cNvSpPr txBox="1">
                <a:spLocks noChangeArrowheads="1"/>
              </p:cNvSpPr>
              <p:nvPr/>
            </p:nvSpPr>
            <p:spPr bwMode="auto">
              <a:xfrm>
                <a:off x="336" y="18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bits</a:t>
                </a:r>
                <a:endParaRPr lang="en-US" altLang="en-US" sz="2400" b="0">
                  <a:solidFill>
                    <a:schemeClr val="tx1"/>
                  </a:solidFill>
                  <a:latin typeface="Times New Roman" panose="02020603050405020304" pitchFamily="18" charset="0"/>
                </a:endParaRPr>
              </a:p>
            </p:txBody>
          </p:sp>
          <p:sp>
            <p:nvSpPr>
              <p:cNvPr id="302096" name="Text Box 16"/>
              <p:cNvSpPr txBox="1">
                <a:spLocks noChangeArrowheads="1"/>
              </p:cNvSpPr>
              <p:nvPr/>
            </p:nvSpPr>
            <p:spPr bwMode="auto">
              <a:xfrm>
                <a:off x="1776"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7" name="Text Box 17"/>
              <p:cNvSpPr txBox="1">
                <a:spLocks noChangeArrowheads="1"/>
              </p:cNvSpPr>
              <p:nvPr/>
            </p:nvSpPr>
            <p:spPr bwMode="auto">
              <a:xfrm>
                <a:off x="2400"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8" name="Text Box 18"/>
              <p:cNvSpPr txBox="1">
                <a:spLocks noChangeArrowheads="1"/>
              </p:cNvSpPr>
              <p:nvPr/>
            </p:nvSpPr>
            <p:spPr bwMode="auto">
              <a:xfrm>
                <a:off x="3024"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9" name="Text Box 19"/>
              <p:cNvSpPr txBox="1">
                <a:spLocks noChangeArrowheads="1"/>
              </p:cNvSpPr>
              <p:nvPr/>
            </p:nvSpPr>
            <p:spPr bwMode="auto">
              <a:xfrm>
                <a:off x="3648"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100" name="Text Box 20"/>
              <p:cNvSpPr txBox="1">
                <a:spLocks noChangeArrowheads="1"/>
              </p:cNvSpPr>
              <p:nvPr/>
            </p:nvSpPr>
            <p:spPr bwMode="auto">
              <a:xfrm>
                <a:off x="4416"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p>
            </p:txBody>
          </p:sp>
        </p:grpSp>
      </p:grpSp>
      <p:sp>
        <p:nvSpPr>
          <p:cNvPr id="302124" name="Rectangle 44"/>
          <p:cNvSpPr>
            <a:spLocks noChangeArrowheads="1"/>
          </p:cNvSpPr>
          <p:nvPr/>
        </p:nvSpPr>
        <p:spPr bwMode="auto">
          <a:xfrm>
            <a:off x="2772495" y="2764289"/>
            <a:ext cx="2016125" cy="20875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6" name="Line 46"/>
          <p:cNvSpPr>
            <a:spLocks noChangeShapeType="1"/>
          </p:cNvSpPr>
          <p:nvPr/>
        </p:nvSpPr>
        <p:spPr bwMode="auto">
          <a:xfrm flipV="1">
            <a:off x="3059832"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27" name="Line 47"/>
          <p:cNvSpPr>
            <a:spLocks noChangeShapeType="1"/>
          </p:cNvSpPr>
          <p:nvPr/>
        </p:nvSpPr>
        <p:spPr bwMode="auto">
          <a:xfrm flipV="1">
            <a:off x="3851995"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28" name="Line 48"/>
          <p:cNvSpPr>
            <a:spLocks noChangeShapeType="1"/>
          </p:cNvSpPr>
          <p:nvPr/>
        </p:nvSpPr>
        <p:spPr bwMode="auto">
          <a:xfrm flipV="1">
            <a:off x="4572720"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1" name="Line 51"/>
          <p:cNvSpPr>
            <a:spLocks noChangeShapeType="1"/>
          </p:cNvSpPr>
          <p:nvPr/>
        </p:nvSpPr>
        <p:spPr bwMode="auto">
          <a:xfrm>
            <a:off x="4788620" y="3051627"/>
            <a:ext cx="1439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2" name="Line 52"/>
          <p:cNvSpPr>
            <a:spLocks noChangeShapeType="1"/>
          </p:cNvSpPr>
          <p:nvPr/>
        </p:nvSpPr>
        <p:spPr bwMode="auto">
          <a:xfrm>
            <a:off x="4788620" y="3988252"/>
            <a:ext cx="1368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02142" name="Group 62"/>
          <p:cNvGrpSpPr>
            <a:grpSpLocks/>
          </p:cNvGrpSpPr>
          <p:nvPr/>
        </p:nvGrpSpPr>
        <p:grpSpPr bwMode="auto">
          <a:xfrm>
            <a:off x="6228482" y="2691264"/>
            <a:ext cx="863600" cy="1728788"/>
            <a:chOff x="4014" y="1434"/>
            <a:chExt cx="544" cy="1089"/>
          </a:xfrm>
        </p:grpSpPr>
        <p:sp>
          <p:nvSpPr>
            <p:cNvPr id="302133" name="Line 53"/>
            <p:cNvSpPr>
              <a:spLocks noChangeShapeType="1"/>
            </p:cNvSpPr>
            <p:nvPr/>
          </p:nvSpPr>
          <p:spPr bwMode="auto">
            <a:xfrm>
              <a:off x="4014" y="1434"/>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4" name="Line 54"/>
            <p:cNvSpPr>
              <a:spLocks noChangeShapeType="1"/>
            </p:cNvSpPr>
            <p:nvPr/>
          </p:nvSpPr>
          <p:spPr bwMode="auto">
            <a:xfrm>
              <a:off x="4014" y="2160"/>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5" name="Line 55"/>
            <p:cNvSpPr>
              <a:spLocks noChangeShapeType="1"/>
            </p:cNvSpPr>
            <p:nvPr/>
          </p:nvSpPr>
          <p:spPr bwMode="auto">
            <a:xfrm>
              <a:off x="4558" y="1752"/>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6" name="Line 56"/>
            <p:cNvSpPr>
              <a:spLocks noChangeShapeType="1"/>
            </p:cNvSpPr>
            <p:nvPr/>
          </p:nvSpPr>
          <p:spPr bwMode="auto">
            <a:xfrm>
              <a:off x="4014" y="1434"/>
              <a:ext cx="544"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7" name="Line 57"/>
            <p:cNvSpPr>
              <a:spLocks noChangeShapeType="1"/>
            </p:cNvSpPr>
            <p:nvPr/>
          </p:nvSpPr>
          <p:spPr bwMode="auto">
            <a:xfrm flipV="1">
              <a:off x="4014" y="2115"/>
              <a:ext cx="544" cy="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8" name="Line 58"/>
            <p:cNvSpPr>
              <a:spLocks noChangeShapeType="1"/>
            </p:cNvSpPr>
            <p:nvPr/>
          </p:nvSpPr>
          <p:spPr bwMode="auto">
            <a:xfrm>
              <a:off x="4014" y="1797"/>
              <a:ext cx="227"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0" name="Line 60"/>
            <p:cNvSpPr>
              <a:spLocks noChangeShapeType="1"/>
            </p:cNvSpPr>
            <p:nvPr/>
          </p:nvSpPr>
          <p:spPr bwMode="auto">
            <a:xfrm flipV="1">
              <a:off x="4014" y="2069"/>
              <a:ext cx="227" cy="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1" name="Line 61"/>
            <p:cNvSpPr>
              <a:spLocks noChangeShapeType="1"/>
            </p:cNvSpPr>
            <p:nvPr/>
          </p:nvSpPr>
          <p:spPr bwMode="auto">
            <a:xfrm>
              <a:off x="4241" y="1933"/>
              <a:ext cx="17" cy="1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2143" name="Line 63"/>
          <p:cNvSpPr>
            <a:spLocks noChangeShapeType="1"/>
          </p:cNvSpPr>
          <p:nvPr/>
        </p:nvSpPr>
        <p:spPr bwMode="auto">
          <a:xfrm>
            <a:off x="7092082" y="3483427"/>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4" name="Line 64"/>
          <p:cNvSpPr>
            <a:spLocks noChangeShapeType="1"/>
          </p:cNvSpPr>
          <p:nvPr/>
        </p:nvSpPr>
        <p:spPr bwMode="auto">
          <a:xfrm>
            <a:off x="7668345" y="3483427"/>
            <a:ext cx="0" cy="12969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5" name="Line 65"/>
          <p:cNvSpPr>
            <a:spLocks noChangeShapeType="1"/>
          </p:cNvSpPr>
          <p:nvPr/>
        </p:nvSpPr>
        <p:spPr bwMode="auto">
          <a:xfrm flipH="1" flipV="1">
            <a:off x="4788619" y="4750625"/>
            <a:ext cx="2879725" cy="2978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6" name="Line 66"/>
          <p:cNvSpPr>
            <a:spLocks noChangeShapeType="1"/>
          </p:cNvSpPr>
          <p:nvPr/>
        </p:nvSpPr>
        <p:spPr bwMode="auto">
          <a:xfrm flipV="1">
            <a:off x="6733307" y="2188027"/>
            <a:ext cx="0" cy="79216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7" name="Line 67"/>
          <p:cNvSpPr>
            <a:spLocks noChangeShapeType="1"/>
          </p:cNvSpPr>
          <p:nvPr/>
        </p:nvSpPr>
        <p:spPr bwMode="auto">
          <a:xfrm>
            <a:off x="6733307" y="2188027"/>
            <a:ext cx="1798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8" name="Line 68"/>
          <p:cNvSpPr>
            <a:spLocks noChangeShapeType="1"/>
          </p:cNvSpPr>
          <p:nvPr/>
        </p:nvSpPr>
        <p:spPr bwMode="auto">
          <a:xfrm>
            <a:off x="8531945" y="2188027"/>
            <a:ext cx="0" cy="25923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9" name="Oval 69"/>
          <p:cNvSpPr>
            <a:spLocks noChangeArrowheads="1"/>
          </p:cNvSpPr>
          <p:nvPr/>
        </p:nvSpPr>
        <p:spPr bwMode="auto">
          <a:xfrm>
            <a:off x="8173170" y="4780414"/>
            <a:ext cx="576262" cy="50323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0" name="Line 70"/>
          <p:cNvSpPr>
            <a:spLocks noChangeShapeType="1"/>
          </p:cNvSpPr>
          <p:nvPr/>
        </p:nvSpPr>
        <p:spPr bwMode="auto">
          <a:xfrm flipV="1">
            <a:off x="7523882" y="5067752"/>
            <a:ext cx="0" cy="504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51" name="Line 71"/>
          <p:cNvSpPr>
            <a:spLocks noChangeShapeType="1"/>
          </p:cNvSpPr>
          <p:nvPr/>
        </p:nvSpPr>
        <p:spPr bwMode="auto">
          <a:xfrm>
            <a:off x="7523882" y="5067752"/>
            <a:ext cx="649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52" name="Text Box 72"/>
          <p:cNvSpPr txBox="1">
            <a:spLocks noChangeArrowheads="1"/>
          </p:cNvSpPr>
          <p:nvPr/>
        </p:nvSpPr>
        <p:spPr bwMode="auto">
          <a:xfrm>
            <a:off x="6395171" y="5195894"/>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ADD-32</a:t>
            </a:r>
            <a:endParaRPr lang="en-NZ" altLang="en-US" dirty="0"/>
          </a:p>
        </p:txBody>
      </p:sp>
      <p:sp>
        <p:nvSpPr>
          <p:cNvPr id="302153" name="Text Box 73"/>
          <p:cNvSpPr txBox="1">
            <a:spLocks noChangeArrowheads="1"/>
          </p:cNvSpPr>
          <p:nvPr/>
        </p:nvSpPr>
        <p:spPr bwMode="auto">
          <a:xfrm>
            <a:off x="3059832" y="2403927"/>
            <a:ext cx="19446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Registers</a:t>
            </a:r>
            <a:endParaRPr lang="en-NZ" altLang="en-US"/>
          </a:p>
        </p:txBody>
      </p:sp>
      <p:sp>
        <p:nvSpPr>
          <p:cNvPr id="302154" name="Text Box 74"/>
          <p:cNvSpPr txBox="1">
            <a:spLocks noChangeArrowheads="1"/>
          </p:cNvSpPr>
          <p:nvPr/>
        </p:nvSpPr>
        <p:spPr bwMode="auto">
          <a:xfrm>
            <a:off x="8036122" y="5296891"/>
            <a:ext cx="11525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Control</a:t>
            </a:r>
            <a:endParaRPr lang="en-NZ" altLang="en-US" dirty="0"/>
          </a:p>
        </p:txBody>
      </p:sp>
      <p:sp>
        <p:nvSpPr>
          <p:cNvPr id="54" name="Text Box 72"/>
          <p:cNvSpPr txBox="1">
            <a:spLocks noChangeArrowheads="1"/>
          </p:cNvSpPr>
          <p:nvPr/>
        </p:nvSpPr>
        <p:spPr bwMode="auto">
          <a:xfrm>
            <a:off x="7463394" y="1856162"/>
            <a:ext cx="129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ADD</a:t>
            </a:r>
            <a:br>
              <a:rPr lang="en-GB" altLang="en-US" dirty="0"/>
            </a:br>
            <a:endParaRPr lang="en-NZ" altLang="en-US" dirty="0"/>
          </a:p>
        </p:txBody>
      </p:sp>
      <p:sp>
        <p:nvSpPr>
          <p:cNvPr id="52" name="Text Box 72"/>
          <p:cNvSpPr txBox="1">
            <a:spLocks noChangeArrowheads="1"/>
          </p:cNvSpPr>
          <p:nvPr/>
        </p:nvSpPr>
        <p:spPr bwMode="auto">
          <a:xfrm>
            <a:off x="598575" y="2239094"/>
            <a:ext cx="158273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t>Assume</a:t>
            </a:r>
          </a:p>
          <a:p>
            <a:pPr>
              <a:spcBef>
                <a:spcPct val="50000"/>
              </a:spcBef>
            </a:pPr>
            <a:r>
              <a:rPr lang="en-GB" altLang="en-US" dirty="0"/>
              <a:t>B and C are already loaded into $</a:t>
            </a:r>
            <a:r>
              <a:rPr lang="en-GB" altLang="en-US" dirty="0" err="1"/>
              <a:t>rs</a:t>
            </a:r>
            <a:r>
              <a:rPr lang="en-GB" altLang="en-US" dirty="0"/>
              <a:t> and $</a:t>
            </a:r>
            <a:r>
              <a:rPr lang="en-GB" altLang="en-US" dirty="0" err="1"/>
              <a:t>rt</a:t>
            </a:r>
            <a:br>
              <a:rPr lang="en-GB" altLang="en-US" dirty="0"/>
            </a:br>
            <a:r>
              <a:rPr lang="en-GB" altLang="en-US" dirty="0" err="1"/>
              <a:t>respt</a:t>
            </a:r>
            <a:r>
              <a:rPr lang="en-GB" altLang="en-US" dirty="0"/>
              <a:t>. </a:t>
            </a:r>
          </a:p>
          <a:p>
            <a:pPr>
              <a:spcBef>
                <a:spcPct val="50000"/>
              </a:spcBef>
            </a:pPr>
            <a:r>
              <a:rPr lang="en-GB" altLang="en-US" dirty="0"/>
              <a:t>The result B+C will be stored into $</a:t>
            </a:r>
            <a:r>
              <a:rPr lang="en-GB" altLang="en-US" dirty="0" err="1"/>
              <a:t>rd</a:t>
            </a:r>
            <a:r>
              <a:rPr lang="en-GB" altLang="en-US" dirty="0"/>
              <a:t> </a:t>
            </a:r>
            <a:endParaRPr lang="en-NZ" altLang="en-US" dirty="0"/>
          </a:p>
        </p:txBody>
      </p:sp>
    </p:spTree>
    <p:extLst>
      <p:ext uri="{BB962C8B-B14F-4D97-AF65-F5344CB8AC3E}">
        <p14:creationId xmlns:p14="http://schemas.microsoft.com/office/powerpoint/2010/main" val="3743591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98B13A-3CC3-47CF-81DF-DDD26E24E648}" type="datetime1">
              <a:rPr lang="en-US" altLang="en-US"/>
              <a:pPr/>
              <a:t>3/11/2023</a:t>
            </a:fld>
            <a:endParaRPr lang="en-US" altLang="en-US"/>
          </a:p>
        </p:txBody>
      </p:sp>
      <p:sp>
        <p:nvSpPr>
          <p:cNvPr id="5"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fld id="{5A732FB8-A919-4C7D-B0E2-502B47A37632}" type="slidenum">
              <a:rPr lang="en-US" altLang="en-US"/>
              <a:pPr/>
              <a:t>17</a:t>
            </a:fld>
            <a:endParaRPr lang="en-US" altLang="en-US"/>
          </a:p>
        </p:txBody>
      </p:sp>
      <p:sp>
        <p:nvSpPr>
          <p:cNvPr id="69634" name="Rectangle 2"/>
          <p:cNvSpPr>
            <a:spLocks noGrp="1" noChangeArrowheads="1"/>
          </p:cNvSpPr>
          <p:nvPr>
            <p:ph type="title"/>
          </p:nvPr>
        </p:nvSpPr>
        <p:spPr>
          <a:xfrm>
            <a:off x="610420" y="200026"/>
            <a:ext cx="7849368" cy="8382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Simplicity favors regularity !</a:t>
            </a:r>
          </a:p>
        </p:txBody>
      </p:sp>
      <p:sp>
        <p:nvSpPr>
          <p:cNvPr id="69635" name="Rectangle 3"/>
          <p:cNvSpPr>
            <a:spLocks noGrp="1" noChangeArrowheads="1"/>
          </p:cNvSpPr>
          <p:nvPr>
            <p:ph type="body" idx="1"/>
          </p:nvPr>
        </p:nvSpPr>
        <p:spPr>
          <a:xfrm>
            <a:off x="468313" y="1381468"/>
            <a:ext cx="7991475" cy="360045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All MIPS instruction are 32 bits long</a:t>
            </a:r>
          </a:p>
          <a:p>
            <a:r>
              <a:rPr lang="en-US" altLang="en-US" dirty="0"/>
              <a:t>MIPS have only 3 instruction formats</a:t>
            </a:r>
          </a:p>
          <a:p>
            <a:r>
              <a:rPr lang="en-US" altLang="en-US" dirty="0"/>
              <a:t>All operands are registers (GPRs) or immediate values</a:t>
            </a:r>
          </a:p>
          <a:p>
            <a:r>
              <a:rPr lang="en-US" altLang="en-US" dirty="0"/>
              <a:t>Operand order is fixed (destination last)</a:t>
            </a:r>
          </a:p>
        </p:txBody>
      </p:sp>
    </p:spTree>
    <p:extLst>
      <p:ext uri="{BB962C8B-B14F-4D97-AF65-F5344CB8AC3E}">
        <p14:creationId xmlns:p14="http://schemas.microsoft.com/office/powerpoint/2010/main" val="2549828732"/>
      </p:ext>
    </p:extLst>
  </p:cSld>
  <p:clrMapOvr>
    <a:masterClrMapping/>
  </p:clrMapOvr>
  <p:transition advTm="2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1"/>
          <p:cNvSpPr>
            <a:spLocks noGrp="1"/>
          </p:cNvSpPr>
          <p:nvPr>
            <p:ph type="dt" sz="half" idx="10"/>
          </p:nvPr>
        </p:nvSpPr>
        <p:spPr/>
        <p:txBody>
          <a:bodyPr/>
          <a:lstStyle/>
          <a:p>
            <a:fld id="{ADC7992F-FA00-47FC-935F-60E3EFAABF7A}" type="datetime1">
              <a:rPr lang="en-US" altLang="en-US"/>
              <a:pPr/>
              <a:t>3/11/2023</a:t>
            </a:fld>
            <a:endParaRPr lang="en-US" altLang="en-US"/>
          </a:p>
        </p:txBody>
      </p:sp>
      <p:sp>
        <p:nvSpPr>
          <p:cNvPr id="13" name="Footer Placeholder 2"/>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14" name="Slide Number Placeholder 3"/>
          <p:cNvSpPr>
            <a:spLocks noGrp="1"/>
          </p:cNvSpPr>
          <p:nvPr>
            <p:ph type="sldNum" sz="quarter" idx="4294967295"/>
          </p:nvPr>
        </p:nvSpPr>
        <p:spPr>
          <a:xfrm>
            <a:off x="7239000" y="6400800"/>
            <a:ext cx="1905000" cy="457200"/>
          </a:xfrm>
          <a:prstGeom prst="rect">
            <a:avLst/>
          </a:prstGeom>
        </p:spPr>
        <p:txBody>
          <a:bodyPr/>
          <a:lstStyle/>
          <a:p>
            <a:fld id="{CBB699EC-B986-42CF-9855-D1915F38CFA1}" type="slidenum">
              <a:rPr lang="en-US" altLang="en-US"/>
              <a:pPr/>
              <a:t>18</a:t>
            </a:fld>
            <a:endParaRPr lang="en-US" altLang="en-US"/>
          </a:p>
        </p:txBody>
      </p:sp>
      <p:sp>
        <p:nvSpPr>
          <p:cNvPr id="218114" name="Rectangle 1026"/>
          <p:cNvSpPr>
            <a:spLocks noChangeArrowheads="1"/>
          </p:cNvSpPr>
          <p:nvPr/>
        </p:nvSpPr>
        <p:spPr bwMode="auto">
          <a:xfrm>
            <a:off x="611188" y="237718"/>
            <a:ext cx="7848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General Purpose Registers (GPR)</a:t>
            </a:r>
          </a:p>
        </p:txBody>
      </p:sp>
      <p:sp>
        <p:nvSpPr>
          <p:cNvPr id="218116" name="Rectangle 1028"/>
          <p:cNvSpPr>
            <a:spLocks noChangeArrowheads="1"/>
          </p:cNvSpPr>
          <p:nvPr/>
        </p:nvSpPr>
        <p:spPr bwMode="auto">
          <a:xfrm>
            <a:off x="611188" y="1098686"/>
            <a:ext cx="8534400" cy="4198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50000"/>
              </a:lnSpc>
              <a:spcBef>
                <a:spcPct val="0"/>
              </a:spcBef>
              <a:spcAft>
                <a:spcPct val="0"/>
              </a:spcAft>
              <a:buFontTx/>
              <a:buChar char="•"/>
            </a:pPr>
            <a:r>
              <a:rPr kumimoji="1" lang="en-US" altLang="en-US" sz="3200" b="0" dirty="0">
                <a:solidFill>
                  <a:schemeClr val="tx1"/>
                </a:solidFill>
                <a:latin typeface="Impact" panose="020B0806030902050204" pitchFamily="34" charset="0"/>
              </a:rPr>
              <a:t> </a:t>
            </a:r>
            <a:r>
              <a:rPr lang="en-US" altLang="en-US" sz="3000" dirty="0">
                <a:latin typeface="+mn-lt"/>
              </a:rPr>
              <a:t>All machines use GPR Since 1975 </a:t>
            </a:r>
          </a:p>
          <a:p>
            <a:pPr>
              <a:lnSpc>
                <a:spcPct val="130000"/>
              </a:lnSpc>
              <a:spcBef>
                <a:spcPct val="0"/>
              </a:spcBef>
              <a:spcAft>
                <a:spcPct val="0"/>
              </a:spcAft>
              <a:buFontTx/>
              <a:buChar char="•"/>
            </a:pPr>
            <a:r>
              <a:rPr lang="en-US" altLang="en-US" sz="3000" dirty="0">
                <a:latin typeface="+mn-lt"/>
              </a:rPr>
              <a:t> Registers are in chip - faster than memory</a:t>
            </a:r>
          </a:p>
          <a:p>
            <a:pPr>
              <a:lnSpc>
                <a:spcPct val="130000"/>
              </a:lnSpc>
              <a:spcBef>
                <a:spcPct val="0"/>
              </a:spcBef>
              <a:spcAft>
                <a:spcPct val="0"/>
              </a:spcAft>
              <a:buFontTx/>
              <a:buChar char="•"/>
            </a:pPr>
            <a:r>
              <a:rPr lang="en-US" altLang="en-US" sz="3000" dirty="0">
                <a:latin typeface="+mn-lt"/>
              </a:rPr>
              <a:t> Flexible for a compiler to use - even in parallel</a:t>
            </a:r>
          </a:p>
          <a:p>
            <a:pPr>
              <a:lnSpc>
                <a:spcPct val="90000"/>
              </a:lnSpc>
              <a:spcBef>
                <a:spcPct val="0"/>
              </a:spcBef>
              <a:spcAft>
                <a:spcPct val="0"/>
              </a:spcAft>
            </a:pPr>
            <a:r>
              <a:rPr lang="en-US" altLang="en-US" sz="3000" dirty="0">
                <a:latin typeface="+mn-lt"/>
              </a:rPr>
              <a:t>    e.g., </a:t>
            </a:r>
            <a:r>
              <a:rPr lang="en-US" altLang="en-US" sz="2400" dirty="0">
                <a:latin typeface="+mn-lt"/>
              </a:rPr>
              <a:t>(A*B) – (C*D) – (E*F) do multiplies in any order</a:t>
            </a:r>
          </a:p>
          <a:p>
            <a:pPr>
              <a:lnSpc>
                <a:spcPct val="100000"/>
              </a:lnSpc>
              <a:spcBef>
                <a:spcPct val="0"/>
              </a:spcBef>
              <a:spcAft>
                <a:spcPct val="0"/>
              </a:spcAft>
              <a:buFontTx/>
              <a:buChar char="•"/>
            </a:pPr>
            <a:r>
              <a:rPr lang="en-US" altLang="en-US" sz="3000" dirty="0">
                <a:latin typeface="+mn-lt"/>
              </a:rPr>
              <a:t> Memory traffic is reduced- program is sped up</a:t>
            </a:r>
          </a:p>
          <a:p>
            <a:pPr>
              <a:lnSpc>
                <a:spcPct val="100000"/>
              </a:lnSpc>
              <a:spcBef>
                <a:spcPct val="0"/>
              </a:spcBef>
              <a:spcAft>
                <a:spcPct val="0"/>
              </a:spcAft>
              <a:buFontTx/>
              <a:buChar char="•"/>
            </a:pPr>
            <a:r>
              <a:rPr lang="en-US" altLang="en-US" sz="3000" dirty="0">
                <a:latin typeface="+mn-lt"/>
              </a:rPr>
              <a:t> Code density improves - named with fewer bits</a:t>
            </a:r>
          </a:p>
          <a:p>
            <a:pPr>
              <a:lnSpc>
                <a:spcPct val="90000"/>
              </a:lnSpc>
              <a:spcBef>
                <a:spcPct val="0"/>
              </a:spcBef>
              <a:spcAft>
                <a:spcPct val="0"/>
              </a:spcAft>
              <a:buFontTx/>
              <a:buChar char="•"/>
            </a:pPr>
            <a:r>
              <a:rPr lang="en-US" altLang="en-US" sz="3000" dirty="0">
                <a:latin typeface="+mn-lt"/>
              </a:rPr>
              <a:t>  Spilling- if it can’t hold all variables, </a:t>
            </a:r>
          </a:p>
          <a:p>
            <a:pPr lvl="1">
              <a:lnSpc>
                <a:spcPct val="90000"/>
              </a:lnSpc>
              <a:buFontTx/>
              <a:buChar char="•"/>
            </a:pPr>
            <a:r>
              <a:rPr lang="en-US" altLang="en-US" sz="3000" dirty="0">
                <a:latin typeface="+mn-lt"/>
              </a:rPr>
              <a:t> ‘spilled’ to main memory  (</a:t>
            </a:r>
            <a:r>
              <a:rPr lang="en-US" altLang="en-US" sz="3000" dirty="0" err="1">
                <a:latin typeface="+mn-lt"/>
              </a:rPr>
              <a:t>eg</a:t>
            </a:r>
            <a:r>
              <a:rPr lang="en-US" altLang="en-US" sz="3000" dirty="0">
                <a:latin typeface="+mn-lt"/>
              </a:rPr>
              <a:t>. array, </a:t>
            </a:r>
            <a:r>
              <a:rPr lang="en-US" altLang="en-US" sz="3000" dirty="0" err="1">
                <a:latin typeface="+mn-lt"/>
              </a:rPr>
              <a:t>fn</a:t>
            </a:r>
            <a:r>
              <a:rPr lang="en-US" altLang="en-US" sz="3000" dirty="0">
                <a:latin typeface="+mn-lt"/>
              </a:rPr>
              <a:t> call]</a:t>
            </a:r>
          </a:p>
        </p:txBody>
      </p:sp>
      <p:sp>
        <p:nvSpPr>
          <p:cNvPr id="218117" name="Rectangle 1029"/>
          <p:cNvSpPr>
            <a:spLocks noChangeArrowheads="1"/>
          </p:cNvSpPr>
          <p:nvPr/>
        </p:nvSpPr>
        <p:spPr bwMode="auto">
          <a:xfrm>
            <a:off x="436563" y="2063750"/>
            <a:ext cx="2730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r>
              <a:rPr lang="en-US" altLang="en-US" b="0">
                <a:latin typeface="Arial" panose="020B0604020202020204" pitchFamily="34" charset="0"/>
              </a:rPr>
              <a:t>°</a:t>
            </a:r>
          </a:p>
        </p:txBody>
      </p:sp>
      <p:sp>
        <p:nvSpPr>
          <p:cNvPr id="218119" name="Rectangle 1031"/>
          <p:cNvSpPr>
            <a:spLocks noChangeArrowheads="1"/>
          </p:cNvSpPr>
          <p:nvPr/>
        </p:nvSpPr>
        <p:spPr bwMode="auto">
          <a:xfrm>
            <a:off x="931863" y="2406650"/>
            <a:ext cx="26035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r>
              <a:rPr lang="en-US" altLang="en-US" b="0">
                <a:latin typeface="Arial" panose="020B0604020202020204" pitchFamily="34" charset="0"/>
              </a:rPr>
              <a:t>•</a:t>
            </a:r>
          </a:p>
        </p:txBody>
      </p:sp>
      <p:sp>
        <p:nvSpPr>
          <p:cNvPr id="218120" name="Rectangle 1032"/>
          <p:cNvSpPr>
            <a:spLocks noChangeArrowheads="1"/>
          </p:cNvSpPr>
          <p:nvPr/>
        </p:nvSpPr>
        <p:spPr bwMode="auto">
          <a:xfrm>
            <a:off x="1122363" y="2406650"/>
            <a:ext cx="180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endParaRPr lang="en-AU" altLang="en-US">
              <a:latin typeface="Arial" panose="020B0604020202020204" pitchFamily="34" charset="0"/>
            </a:endParaRPr>
          </a:p>
        </p:txBody>
      </p:sp>
      <p:sp>
        <p:nvSpPr>
          <p:cNvPr id="218122" name="Rectangle 1034"/>
          <p:cNvSpPr>
            <a:spLocks noChangeArrowheads="1"/>
          </p:cNvSpPr>
          <p:nvPr/>
        </p:nvSpPr>
        <p:spPr bwMode="auto">
          <a:xfrm>
            <a:off x="2667000" y="5562600"/>
            <a:ext cx="180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endParaRPr lang="en-AU" altLang="en-US">
              <a:latin typeface="Arial" panose="020B0604020202020204" pitchFamily="34" charset="0"/>
            </a:endParaRPr>
          </a:p>
        </p:txBody>
      </p:sp>
      <p:sp>
        <p:nvSpPr>
          <p:cNvPr id="218123" name="Rectangle 1035"/>
          <p:cNvSpPr>
            <a:spLocks noChangeArrowheads="1"/>
          </p:cNvSpPr>
          <p:nvPr/>
        </p:nvSpPr>
        <p:spPr bwMode="auto">
          <a:xfrm>
            <a:off x="1350963" y="3092450"/>
            <a:ext cx="257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r>
              <a:rPr lang="en-US" altLang="en-US" b="0">
                <a:latin typeface="Arial" panose="020B0604020202020204" pitchFamily="34" charset="0"/>
              </a:rPr>
              <a:t>-</a:t>
            </a:r>
          </a:p>
        </p:txBody>
      </p:sp>
      <p:sp>
        <p:nvSpPr>
          <p:cNvPr id="218124" name="Rectangle 1036"/>
          <p:cNvSpPr>
            <a:spLocks noChangeArrowheads="1"/>
          </p:cNvSpPr>
          <p:nvPr/>
        </p:nvSpPr>
        <p:spPr bwMode="auto">
          <a:xfrm>
            <a:off x="1693863" y="3092450"/>
            <a:ext cx="180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endParaRPr lang="en-AU" altLang="en-US">
              <a:latin typeface="Arial" panose="020B0604020202020204" pitchFamily="34" charset="0"/>
            </a:endParaRPr>
          </a:p>
        </p:txBody>
      </p:sp>
      <p:sp>
        <p:nvSpPr>
          <p:cNvPr id="218129" name="Rectangle 1041"/>
          <p:cNvSpPr>
            <a:spLocks noChangeArrowheads="1"/>
          </p:cNvSpPr>
          <p:nvPr/>
        </p:nvSpPr>
        <p:spPr bwMode="auto">
          <a:xfrm>
            <a:off x="1693863" y="4011613"/>
            <a:ext cx="180975" cy="36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endParaRPr lang="en-AU" altLang="en-US">
              <a:latin typeface="Arial" panose="020B0604020202020204" pitchFamily="34" charset="0"/>
            </a:endParaRPr>
          </a:p>
        </p:txBody>
      </p:sp>
      <p:sp>
        <p:nvSpPr>
          <p:cNvPr id="218132" name="Rectangle 1044"/>
          <p:cNvSpPr>
            <a:spLocks noChangeArrowheads="1"/>
          </p:cNvSpPr>
          <p:nvPr/>
        </p:nvSpPr>
        <p:spPr bwMode="auto">
          <a:xfrm>
            <a:off x="1693863" y="4587875"/>
            <a:ext cx="180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100000"/>
              </a:lnSpc>
              <a:spcBef>
                <a:spcPct val="0"/>
              </a:spcBef>
              <a:spcAft>
                <a:spcPct val="0"/>
              </a:spcAft>
            </a:pPr>
            <a:endParaRPr lang="en-AU" altLang="en-US">
              <a:latin typeface="Arial" panose="020B0604020202020204" pitchFamily="34" charset="0"/>
            </a:endParaRPr>
          </a:p>
        </p:txBody>
      </p:sp>
    </p:spTree>
    <p:extLst>
      <p:ext uri="{BB962C8B-B14F-4D97-AF65-F5344CB8AC3E}">
        <p14:creationId xmlns:p14="http://schemas.microsoft.com/office/powerpoint/2010/main" val="4494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1"/>
          <p:cNvSpPr>
            <a:spLocks noGrp="1"/>
          </p:cNvSpPr>
          <p:nvPr>
            <p:ph type="dt" sz="half" idx="10"/>
          </p:nvPr>
        </p:nvSpPr>
        <p:spPr/>
        <p:txBody>
          <a:bodyPr/>
          <a:lstStyle/>
          <a:p>
            <a:fld id="{735D5CDF-CF92-4AE7-AD4B-69AF88DC157E}" type="datetime1">
              <a:rPr lang="en-US" altLang="en-US"/>
              <a:pPr/>
              <a:t>3/11/2023</a:t>
            </a:fld>
            <a:endParaRPr lang="en-US" altLang="en-US"/>
          </a:p>
        </p:txBody>
      </p:sp>
      <p:sp>
        <p:nvSpPr>
          <p:cNvPr id="18" name="Slide Number Placeholder 3"/>
          <p:cNvSpPr>
            <a:spLocks noGrp="1"/>
          </p:cNvSpPr>
          <p:nvPr>
            <p:ph type="sldNum" sz="quarter" idx="4294967295"/>
          </p:nvPr>
        </p:nvSpPr>
        <p:spPr>
          <a:xfrm>
            <a:off x="7239000" y="6400800"/>
            <a:ext cx="1905000" cy="457200"/>
          </a:xfrm>
          <a:prstGeom prst="rect">
            <a:avLst/>
          </a:prstGeom>
        </p:spPr>
        <p:txBody>
          <a:bodyPr/>
          <a:lstStyle/>
          <a:p>
            <a:fld id="{FDF9C24D-1A05-43B9-90AC-A122BBEC98A2}" type="slidenum">
              <a:rPr lang="en-US" altLang="en-US"/>
              <a:pPr/>
              <a:t>19</a:t>
            </a:fld>
            <a:endParaRPr lang="en-US" altLang="en-US"/>
          </a:p>
        </p:txBody>
      </p:sp>
      <p:sp>
        <p:nvSpPr>
          <p:cNvPr id="220166" name="Rectangle 2054"/>
          <p:cNvSpPr>
            <a:spLocks noChangeArrowheads="1"/>
          </p:cNvSpPr>
          <p:nvPr/>
        </p:nvSpPr>
        <p:spPr bwMode="auto">
          <a:xfrm>
            <a:off x="576263" y="153299"/>
            <a:ext cx="805021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MIPS: </a:t>
            </a:r>
            <a:r>
              <a:rPr lang="en-US" altLang="en-US" sz="3600" b="0" dirty="0"/>
              <a:t>Software conventions for Registers</a:t>
            </a:r>
          </a:p>
        </p:txBody>
      </p:sp>
      <p:grpSp>
        <p:nvGrpSpPr>
          <p:cNvPr id="220175" name="Group 2063"/>
          <p:cNvGrpSpPr>
            <a:grpSpLocks/>
          </p:cNvGrpSpPr>
          <p:nvPr/>
        </p:nvGrpSpPr>
        <p:grpSpPr bwMode="auto">
          <a:xfrm>
            <a:off x="677863" y="1196752"/>
            <a:ext cx="7997825" cy="4503738"/>
            <a:chOff x="381" y="765"/>
            <a:chExt cx="5038" cy="2837"/>
          </a:xfrm>
        </p:grpSpPr>
        <p:sp>
          <p:nvSpPr>
            <p:cNvPr id="220162" name="Rectangle 2050" descr="10%"/>
            <p:cNvSpPr>
              <a:spLocks noChangeArrowheads="1"/>
            </p:cNvSpPr>
            <p:nvPr/>
          </p:nvSpPr>
          <p:spPr bwMode="auto">
            <a:xfrm>
              <a:off x="2936" y="3368"/>
              <a:ext cx="2288" cy="224"/>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3" name="Rectangle 2051" descr="10%"/>
            <p:cNvSpPr>
              <a:spLocks noChangeArrowheads="1"/>
            </p:cNvSpPr>
            <p:nvPr/>
          </p:nvSpPr>
          <p:spPr bwMode="auto">
            <a:xfrm>
              <a:off x="392" y="776"/>
              <a:ext cx="2384" cy="464"/>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4" name="Rectangle 2052" descr="10%"/>
            <p:cNvSpPr>
              <a:spLocks noChangeArrowheads="1"/>
            </p:cNvSpPr>
            <p:nvPr/>
          </p:nvSpPr>
          <p:spPr bwMode="auto">
            <a:xfrm>
              <a:off x="2936" y="2072"/>
              <a:ext cx="2288" cy="464"/>
            </a:xfrm>
            <a:prstGeom prst="rect">
              <a:avLst/>
            </a:prstGeom>
            <a:pattFill prst="pct10">
              <a:fgClr>
                <a:schemeClr val="accent1"/>
              </a:fgClr>
              <a:bgClr>
                <a:schemeClr val="bg1"/>
              </a:bgClr>
            </a:pattFill>
            <a:ln w="254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5" name="Rectangle 2053"/>
            <p:cNvSpPr>
              <a:spLocks noChangeArrowheads="1"/>
            </p:cNvSpPr>
            <p:nvPr/>
          </p:nvSpPr>
          <p:spPr bwMode="auto">
            <a:xfrm>
              <a:off x="381" y="765"/>
              <a:ext cx="2494" cy="28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0"/>
                </a:spcBef>
                <a:spcAft>
                  <a:spcPct val="0"/>
                </a:spcAft>
                <a:tabLst>
                  <a:tab pos="457200" algn="l"/>
                </a:tabLst>
                <a:defRPr sz="2400">
                  <a:solidFill>
                    <a:schemeClr val="tx1"/>
                  </a:solidFill>
                  <a:latin typeface="Times New Roman" panose="02020603050405020304" pitchFamily="18" charset="0"/>
                </a:defRPr>
              </a:lvl1pPr>
              <a:lvl2pPr>
                <a:spcBef>
                  <a:spcPct val="0"/>
                </a:spcBef>
                <a:spcAft>
                  <a:spcPct val="0"/>
                </a:spcAft>
                <a:tabLst>
                  <a:tab pos="457200" algn="l"/>
                </a:tabLst>
                <a:defRPr sz="2400">
                  <a:solidFill>
                    <a:schemeClr val="tx1"/>
                  </a:solidFill>
                  <a:latin typeface="Times New Roman" panose="02020603050405020304" pitchFamily="18" charset="0"/>
                </a:defRPr>
              </a:lvl2pPr>
              <a:lvl3pPr>
                <a:spcBef>
                  <a:spcPct val="0"/>
                </a:spcBef>
                <a:spcAft>
                  <a:spcPct val="0"/>
                </a:spcAft>
                <a:tabLst>
                  <a:tab pos="457200" algn="l"/>
                </a:tabLst>
                <a:defRPr sz="2400">
                  <a:solidFill>
                    <a:schemeClr val="tx1"/>
                  </a:solidFill>
                  <a:latin typeface="Times New Roman" panose="02020603050405020304" pitchFamily="18" charset="0"/>
                </a:defRPr>
              </a:lvl3pPr>
              <a:lvl4pPr>
                <a:spcBef>
                  <a:spcPct val="0"/>
                </a:spcBef>
                <a:spcAft>
                  <a:spcPct val="0"/>
                </a:spcAft>
                <a:tabLst>
                  <a:tab pos="457200" algn="l"/>
                </a:tabLst>
                <a:defRPr sz="2400">
                  <a:solidFill>
                    <a:schemeClr val="tx1"/>
                  </a:solidFill>
                  <a:latin typeface="Times New Roman" panose="02020603050405020304" pitchFamily="18" charset="0"/>
                </a:defRPr>
              </a:lvl4pPr>
              <a:lvl5pPr>
                <a:spcBef>
                  <a:spcPct val="0"/>
                </a:spcBef>
                <a:spcAft>
                  <a:spcPct val="0"/>
                </a:spcAft>
                <a:tabLst>
                  <a:tab pos="4572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a:lnSpc>
                  <a:spcPct val="100000"/>
                </a:lnSpc>
                <a:spcBef>
                  <a:spcPct val="50000"/>
                </a:spcBef>
              </a:pPr>
              <a:r>
                <a:rPr lang="en-US" altLang="en-US" sz="1800" dirty="0">
                  <a:latin typeface="Arial" panose="020B0604020202020204" pitchFamily="34" charset="0"/>
                </a:rPr>
                <a:t>0	</a:t>
              </a:r>
              <a:r>
                <a:rPr lang="en-US" altLang="en-US" sz="1800" dirty="0">
                  <a:solidFill>
                    <a:schemeClr val="accent1"/>
                  </a:solidFill>
                  <a:latin typeface="Arial" panose="020B0604020202020204" pitchFamily="34" charset="0"/>
                </a:rPr>
                <a:t>zero</a:t>
              </a:r>
              <a:r>
                <a:rPr lang="en-US" altLang="en-US" sz="1800" dirty="0">
                  <a:latin typeface="Arial" panose="020B0604020202020204" pitchFamily="34" charset="0"/>
                </a:rPr>
                <a:t> constant 0</a:t>
              </a:r>
            </a:p>
            <a:p>
              <a:pPr>
                <a:lnSpc>
                  <a:spcPct val="100000"/>
                </a:lnSpc>
                <a:spcBef>
                  <a:spcPct val="50000"/>
                </a:spcBef>
              </a:pPr>
              <a:r>
                <a:rPr lang="en-US" altLang="en-US" sz="1800" dirty="0">
                  <a:latin typeface="Arial" panose="020B0604020202020204" pitchFamily="34" charset="0"/>
                </a:rPr>
                <a:t>1	</a:t>
              </a:r>
              <a:r>
                <a:rPr lang="en-US" altLang="en-US" sz="1800" dirty="0">
                  <a:solidFill>
                    <a:schemeClr val="accent1"/>
                  </a:solidFill>
                  <a:latin typeface="Arial" panose="020B0604020202020204" pitchFamily="34" charset="0"/>
                </a:rPr>
                <a:t>at</a:t>
              </a:r>
              <a:r>
                <a:rPr lang="en-US" altLang="en-US" sz="1800" dirty="0">
                  <a:latin typeface="Arial" panose="020B0604020202020204" pitchFamily="34" charset="0"/>
                </a:rPr>
                <a:t>	reserved for assembler</a:t>
              </a:r>
            </a:p>
            <a:p>
              <a:pPr>
                <a:lnSpc>
                  <a:spcPct val="100000"/>
                </a:lnSpc>
                <a:spcBef>
                  <a:spcPct val="50000"/>
                </a:spcBef>
              </a:pPr>
              <a:r>
                <a:rPr lang="en-US" altLang="en-US" sz="1800" dirty="0">
                  <a:latin typeface="Arial" panose="020B0604020202020204" pitchFamily="34" charset="0"/>
                </a:rPr>
                <a:t>2	v0	expression evaluation &amp;</a:t>
              </a:r>
            </a:p>
            <a:p>
              <a:pPr>
                <a:lnSpc>
                  <a:spcPct val="100000"/>
                </a:lnSpc>
                <a:spcBef>
                  <a:spcPct val="50000"/>
                </a:spcBef>
              </a:pPr>
              <a:r>
                <a:rPr lang="en-US" altLang="en-US" sz="1800" dirty="0">
                  <a:latin typeface="Arial" panose="020B0604020202020204" pitchFamily="34" charset="0"/>
                </a:rPr>
                <a:t>3	v1	function results</a:t>
              </a:r>
            </a:p>
            <a:p>
              <a:pPr>
                <a:lnSpc>
                  <a:spcPct val="100000"/>
                </a:lnSpc>
                <a:spcBef>
                  <a:spcPct val="50000"/>
                </a:spcBef>
              </a:pPr>
              <a:r>
                <a:rPr lang="en-US" altLang="en-US" sz="1800" dirty="0">
                  <a:latin typeface="Arial" panose="020B0604020202020204" pitchFamily="34" charset="0"/>
                </a:rPr>
                <a:t>4	</a:t>
              </a:r>
              <a:r>
                <a:rPr lang="en-US" altLang="en-US" sz="1800" dirty="0">
                  <a:solidFill>
                    <a:srgbClr val="8901F3"/>
                  </a:solidFill>
                  <a:latin typeface="Arial" panose="020B0604020202020204" pitchFamily="34" charset="0"/>
                </a:rPr>
                <a:t>a0</a:t>
              </a:r>
              <a:r>
                <a:rPr lang="en-US" altLang="en-US" sz="1800" dirty="0">
                  <a:latin typeface="Arial" panose="020B0604020202020204" pitchFamily="34" charset="0"/>
                </a:rPr>
                <a:t>	</a:t>
              </a:r>
              <a:r>
                <a:rPr lang="en-US" altLang="en-US" sz="1800" dirty="0">
                  <a:solidFill>
                    <a:srgbClr val="8901F3"/>
                  </a:solidFill>
                  <a:latin typeface="Arial" panose="020B0604020202020204" pitchFamily="34" charset="0"/>
                </a:rPr>
                <a:t>arguments</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5	</a:t>
              </a:r>
              <a:r>
                <a:rPr lang="en-US" altLang="en-US" sz="1800" dirty="0">
                  <a:solidFill>
                    <a:srgbClr val="8901F3"/>
                  </a:solidFill>
                  <a:latin typeface="Arial" panose="020B0604020202020204" pitchFamily="34" charset="0"/>
                </a:rPr>
                <a:t>a1</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6	</a:t>
              </a:r>
              <a:r>
                <a:rPr lang="en-US" altLang="en-US" sz="1800" dirty="0">
                  <a:solidFill>
                    <a:srgbClr val="8901F3"/>
                  </a:solidFill>
                  <a:latin typeface="Arial" panose="020B0604020202020204" pitchFamily="34" charset="0"/>
                </a:rPr>
                <a:t>a2</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7	</a:t>
              </a:r>
              <a:r>
                <a:rPr lang="en-US" altLang="en-US" sz="1800" dirty="0">
                  <a:solidFill>
                    <a:srgbClr val="8901F3"/>
                  </a:solidFill>
                  <a:latin typeface="Arial" panose="020B0604020202020204" pitchFamily="34" charset="0"/>
                </a:rPr>
                <a:t>a3</a:t>
              </a:r>
              <a:r>
                <a:rPr lang="en-US" altLang="en-US" sz="1800" dirty="0">
                  <a:latin typeface="Arial" panose="020B0604020202020204" pitchFamily="34" charset="0"/>
                </a:rPr>
                <a:t>	</a:t>
              </a:r>
            </a:p>
            <a:p>
              <a:pPr>
                <a:lnSpc>
                  <a:spcPct val="100000"/>
                </a:lnSpc>
                <a:spcBef>
                  <a:spcPct val="50000"/>
                </a:spcBef>
              </a:pPr>
              <a:r>
                <a:rPr lang="en-US" altLang="en-US" sz="1800" dirty="0">
                  <a:latin typeface="Arial" panose="020B0604020202020204" pitchFamily="34" charset="0"/>
                </a:rPr>
                <a:t>8	</a:t>
              </a:r>
              <a:r>
                <a:rPr lang="en-US" altLang="en-US" sz="1800" dirty="0">
                  <a:solidFill>
                    <a:schemeClr val="hlink"/>
                  </a:solidFill>
                  <a:latin typeface="Arial" panose="020B0604020202020204" pitchFamily="34" charset="0"/>
                </a:rPr>
                <a:t>t0</a:t>
              </a:r>
              <a:r>
                <a:rPr lang="en-US" altLang="en-US" sz="1800" dirty="0">
                  <a:latin typeface="Arial" panose="020B0604020202020204" pitchFamily="34" charset="0"/>
                </a:rPr>
                <a:t>	</a:t>
              </a:r>
              <a:r>
                <a:rPr lang="en-US" altLang="en-US" sz="1800" dirty="0">
                  <a:solidFill>
                    <a:schemeClr val="hlink"/>
                  </a:solidFill>
                  <a:latin typeface="Arial" panose="020B0604020202020204" pitchFamily="34" charset="0"/>
                </a:rPr>
                <a:t>temporary: caller saves</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 . .		</a:t>
              </a:r>
              <a:r>
                <a:rPr lang="en-US" altLang="en-US" sz="1800" dirty="0">
                  <a:solidFill>
                    <a:srgbClr val="51DC00"/>
                  </a:solidFill>
                  <a:latin typeface="Arial" panose="020B0604020202020204" pitchFamily="34" charset="0"/>
                </a:rPr>
                <a:t>(</a:t>
              </a:r>
              <a:r>
                <a:rPr lang="en-US" altLang="en-US" sz="1800" dirty="0" err="1">
                  <a:solidFill>
                    <a:srgbClr val="51DC00"/>
                  </a:solidFill>
                  <a:latin typeface="Arial" panose="020B0604020202020204" pitchFamily="34" charset="0"/>
                </a:rPr>
                <a:t>callee</a:t>
              </a:r>
              <a:r>
                <a:rPr lang="en-US" altLang="en-US" sz="1800" dirty="0">
                  <a:solidFill>
                    <a:srgbClr val="51DC00"/>
                  </a:solidFill>
                  <a:latin typeface="Arial" panose="020B0604020202020204" pitchFamily="34" charset="0"/>
                </a:rPr>
                <a:t> can clobber)</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15	</a:t>
              </a:r>
              <a:r>
                <a:rPr lang="en-US" altLang="en-US" sz="1800" dirty="0">
                  <a:solidFill>
                    <a:schemeClr val="hlink"/>
                  </a:solidFill>
                  <a:latin typeface="Arial" panose="020B0604020202020204" pitchFamily="34" charset="0"/>
                </a:rPr>
                <a:t>t7</a:t>
              </a:r>
            </a:p>
          </p:txBody>
        </p:sp>
        <p:sp>
          <p:nvSpPr>
            <p:cNvPr id="220167" name="Rectangle 2055"/>
            <p:cNvSpPr>
              <a:spLocks noChangeArrowheads="1"/>
            </p:cNvSpPr>
            <p:nvPr/>
          </p:nvSpPr>
          <p:spPr bwMode="auto">
            <a:xfrm>
              <a:off x="2925" y="765"/>
              <a:ext cx="2494" cy="28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0"/>
                </a:spcBef>
                <a:spcAft>
                  <a:spcPct val="0"/>
                </a:spcAft>
                <a:tabLst>
                  <a:tab pos="457200" algn="l"/>
                </a:tabLst>
                <a:defRPr sz="2400">
                  <a:solidFill>
                    <a:schemeClr val="tx1"/>
                  </a:solidFill>
                  <a:latin typeface="Times New Roman" panose="02020603050405020304" pitchFamily="18" charset="0"/>
                </a:defRPr>
              </a:lvl1pPr>
              <a:lvl2pPr>
                <a:spcBef>
                  <a:spcPct val="0"/>
                </a:spcBef>
                <a:spcAft>
                  <a:spcPct val="0"/>
                </a:spcAft>
                <a:tabLst>
                  <a:tab pos="457200" algn="l"/>
                </a:tabLst>
                <a:defRPr sz="2400">
                  <a:solidFill>
                    <a:schemeClr val="tx1"/>
                  </a:solidFill>
                  <a:latin typeface="Times New Roman" panose="02020603050405020304" pitchFamily="18" charset="0"/>
                </a:defRPr>
              </a:lvl2pPr>
              <a:lvl3pPr>
                <a:spcBef>
                  <a:spcPct val="0"/>
                </a:spcBef>
                <a:spcAft>
                  <a:spcPct val="0"/>
                </a:spcAft>
                <a:tabLst>
                  <a:tab pos="457200" algn="l"/>
                </a:tabLst>
                <a:defRPr sz="2400">
                  <a:solidFill>
                    <a:schemeClr val="tx1"/>
                  </a:solidFill>
                  <a:latin typeface="Times New Roman" panose="02020603050405020304" pitchFamily="18" charset="0"/>
                </a:defRPr>
              </a:lvl3pPr>
              <a:lvl4pPr>
                <a:spcBef>
                  <a:spcPct val="0"/>
                </a:spcBef>
                <a:spcAft>
                  <a:spcPct val="0"/>
                </a:spcAft>
                <a:tabLst>
                  <a:tab pos="457200" algn="l"/>
                </a:tabLst>
                <a:defRPr sz="2400">
                  <a:solidFill>
                    <a:schemeClr val="tx1"/>
                  </a:solidFill>
                  <a:latin typeface="Times New Roman" panose="02020603050405020304" pitchFamily="18" charset="0"/>
                </a:defRPr>
              </a:lvl4pPr>
              <a:lvl5pPr>
                <a:spcBef>
                  <a:spcPct val="0"/>
                </a:spcBef>
                <a:spcAft>
                  <a:spcPct val="0"/>
                </a:spcAft>
                <a:tabLst>
                  <a:tab pos="4572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457200" algn="l"/>
                </a:tabLst>
                <a:defRPr sz="2400">
                  <a:solidFill>
                    <a:schemeClr val="tx1"/>
                  </a:solidFill>
                  <a:latin typeface="Times New Roman" panose="02020603050405020304" pitchFamily="18" charset="0"/>
                </a:defRPr>
              </a:lvl9pPr>
            </a:lstStyle>
            <a:p>
              <a:pPr>
                <a:lnSpc>
                  <a:spcPct val="100000"/>
                </a:lnSpc>
                <a:spcBef>
                  <a:spcPct val="50000"/>
                </a:spcBef>
              </a:pPr>
              <a:r>
                <a:rPr lang="en-US" altLang="en-US" sz="1800" dirty="0">
                  <a:latin typeface="Arial" panose="020B0604020202020204" pitchFamily="34" charset="0"/>
                </a:rPr>
                <a:t>16	</a:t>
              </a:r>
              <a:r>
                <a:rPr lang="en-US" altLang="en-US" sz="1800" dirty="0">
                  <a:solidFill>
                    <a:srgbClr val="51DC00"/>
                  </a:solidFill>
                  <a:latin typeface="Arial" panose="020B0604020202020204" pitchFamily="34" charset="0"/>
                </a:rPr>
                <a:t>s0</a:t>
              </a:r>
              <a:r>
                <a:rPr lang="en-US" altLang="en-US" sz="1800" dirty="0">
                  <a:latin typeface="Arial" panose="020B0604020202020204" pitchFamily="34" charset="0"/>
                </a:rPr>
                <a:t>	</a:t>
              </a:r>
              <a:r>
                <a:rPr lang="en-US" altLang="en-US" sz="1800" dirty="0" err="1">
                  <a:solidFill>
                    <a:srgbClr val="00FF00"/>
                  </a:solidFill>
                  <a:latin typeface="Arial" panose="020B0604020202020204" pitchFamily="34" charset="0"/>
                </a:rPr>
                <a:t>callee</a:t>
              </a:r>
              <a:r>
                <a:rPr lang="en-US" altLang="en-US" sz="1800" dirty="0">
                  <a:solidFill>
                    <a:srgbClr val="00FF00"/>
                  </a:solidFill>
                  <a:latin typeface="Arial" panose="020B0604020202020204" pitchFamily="34" charset="0"/>
                </a:rPr>
                <a:t> saves</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 . . </a:t>
              </a:r>
              <a:r>
                <a:rPr lang="en-US" altLang="en-US" sz="1800" dirty="0">
                  <a:solidFill>
                    <a:schemeClr val="hlink"/>
                  </a:solidFill>
                  <a:latin typeface="Arial" panose="020B0604020202020204" pitchFamily="34" charset="0"/>
                </a:rPr>
                <a:t>(caller can clobber)</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23	</a:t>
              </a:r>
              <a:r>
                <a:rPr lang="en-US" altLang="en-US" sz="1800" dirty="0">
                  <a:solidFill>
                    <a:srgbClr val="51DC00"/>
                  </a:solidFill>
                  <a:latin typeface="Arial" panose="020B0604020202020204" pitchFamily="34" charset="0"/>
                </a:rPr>
                <a:t>s7</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24	</a:t>
              </a:r>
              <a:r>
                <a:rPr lang="en-US" altLang="en-US" sz="1800" dirty="0">
                  <a:solidFill>
                    <a:schemeClr val="hlink"/>
                  </a:solidFill>
                  <a:latin typeface="Arial" panose="020B0604020202020204" pitchFamily="34" charset="0"/>
                </a:rPr>
                <a:t>t8</a:t>
              </a:r>
              <a:r>
                <a:rPr lang="en-US" altLang="en-US" sz="1800" dirty="0">
                  <a:latin typeface="Arial" panose="020B0604020202020204" pitchFamily="34" charset="0"/>
                </a:rPr>
                <a:t>	 </a:t>
              </a:r>
              <a:r>
                <a:rPr lang="en-US" altLang="en-US" sz="1800" dirty="0">
                  <a:solidFill>
                    <a:schemeClr val="hlink"/>
                  </a:solidFill>
                  <a:latin typeface="Arial" panose="020B0604020202020204" pitchFamily="34" charset="0"/>
                </a:rPr>
                <a:t>temporary (cont’d)</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25	</a:t>
              </a:r>
              <a:r>
                <a:rPr lang="en-US" altLang="en-US" sz="1800" dirty="0">
                  <a:solidFill>
                    <a:schemeClr val="hlink"/>
                  </a:solidFill>
                  <a:latin typeface="Arial" panose="020B0604020202020204" pitchFamily="34" charset="0"/>
                </a:rPr>
                <a:t>t9</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26	</a:t>
              </a:r>
              <a:r>
                <a:rPr lang="en-US" altLang="en-US" sz="1800" dirty="0">
                  <a:solidFill>
                    <a:schemeClr val="accent1"/>
                  </a:solidFill>
                  <a:latin typeface="Arial" panose="020B0604020202020204" pitchFamily="34" charset="0"/>
                </a:rPr>
                <a:t>k0</a:t>
              </a:r>
              <a:r>
                <a:rPr lang="en-US" altLang="en-US" sz="1800" dirty="0">
                  <a:latin typeface="Arial" panose="020B0604020202020204" pitchFamily="34" charset="0"/>
                </a:rPr>
                <a:t>	reserved for OS kernel</a:t>
              </a:r>
            </a:p>
            <a:p>
              <a:pPr>
                <a:lnSpc>
                  <a:spcPct val="100000"/>
                </a:lnSpc>
                <a:spcBef>
                  <a:spcPct val="50000"/>
                </a:spcBef>
              </a:pPr>
              <a:r>
                <a:rPr lang="en-US" altLang="en-US" sz="1800" dirty="0">
                  <a:latin typeface="Arial" panose="020B0604020202020204" pitchFamily="34" charset="0"/>
                </a:rPr>
                <a:t>27	</a:t>
              </a:r>
              <a:r>
                <a:rPr lang="en-US" altLang="en-US" sz="1800" dirty="0">
                  <a:solidFill>
                    <a:schemeClr val="accent1"/>
                  </a:solidFill>
                  <a:latin typeface="Arial" panose="020B0604020202020204" pitchFamily="34" charset="0"/>
                </a:rPr>
                <a:t>k1</a:t>
              </a:r>
              <a:endParaRPr lang="en-US" altLang="en-US" sz="1800" dirty="0">
                <a:latin typeface="Arial" panose="020B0604020202020204" pitchFamily="34" charset="0"/>
              </a:endParaRPr>
            </a:p>
            <a:p>
              <a:pPr>
                <a:lnSpc>
                  <a:spcPct val="100000"/>
                </a:lnSpc>
                <a:spcBef>
                  <a:spcPct val="50000"/>
                </a:spcBef>
              </a:pPr>
              <a:r>
                <a:rPr lang="en-US" altLang="en-US" sz="1800" dirty="0">
                  <a:latin typeface="Arial" panose="020B0604020202020204" pitchFamily="34" charset="0"/>
                </a:rPr>
                <a:t>28	</a:t>
              </a:r>
              <a:r>
                <a:rPr lang="en-US" altLang="en-US" sz="1800" dirty="0" err="1">
                  <a:latin typeface="Arial" panose="020B0604020202020204" pitchFamily="34" charset="0"/>
                </a:rPr>
                <a:t>gp</a:t>
              </a:r>
              <a:r>
                <a:rPr lang="en-US" altLang="en-US" sz="1800" dirty="0">
                  <a:latin typeface="Arial" panose="020B0604020202020204" pitchFamily="34" charset="0"/>
                </a:rPr>
                <a:t>	Pointer to global area</a:t>
              </a:r>
            </a:p>
            <a:p>
              <a:pPr>
                <a:lnSpc>
                  <a:spcPct val="100000"/>
                </a:lnSpc>
                <a:spcBef>
                  <a:spcPct val="50000"/>
                </a:spcBef>
              </a:pPr>
              <a:r>
                <a:rPr lang="en-US" altLang="en-US" sz="1800" dirty="0">
                  <a:latin typeface="Arial" panose="020B0604020202020204" pitchFamily="34" charset="0"/>
                </a:rPr>
                <a:t>29	</a:t>
              </a:r>
              <a:r>
                <a:rPr lang="en-US" altLang="en-US" sz="1800" dirty="0" err="1">
                  <a:latin typeface="Arial" panose="020B0604020202020204" pitchFamily="34" charset="0"/>
                </a:rPr>
                <a:t>sp</a:t>
              </a:r>
              <a:r>
                <a:rPr lang="en-US" altLang="en-US" sz="1800" dirty="0">
                  <a:latin typeface="Arial" panose="020B0604020202020204" pitchFamily="34" charset="0"/>
                </a:rPr>
                <a:t>	Stack pointer</a:t>
              </a:r>
            </a:p>
            <a:p>
              <a:pPr>
                <a:lnSpc>
                  <a:spcPct val="100000"/>
                </a:lnSpc>
                <a:spcBef>
                  <a:spcPct val="50000"/>
                </a:spcBef>
              </a:pPr>
              <a:r>
                <a:rPr lang="en-US" altLang="en-US" sz="1800" dirty="0">
                  <a:latin typeface="Arial" panose="020B0604020202020204" pitchFamily="34" charset="0"/>
                </a:rPr>
                <a:t>30	</a:t>
              </a:r>
              <a:r>
                <a:rPr lang="en-US" altLang="en-US" sz="1800" dirty="0" err="1">
                  <a:latin typeface="Arial" panose="020B0604020202020204" pitchFamily="34" charset="0"/>
                </a:rPr>
                <a:t>fp</a:t>
              </a:r>
              <a:r>
                <a:rPr lang="en-US" altLang="en-US" sz="1800" dirty="0">
                  <a:latin typeface="Arial" panose="020B0604020202020204" pitchFamily="34" charset="0"/>
                </a:rPr>
                <a:t>	frame pointer</a:t>
              </a:r>
            </a:p>
            <a:p>
              <a:pPr>
                <a:lnSpc>
                  <a:spcPct val="100000"/>
                </a:lnSpc>
                <a:spcBef>
                  <a:spcPct val="50000"/>
                </a:spcBef>
              </a:pPr>
              <a:r>
                <a:rPr lang="en-US" altLang="en-US" sz="1800" dirty="0">
                  <a:latin typeface="Arial" panose="020B0604020202020204" pitchFamily="34" charset="0"/>
                </a:rPr>
                <a:t>31	</a:t>
              </a:r>
              <a:r>
                <a:rPr lang="en-US" altLang="en-US" sz="1800" dirty="0" err="1">
                  <a:solidFill>
                    <a:schemeClr val="accent1"/>
                  </a:solidFill>
                  <a:latin typeface="Arial" panose="020B0604020202020204" pitchFamily="34" charset="0"/>
                </a:rPr>
                <a:t>ra</a:t>
              </a:r>
              <a:r>
                <a:rPr lang="en-US" altLang="en-US" sz="1800" dirty="0">
                  <a:latin typeface="Arial" panose="020B0604020202020204" pitchFamily="34" charset="0"/>
                </a:rPr>
                <a:t>	Return Address (HW)</a:t>
              </a:r>
            </a:p>
          </p:txBody>
        </p:sp>
        <p:sp>
          <p:nvSpPr>
            <p:cNvPr id="220168" name="Rectangle 2056"/>
            <p:cNvSpPr>
              <a:spLocks noChangeArrowheads="1"/>
            </p:cNvSpPr>
            <p:nvPr/>
          </p:nvSpPr>
          <p:spPr bwMode="auto">
            <a:xfrm>
              <a:off x="392" y="1832"/>
              <a:ext cx="2384" cy="944"/>
            </a:xfrm>
            <a:prstGeom prst="rect">
              <a:avLst/>
            </a:prstGeom>
            <a:noFill/>
            <a:ln w="25400">
              <a:solidFill>
                <a:srgbClr val="8901F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69" name="Rectangle 2057"/>
            <p:cNvSpPr>
              <a:spLocks noChangeArrowheads="1"/>
            </p:cNvSpPr>
            <p:nvPr/>
          </p:nvSpPr>
          <p:spPr bwMode="auto">
            <a:xfrm>
              <a:off x="392" y="2840"/>
              <a:ext cx="2384" cy="752"/>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0" name="Rectangle 2058"/>
            <p:cNvSpPr>
              <a:spLocks noChangeArrowheads="1"/>
            </p:cNvSpPr>
            <p:nvPr/>
          </p:nvSpPr>
          <p:spPr bwMode="auto">
            <a:xfrm>
              <a:off x="2936" y="776"/>
              <a:ext cx="2288" cy="704"/>
            </a:xfrm>
            <a:prstGeom prst="rect">
              <a:avLst/>
            </a:prstGeom>
            <a:noFill/>
            <a:ln w="25400">
              <a:solidFill>
                <a:srgbClr val="00FF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1" name="Rectangle 2059"/>
            <p:cNvSpPr>
              <a:spLocks noChangeArrowheads="1"/>
            </p:cNvSpPr>
            <p:nvPr/>
          </p:nvSpPr>
          <p:spPr bwMode="auto">
            <a:xfrm>
              <a:off x="2936" y="1544"/>
              <a:ext cx="2288" cy="464"/>
            </a:xfrm>
            <a:prstGeom prst="rect">
              <a:avLst/>
            </a:prstGeom>
            <a:noFill/>
            <a:ln w="254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2" name="Rectangle 2060"/>
            <p:cNvSpPr>
              <a:spLocks noChangeArrowheads="1"/>
            </p:cNvSpPr>
            <p:nvPr/>
          </p:nvSpPr>
          <p:spPr bwMode="auto">
            <a:xfrm>
              <a:off x="392" y="1304"/>
              <a:ext cx="2384" cy="464"/>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0173" name="Rectangle 2061"/>
            <p:cNvSpPr>
              <a:spLocks noChangeArrowheads="1"/>
            </p:cNvSpPr>
            <p:nvPr/>
          </p:nvSpPr>
          <p:spPr bwMode="auto">
            <a:xfrm>
              <a:off x="2936" y="2600"/>
              <a:ext cx="2288" cy="704"/>
            </a:xfrm>
            <a:prstGeom prst="rect">
              <a:avLst/>
            </a:prstGeom>
            <a:noFill/>
            <a:ln w="254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20176" name="Rectangle 2064"/>
          <p:cNvSpPr>
            <a:spLocks noChangeArrowheads="1"/>
          </p:cNvSpPr>
          <p:nvPr/>
        </p:nvSpPr>
        <p:spPr bwMode="auto">
          <a:xfrm>
            <a:off x="1692275" y="5958984"/>
            <a:ext cx="6638230" cy="789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sz="2400" b="0" dirty="0"/>
              <a:t>In ISA-Registers will be indicated by</a:t>
            </a:r>
          </a:p>
          <a:p>
            <a:pPr>
              <a:lnSpc>
                <a:spcPct val="100000"/>
              </a:lnSpc>
            </a:pPr>
            <a:r>
              <a:rPr lang="en-US" altLang="en-US" sz="2400" b="0" dirty="0"/>
              <a:t> $0 (or $zero) , $1 [or $at], and so on..</a:t>
            </a:r>
          </a:p>
        </p:txBody>
      </p:sp>
    </p:spTree>
    <p:extLst>
      <p:ext uri="{BB962C8B-B14F-4D97-AF65-F5344CB8AC3E}">
        <p14:creationId xmlns:p14="http://schemas.microsoft.com/office/powerpoint/2010/main" val="131788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11C0BBA-E57E-40DA-B6B5-5B90BE07C174}" type="slidenum">
              <a:rPr lang="en-AU" altLang="en-US" sz="1400"/>
              <a:pPr>
                <a:spcBef>
                  <a:spcPct val="0"/>
                </a:spcBef>
                <a:buClrTx/>
                <a:buSzTx/>
                <a:buFontTx/>
                <a:buNone/>
              </a:pPr>
              <a:t>2</a:t>
            </a:fld>
            <a:endParaRPr lang="en-AU" altLang="en-US" sz="1400"/>
          </a:p>
        </p:txBody>
      </p:sp>
      <p:sp>
        <p:nvSpPr>
          <p:cNvPr id="7171" name="Rectangle 2"/>
          <p:cNvSpPr>
            <a:spLocks noGrp="1" noChangeArrowheads="1"/>
          </p:cNvSpPr>
          <p:nvPr>
            <p:ph type="title"/>
          </p:nvPr>
        </p:nvSpPr>
        <p:spPr/>
        <p:txBody>
          <a:bodyPr/>
          <a:lstStyle/>
          <a:p>
            <a:pPr eaLnBrk="1" hangingPunct="1"/>
            <a:r>
              <a:rPr lang="en-US" altLang="en-US"/>
              <a:t>Instruction Set</a:t>
            </a:r>
            <a:endParaRPr lang="en-AU" altLang="en-US"/>
          </a:p>
        </p:txBody>
      </p:sp>
      <p:sp>
        <p:nvSpPr>
          <p:cNvPr id="7172" name="Rectangle 3"/>
          <p:cNvSpPr>
            <a:spLocks noGrp="1" noChangeArrowheads="1"/>
          </p:cNvSpPr>
          <p:nvPr>
            <p:ph type="body" idx="1"/>
          </p:nvPr>
        </p:nvSpPr>
        <p:spPr>
          <a:xfrm>
            <a:off x="504229" y="1094417"/>
            <a:ext cx="8459787" cy="5111750"/>
          </a:xfrm>
        </p:spPr>
        <p:txBody>
          <a:bodyPr/>
          <a:lstStyle/>
          <a:p>
            <a:pPr eaLnBrk="1" hangingPunct="1">
              <a:lnSpc>
                <a:spcPct val="90000"/>
              </a:lnSpc>
            </a:pPr>
            <a:r>
              <a:rPr lang="en-US" altLang="en-US" dirty="0"/>
              <a:t>The repertoire of instructions of a computer</a:t>
            </a:r>
          </a:p>
          <a:p>
            <a:pPr eaLnBrk="1" hangingPunct="1">
              <a:lnSpc>
                <a:spcPct val="90000"/>
              </a:lnSpc>
            </a:pPr>
            <a:r>
              <a:rPr lang="en-US" altLang="en-US" dirty="0"/>
              <a:t>Different computers have different Instruction sets</a:t>
            </a:r>
          </a:p>
          <a:p>
            <a:pPr lvl="1" eaLnBrk="1" hangingPunct="1">
              <a:lnSpc>
                <a:spcPct val="90000"/>
              </a:lnSpc>
            </a:pPr>
            <a:r>
              <a:rPr lang="en-US" altLang="en-US" dirty="0"/>
              <a:t>But with many aspects in common</a:t>
            </a:r>
          </a:p>
          <a:p>
            <a:pPr eaLnBrk="1" hangingPunct="1">
              <a:lnSpc>
                <a:spcPct val="90000"/>
              </a:lnSpc>
            </a:pPr>
            <a:r>
              <a:rPr lang="en-US" altLang="en-US" dirty="0"/>
              <a:t>Early computers had very simple instruction sets</a:t>
            </a:r>
          </a:p>
          <a:p>
            <a:pPr lvl="1" eaLnBrk="1" hangingPunct="1">
              <a:lnSpc>
                <a:spcPct val="90000"/>
              </a:lnSpc>
            </a:pPr>
            <a:r>
              <a:rPr lang="en-US" altLang="en-US" dirty="0"/>
              <a:t>Simplified implementation</a:t>
            </a:r>
          </a:p>
          <a:p>
            <a:pPr eaLnBrk="1" hangingPunct="1">
              <a:lnSpc>
                <a:spcPct val="90000"/>
              </a:lnSpc>
            </a:pPr>
            <a:r>
              <a:rPr lang="en-US" altLang="en-US" dirty="0"/>
              <a:t>Many modern computers also have simple instruction sets</a:t>
            </a:r>
          </a:p>
        </p:txBody>
      </p:sp>
      <p:sp>
        <p:nvSpPr>
          <p:cNvPr id="7173" name="Text Box 4"/>
          <p:cNvSpPr txBox="1">
            <a:spLocks noChangeArrowheads="1"/>
          </p:cNvSpPr>
          <p:nvPr/>
        </p:nvSpPr>
        <p:spPr bwMode="auto">
          <a:xfrm rot="5400000">
            <a:off x="8017669" y="759619"/>
            <a:ext cx="18859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§2.1 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C6E8D6-1C94-432C-8D75-976A92D55B51}" type="datetime1">
              <a:rPr lang="en-US" altLang="en-US"/>
              <a:pPr/>
              <a:t>3/11/2023</a:t>
            </a:fld>
            <a:endParaRPr lang="en-US" altLang="en-US"/>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fld id="{EEADE75C-4E1F-4365-9163-59E2C5951352}" type="slidenum">
              <a:rPr lang="en-US" altLang="en-US"/>
              <a:pPr/>
              <a:t>20</a:t>
            </a:fld>
            <a:endParaRPr lang="en-US" altLang="en-US"/>
          </a:p>
        </p:txBody>
      </p:sp>
      <p:sp>
        <p:nvSpPr>
          <p:cNvPr id="71682" name="Rectangle 2"/>
          <p:cNvSpPr>
            <a:spLocks noGrp="1" noChangeArrowheads="1"/>
          </p:cNvSpPr>
          <p:nvPr>
            <p:ph type="title"/>
          </p:nvPr>
        </p:nvSpPr>
        <p:spPr>
          <a:xfrm>
            <a:off x="539552" y="178594"/>
            <a:ext cx="7772400" cy="8382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Smaller is faster !</a:t>
            </a:r>
          </a:p>
        </p:txBody>
      </p:sp>
      <p:sp>
        <p:nvSpPr>
          <p:cNvPr id="71683" name="Rectangle 3"/>
          <p:cNvSpPr>
            <a:spLocks noGrp="1" noChangeArrowheads="1"/>
          </p:cNvSpPr>
          <p:nvPr>
            <p:ph type="body" idx="1"/>
          </p:nvPr>
        </p:nvSpPr>
        <p:spPr>
          <a:xfrm>
            <a:off x="755650" y="1196975"/>
            <a:ext cx="8137525" cy="4824413"/>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Only 32 registers provided. </a:t>
            </a:r>
          </a:p>
          <a:p>
            <a:pPr lvl="1"/>
            <a:r>
              <a:rPr lang="en-US" altLang="en-US" dirty="0"/>
              <a:t>This decrease complexity of the design </a:t>
            </a:r>
          </a:p>
          <a:p>
            <a:pPr lvl="1"/>
            <a:r>
              <a:rPr lang="en-US" altLang="en-US" dirty="0"/>
              <a:t> increase execution time</a:t>
            </a:r>
          </a:p>
          <a:p>
            <a:pPr lvl="1"/>
            <a:r>
              <a:rPr lang="en-US" altLang="en-US" dirty="0"/>
              <a:t>only 5 bits are needed for naming them</a:t>
            </a:r>
          </a:p>
          <a:p>
            <a:r>
              <a:rPr lang="en-US" altLang="en-US" dirty="0"/>
              <a:t>MIPS Registers are pre-allocated for different tasks </a:t>
            </a:r>
          </a:p>
          <a:p>
            <a:pPr>
              <a:buFontTx/>
              <a:buNone/>
            </a:pPr>
            <a:r>
              <a:rPr lang="en-US" altLang="en-US" dirty="0"/>
              <a:t>	</a:t>
            </a:r>
            <a:r>
              <a:rPr lang="en-US" altLang="en-US" dirty="0" err="1"/>
              <a:t>E.g</a:t>
            </a:r>
            <a:r>
              <a:rPr lang="en-US" altLang="en-US" dirty="0"/>
              <a:t>  $0=0, </a:t>
            </a:r>
          </a:p>
          <a:p>
            <a:pPr>
              <a:buFontTx/>
              <a:buNone/>
            </a:pPr>
            <a:r>
              <a:rPr lang="en-US" altLang="en-US" dirty="0"/>
              <a:t>		   $1 – for assembler, etc.</a:t>
            </a:r>
          </a:p>
          <a:p>
            <a:pPr>
              <a:buFontTx/>
              <a:buNone/>
            </a:pPr>
            <a:endParaRPr lang="en-US" altLang="en-US" dirty="0"/>
          </a:p>
        </p:txBody>
      </p:sp>
    </p:spTree>
    <p:extLst>
      <p:ext uri="{BB962C8B-B14F-4D97-AF65-F5344CB8AC3E}">
        <p14:creationId xmlns:p14="http://schemas.microsoft.com/office/powerpoint/2010/main" val="2015192023"/>
      </p:ext>
    </p:extLst>
  </p:cSld>
  <p:clrMapOvr>
    <a:masterClrMapping/>
  </p:clrMapOvr>
  <p:transition advTm="2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1DB48EB-0380-42EB-AE5A-3653F38C01E5}" type="slidenum">
              <a:rPr lang="en-AU" altLang="en-US" sz="1400"/>
              <a:pPr>
                <a:spcBef>
                  <a:spcPct val="0"/>
                </a:spcBef>
                <a:buClrTx/>
                <a:buSzTx/>
                <a:buFontTx/>
                <a:buNone/>
              </a:pPr>
              <a:t>21</a:t>
            </a:fld>
            <a:endParaRPr lang="en-AU" altLang="en-US" sz="1400"/>
          </a:p>
        </p:txBody>
      </p:sp>
      <p:sp>
        <p:nvSpPr>
          <p:cNvPr id="30723" name="Rectangle 2"/>
          <p:cNvSpPr>
            <a:spLocks noGrp="1" noChangeArrowheads="1"/>
          </p:cNvSpPr>
          <p:nvPr>
            <p:ph type="title"/>
          </p:nvPr>
        </p:nvSpPr>
        <p:spPr/>
        <p:txBody>
          <a:bodyPr/>
          <a:lstStyle/>
          <a:p>
            <a:pPr eaLnBrk="1" hangingPunct="1"/>
            <a:r>
              <a:rPr lang="en-AU" altLang="en-US"/>
              <a:t>The Constant Zero</a:t>
            </a:r>
          </a:p>
        </p:txBody>
      </p:sp>
      <p:sp>
        <p:nvSpPr>
          <p:cNvPr id="30724" name="Rectangle 3"/>
          <p:cNvSpPr>
            <a:spLocks noGrp="1" noChangeArrowheads="1"/>
          </p:cNvSpPr>
          <p:nvPr>
            <p:ph type="body" idx="1"/>
          </p:nvPr>
        </p:nvSpPr>
        <p:spPr>
          <a:xfrm>
            <a:off x="134783" y="1289275"/>
            <a:ext cx="8856339" cy="5111750"/>
          </a:xfrm>
        </p:spPr>
        <p:txBody>
          <a:bodyPr/>
          <a:lstStyle/>
          <a:p>
            <a:pPr eaLnBrk="1" hangingPunct="1"/>
            <a:r>
              <a:rPr lang="en-AU" altLang="en-US" dirty="0"/>
              <a:t>MIPS register 0 ($zero) is the constant 0</a:t>
            </a:r>
          </a:p>
          <a:p>
            <a:pPr lvl="1" eaLnBrk="1" hangingPunct="1"/>
            <a:r>
              <a:rPr lang="en-AU" altLang="en-US" dirty="0"/>
              <a:t>Cannot be overwritten</a:t>
            </a:r>
          </a:p>
          <a:p>
            <a:pPr eaLnBrk="1" hangingPunct="1"/>
            <a:r>
              <a:rPr lang="en-AU" altLang="en-US" dirty="0"/>
              <a:t>Useful for common operations</a:t>
            </a:r>
          </a:p>
          <a:p>
            <a:pPr lvl="1" eaLnBrk="1" hangingPunct="1"/>
            <a:r>
              <a:rPr lang="en-AU" altLang="en-US" dirty="0"/>
              <a:t>E.g. 1: move between registers</a:t>
            </a:r>
          </a:p>
          <a:p>
            <a:pPr lvl="1" eaLnBrk="1" hangingPunct="1">
              <a:buFont typeface="Wingdings" panose="05000000000000000000" pitchFamily="2" charset="2"/>
              <a:buNone/>
            </a:pPr>
            <a:r>
              <a:rPr lang="en-AU" altLang="en-US" dirty="0">
                <a:latin typeface="Lucida Console" panose="020B0609040504020204" pitchFamily="49" charset="0"/>
              </a:rPr>
              <a:t>	add $t2, $s1, $zero (R[t2] </a:t>
            </a:r>
            <a:r>
              <a:rPr lang="en-AU" altLang="en-US" dirty="0">
                <a:latin typeface="Lucida Console" panose="020B0609040504020204" pitchFamily="49" charset="0"/>
                <a:sym typeface="Wingdings" panose="05000000000000000000" pitchFamily="2" charset="2"/>
              </a:rPr>
              <a:t> R[s1])</a:t>
            </a:r>
          </a:p>
          <a:p>
            <a:pPr lvl="1" eaLnBrk="1" hangingPunct="1">
              <a:buFont typeface="Wingdings" panose="05000000000000000000" pitchFamily="2" charset="2"/>
              <a:buNone/>
            </a:pPr>
            <a:r>
              <a:rPr lang="en-AU" altLang="en-US" dirty="0">
                <a:latin typeface="Lucida Console" panose="020B0609040504020204" pitchFamily="49" charset="0"/>
                <a:sym typeface="Wingdings" panose="05000000000000000000" pitchFamily="2" charset="2"/>
              </a:rPr>
              <a:t>  move $t2, $zero (assembly)</a:t>
            </a:r>
            <a:endParaRPr lang="en-AU" altLang="en-US" dirty="0">
              <a:latin typeface="Lucida Console" panose="020B0609040504020204" pitchFamily="49" charset="0"/>
            </a:endParaRPr>
          </a:p>
          <a:p>
            <a:pPr lvl="1" eaLnBrk="1" hangingPunct="1"/>
            <a:r>
              <a:rPr lang="en-AU" altLang="en-US" dirty="0"/>
              <a:t>E.g.2: to load immediate value in a register</a:t>
            </a:r>
          </a:p>
          <a:p>
            <a:pPr marL="457200" lvl="1" indent="0" eaLnBrk="1" hangingPunct="1">
              <a:buNone/>
            </a:pPr>
            <a:r>
              <a:rPr lang="en-AU" altLang="en-US" dirty="0"/>
              <a:t>   </a:t>
            </a:r>
            <a:r>
              <a:rPr lang="en-AU" altLang="en-US" dirty="0" err="1"/>
              <a:t>ori</a:t>
            </a:r>
            <a:r>
              <a:rPr lang="en-AU" altLang="en-US" dirty="0"/>
              <a:t>   $t1, $0, 5      ( R[t1] </a:t>
            </a:r>
            <a:r>
              <a:rPr lang="en-AU" altLang="en-US" dirty="0">
                <a:sym typeface="Wingdings" panose="05000000000000000000" pitchFamily="2" charset="2"/>
              </a:rPr>
              <a:t> 5 )</a:t>
            </a:r>
          </a:p>
          <a:p>
            <a:pPr marL="457200" lvl="1" indent="0" eaLnBrk="1" hangingPunct="1">
              <a:buNone/>
            </a:pPr>
            <a:r>
              <a:rPr lang="en-AU" altLang="en-US" dirty="0">
                <a:sym typeface="Wingdings" panose="05000000000000000000" pitchFamily="2" charset="2"/>
              </a:rPr>
              <a:t>   li $t1, 5  (assembly)</a:t>
            </a:r>
            <a:endParaRPr lang="en-AU" altLang="en-US" dirty="0"/>
          </a:p>
          <a:p>
            <a:pPr marL="914400" lvl="2" indent="0" eaLnBrk="1" hangingPunct="1">
              <a:buNone/>
            </a:pPr>
            <a:endParaRPr lang="en-AU" altLang="en-US" dirty="0"/>
          </a:p>
        </p:txBody>
      </p:sp>
    </p:spTree>
    <p:extLst>
      <p:ext uri="{BB962C8B-B14F-4D97-AF65-F5344CB8AC3E}">
        <p14:creationId xmlns:p14="http://schemas.microsoft.com/office/powerpoint/2010/main" val="2845863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dirty="0"/>
              <a:t>Chapter 2 — Instructions: Language of the Computer — </a:t>
            </a:r>
            <a:fld id="{3A45ED53-8050-438C-AC2C-83FADE27D60C}" type="slidenum">
              <a:rPr lang="en-AU" altLang="en-US" sz="1400"/>
              <a:pPr>
                <a:spcBef>
                  <a:spcPct val="0"/>
                </a:spcBef>
                <a:buClrTx/>
                <a:buSzTx/>
                <a:buFontTx/>
                <a:buNone/>
              </a:pPr>
              <a:t>22</a:t>
            </a:fld>
            <a:endParaRPr lang="en-AU" altLang="en-US" sz="1400" dirty="0"/>
          </a:p>
        </p:txBody>
      </p:sp>
      <p:sp>
        <p:nvSpPr>
          <p:cNvPr id="45059" name="Rectangle 17"/>
          <p:cNvSpPr>
            <a:spLocks noGrp="1" noChangeArrowheads="1"/>
          </p:cNvSpPr>
          <p:nvPr>
            <p:ph type="title"/>
          </p:nvPr>
        </p:nvSpPr>
        <p:spPr/>
        <p:txBody>
          <a:bodyPr/>
          <a:lstStyle/>
          <a:p>
            <a:pPr eaLnBrk="1" hangingPunct="1"/>
            <a:r>
              <a:rPr lang="en-US" altLang="en-US"/>
              <a:t>MIPS R-format Instructions</a:t>
            </a:r>
            <a:endParaRPr lang="en-AU" altLang="en-US"/>
          </a:p>
        </p:txBody>
      </p:sp>
      <p:sp>
        <p:nvSpPr>
          <p:cNvPr id="45060" name="Rectangle 18"/>
          <p:cNvSpPr>
            <a:spLocks noGrp="1" noChangeArrowheads="1"/>
          </p:cNvSpPr>
          <p:nvPr>
            <p:ph type="body" idx="1"/>
          </p:nvPr>
        </p:nvSpPr>
        <p:spPr>
          <a:xfrm>
            <a:off x="684213" y="2276475"/>
            <a:ext cx="8270875" cy="3960813"/>
          </a:xfrm>
        </p:spPr>
        <p:txBody>
          <a:bodyPr/>
          <a:lstStyle/>
          <a:p>
            <a:pPr eaLnBrk="1" hangingPunct="1"/>
            <a:r>
              <a:rPr lang="en-US" altLang="en-US" dirty="0"/>
              <a:t>Instruction fields</a:t>
            </a:r>
          </a:p>
          <a:p>
            <a:pPr lvl="1" eaLnBrk="1" hangingPunct="1"/>
            <a:r>
              <a:rPr lang="en-US" altLang="en-US" dirty="0"/>
              <a:t>op: operation code (opcode)</a:t>
            </a:r>
          </a:p>
          <a:p>
            <a:pPr lvl="1" eaLnBrk="1" hangingPunct="1"/>
            <a:r>
              <a:rPr lang="en-US" altLang="en-US" dirty="0" err="1"/>
              <a:t>rs</a:t>
            </a:r>
            <a:r>
              <a:rPr lang="en-US" altLang="en-US" dirty="0"/>
              <a:t>: first source register number</a:t>
            </a:r>
          </a:p>
          <a:p>
            <a:pPr lvl="1" eaLnBrk="1" hangingPunct="1"/>
            <a:r>
              <a:rPr lang="en-US" altLang="en-US" dirty="0"/>
              <a:t>rt: second source register number</a:t>
            </a:r>
          </a:p>
          <a:p>
            <a:pPr lvl="1" eaLnBrk="1" hangingPunct="1"/>
            <a:r>
              <a:rPr lang="en-US" altLang="en-US" dirty="0" err="1"/>
              <a:t>rd</a:t>
            </a:r>
            <a:r>
              <a:rPr lang="en-US" altLang="en-US" dirty="0"/>
              <a:t>: destination register number</a:t>
            </a:r>
          </a:p>
          <a:p>
            <a:pPr lvl="1" eaLnBrk="1" hangingPunct="1"/>
            <a:r>
              <a:rPr lang="en-US" altLang="en-US" dirty="0" err="1"/>
              <a:t>shamt</a:t>
            </a:r>
            <a:r>
              <a:rPr lang="en-US" altLang="en-US" dirty="0"/>
              <a:t>: shift amount (00000 for now)</a:t>
            </a:r>
          </a:p>
          <a:p>
            <a:pPr lvl="1" eaLnBrk="1" hangingPunct="1"/>
            <a:r>
              <a:rPr lang="en-US" altLang="en-US" dirty="0" err="1"/>
              <a:t>funct</a:t>
            </a:r>
            <a:r>
              <a:rPr lang="en-US" altLang="en-US" dirty="0"/>
              <a:t>: function code (extends opcode)</a:t>
            </a:r>
            <a:endParaRPr lang="en-AU" altLang="en-US" dirty="0"/>
          </a:p>
        </p:txBody>
      </p:sp>
      <p:grpSp>
        <p:nvGrpSpPr>
          <p:cNvPr id="45061" name="Group 4"/>
          <p:cNvGrpSpPr>
            <a:grpSpLocks/>
          </p:cNvGrpSpPr>
          <p:nvPr/>
        </p:nvGrpSpPr>
        <p:grpSpPr bwMode="auto">
          <a:xfrm>
            <a:off x="1331913" y="1412875"/>
            <a:ext cx="6913562" cy="773113"/>
            <a:chOff x="703" y="981"/>
            <a:chExt cx="4355" cy="487"/>
          </a:xfrm>
        </p:grpSpPr>
        <p:sp>
          <p:nvSpPr>
            <p:cNvPr id="45062"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45063"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45064"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45065"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5066"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45067"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45068" name="Text Box 11"/>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5069" name="Text Box 12"/>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5070" name="Text Box 13"/>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71" name="Text Box 14"/>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72" name="Text Box 15"/>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73" name="Text Box 16"/>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extLst>
      <p:ext uri="{BB962C8B-B14F-4D97-AF65-F5344CB8AC3E}">
        <p14:creationId xmlns:p14="http://schemas.microsoft.com/office/powerpoint/2010/main" val="839788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71694ED-689D-4117-896B-54C7444B936E}" type="slidenum">
              <a:rPr lang="en-AU" altLang="en-US" sz="1400"/>
              <a:pPr>
                <a:spcBef>
                  <a:spcPct val="0"/>
                </a:spcBef>
                <a:buClrTx/>
                <a:buSzTx/>
                <a:buFontTx/>
                <a:buNone/>
              </a:pPr>
              <a:t>23</a:t>
            </a:fld>
            <a:endParaRPr lang="en-AU" altLang="en-US" sz="1400"/>
          </a:p>
        </p:txBody>
      </p:sp>
      <p:sp>
        <p:nvSpPr>
          <p:cNvPr id="47107" name="Rectangle 36"/>
          <p:cNvSpPr>
            <a:spLocks noGrp="1" noChangeArrowheads="1"/>
          </p:cNvSpPr>
          <p:nvPr>
            <p:ph type="title"/>
          </p:nvPr>
        </p:nvSpPr>
        <p:spPr/>
        <p:txBody>
          <a:bodyPr/>
          <a:lstStyle/>
          <a:p>
            <a:pPr eaLnBrk="1" hangingPunct="1"/>
            <a:r>
              <a:rPr lang="en-US" altLang="en-US"/>
              <a:t>R-format Example</a:t>
            </a:r>
            <a:endParaRPr lang="en-AU" altLang="en-US"/>
          </a:p>
        </p:txBody>
      </p:sp>
      <p:sp>
        <p:nvSpPr>
          <p:cNvPr id="47108" name="Rectangle 37"/>
          <p:cNvSpPr>
            <a:spLocks noGrp="1" noChangeArrowheads="1"/>
          </p:cNvSpPr>
          <p:nvPr>
            <p:ph type="body" idx="1"/>
          </p:nvPr>
        </p:nvSpPr>
        <p:spPr>
          <a:xfrm>
            <a:off x="682668" y="2327275"/>
            <a:ext cx="8270875" cy="649288"/>
          </a:xfrm>
        </p:spPr>
        <p:txBody>
          <a:bodyPr/>
          <a:lstStyle/>
          <a:p>
            <a:pPr eaLnBrk="1" hangingPunct="1">
              <a:buFont typeface="Wingdings" panose="05000000000000000000" pitchFamily="2" charset="2"/>
              <a:buNone/>
            </a:pPr>
            <a:r>
              <a:rPr lang="en-US" altLang="en-US">
                <a:latin typeface="Lucida Console" panose="020B0609040504020204" pitchFamily="49" charset="0"/>
              </a:rPr>
              <a:t>	add $t0, $s1, $s2</a:t>
            </a:r>
          </a:p>
        </p:txBody>
      </p:sp>
      <p:sp>
        <p:nvSpPr>
          <p:cNvPr id="47109" name="Text Box 17"/>
          <p:cNvSpPr txBox="1">
            <a:spLocks noChangeArrowheads="1"/>
          </p:cNvSpPr>
          <p:nvPr/>
        </p:nvSpPr>
        <p:spPr bwMode="auto">
          <a:xfrm>
            <a:off x="1331913" y="342900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special</a:t>
            </a:r>
            <a:endParaRPr lang="en-AU" altLang="en-US" sz="2000"/>
          </a:p>
        </p:txBody>
      </p:sp>
      <p:sp>
        <p:nvSpPr>
          <p:cNvPr id="47110" name="Text Box 18"/>
          <p:cNvSpPr txBox="1">
            <a:spLocks noChangeArrowheads="1"/>
          </p:cNvSpPr>
          <p:nvPr/>
        </p:nvSpPr>
        <p:spPr bwMode="auto">
          <a:xfrm>
            <a:off x="26289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$s1</a:t>
            </a:r>
            <a:endParaRPr lang="en-AU" altLang="en-US" sz="2000"/>
          </a:p>
        </p:txBody>
      </p:sp>
      <p:sp>
        <p:nvSpPr>
          <p:cNvPr id="47111" name="Text Box 19"/>
          <p:cNvSpPr txBox="1">
            <a:spLocks noChangeArrowheads="1"/>
          </p:cNvSpPr>
          <p:nvPr/>
        </p:nvSpPr>
        <p:spPr bwMode="auto">
          <a:xfrm>
            <a:off x="37084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$s2</a:t>
            </a:r>
            <a:endParaRPr lang="en-AU" altLang="en-US" sz="2000"/>
          </a:p>
        </p:txBody>
      </p:sp>
      <p:sp>
        <p:nvSpPr>
          <p:cNvPr id="47112" name="Text Box 20"/>
          <p:cNvSpPr txBox="1">
            <a:spLocks noChangeArrowheads="1"/>
          </p:cNvSpPr>
          <p:nvPr/>
        </p:nvSpPr>
        <p:spPr bwMode="auto">
          <a:xfrm>
            <a:off x="47879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$t0</a:t>
            </a:r>
            <a:endParaRPr lang="en-AU" altLang="en-US" sz="2000"/>
          </a:p>
        </p:txBody>
      </p:sp>
      <p:sp>
        <p:nvSpPr>
          <p:cNvPr id="47113" name="Text Box 21"/>
          <p:cNvSpPr txBox="1">
            <a:spLocks noChangeArrowheads="1"/>
          </p:cNvSpPr>
          <p:nvPr/>
        </p:nvSpPr>
        <p:spPr bwMode="auto">
          <a:xfrm>
            <a:off x="5868988"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7114" name="Text Box 22"/>
          <p:cNvSpPr txBox="1">
            <a:spLocks noChangeArrowheads="1"/>
          </p:cNvSpPr>
          <p:nvPr/>
        </p:nvSpPr>
        <p:spPr bwMode="auto">
          <a:xfrm>
            <a:off x="6948488" y="342900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add</a:t>
            </a:r>
            <a:endParaRPr lang="en-AU" altLang="en-US" sz="2000"/>
          </a:p>
        </p:txBody>
      </p:sp>
      <p:sp>
        <p:nvSpPr>
          <p:cNvPr id="47115" name="Text Box 23"/>
          <p:cNvSpPr txBox="1">
            <a:spLocks noChangeArrowheads="1"/>
          </p:cNvSpPr>
          <p:nvPr/>
        </p:nvSpPr>
        <p:spPr bwMode="auto">
          <a:xfrm>
            <a:off x="1331913" y="40782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7116" name="Text Box 24"/>
          <p:cNvSpPr txBox="1">
            <a:spLocks noChangeArrowheads="1"/>
          </p:cNvSpPr>
          <p:nvPr/>
        </p:nvSpPr>
        <p:spPr bwMode="auto">
          <a:xfrm>
            <a:off x="26289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17</a:t>
            </a:r>
            <a:endParaRPr lang="en-AU" altLang="en-US" sz="2000"/>
          </a:p>
        </p:txBody>
      </p:sp>
      <p:sp>
        <p:nvSpPr>
          <p:cNvPr id="47117" name="Text Box 25"/>
          <p:cNvSpPr txBox="1">
            <a:spLocks noChangeArrowheads="1"/>
          </p:cNvSpPr>
          <p:nvPr/>
        </p:nvSpPr>
        <p:spPr bwMode="auto">
          <a:xfrm>
            <a:off x="37084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18</a:t>
            </a:r>
            <a:endParaRPr lang="en-AU" altLang="en-US" sz="2000"/>
          </a:p>
        </p:txBody>
      </p:sp>
      <p:sp>
        <p:nvSpPr>
          <p:cNvPr id="47118" name="Text Box 26"/>
          <p:cNvSpPr txBox="1">
            <a:spLocks noChangeArrowheads="1"/>
          </p:cNvSpPr>
          <p:nvPr/>
        </p:nvSpPr>
        <p:spPr bwMode="auto">
          <a:xfrm>
            <a:off x="47879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8</a:t>
            </a:r>
            <a:endParaRPr lang="en-AU" altLang="en-US" sz="2000"/>
          </a:p>
        </p:txBody>
      </p:sp>
      <p:sp>
        <p:nvSpPr>
          <p:cNvPr id="47119" name="Text Box 27"/>
          <p:cNvSpPr txBox="1">
            <a:spLocks noChangeArrowheads="1"/>
          </p:cNvSpPr>
          <p:nvPr/>
        </p:nvSpPr>
        <p:spPr bwMode="auto">
          <a:xfrm>
            <a:off x="5868988"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7120" name="Text Box 28"/>
          <p:cNvSpPr txBox="1">
            <a:spLocks noChangeArrowheads="1"/>
          </p:cNvSpPr>
          <p:nvPr/>
        </p:nvSpPr>
        <p:spPr bwMode="auto">
          <a:xfrm>
            <a:off x="6948488" y="40782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32</a:t>
            </a:r>
            <a:endParaRPr lang="en-AU" altLang="en-US" sz="2000"/>
          </a:p>
        </p:txBody>
      </p:sp>
      <p:sp>
        <p:nvSpPr>
          <p:cNvPr id="47121" name="Text Box 29"/>
          <p:cNvSpPr txBox="1">
            <a:spLocks noChangeArrowheads="1"/>
          </p:cNvSpPr>
          <p:nvPr/>
        </p:nvSpPr>
        <p:spPr bwMode="auto">
          <a:xfrm>
            <a:off x="1331913" y="47259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t>000000</a:t>
            </a:r>
            <a:endParaRPr lang="en-AU" altLang="en-US" sz="2000" dirty="0"/>
          </a:p>
        </p:txBody>
      </p:sp>
      <p:sp>
        <p:nvSpPr>
          <p:cNvPr id="47122" name="Text Box 30"/>
          <p:cNvSpPr txBox="1">
            <a:spLocks noChangeArrowheads="1"/>
          </p:cNvSpPr>
          <p:nvPr/>
        </p:nvSpPr>
        <p:spPr bwMode="auto">
          <a:xfrm>
            <a:off x="26289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10001</a:t>
            </a:r>
            <a:endParaRPr lang="en-AU" altLang="en-US" sz="2000"/>
          </a:p>
        </p:txBody>
      </p:sp>
      <p:sp>
        <p:nvSpPr>
          <p:cNvPr id="47123" name="Text Box 31"/>
          <p:cNvSpPr txBox="1">
            <a:spLocks noChangeArrowheads="1"/>
          </p:cNvSpPr>
          <p:nvPr/>
        </p:nvSpPr>
        <p:spPr bwMode="auto">
          <a:xfrm>
            <a:off x="37084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10010</a:t>
            </a:r>
            <a:endParaRPr lang="en-AU" altLang="en-US" sz="2000"/>
          </a:p>
        </p:txBody>
      </p:sp>
      <p:sp>
        <p:nvSpPr>
          <p:cNvPr id="47124" name="Text Box 32"/>
          <p:cNvSpPr txBox="1">
            <a:spLocks noChangeArrowheads="1"/>
          </p:cNvSpPr>
          <p:nvPr/>
        </p:nvSpPr>
        <p:spPr bwMode="auto">
          <a:xfrm>
            <a:off x="47879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01000</a:t>
            </a:r>
            <a:endParaRPr lang="en-AU" altLang="en-US" sz="2000"/>
          </a:p>
        </p:txBody>
      </p:sp>
      <p:sp>
        <p:nvSpPr>
          <p:cNvPr id="47125" name="Text Box 33"/>
          <p:cNvSpPr txBox="1">
            <a:spLocks noChangeArrowheads="1"/>
          </p:cNvSpPr>
          <p:nvPr/>
        </p:nvSpPr>
        <p:spPr bwMode="auto">
          <a:xfrm>
            <a:off x="5868988"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a:t>
            </a:r>
            <a:endParaRPr lang="en-AU" altLang="en-US" sz="2000"/>
          </a:p>
        </p:txBody>
      </p:sp>
      <p:sp>
        <p:nvSpPr>
          <p:cNvPr id="47126" name="Text Box 34"/>
          <p:cNvSpPr txBox="1">
            <a:spLocks noChangeArrowheads="1"/>
          </p:cNvSpPr>
          <p:nvPr/>
        </p:nvSpPr>
        <p:spPr bwMode="auto">
          <a:xfrm>
            <a:off x="6948488" y="47259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100000</a:t>
            </a:r>
            <a:endParaRPr lang="en-AU" altLang="en-US" sz="2000"/>
          </a:p>
        </p:txBody>
      </p:sp>
      <p:sp>
        <p:nvSpPr>
          <p:cNvPr id="47127" name="Rectangle 35"/>
          <p:cNvSpPr>
            <a:spLocks noChangeArrowheads="1"/>
          </p:cNvSpPr>
          <p:nvPr/>
        </p:nvSpPr>
        <p:spPr bwMode="auto">
          <a:xfrm>
            <a:off x="678044" y="5264150"/>
            <a:ext cx="8140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dirty="0"/>
              <a:t>000000 – Distinguishes R-Type from other types</a:t>
            </a:r>
          </a:p>
          <a:p>
            <a:pPr eaLnBrk="1" hangingPunct="1">
              <a:buFont typeface="Wingdings" panose="05000000000000000000" pitchFamily="2" charset="2"/>
              <a:buNone/>
            </a:pPr>
            <a:r>
              <a:rPr lang="en-US" altLang="en-US" sz="2400" dirty="0"/>
              <a:t>10001100100100000000100000</a:t>
            </a:r>
            <a:r>
              <a:rPr lang="en-US" altLang="en-US" sz="2400" baseline="-25000" dirty="0"/>
              <a:t>2</a:t>
            </a:r>
            <a:r>
              <a:rPr lang="en-US" altLang="en-US" sz="2400" dirty="0"/>
              <a:t> = 02324020</a:t>
            </a:r>
            <a:r>
              <a:rPr lang="en-US" altLang="en-US" sz="2400" baseline="-25000" dirty="0"/>
              <a:t>16</a:t>
            </a:r>
            <a:endParaRPr lang="en-AU" altLang="en-US" sz="2400" dirty="0"/>
          </a:p>
        </p:txBody>
      </p:sp>
      <p:grpSp>
        <p:nvGrpSpPr>
          <p:cNvPr id="47128" name="Group 38"/>
          <p:cNvGrpSpPr>
            <a:grpSpLocks/>
          </p:cNvGrpSpPr>
          <p:nvPr/>
        </p:nvGrpSpPr>
        <p:grpSpPr bwMode="auto">
          <a:xfrm>
            <a:off x="1331913" y="1412875"/>
            <a:ext cx="6913562" cy="773113"/>
            <a:chOff x="703" y="981"/>
            <a:chExt cx="4355" cy="487"/>
          </a:xfrm>
        </p:grpSpPr>
        <p:sp>
          <p:nvSpPr>
            <p:cNvPr id="47129" name="Text Box 39"/>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47130" name="Text Box 40"/>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47131" name="Text Box 41"/>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47132" name="Text Box 42"/>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7133" name="Text Box 43"/>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47134" name="Text Box 44"/>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47135" name="Text Box 45"/>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7136" name="Text Box 46"/>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7137" name="Text Box 47"/>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38" name="Text Box 48"/>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39" name="Text Box 49"/>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40" name="Text Box 50"/>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extLst>
      <p:ext uri="{BB962C8B-B14F-4D97-AF65-F5344CB8AC3E}">
        <p14:creationId xmlns:p14="http://schemas.microsoft.com/office/powerpoint/2010/main" val="1518782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fld id="{95AED0E3-0FD9-4A10-8BAA-C535729EEEF4}" type="datetime1">
              <a:rPr lang="en-US" altLang="en-US"/>
              <a:pPr/>
              <a:t>3/11/2023</a:t>
            </a:fld>
            <a:endParaRPr lang="en-US" altLang="en-US"/>
          </a:p>
        </p:txBody>
      </p:sp>
      <p:sp>
        <p:nvSpPr>
          <p:cNvPr id="44"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45" name="Slide Number Placeholder 5"/>
          <p:cNvSpPr>
            <a:spLocks noGrp="1"/>
          </p:cNvSpPr>
          <p:nvPr>
            <p:ph type="sldNum" sz="quarter" idx="4294967295"/>
          </p:nvPr>
        </p:nvSpPr>
        <p:spPr>
          <a:xfrm>
            <a:off x="7239000" y="6400800"/>
            <a:ext cx="1905000" cy="457200"/>
          </a:xfrm>
          <a:prstGeom prst="rect">
            <a:avLst/>
          </a:prstGeom>
        </p:spPr>
        <p:txBody>
          <a:bodyPr/>
          <a:lstStyle/>
          <a:p>
            <a:fld id="{69D63CC6-6630-46BD-A371-799D184FAFB8}" type="slidenum">
              <a:rPr lang="en-US" altLang="en-US"/>
              <a:pPr/>
              <a:t>24</a:t>
            </a:fld>
            <a:endParaRPr lang="en-US" altLang="en-US"/>
          </a:p>
        </p:txBody>
      </p:sp>
      <p:sp>
        <p:nvSpPr>
          <p:cNvPr id="227331" name="Rectangle 2051"/>
          <p:cNvSpPr>
            <a:spLocks noChangeArrowheads="1"/>
          </p:cNvSpPr>
          <p:nvPr/>
        </p:nvSpPr>
        <p:spPr bwMode="auto">
          <a:xfrm>
            <a:off x="2282825" y="1912938"/>
            <a:ext cx="2817813"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2" name="Rectangle 2052"/>
          <p:cNvSpPr>
            <a:spLocks noChangeArrowheads="1"/>
          </p:cNvSpPr>
          <p:nvPr/>
        </p:nvSpPr>
        <p:spPr bwMode="auto">
          <a:xfrm>
            <a:off x="685800" y="141132"/>
            <a:ext cx="74485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R-type – ADD &amp; SUB </a:t>
            </a:r>
          </a:p>
        </p:txBody>
      </p:sp>
      <p:sp>
        <p:nvSpPr>
          <p:cNvPr id="227333" name="Rectangle 2053"/>
          <p:cNvSpPr>
            <a:spLocks noGrp="1" noChangeArrowheads="1"/>
          </p:cNvSpPr>
          <p:nvPr>
            <p:ph type="body" idx="1"/>
          </p:nvPr>
        </p:nvSpPr>
        <p:spPr>
          <a:xfrm>
            <a:off x="476306" y="999150"/>
            <a:ext cx="8920229" cy="10668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Tx/>
              <a:buNone/>
            </a:pPr>
            <a:r>
              <a:rPr lang="en-US" altLang="en-US" dirty="0"/>
              <a:t>C code:  	   	    </a:t>
            </a:r>
            <a:r>
              <a:rPr lang="en-US" altLang="en-US" b="1" dirty="0">
                <a:latin typeface="Courier New" panose="02070309020205020404" pitchFamily="49" charset="0"/>
              </a:rPr>
              <a:t>A = B + C</a:t>
            </a:r>
          </a:p>
          <a:p>
            <a:pPr>
              <a:buFontTx/>
              <a:buNone/>
            </a:pPr>
            <a:r>
              <a:rPr lang="en-US" altLang="en-US" dirty="0"/>
              <a:t>MIPS code: </a:t>
            </a:r>
            <a:r>
              <a:rPr lang="en-US" altLang="en-US" b="1" dirty="0">
                <a:latin typeface="Courier New" panose="02070309020205020404" pitchFamily="49" charset="0"/>
              </a:rPr>
              <a:t>add $16, $17, $18 </a:t>
            </a:r>
            <a:endParaRPr lang="en-US" altLang="en-US" b="1" dirty="0"/>
          </a:p>
        </p:txBody>
      </p:sp>
      <p:grpSp>
        <p:nvGrpSpPr>
          <p:cNvPr id="227335" name="Group 2055"/>
          <p:cNvGrpSpPr>
            <a:grpSpLocks/>
          </p:cNvGrpSpPr>
          <p:nvPr/>
        </p:nvGrpSpPr>
        <p:grpSpPr bwMode="auto">
          <a:xfrm>
            <a:off x="685800" y="1905000"/>
            <a:ext cx="7620000" cy="1143000"/>
            <a:chOff x="240" y="1584"/>
            <a:chExt cx="4800" cy="720"/>
          </a:xfrm>
        </p:grpSpPr>
        <p:sp>
          <p:nvSpPr>
            <p:cNvPr id="227336" name="Text Box 2056"/>
            <p:cNvSpPr txBox="1">
              <a:spLocks noChangeArrowheads="1"/>
            </p:cNvSpPr>
            <p:nvPr/>
          </p:nvSpPr>
          <p:spPr bwMode="auto">
            <a:xfrm>
              <a:off x="1152"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endParaRPr lang="en-US" altLang="en-US" sz="2400" b="0">
                <a:solidFill>
                  <a:schemeClr val="tx1"/>
                </a:solidFill>
                <a:latin typeface="Times New Roman" panose="02020603050405020304" pitchFamily="18" charset="0"/>
              </a:endParaRPr>
            </a:p>
          </p:txBody>
        </p:sp>
        <p:grpSp>
          <p:nvGrpSpPr>
            <p:cNvPr id="227337" name="Group 2057"/>
            <p:cNvGrpSpPr>
              <a:grpSpLocks/>
            </p:cNvGrpSpPr>
            <p:nvPr/>
          </p:nvGrpSpPr>
          <p:grpSpPr bwMode="auto">
            <a:xfrm>
              <a:off x="864" y="1680"/>
              <a:ext cx="4176" cy="296"/>
              <a:chOff x="1008" y="1680"/>
              <a:chExt cx="4032" cy="296"/>
            </a:xfrm>
          </p:grpSpPr>
          <p:sp>
            <p:nvSpPr>
              <p:cNvPr id="227338" name="Text Box 2058"/>
              <p:cNvSpPr txBox="1">
                <a:spLocks noChangeArrowheads="1"/>
              </p:cNvSpPr>
              <p:nvPr/>
            </p:nvSpPr>
            <p:spPr bwMode="auto">
              <a:xfrm>
                <a:off x="1008" y="1680"/>
                <a:ext cx="768"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27339" name="Text Box 2059"/>
              <p:cNvSpPr txBox="1">
                <a:spLocks noChangeArrowheads="1"/>
              </p:cNvSpPr>
              <p:nvPr/>
            </p:nvSpPr>
            <p:spPr bwMode="auto">
              <a:xfrm>
                <a:off x="1776"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17</a:t>
                </a:r>
              </a:p>
            </p:txBody>
          </p:sp>
          <p:sp>
            <p:nvSpPr>
              <p:cNvPr id="227340" name="Text Box 2060"/>
              <p:cNvSpPr txBox="1">
                <a:spLocks noChangeArrowheads="1"/>
              </p:cNvSpPr>
              <p:nvPr/>
            </p:nvSpPr>
            <p:spPr bwMode="auto">
              <a:xfrm>
                <a:off x="4080" y="1680"/>
                <a:ext cx="960"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32</a:t>
                </a:r>
              </a:p>
            </p:txBody>
          </p:sp>
          <p:sp>
            <p:nvSpPr>
              <p:cNvPr id="227341" name="Text Box 2061"/>
              <p:cNvSpPr txBox="1">
                <a:spLocks noChangeArrowheads="1"/>
              </p:cNvSpPr>
              <p:nvPr/>
            </p:nvSpPr>
            <p:spPr bwMode="auto">
              <a:xfrm>
                <a:off x="2352"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18</a:t>
                </a:r>
                <a:endParaRPr lang="en-US" altLang="en-US" sz="2400" b="0">
                  <a:solidFill>
                    <a:schemeClr val="tx1"/>
                  </a:solidFill>
                  <a:latin typeface="Times New Roman" panose="02020603050405020304" pitchFamily="18" charset="0"/>
                </a:endParaRPr>
              </a:p>
            </p:txBody>
          </p:sp>
          <p:sp>
            <p:nvSpPr>
              <p:cNvPr id="227342" name="Text Box 2062"/>
              <p:cNvSpPr txBox="1">
                <a:spLocks noChangeArrowheads="1"/>
              </p:cNvSpPr>
              <p:nvPr/>
            </p:nvSpPr>
            <p:spPr bwMode="auto">
              <a:xfrm>
                <a:off x="2928"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227343" name="Text Box 2063"/>
              <p:cNvSpPr txBox="1">
                <a:spLocks noChangeArrowheads="1"/>
              </p:cNvSpPr>
              <p:nvPr/>
            </p:nvSpPr>
            <p:spPr bwMode="auto">
              <a:xfrm>
                <a:off x="3504" y="1680"/>
                <a:ext cx="62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a:t>
                </a:r>
              </a:p>
            </p:txBody>
          </p:sp>
        </p:grpSp>
        <p:sp>
          <p:nvSpPr>
            <p:cNvPr id="227344" name="Text Box 2064"/>
            <p:cNvSpPr txBox="1">
              <a:spLocks noChangeArrowheads="1"/>
            </p:cNvSpPr>
            <p:nvPr/>
          </p:nvSpPr>
          <p:spPr bwMode="auto">
            <a:xfrm>
              <a:off x="240" y="158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fields</a:t>
              </a:r>
              <a:endParaRPr lang="en-US" altLang="en-US" sz="2400" b="0">
                <a:solidFill>
                  <a:schemeClr val="tx1"/>
                </a:solidFill>
                <a:latin typeface="Times New Roman" panose="02020603050405020304" pitchFamily="18" charset="0"/>
              </a:endParaRPr>
            </a:p>
          </p:txBody>
        </p:sp>
        <p:sp>
          <p:nvSpPr>
            <p:cNvPr id="227345" name="Text Box 2065"/>
            <p:cNvSpPr txBox="1">
              <a:spLocks noChangeArrowheads="1"/>
            </p:cNvSpPr>
            <p:nvPr/>
          </p:nvSpPr>
          <p:spPr bwMode="auto">
            <a:xfrm>
              <a:off x="336" y="18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bits</a:t>
              </a:r>
              <a:endParaRPr lang="en-US" altLang="en-US" sz="2400" b="0">
                <a:solidFill>
                  <a:schemeClr val="tx1"/>
                </a:solidFill>
                <a:latin typeface="Times New Roman" panose="02020603050405020304" pitchFamily="18" charset="0"/>
              </a:endParaRPr>
            </a:p>
          </p:txBody>
        </p:sp>
        <p:sp>
          <p:nvSpPr>
            <p:cNvPr id="227346" name="Text Box 2066"/>
            <p:cNvSpPr txBox="1">
              <a:spLocks noChangeArrowheads="1"/>
            </p:cNvSpPr>
            <p:nvPr/>
          </p:nvSpPr>
          <p:spPr bwMode="auto">
            <a:xfrm>
              <a:off x="1776"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7347" name="Text Box 2067"/>
            <p:cNvSpPr txBox="1">
              <a:spLocks noChangeArrowheads="1"/>
            </p:cNvSpPr>
            <p:nvPr/>
          </p:nvSpPr>
          <p:spPr bwMode="auto">
            <a:xfrm>
              <a:off x="2400"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7348" name="Text Box 2068"/>
            <p:cNvSpPr txBox="1">
              <a:spLocks noChangeArrowheads="1"/>
            </p:cNvSpPr>
            <p:nvPr/>
          </p:nvSpPr>
          <p:spPr bwMode="auto">
            <a:xfrm>
              <a:off x="3024"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7349" name="Text Box 2069"/>
            <p:cNvSpPr txBox="1">
              <a:spLocks noChangeArrowheads="1"/>
            </p:cNvSpPr>
            <p:nvPr/>
          </p:nvSpPr>
          <p:spPr bwMode="auto">
            <a:xfrm>
              <a:off x="3648"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7350" name="Text Box 2070"/>
            <p:cNvSpPr txBox="1">
              <a:spLocks noChangeArrowheads="1"/>
            </p:cNvSpPr>
            <p:nvPr/>
          </p:nvSpPr>
          <p:spPr bwMode="auto">
            <a:xfrm>
              <a:off x="4416"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p>
          </p:txBody>
        </p:sp>
      </p:grpSp>
      <p:sp>
        <p:nvSpPr>
          <p:cNvPr id="227351" name="Text Box 2071"/>
          <p:cNvSpPr txBox="1">
            <a:spLocks noChangeArrowheads="1"/>
          </p:cNvSpPr>
          <p:nvPr/>
        </p:nvSpPr>
        <p:spPr bwMode="auto">
          <a:xfrm>
            <a:off x="457200" y="28194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3200" dirty="0">
                <a:solidFill>
                  <a:schemeClr val="tx1"/>
                </a:solidFill>
                <a:latin typeface="Impact" panose="020B0806030902050204" pitchFamily="34" charset="0"/>
              </a:rPr>
              <a:t>MIPS Machine Code :</a:t>
            </a:r>
            <a:endParaRPr lang="en-US" altLang="en-US" sz="2400" dirty="0">
              <a:solidFill>
                <a:schemeClr val="tx1"/>
              </a:solidFill>
              <a:latin typeface="Impact" panose="020B0806030902050204" pitchFamily="34" charset="0"/>
            </a:endParaRPr>
          </a:p>
        </p:txBody>
      </p:sp>
      <p:sp>
        <p:nvSpPr>
          <p:cNvPr id="227356" name="Text Box 2076"/>
          <p:cNvSpPr txBox="1">
            <a:spLocks noChangeArrowheads="1"/>
          </p:cNvSpPr>
          <p:nvPr/>
        </p:nvSpPr>
        <p:spPr bwMode="auto">
          <a:xfrm>
            <a:off x="457200" y="4800600"/>
            <a:ext cx="8686800" cy="28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0000"/>
              </a:lnSpc>
              <a:spcBef>
                <a:spcPct val="50000"/>
              </a:spcBef>
              <a:spcAft>
                <a:spcPct val="0"/>
              </a:spcAft>
            </a:pPr>
            <a:r>
              <a:rPr lang="en-US" altLang="en-US" sz="3200" b="0">
                <a:solidFill>
                  <a:schemeClr val="tx1"/>
                </a:solidFill>
                <a:latin typeface="Impact" panose="020B0806030902050204" pitchFamily="34" charset="0"/>
              </a:rPr>
              <a:t>For subtraction, function code is 34</a:t>
            </a:r>
          </a:p>
        </p:txBody>
      </p:sp>
      <p:sp>
        <p:nvSpPr>
          <p:cNvPr id="227359" name="Text Box 2079"/>
          <p:cNvSpPr txBox="1">
            <a:spLocks noChangeArrowheads="1"/>
          </p:cNvSpPr>
          <p:nvPr/>
        </p:nvSpPr>
        <p:spPr bwMode="auto">
          <a:xfrm>
            <a:off x="0" y="5638800"/>
            <a:ext cx="914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3200" b="0">
                <a:solidFill>
                  <a:schemeClr val="tx1"/>
                </a:solidFill>
                <a:latin typeface="Impact" panose="020B0806030902050204" pitchFamily="34" charset="0"/>
              </a:rPr>
              <a:t>+ and - differs only on one bit- </a:t>
            </a:r>
            <a:r>
              <a:rPr lang="en-US" altLang="en-US" sz="2800" b="0">
                <a:solidFill>
                  <a:schemeClr val="tx1"/>
                </a:solidFill>
                <a:latin typeface="Impact" panose="020B0806030902050204" pitchFamily="34" charset="0"/>
              </a:rPr>
              <a:t>easy for implementation</a:t>
            </a:r>
          </a:p>
        </p:txBody>
      </p:sp>
      <p:grpSp>
        <p:nvGrpSpPr>
          <p:cNvPr id="227377" name="Group 2097"/>
          <p:cNvGrpSpPr>
            <a:grpSpLocks/>
          </p:cNvGrpSpPr>
          <p:nvPr/>
        </p:nvGrpSpPr>
        <p:grpSpPr bwMode="auto">
          <a:xfrm>
            <a:off x="1600200" y="3581400"/>
            <a:ext cx="7096125" cy="469900"/>
            <a:chOff x="1008" y="2256"/>
            <a:chExt cx="4470" cy="296"/>
          </a:xfrm>
        </p:grpSpPr>
        <p:sp>
          <p:nvSpPr>
            <p:cNvPr id="227363" name="Text Box 2083"/>
            <p:cNvSpPr txBox="1">
              <a:spLocks noChangeArrowheads="1"/>
            </p:cNvSpPr>
            <p:nvPr/>
          </p:nvSpPr>
          <p:spPr bwMode="auto">
            <a:xfrm>
              <a:off x="1008" y="2256"/>
              <a:ext cx="86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000000</a:t>
              </a:r>
              <a:endParaRPr lang="en-US" altLang="en-US" sz="2000">
                <a:solidFill>
                  <a:schemeClr val="tx1"/>
                </a:solidFill>
                <a:latin typeface="Times New Roman" panose="02020603050405020304" pitchFamily="18" charset="0"/>
              </a:endParaRPr>
            </a:p>
          </p:txBody>
        </p:sp>
        <p:sp>
          <p:nvSpPr>
            <p:cNvPr id="227364" name="Text Box 2084"/>
            <p:cNvSpPr txBox="1">
              <a:spLocks noChangeArrowheads="1"/>
            </p:cNvSpPr>
            <p:nvPr/>
          </p:nvSpPr>
          <p:spPr bwMode="auto">
            <a:xfrm>
              <a:off x="1879" y="2256"/>
              <a:ext cx="60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10001</a:t>
              </a:r>
            </a:p>
          </p:txBody>
        </p:sp>
        <p:sp>
          <p:nvSpPr>
            <p:cNvPr id="227365" name="Text Box 2085"/>
            <p:cNvSpPr txBox="1">
              <a:spLocks noChangeArrowheads="1"/>
            </p:cNvSpPr>
            <p:nvPr/>
          </p:nvSpPr>
          <p:spPr bwMode="auto">
            <a:xfrm>
              <a:off x="4464" y="2256"/>
              <a:ext cx="101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b="0">
                  <a:solidFill>
                    <a:schemeClr val="tx1"/>
                  </a:solidFill>
                  <a:latin typeface="Impact" panose="020B0806030902050204" pitchFamily="34" charset="0"/>
                </a:rPr>
                <a:t>100000</a:t>
              </a:r>
              <a:endParaRPr lang="en-US" altLang="en-US" sz="2400">
                <a:solidFill>
                  <a:schemeClr val="tx1"/>
                </a:solidFill>
                <a:latin typeface="Times New Roman" panose="02020603050405020304" pitchFamily="18" charset="0"/>
              </a:endParaRPr>
            </a:p>
          </p:txBody>
        </p:sp>
        <p:sp>
          <p:nvSpPr>
            <p:cNvPr id="227366" name="Text Box 2086"/>
            <p:cNvSpPr txBox="1">
              <a:spLocks noChangeArrowheads="1"/>
            </p:cNvSpPr>
            <p:nvPr/>
          </p:nvSpPr>
          <p:spPr bwMode="auto">
            <a:xfrm>
              <a:off x="2488" y="2256"/>
              <a:ext cx="60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10010</a:t>
              </a:r>
            </a:p>
          </p:txBody>
        </p:sp>
        <p:sp>
          <p:nvSpPr>
            <p:cNvPr id="227367" name="Text Box 2087"/>
            <p:cNvSpPr txBox="1">
              <a:spLocks noChangeArrowheads="1"/>
            </p:cNvSpPr>
            <p:nvPr/>
          </p:nvSpPr>
          <p:spPr bwMode="auto">
            <a:xfrm>
              <a:off x="3097" y="2256"/>
              <a:ext cx="743"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10000</a:t>
              </a:r>
            </a:p>
          </p:txBody>
        </p:sp>
        <p:sp>
          <p:nvSpPr>
            <p:cNvPr id="227368" name="Text Box 2088"/>
            <p:cNvSpPr txBox="1">
              <a:spLocks noChangeArrowheads="1"/>
            </p:cNvSpPr>
            <p:nvPr/>
          </p:nvSpPr>
          <p:spPr bwMode="auto">
            <a:xfrm>
              <a:off x="3840" y="2256"/>
              <a:ext cx="65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00000</a:t>
              </a:r>
            </a:p>
          </p:txBody>
        </p:sp>
      </p:grpSp>
      <p:sp>
        <p:nvSpPr>
          <p:cNvPr id="227376" name="Rectangle 2096"/>
          <p:cNvSpPr>
            <a:spLocks noChangeArrowheads="1"/>
          </p:cNvSpPr>
          <p:nvPr/>
        </p:nvSpPr>
        <p:spPr bwMode="auto">
          <a:xfrm>
            <a:off x="381000" y="4114800"/>
            <a:ext cx="7394575"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50000"/>
              </a:spcBef>
              <a:spcAft>
                <a:spcPct val="0"/>
              </a:spcAft>
            </a:pPr>
            <a:r>
              <a:rPr lang="en-US" altLang="en-US" sz="3200" b="0">
                <a:solidFill>
                  <a:schemeClr val="tx1"/>
                </a:solidFill>
                <a:latin typeface="Impact" panose="020B0806030902050204" pitchFamily="34" charset="0"/>
              </a:rPr>
              <a:t>For all arithmetic operation op-code is zero.</a:t>
            </a:r>
          </a:p>
        </p:txBody>
      </p:sp>
      <p:grpSp>
        <p:nvGrpSpPr>
          <p:cNvPr id="227378" name="Group 2098"/>
          <p:cNvGrpSpPr>
            <a:grpSpLocks/>
          </p:cNvGrpSpPr>
          <p:nvPr/>
        </p:nvGrpSpPr>
        <p:grpSpPr bwMode="auto">
          <a:xfrm>
            <a:off x="1581150" y="5124450"/>
            <a:ext cx="7096125" cy="469900"/>
            <a:chOff x="1008" y="2256"/>
            <a:chExt cx="4470" cy="296"/>
          </a:xfrm>
        </p:grpSpPr>
        <p:sp>
          <p:nvSpPr>
            <p:cNvPr id="227379" name="Text Box 2099"/>
            <p:cNvSpPr txBox="1">
              <a:spLocks noChangeArrowheads="1"/>
            </p:cNvSpPr>
            <p:nvPr/>
          </p:nvSpPr>
          <p:spPr bwMode="auto">
            <a:xfrm>
              <a:off x="1008" y="2256"/>
              <a:ext cx="86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000000</a:t>
              </a:r>
              <a:endParaRPr lang="en-US" altLang="en-US" sz="2000">
                <a:solidFill>
                  <a:schemeClr val="tx1"/>
                </a:solidFill>
                <a:latin typeface="Times New Roman" panose="02020603050405020304" pitchFamily="18" charset="0"/>
              </a:endParaRPr>
            </a:p>
          </p:txBody>
        </p:sp>
        <p:sp>
          <p:nvSpPr>
            <p:cNvPr id="227380" name="Text Box 2100"/>
            <p:cNvSpPr txBox="1">
              <a:spLocks noChangeArrowheads="1"/>
            </p:cNvSpPr>
            <p:nvPr/>
          </p:nvSpPr>
          <p:spPr bwMode="auto">
            <a:xfrm>
              <a:off x="1879" y="2256"/>
              <a:ext cx="60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10001</a:t>
              </a:r>
            </a:p>
          </p:txBody>
        </p:sp>
        <p:sp>
          <p:nvSpPr>
            <p:cNvPr id="227381" name="Text Box 2101"/>
            <p:cNvSpPr txBox="1">
              <a:spLocks noChangeArrowheads="1"/>
            </p:cNvSpPr>
            <p:nvPr/>
          </p:nvSpPr>
          <p:spPr bwMode="auto">
            <a:xfrm>
              <a:off x="4464" y="2256"/>
              <a:ext cx="101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b="0">
                  <a:solidFill>
                    <a:schemeClr val="tx1"/>
                  </a:solidFill>
                  <a:latin typeface="Impact" panose="020B0806030902050204" pitchFamily="34" charset="0"/>
                </a:rPr>
                <a:t>100010</a:t>
              </a:r>
              <a:endParaRPr lang="en-US" altLang="en-US" sz="2400">
                <a:solidFill>
                  <a:schemeClr val="tx1"/>
                </a:solidFill>
                <a:latin typeface="Times New Roman" panose="02020603050405020304" pitchFamily="18" charset="0"/>
              </a:endParaRPr>
            </a:p>
          </p:txBody>
        </p:sp>
        <p:sp>
          <p:nvSpPr>
            <p:cNvPr id="227382" name="Text Box 2102"/>
            <p:cNvSpPr txBox="1">
              <a:spLocks noChangeArrowheads="1"/>
            </p:cNvSpPr>
            <p:nvPr/>
          </p:nvSpPr>
          <p:spPr bwMode="auto">
            <a:xfrm>
              <a:off x="2488" y="2256"/>
              <a:ext cx="60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10010</a:t>
              </a:r>
            </a:p>
          </p:txBody>
        </p:sp>
        <p:sp>
          <p:nvSpPr>
            <p:cNvPr id="227383" name="Text Box 2103"/>
            <p:cNvSpPr txBox="1">
              <a:spLocks noChangeArrowheads="1"/>
            </p:cNvSpPr>
            <p:nvPr/>
          </p:nvSpPr>
          <p:spPr bwMode="auto">
            <a:xfrm>
              <a:off x="3097" y="2256"/>
              <a:ext cx="743"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10000</a:t>
              </a:r>
            </a:p>
          </p:txBody>
        </p:sp>
        <p:sp>
          <p:nvSpPr>
            <p:cNvPr id="227384" name="Text Box 2104"/>
            <p:cNvSpPr txBox="1">
              <a:spLocks noChangeArrowheads="1"/>
            </p:cNvSpPr>
            <p:nvPr/>
          </p:nvSpPr>
          <p:spPr bwMode="auto">
            <a:xfrm>
              <a:off x="3840" y="2256"/>
              <a:ext cx="65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b="0">
                  <a:solidFill>
                    <a:schemeClr val="tx1"/>
                  </a:solidFill>
                  <a:latin typeface="Impact" panose="020B0806030902050204" pitchFamily="34" charset="0"/>
                </a:rPr>
                <a:t>00000</a:t>
              </a:r>
            </a:p>
          </p:txBody>
        </p:sp>
      </p:grpSp>
      <p:sp>
        <p:nvSpPr>
          <p:cNvPr id="227358" name="Line 2078"/>
          <p:cNvSpPr>
            <a:spLocks noChangeShapeType="1"/>
          </p:cNvSpPr>
          <p:nvPr/>
        </p:nvSpPr>
        <p:spPr bwMode="auto">
          <a:xfrm flipH="1">
            <a:off x="7821612" y="4065134"/>
            <a:ext cx="26988" cy="10287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31937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RTL – </a:t>
            </a:r>
            <a:r>
              <a:rPr lang="en-US" sz="3600" dirty="0"/>
              <a:t>Register Transfer Language</a:t>
            </a:r>
          </a:p>
        </p:txBody>
      </p:sp>
      <p:sp>
        <p:nvSpPr>
          <p:cNvPr id="3" name="Content Placeholder 2"/>
          <p:cNvSpPr>
            <a:spLocks noGrp="1"/>
          </p:cNvSpPr>
          <p:nvPr>
            <p:ph idx="1"/>
          </p:nvPr>
        </p:nvSpPr>
        <p:spPr/>
        <p:txBody>
          <a:bodyPr/>
          <a:lstStyle/>
          <a:p>
            <a:r>
              <a:rPr lang="en-US" dirty="0"/>
              <a:t>add $</a:t>
            </a:r>
            <a:r>
              <a:rPr lang="en-US" dirty="0" err="1"/>
              <a:t>rd</a:t>
            </a:r>
            <a:r>
              <a:rPr lang="en-US" dirty="0"/>
              <a:t>, $</a:t>
            </a:r>
            <a:r>
              <a:rPr lang="en-US" dirty="0" err="1"/>
              <a:t>rs</a:t>
            </a:r>
            <a:r>
              <a:rPr lang="en-US" dirty="0"/>
              <a:t>, $</a:t>
            </a:r>
            <a:r>
              <a:rPr lang="en-US" dirty="0" err="1"/>
              <a:t>rt</a:t>
            </a:r>
            <a:endParaRPr lang="en-US" dirty="0"/>
          </a:p>
          <a:p>
            <a:endParaRPr lang="en-US" dirty="0"/>
          </a:p>
          <a:p>
            <a:pPr marL="0" indent="0">
              <a:buNone/>
            </a:pPr>
            <a:r>
              <a:rPr lang="en-US" dirty="0"/>
              <a:t>R[</a:t>
            </a:r>
            <a:r>
              <a:rPr lang="en-US" dirty="0" err="1"/>
              <a:t>rd</a:t>
            </a:r>
            <a:r>
              <a:rPr lang="en-US" dirty="0"/>
              <a:t>]  </a:t>
            </a:r>
            <a:r>
              <a:rPr lang="en-US" dirty="0">
                <a:sym typeface="Wingdings" panose="05000000000000000000" pitchFamily="2" charset="2"/>
              </a:rPr>
              <a:t> R[</a:t>
            </a:r>
            <a:r>
              <a:rPr lang="en-US" dirty="0" err="1">
                <a:sym typeface="Wingdings" panose="05000000000000000000" pitchFamily="2" charset="2"/>
              </a:rPr>
              <a:t>rt</a:t>
            </a:r>
            <a:r>
              <a:rPr lang="en-US" dirty="0">
                <a:sym typeface="Wingdings" panose="05000000000000000000" pitchFamily="2" charset="2"/>
              </a:rPr>
              <a:t>] + R[</a:t>
            </a:r>
            <a:r>
              <a:rPr lang="en-US" dirty="0" err="1">
                <a:sym typeface="Wingdings" panose="05000000000000000000" pitchFamily="2" charset="2"/>
              </a:rPr>
              <a:t>rs</a:t>
            </a:r>
            <a:r>
              <a:rPr lang="en-US" dirty="0">
                <a:sym typeface="Wingdings" panose="05000000000000000000" pitchFamily="2" charset="2"/>
              </a:rPr>
              <a:t>]</a:t>
            </a:r>
            <a:endParaRPr lang="en-US" dirty="0"/>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25</a:t>
            </a:fld>
            <a:endParaRPr lang="en-AU" altLang="en-US"/>
          </a:p>
        </p:txBody>
      </p:sp>
    </p:spTree>
    <p:extLst>
      <p:ext uri="{BB962C8B-B14F-4D97-AF65-F5344CB8AC3E}">
        <p14:creationId xmlns:p14="http://schemas.microsoft.com/office/powerpoint/2010/main" val="2313465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half" idx="10"/>
          </p:nvPr>
        </p:nvSpPr>
        <p:spPr>
          <a:xfrm>
            <a:off x="1548532" y="6796539"/>
            <a:ext cx="7272338" cy="358775"/>
          </a:xfrm>
        </p:spPr>
        <p:txBody>
          <a:bodyPr/>
          <a:lstStyle/>
          <a:p>
            <a:fld id="{5D4C542B-CA63-49AF-92CD-2DABB0B17573}" type="datetime1">
              <a:rPr lang="en-US" altLang="en-US"/>
              <a:pPr/>
              <a:t>3/11/2023</a:t>
            </a:fld>
            <a:endParaRPr lang="en-US" altLang="en-US"/>
          </a:p>
        </p:txBody>
      </p:sp>
      <p:sp>
        <p:nvSpPr>
          <p:cNvPr id="53" name="Slide Number Placeholder 5"/>
          <p:cNvSpPr>
            <a:spLocks noGrp="1"/>
          </p:cNvSpPr>
          <p:nvPr>
            <p:ph type="sldNum" sz="quarter" idx="4294967295"/>
          </p:nvPr>
        </p:nvSpPr>
        <p:spPr>
          <a:xfrm>
            <a:off x="7239000" y="6400800"/>
            <a:ext cx="1905000" cy="457200"/>
          </a:xfrm>
          <a:prstGeom prst="rect">
            <a:avLst/>
          </a:prstGeom>
        </p:spPr>
        <p:txBody>
          <a:bodyPr/>
          <a:lstStyle/>
          <a:p>
            <a:fld id="{A75E105A-EE15-46FA-B4F0-6EDE6785E913}" type="slidenum">
              <a:rPr lang="en-US" altLang="en-US"/>
              <a:pPr/>
              <a:t>26</a:t>
            </a:fld>
            <a:endParaRPr lang="en-US" altLang="en-US"/>
          </a:p>
        </p:txBody>
      </p:sp>
      <p:sp>
        <p:nvSpPr>
          <p:cNvPr id="302130" name="Rectangle 50"/>
          <p:cNvSpPr>
            <a:spLocks noChangeArrowheads="1"/>
          </p:cNvSpPr>
          <p:nvPr/>
        </p:nvSpPr>
        <p:spPr bwMode="auto">
          <a:xfrm>
            <a:off x="2483570" y="2475364"/>
            <a:ext cx="2665412" cy="25923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3" name="Rectangle 3"/>
          <p:cNvSpPr>
            <a:spLocks noChangeArrowheads="1"/>
          </p:cNvSpPr>
          <p:nvPr/>
        </p:nvSpPr>
        <p:spPr bwMode="auto">
          <a:xfrm>
            <a:off x="718231" y="115889"/>
            <a:ext cx="7962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R-type - Arithmetic </a:t>
            </a:r>
          </a:p>
        </p:txBody>
      </p:sp>
      <p:sp>
        <p:nvSpPr>
          <p:cNvPr id="302084" name="Rectangle 4"/>
          <p:cNvSpPr>
            <a:spLocks noGrp="1" noChangeArrowheads="1"/>
          </p:cNvSpPr>
          <p:nvPr>
            <p:ph type="body" idx="1"/>
          </p:nvPr>
        </p:nvSpPr>
        <p:spPr>
          <a:xfrm>
            <a:off x="419101" y="1039495"/>
            <a:ext cx="8077200" cy="10668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Tx/>
              <a:buNone/>
            </a:pPr>
            <a:r>
              <a:rPr lang="en-US" altLang="en-US" dirty="0"/>
              <a:t>C code:     </a:t>
            </a:r>
            <a:r>
              <a:rPr lang="en-US" altLang="en-US" b="1" dirty="0">
                <a:latin typeface="Courier New" panose="02070309020205020404" pitchFamily="49" charset="0"/>
              </a:rPr>
              <a:t>A = B op C</a:t>
            </a:r>
          </a:p>
          <a:p>
            <a:pPr>
              <a:buFontTx/>
              <a:buNone/>
            </a:pPr>
            <a:r>
              <a:rPr lang="en-US" altLang="en-US" dirty="0"/>
              <a:t>MIPS code:  </a:t>
            </a:r>
            <a:r>
              <a:rPr lang="en-US" altLang="en-US" b="1" dirty="0">
                <a:latin typeface="Courier New" panose="02070309020205020404" pitchFamily="49" charset="0"/>
              </a:rPr>
              <a:t>op $</a:t>
            </a:r>
            <a:r>
              <a:rPr lang="en-US" altLang="en-US" b="1" dirty="0" err="1">
                <a:latin typeface="Courier New" panose="02070309020205020404" pitchFamily="49" charset="0"/>
              </a:rPr>
              <a:t>rd</a:t>
            </a:r>
            <a:r>
              <a:rPr lang="en-US" altLang="en-US" b="1" dirty="0">
                <a:latin typeface="Courier New" panose="02070309020205020404" pitchFamily="49" charset="0"/>
              </a:rPr>
              <a:t>, $</a:t>
            </a:r>
            <a:r>
              <a:rPr lang="en-US" altLang="en-US" b="1" dirty="0" err="1">
                <a:latin typeface="Courier New" panose="02070309020205020404" pitchFamily="49" charset="0"/>
              </a:rPr>
              <a:t>rs</a:t>
            </a:r>
            <a:r>
              <a:rPr lang="en-US" altLang="en-US" b="1" dirty="0">
                <a:latin typeface="Courier New" panose="02070309020205020404" pitchFamily="49" charset="0"/>
              </a:rPr>
              <a:t>, $</a:t>
            </a:r>
            <a:r>
              <a:rPr lang="en-US" altLang="en-US" b="1" dirty="0" err="1">
                <a:latin typeface="Courier New" panose="02070309020205020404" pitchFamily="49" charset="0"/>
              </a:rPr>
              <a:t>rt</a:t>
            </a:r>
            <a:r>
              <a:rPr lang="en-US" altLang="en-US" b="1" dirty="0">
                <a:latin typeface="Courier New" panose="02070309020205020404" pitchFamily="49" charset="0"/>
              </a:rPr>
              <a:t> </a:t>
            </a:r>
            <a:endParaRPr lang="en-US" altLang="en-US" b="1" dirty="0"/>
          </a:p>
        </p:txBody>
      </p:sp>
      <p:grpSp>
        <p:nvGrpSpPr>
          <p:cNvPr id="302125" name="Group 45"/>
          <p:cNvGrpSpPr>
            <a:grpSpLocks/>
          </p:cNvGrpSpPr>
          <p:nvPr/>
        </p:nvGrpSpPr>
        <p:grpSpPr bwMode="auto">
          <a:xfrm>
            <a:off x="251545" y="5428114"/>
            <a:ext cx="7620000" cy="1143000"/>
            <a:chOff x="432" y="1200"/>
            <a:chExt cx="4800" cy="720"/>
          </a:xfrm>
        </p:grpSpPr>
        <p:sp>
          <p:nvSpPr>
            <p:cNvPr id="302082" name="Rectangle 2"/>
            <p:cNvSpPr>
              <a:spLocks noChangeArrowheads="1"/>
            </p:cNvSpPr>
            <p:nvPr/>
          </p:nvSpPr>
          <p:spPr bwMode="auto">
            <a:xfrm>
              <a:off x="1438" y="1205"/>
              <a:ext cx="1775"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085" name="Group 5"/>
            <p:cNvGrpSpPr>
              <a:grpSpLocks/>
            </p:cNvGrpSpPr>
            <p:nvPr/>
          </p:nvGrpSpPr>
          <p:grpSpPr bwMode="auto">
            <a:xfrm>
              <a:off x="432" y="1200"/>
              <a:ext cx="4800" cy="720"/>
              <a:chOff x="240" y="1584"/>
              <a:chExt cx="4800" cy="720"/>
            </a:xfrm>
          </p:grpSpPr>
          <p:sp>
            <p:nvSpPr>
              <p:cNvPr id="302086" name="Text Box 6"/>
              <p:cNvSpPr txBox="1">
                <a:spLocks noChangeArrowheads="1"/>
              </p:cNvSpPr>
              <p:nvPr/>
            </p:nvSpPr>
            <p:spPr bwMode="auto">
              <a:xfrm>
                <a:off x="1152"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endParaRPr lang="en-US" altLang="en-US" sz="2400" b="0">
                  <a:solidFill>
                    <a:schemeClr val="tx1"/>
                  </a:solidFill>
                  <a:latin typeface="Times New Roman" panose="02020603050405020304" pitchFamily="18" charset="0"/>
                </a:endParaRPr>
              </a:p>
            </p:txBody>
          </p:sp>
          <p:grpSp>
            <p:nvGrpSpPr>
              <p:cNvPr id="302087" name="Group 7"/>
              <p:cNvGrpSpPr>
                <a:grpSpLocks/>
              </p:cNvGrpSpPr>
              <p:nvPr/>
            </p:nvGrpSpPr>
            <p:grpSpPr bwMode="auto">
              <a:xfrm>
                <a:off x="864" y="1680"/>
                <a:ext cx="4176" cy="296"/>
                <a:chOff x="1008" y="1680"/>
                <a:chExt cx="4032" cy="296"/>
              </a:xfrm>
            </p:grpSpPr>
            <p:sp>
              <p:nvSpPr>
                <p:cNvPr id="302088" name="Text Box 8"/>
                <p:cNvSpPr txBox="1">
                  <a:spLocks noChangeArrowheads="1"/>
                </p:cNvSpPr>
                <p:nvPr/>
              </p:nvSpPr>
              <p:spPr bwMode="auto">
                <a:xfrm>
                  <a:off x="1008" y="1680"/>
                  <a:ext cx="768"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a:t>
                  </a:r>
                </a:p>
              </p:txBody>
            </p:sp>
            <p:sp>
              <p:nvSpPr>
                <p:cNvPr id="302089" name="Text Box 9"/>
                <p:cNvSpPr txBox="1">
                  <a:spLocks noChangeArrowheads="1"/>
                </p:cNvSpPr>
                <p:nvPr/>
              </p:nvSpPr>
              <p:spPr bwMode="auto">
                <a:xfrm>
                  <a:off x="1776"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s</a:t>
                  </a:r>
                  <a:endParaRPr lang="en-US" altLang="en-US" sz="2400" dirty="0">
                    <a:solidFill>
                      <a:schemeClr val="tx1"/>
                    </a:solidFill>
                    <a:latin typeface="Times New Roman" panose="02020603050405020304" pitchFamily="18" charset="0"/>
                  </a:endParaRPr>
                </a:p>
              </p:txBody>
            </p:sp>
            <p:sp>
              <p:nvSpPr>
                <p:cNvPr id="302090" name="Text Box 10"/>
                <p:cNvSpPr txBox="1">
                  <a:spLocks noChangeArrowheads="1"/>
                </p:cNvSpPr>
                <p:nvPr/>
              </p:nvSpPr>
              <p:spPr bwMode="auto">
                <a:xfrm>
                  <a:off x="4080" y="1680"/>
                  <a:ext cx="960"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fnCode</a:t>
                  </a:r>
                </a:p>
              </p:txBody>
            </p:sp>
            <p:sp>
              <p:nvSpPr>
                <p:cNvPr id="302091" name="Text Box 11"/>
                <p:cNvSpPr txBox="1">
                  <a:spLocks noChangeArrowheads="1"/>
                </p:cNvSpPr>
                <p:nvPr/>
              </p:nvSpPr>
              <p:spPr bwMode="auto">
                <a:xfrm>
                  <a:off x="2352"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t</a:t>
                  </a:r>
                  <a:endParaRPr lang="en-US" altLang="en-US" sz="2400" b="0" dirty="0">
                    <a:solidFill>
                      <a:schemeClr val="tx1"/>
                    </a:solidFill>
                    <a:latin typeface="Times New Roman" panose="02020603050405020304" pitchFamily="18" charset="0"/>
                  </a:endParaRPr>
                </a:p>
              </p:txBody>
            </p:sp>
            <p:sp>
              <p:nvSpPr>
                <p:cNvPr id="302092" name="Text Box 12"/>
                <p:cNvSpPr txBox="1">
                  <a:spLocks noChangeArrowheads="1"/>
                </p:cNvSpPr>
                <p:nvPr/>
              </p:nvSpPr>
              <p:spPr bwMode="auto">
                <a:xfrm>
                  <a:off x="2928"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d</a:t>
                  </a:r>
                  <a:endParaRPr lang="en-US" altLang="en-US" sz="2400" dirty="0">
                    <a:solidFill>
                      <a:schemeClr val="tx1"/>
                    </a:solidFill>
                    <a:latin typeface="Times New Roman" panose="02020603050405020304" pitchFamily="18" charset="0"/>
                  </a:endParaRPr>
                </a:p>
              </p:txBody>
            </p:sp>
            <p:sp>
              <p:nvSpPr>
                <p:cNvPr id="302093" name="Text Box 13"/>
                <p:cNvSpPr txBox="1">
                  <a:spLocks noChangeArrowheads="1"/>
                </p:cNvSpPr>
                <p:nvPr/>
              </p:nvSpPr>
              <p:spPr bwMode="auto">
                <a:xfrm>
                  <a:off x="3504" y="1680"/>
                  <a:ext cx="62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a:t>
                  </a:r>
                </a:p>
              </p:txBody>
            </p:sp>
          </p:grpSp>
          <p:sp>
            <p:nvSpPr>
              <p:cNvPr id="302094" name="Text Box 14"/>
              <p:cNvSpPr txBox="1">
                <a:spLocks noChangeArrowheads="1"/>
              </p:cNvSpPr>
              <p:nvPr/>
            </p:nvSpPr>
            <p:spPr bwMode="auto">
              <a:xfrm>
                <a:off x="240" y="158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fields</a:t>
                </a:r>
                <a:endParaRPr lang="en-US" altLang="en-US" sz="2400" b="0">
                  <a:solidFill>
                    <a:schemeClr val="tx1"/>
                  </a:solidFill>
                  <a:latin typeface="Times New Roman" panose="02020603050405020304" pitchFamily="18" charset="0"/>
                </a:endParaRPr>
              </a:p>
            </p:txBody>
          </p:sp>
          <p:sp>
            <p:nvSpPr>
              <p:cNvPr id="302095" name="Text Box 15"/>
              <p:cNvSpPr txBox="1">
                <a:spLocks noChangeArrowheads="1"/>
              </p:cNvSpPr>
              <p:nvPr/>
            </p:nvSpPr>
            <p:spPr bwMode="auto">
              <a:xfrm>
                <a:off x="336" y="18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bits</a:t>
                </a:r>
                <a:endParaRPr lang="en-US" altLang="en-US" sz="2400" b="0">
                  <a:solidFill>
                    <a:schemeClr val="tx1"/>
                  </a:solidFill>
                  <a:latin typeface="Times New Roman" panose="02020603050405020304" pitchFamily="18" charset="0"/>
                </a:endParaRPr>
              </a:p>
            </p:txBody>
          </p:sp>
          <p:sp>
            <p:nvSpPr>
              <p:cNvPr id="302096" name="Text Box 16"/>
              <p:cNvSpPr txBox="1">
                <a:spLocks noChangeArrowheads="1"/>
              </p:cNvSpPr>
              <p:nvPr/>
            </p:nvSpPr>
            <p:spPr bwMode="auto">
              <a:xfrm>
                <a:off x="1776"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7" name="Text Box 17"/>
              <p:cNvSpPr txBox="1">
                <a:spLocks noChangeArrowheads="1"/>
              </p:cNvSpPr>
              <p:nvPr/>
            </p:nvSpPr>
            <p:spPr bwMode="auto">
              <a:xfrm>
                <a:off x="2400"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8" name="Text Box 18"/>
              <p:cNvSpPr txBox="1">
                <a:spLocks noChangeArrowheads="1"/>
              </p:cNvSpPr>
              <p:nvPr/>
            </p:nvSpPr>
            <p:spPr bwMode="auto">
              <a:xfrm>
                <a:off x="3024"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9" name="Text Box 19"/>
              <p:cNvSpPr txBox="1">
                <a:spLocks noChangeArrowheads="1"/>
              </p:cNvSpPr>
              <p:nvPr/>
            </p:nvSpPr>
            <p:spPr bwMode="auto">
              <a:xfrm>
                <a:off x="3648"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100" name="Text Box 20"/>
              <p:cNvSpPr txBox="1">
                <a:spLocks noChangeArrowheads="1"/>
              </p:cNvSpPr>
              <p:nvPr/>
            </p:nvSpPr>
            <p:spPr bwMode="auto">
              <a:xfrm>
                <a:off x="4416"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p>
            </p:txBody>
          </p:sp>
        </p:grpSp>
      </p:grpSp>
      <p:sp>
        <p:nvSpPr>
          <p:cNvPr id="302124" name="Rectangle 44"/>
          <p:cNvSpPr>
            <a:spLocks noChangeArrowheads="1"/>
          </p:cNvSpPr>
          <p:nvPr/>
        </p:nvSpPr>
        <p:spPr bwMode="auto">
          <a:xfrm>
            <a:off x="2772495" y="2764289"/>
            <a:ext cx="2016125" cy="20875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6" name="Line 46"/>
          <p:cNvSpPr>
            <a:spLocks noChangeShapeType="1"/>
          </p:cNvSpPr>
          <p:nvPr/>
        </p:nvSpPr>
        <p:spPr bwMode="auto">
          <a:xfrm flipV="1">
            <a:off x="3059832"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27" name="Line 47"/>
          <p:cNvSpPr>
            <a:spLocks noChangeShapeType="1"/>
          </p:cNvSpPr>
          <p:nvPr/>
        </p:nvSpPr>
        <p:spPr bwMode="auto">
          <a:xfrm flipV="1">
            <a:off x="3851995"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28" name="Line 48"/>
          <p:cNvSpPr>
            <a:spLocks noChangeShapeType="1"/>
          </p:cNvSpPr>
          <p:nvPr/>
        </p:nvSpPr>
        <p:spPr bwMode="auto">
          <a:xfrm flipV="1">
            <a:off x="4572720"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1" name="Line 51"/>
          <p:cNvSpPr>
            <a:spLocks noChangeShapeType="1"/>
          </p:cNvSpPr>
          <p:nvPr/>
        </p:nvSpPr>
        <p:spPr bwMode="auto">
          <a:xfrm>
            <a:off x="4788620" y="3051627"/>
            <a:ext cx="1439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2" name="Line 52"/>
          <p:cNvSpPr>
            <a:spLocks noChangeShapeType="1"/>
          </p:cNvSpPr>
          <p:nvPr/>
        </p:nvSpPr>
        <p:spPr bwMode="auto">
          <a:xfrm>
            <a:off x="4788620" y="3988252"/>
            <a:ext cx="1368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02142" name="Group 62"/>
          <p:cNvGrpSpPr>
            <a:grpSpLocks/>
          </p:cNvGrpSpPr>
          <p:nvPr/>
        </p:nvGrpSpPr>
        <p:grpSpPr bwMode="auto">
          <a:xfrm>
            <a:off x="6228482" y="2691264"/>
            <a:ext cx="863600" cy="1728788"/>
            <a:chOff x="4014" y="1434"/>
            <a:chExt cx="544" cy="1089"/>
          </a:xfrm>
        </p:grpSpPr>
        <p:sp>
          <p:nvSpPr>
            <p:cNvPr id="302133" name="Line 53"/>
            <p:cNvSpPr>
              <a:spLocks noChangeShapeType="1"/>
            </p:cNvSpPr>
            <p:nvPr/>
          </p:nvSpPr>
          <p:spPr bwMode="auto">
            <a:xfrm>
              <a:off x="4014" y="1434"/>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4" name="Line 54"/>
            <p:cNvSpPr>
              <a:spLocks noChangeShapeType="1"/>
            </p:cNvSpPr>
            <p:nvPr/>
          </p:nvSpPr>
          <p:spPr bwMode="auto">
            <a:xfrm>
              <a:off x="4014" y="2160"/>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5" name="Line 55"/>
            <p:cNvSpPr>
              <a:spLocks noChangeShapeType="1"/>
            </p:cNvSpPr>
            <p:nvPr/>
          </p:nvSpPr>
          <p:spPr bwMode="auto">
            <a:xfrm>
              <a:off x="4558" y="1752"/>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6" name="Line 56"/>
            <p:cNvSpPr>
              <a:spLocks noChangeShapeType="1"/>
            </p:cNvSpPr>
            <p:nvPr/>
          </p:nvSpPr>
          <p:spPr bwMode="auto">
            <a:xfrm>
              <a:off x="4014" y="1434"/>
              <a:ext cx="544"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7" name="Line 57"/>
            <p:cNvSpPr>
              <a:spLocks noChangeShapeType="1"/>
            </p:cNvSpPr>
            <p:nvPr/>
          </p:nvSpPr>
          <p:spPr bwMode="auto">
            <a:xfrm flipV="1">
              <a:off x="4014" y="2115"/>
              <a:ext cx="544" cy="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8" name="Line 58"/>
            <p:cNvSpPr>
              <a:spLocks noChangeShapeType="1"/>
            </p:cNvSpPr>
            <p:nvPr/>
          </p:nvSpPr>
          <p:spPr bwMode="auto">
            <a:xfrm>
              <a:off x="4014" y="1797"/>
              <a:ext cx="227"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0" name="Line 60"/>
            <p:cNvSpPr>
              <a:spLocks noChangeShapeType="1"/>
            </p:cNvSpPr>
            <p:nvPr/>
          </p:nvSpPr>
          <p:spPr bwMode="auto">
            <a:xfrm flipV="1">
              <a:off x="4014" y="2069"/>
              <a:ext cx="227" cy="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1" name="Line 61"/>
            <p:cNvSpPr>
              <a:spLocks noChangeShapeType="1"/>
            </p:cNvSpPr>
            <p:nvPr/>
          </p:nvSpPr>
          <p:spPr bwMode="auto">
            <a:xfrm>
              <a:off x="4241" y="1933"/>
              <a:ext cx="17" cy="1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2143" name="Line 63"/>
          <p:cNvSpPr>
            <a:spLocks noChangeShapeType="1"/>
          </p:cNvSpPr>
          <p:nvPr/>
        </p:nvSpPr>
        <p:spPr bwMode="auto">
          <a:xfrm>
            <a:off x="7092082" y="3483427"/>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4" name="Line 64"/>
          <p:cNvSpPr>
            <a:spLocks noChangeShapeType="1"/>
          </p:cNvSpPr>
          <p:nvPr/>
        </p:nvSpPr>
        <p:spPr bwMode="auto">
          <a:xfrm>
            <a:off x="7668345" y="3483427"/>
            <a:ext cx="0" cy="12969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5" name="Line 65"/>
          <p:cNvSpPr>
            <a:spLocks noChangeShapeType="1"/>
          </p:cNvSpPr>
          <p:nvPr/>
        </p:nvSpPr>
        <p:spPr bwMode="auto">
          <a:xfrm flipH="1">
            <a:off x="5148982" y="4780414"/>
            <a:ext cx="25193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6" name="Line 66"/>
          <p:cNvSpPr>
            <a:spLocks noChangeShapeType="1"/>
          </p:cNvSpPr>
          <p:nvPr/>
        </p:nvSpPr>
        <p:spPr bwMode="auto">
          <a:xfrm flipV="1">
            <a:off x="6733307" y="2188027"/>
            <a:ext cx="0" cy="79216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7" name="Line 67"/>
          <p:cNvSpPr>
            <a:spLocks noChangeShapeType="1"/>
          </p:cNvSpPr>
          <p:nvPr/>
        </p:nvSpPr>
        <p:spPr bwMode="auto">
          <a:xfrm>
            <a:off x="6733307" y="2188027"/>
            <a:ext cx="1798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8" name="Line 68"/>
          <p:cNvSpPr>
            <a:spLocks noChangeShapeType="1"/>
          </p:cNvSpPr>
          <p:nvPr/>
        </p:nvSpPr>
        <p:spPr bwMode="auto">
          <a:xfrm>
            <a:off x="8531945" y="2188027"/>
            <a:ext cx="0" cy="25923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9" name="Oval 69"/>
          <p:cNvSpPr>
            <a:spLocks noChangeArrowheads="1"/>
          </p:cNvSpPr>
          <p:nvPr/>
        </p:nvSpPr>
        <p:spPr bwMode="auto">
          <a:xfrm>
            <a:off x="8173170" y="4780414"/>
            <a:ext cx="576262" cy="50323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0" name="Line 70"/>
          <p:cNvSpPr>
            <a:spLocks noChangeShapeType="1"/>
          </p:cNvSpPr>
          <p:nvPr/>
        </p:nvSpPr>
        <p:spPr bwMode="auto">
          <a:xfrm flipV="1">
            <a:off x="7523882" y="5067752"/>
            <a:ext cx="0" cy="504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51" name="Line 71"/>
          <p:cNvSpPr>
            <a:spLocks noChangeShapeType="1"/>
          </p:cNvSpPr>
          <p:nvPr/>
        </p:nvSpPr>
        <p:spPr bwMode="auto">
          <a:xfrm>
            <a:off x="7523882" y="5067752"/>
            <a:ext cx="649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52" name="Text Box 72"/>
          <p:cNvSpPr txBox="1">
            <a:spLocks noChangeArrowheads="1"/>
          </p:cNvSpPr>
          <p:nvPr/>
        </p:nvSpPr>
        <p:spPr bwMode="auto">
          <a:xfrm>
            <a:off x="6499945" y="5036927"/>
            <a:ext cx="1295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ADD-32</a:t>
            </a:r>
            <a:br>
              <a:rPr lang="en-GB" altLang="en-US" dirty="0"/>
            </a:br>
            <a:r>
              <a:rPr lang="en-GB" altLang="en-US" dirty="0"/>
              <a:t>SUB-34</a:t>
            </a:r>
            <a:br>
              <a:rPr lang="en-GB" altLang="en-US" dirty="0"/>
            </a:br>
            <a:endParaRPr lang="en-NZ" altLang="en-US" dirty="0"/>
          </a:p>
        </p:txBody>
      </p:sp>
      <p:sp>
        <p:nvSpPr>
          <p:cNvPr id="302153" name="Text Box 73"/>
          <p:cNvSpPr txBox="1">
            <a:spLocks noChangeArrowheads="1"/>
          </p:cNvSpPr>
          <p:nvPr/>
        </p:nvSpPr>
        <p:spPr bwMode="auto">
          <a:xfrm>
            <a:off x="3059832" y="2403927"/>
            <a:ext cx="19446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Registers</a:t>
            </a:r>
            <a:endParaRPr lang="en-NZ" altLang="en-US"/>
          </a:p>
        </p:txBody>
      </p:sp>
      <p:sp>
        <p:nvSpPr>
          <p:cNvPr id="302154" name="Text Box 74"/>
          <p:cNvSpPr txBox="1">
            <a:spLocks noChangeArrowheads="1"/>
          </p:cNvSpPr>
          <p:nvPr/>
        </p:nvSpPr>
        <p:spPr bwMode="auto">
          <a:xfrm>
            <a:off x="7668345" y="5153477"/>
            <a:ext cx="11525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Control</a:t>
            </a:r>
            <a:endParaRPr lang="en-NZ" altLang="en-US"/>
          </a:p>
        </p:txBody>
      </p:sp>
      <p:sp>
        <p:nvSpPr>
          <p:cNvPr id="54" name="Text Box 72"/>
          <p:cNvSpPr txBox="1">
            <a:spLocks noChangeArrowheads="1"/>
          </p:cNvSpPr>
          <p:nvPr/>
        </p:nvSpPr>
        <p:spPr bwMode="auto">
          <a:xfrm>
            <a:off x="7267041" y="1569898"/>
            <a:ext cx="1295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ADD-??</a:t>
            </a:r>
            <a:br>
              <a:rPr lang="en-GB" altLang="en-US" dirty="0"/>
            </a:br>
            <a:r>
              <a:rPr lang="en-GB" altLang="en-US" dirty="0"/>
              <a:t>SUB-??</a:t>
            </a:r>
            <a:br>
              <a:rPr lang="en-GB" altLang="en-US" dirty="0"/>
            </a:br>
            <a:endParaRPr lang="en-NZ" altLang="en-US" dirty="0"/>
          </a:p>
        </p:txBody>
      </p:sp>
    </p:spTree>
    <p:extLst>
      <p:ext uri="{BB962C8B-B14F-4D97-AF65-F5344CB8AC3E}">
        <p14:creationId xmlns:p14="http://schemas.microsoft.com/office/powerpoint/2010/main" val="219401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0488FDE3-C29F-4892-B225-B4FF09D7F584}" type="slidenum">
              <a:rPr lang="en-AU" altLang="en-US" sz="1400"/>
              <a:pPr>
                <a:spcBef>
                  <a:spcPct val="0"/>
                </a:spcBef>
                <a:buClrTx/>
                <a:buSzTx/>
                <a:buFontTx/>
                <a:buNone/>
              </a:pPr>
              <a:t>27</a:t>
            </a:fld>
            <a:endParaRPr lang="en-AU" altLang="en-US" sz="1400"/>
          </a:p>
        </p:txBody>
      </p:sp>
      <p:sp>
        <p:nvSpPr>
          <p:cNvPr id="55299" name="Rectangle 2"/>
          <p:cNvSpPr>
            <a:spLocks noGrp="1" noChangeArrowheads="1"/>
          </p:cNvSpPr>
          <p:nvPr>
            <p:ph type="title"/>
          </p:nvPr>
        </p:nvSpPr>
        <p:spPr/>
        <p:txBody>
          <a:bodyPr/>
          <a:lstStyle/>
          <a:p>
            <a:pPr eaLnBrk="1" hangingPunct="1"/>
            <a:r>
              <a:rPr lang="en-US" altLang="en-US" dirty="0"/>
              <a:t>R-Type: Logical Operations</a:t>
            </a:r>
            <a:endParaRPr lang="en-AU" altLang="en-US" dirty="0"/>
          </a:p>
        </p:txBody>
      </p:sp>
      <p:sp>
        <p:nvSpPr>
          <p:cNvPr id="55300" name="Rectangle 3"/>
          <p:cNvSpPr>
            <a:spLocks noGrp="1" noChangeArrowheads="1"/>
          </p:cNvSpPr>
          <p:nvPr>
            <p:ph type="body" idx="1"/>
          </p:nvPr>
        </p:nvSpPr>
        <p:spPr>
          <a:xfrm>
            <a:off x="684213" y="1125538"/>
            <a:ext cx="8270875" cy="690562"/>
          </a:xfrm>
        </p:spPr>
        <p:txBody>
          <a:bodyPr/>
          <a:lstStyle/>
          <a:p>
            <a:pPr eaLnBrk="1" hangingPunct="1"/>
            <a:r>
              <a:rPr lang="en-US" altLang="en-US"/>
              <a:t>Instructions for bitwise manipulation</a:t>
            </a:r>
            <a:endParaRPr lang="en-AU" altLang="en-US"/>
          </a:p>
        </p:txBody>
      </p:sp>
      <p:graphicFrame>
        <p:nvGraphicFramePr>
          <p:cNvPr id="275503" name="Group 47"/>
          <p:cNvGraphicFramePr>
            <a:graphicFrameLocks noGrp="1"/>
          </p:cNvGraphicFramePr>
          <p:nvPr>
            <p:extLst>
              <p:ext uri="{D42A27DB-BD31-4B8C-83A1-F6EECF244321}">
                <p14:modId xmlns:p14="http://schemas.microsoft.com/office/powerpoint/2010/main" val="3784944103"/>
              </p:ext>
            </p:extLst>
          </p:nvPr>
        </p:nvGraphicFramePr>
        <p:xfrm>
          <a:off x="1042988" y="1916113"/>
          <a:ext cx="7200900" cy="2824164"/>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Operation</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C</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Java</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MIPS</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left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Lucida Console" pitchFamily="49" charset="0"/>
                        </a:rPr>
                        <a:t>sll</a:t>
                      </a:r>
                      <a:endParaRPr kumimoji="0" lang="en-AU" sz="24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right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Lucida Console" pitchFamily="49" charset="0"/>
                        </a:rPr>
                        <a:t>srl</a:t>
                      </a:r>
                      <a:endParaRPr kumimoji="0" lang="en-AU" sz="24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Bitwise AND</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Lucida Console" pitchFamily="49" charset="0"/>
                        </a:rPr>
                        <a:t>and</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Bitwise OR</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Lucida Console" pitchFamily="49" charset="0"/>
                        </a:rPr>
                        <a:t>or</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Bitwise NOT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Lucida Console" pitchFamily="49" charset="0"/>
                        </a:rPr>
                        <a:t>nor</a:t>
                      </a:r>
                      <a:endParaRPr kumimoji="0" lang="en-AU" sz="2400" b="0" i="0" u="none" strike="noStrike" cap="none" normalizeH="0" baseline="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5338" name="Rectangle 41"/>
          <p:cNvSpPr>
            <a:spLocks noChangeArrowheads="1"/>
          </p:cNvSpPr>
          <p:nvPr/>
        </p:nvSpPr>
        <p:spPr bwMode="auto">
          <a:xfrm>
            <a:off x="684213" y="5013325"/>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dirty="0"/>
              <a:t>Useful for extracting and inserting groups of bits in a word</a:t>
            </a:r>
            <a:endParaRPr lang="en-AU" altLang="en-US" dirty="0"/>
          </a:p>
        </p:txBody>
      </p:sp>
      <p:sp>
        <p:nvSpPr>
          <p:cNvPr id="55339" name="Text Box 42"/>
          <p:cNvSpPr txBox="1">
            <a:spLocks noChangeArrowheads="1"/>
          </p:cNvSpPr>
          <p:nvPr/>
        </p:nvSpPr>
        <p:spPr bwMode="auto">
          <a:xfrm rot="5400000">
            <a:off x="7662069" y="1115219"/>
            <a:ext cx="259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§2.6 Logical Operations</a:t>
            </a:r>
          </a:p>
        </p:txBody>
      </p:sp>
    </p:spTree>
    <p:extLst>
      <p:ext uri="{BB962C8B-B14F-4D97-AF65-F5344CB8AC3E}">
        <p14:creationId xmlns:p14="http://schemas.microsoft.com/office/powerpoint/2010/main" val="1040069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6A98DAB-7A46-4022-B06E-4900EA04338A}" type="slidenum">
              <a:rPr lang="en-AU" altLang="en-US" sz="1400"/>
              <a:pPr>
                <a:spcBef>
                  <a:spcPct val="0"/>
                </a:spcBef>
                <a:buClrTx/>
                <a:buSzTx/>
                <a:buFontTx/>
                <a:buNone/>
              </a:pPr>
              <a:t>28</a:t>
            </a:fld>
            <a:endParaRPr lang="en-AU" altLang="en-US" sz="1400"/>
          </a:p>
        </p:txBody>
      </p:sp>
      <p:sp>
        <p:nvSpPr>
          <p:cNvPr id="57348" name="Rectangle 3"/>
          <p:cNvSpPr>
            <a:spLocks noGrp="1" noChangeArrowheads="1"/>
          </p:cNvSpPr>
          <p:nvPr>
            <p:ph type="body" idx="1"/>
          </p:nvPr>
        </p:nvSpPr>
        <p:spPr>
          <a:xfrm>
            <a:off x="684213" y="2349500"/>
            <a:ext cx="8270875" cy="3887788"/>
          </a:xfrm>
        </p:spPr>
        <p:txBody>
          <a:bodyPr/>
          <a:lstStyle/>
          <a:p>
            <a:pPr eaLnBrk="1" hangingPunct="1">
              <a:lnSpc>
                <a:spcPct val="90000"/>
              </a:lnSpc>
            </a:pPr>
            <a:r>
              <a:rPr lang="en-US" altLang="en-US" dirty="0" err="1"/>
              <a:t>shamt</a:t>
            </a:r>
            <a:r>
              <a:rPr lang="en-US" altLang="en-US" dirty="0"/>
              <a:t>: how many positions to shift </a:t>
            </a:r>
          </a:p>
          <a:p>
            <a:pPr eaLnBrk="1" hangingPunct="1">
              <a:lnSpc>
                <a:spcPct val="90000"/>
              </a:lnSpc>
            </a:pPr>
            <a:r>
              <a:rPr lang="en-US" altLang="en-US" dirty="0"/>
              <a:t>Shift left logical ($</a:t>
            </a:r>
            <a:r>
              <a:rPr lang="en-US" altLang="en-US" dirty="0" err="1"/>
              <a:t>rs</a:t>
            </a:r>
            <a:r>
              <a:rPr lang="en-US" altLang="en-US" dirty="0"/>
              <a:t> not used)</a:t>
            </a:r>
          </a:p>
          <a:p>
            <a:pPr lvl="1" eaLnBrk="1" hangingPunct="1">
              <a:lnSpc>
                <a:spcPct val="90000"/>
              </a:lnSpc>
            </a:pPr>
            <a:r>
              <a:rPr lang="en-US" altLang="en-US" dirty="0"/>
              <a:t>Shift left and fill with 0 bits</a:t>
            </a:r>
          </a:p>
          <a:p>
            <a:pPr lvl="1" eaLnBrk="1" hangingPunct="1">
              <a:lnSpc>
                <a:spcPct val="90000"/>
              </a:lnSpc>
            </a:pPr>
            <a:r>
              <a:rPr lang="en-US" altLang="en-US" dirty="0" err="1">
                <a:latin typeface="Lucida Console" panose="020B0609040504020204" pitchFamily="49" charset="0"/>
              </a:rPr>
              <a:t>sll</a:t>
            </a:r>
            <a:r>
              <a:rPr lang="en-US" altLang="en-US" dirty="0"/>
              <a:t> by </a:t>
            </a:r>
            <a:r>
              <a:rPr lang="en-US" altLang="en-US" i="1" dirty="0" err="1"/>
              <a:t>i</a:t>
            </a:r>
            <a:r>
              <a:rPr lang="en-US" altLang="en-US" dirty="0"/>
              <a:t> bits multiplies by 2</a:t>
            </a:r>
            <a:r>
              <a:rPr lang="en-US" altLang="en-US" i="1" baseline="30000" dirty="0"/>
              <a:t>i</a:t>
            </a:r>
          </a:p>
          <a:p>
            <a:pPr eaLnBrk="1" hangingPunct="1">
              <a:lnSpc>
                <a:spcPct val="90000"/>
              </a:lnSpc>
            </a:pPr>
            <a:r>
              <a:rPr lang="en-US" altLang="en-US" dirty="0"/>
              <a:t>Shift right logical</a:t>
            </a:r>
          </a:p>
          <a:p>
            <a:pPr lvl="1" eaLnBrk="1" hangingPunct="1">
              <a:lnSpc>
                <a:spcPct val="90000"/>
              </a:lnSpc>
            </a:pPr>
            <a:r>
              <a:rPr lang="en-US" altLang="en-US" dirty="0"/>
              <a:t>Shift right and fill with 0 bits</a:t>
            </a:r>
          </a:p>
          <a:p>
            <a:pPr lvl="1" eaLnBrk="1" hangingPunct="1">
              <a:lnSpc>
                <a:spcPct val="90000"/>
              </a:lnSpc>
            </a:pPr>
            <a:r>
              <a:rPr lang="en-US" altLang="en-US" dirty="0" err="1">
                <a:latin typeface="Lucida Console" panose="020B0609040504020204" pitchFamily="49" charset="0"/>
              </a:rPr>
              <a:t>srl</a:t>
            </a:r>
            <a:r>
              <a:rPr lang="en-US" altLang="en-US" dirty="0"/>
              <a:t> by </a:t>
            </a:r>
            <a:r>
              <a:rPr lang="en-US" altLang="en-US" i="1" dirty="0" err="1"/>
              <a:t>i</a:t>
            </a:r>
            <a:r>
              <a:rPr lang="en-US" altLang="en-US" dirty="0"/>
              <a:t> bits divides by 2</a:t>
            </a:r>
            <a:r>
              <a:rPr lang="en-US" altLang="en-US" i="1" baseline="30000" dirty="0"/>
              <a:t>i</a:t>
            </a:r>
            <a:r>
              <a:rPr lang="en-US" altLang="en-US" dirty="0"/>
              <a:t> (unsigned only)</a:t>
            </a:r>
            <a:endParaRPr lang="en-AU" altLang="en-US" dirty="0"/>
          </a:p>
        </p:txBody>
      </p:sp>
      <p:grpSp>
        <p:nvGrpSpPr>
          <p:cNvPr id="57349" name="Group 4"/>
          <p:cNvGrpSpPr>
            <a:grpSpLocks/>
          </p:cNvGrpSpPr>
          <p:nvPr/>
        </p:nvGrpSpPr>
        <p:grpSpPr bwMode="auto">
          <a:xfrm>
            <a:off x="1403350" y="1557338"/>
            <a:ext cx="6913563" cy="773112"/>
            <a:chOff x="703" y="981"/>
            <a:chExt cx="4355" cy="487"/>
          </a:xfrm>
        </p:grpSpPr>
        <p:sp>
          <p:nvSpPr>
            <p:cNvPr id="57350"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7351"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7352"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7353"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57354"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err="1"/>
                <a:t>shamt</a:t>
              </a:r>
              <a:endParaRPr lang="en-AU" altLang="en-US" sz="2000" dirty="0"/>
            </a:p>
          </p:txBody>
        </p:sp>
        <p:sp>
          <p:nvSpPr>
            <p:cNvPr id="57355"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57356" name="Text Box 11"/>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7357" name="Text Box 12"/>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7358" name="Text Box 13"/>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7359" name="Text Box 14"/>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7360" name="Text Box 15"/>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7361" name="Text Box 16"/>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
        <p:nvSpPr>
          <p:cNvPr id="20" name="Rectangle 2">
            <a:extLst>
              <a:ext uri="{FF2B5EF4-FFF2-40B4-BE49-F238E27FC236}">
                <a16:creationId xmlns:a16="http://schemas.microsoft.com/office/drawing/2014/main" id="{A56135A9-2680-44F6-9B46-9E7F956FB296}"/>
              </a:ext>
            </a:extLst>
          </p:cNvPr>
          <p:cNvSpPr>
            <a:spLocks noGrp="1" noChangeArrowheads="1"/>
          </p:cNvSpPr>
          <p:nvPr>
            <p:ph type="title"/>
          </p:nvPr>
        </p:nvSpPr>
        <p:spPr>
          <a:xfrm>
            <a:off x="684213" y="138609"/>
            <a:ext cx="8259762" cy="769441"/>
          </a:xfrm>
        </p:spPr>
        <p:txBody>
          <a:bodyPr/>
          <a:lstStyle/>
          <a:p>
            <a:pPr eaLnBrk="1" hangingPunct="1"/>
            <a:r>
              <a:rPr lang="en-US" altLang="en-US" dirty="0"/>
              <a:t>Shift: Logical (SLL &amp; SRL)</a:t>
            </a:r>
            <a:endParaRPr lang="en-AU" altLang="en-US" dirty="0"/>
          </a:p>
        </p:txBody>
      </p:sp>
    </p:spTree>
    <p:extLst>
      <p:ext uri="{BB962C8B-B14F-4D97-AF65-F5344CB8AC3E}">
        <p14:creationId xmlns:p14="http://schemas.microsoft.com/office/powerpoint/2010/main" val="1470120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dirty="0"/>
              <a:t>Chapter 2 — Instructions: Language of the Computer — </a:t>
            </a:r>
            <a:fld id="{86A98DAB-7A46-4022-B06E-4900EA04338A}" type="slidenum">
              <a:rPr lang="en-AU" altLang="en-US" sz="1400"/>
              <a:pPr>
                <a:spcBef>
                  <a:spcPct val="0"/>
                </a:spcBef>
                <a:buClrTx/>
                <a:buSzTx/>
                <a:buFontTx/>
                <a:buNone/>
              </a:pPr>
              <a:t>29</a:t>
            </a:fld>
            <a:endParaRPr lang="en-AU" altLang="en-US" sz="1400" dirty="0"/>
          </a:p>
        </p:txBody>
      </p:sp>
      <p:sp>
        <p:nvSpPr>
          <p:cNvPr id="57347" name="Rectangle 2"/>
          <p:cNvSpPr>
            <a:spLocks noGrp="1" noChangeArrowheads="1"/>
          </p:cNvSpPr>
          <p:nvPr>
            <p:ph type="title"/>
          </p:nvPr>
        </p:nvSpPr>
        <p:spPr>
          <a:xfrm>
            <a:off x="684213" y="138609"/>
            <a:ext cx="8259762" cy="769441"/>
          </a:xfrm>
        </p:spPr>
        <p:txBody>
          <a:bodyPr/>
          <a:lstStyle/>
          <a:p>
            <a:pPr eaLnBrk="1" hangingPunct="1"/>
            <a:r>
              <a:rPr lang="en-US" altLang="en-US" dirty="0"/>
              <a:t>Shift: Arithmetic (SRA only) </a:t>
            </a:r>
            <a:endParaRPr lang="en-AU" altLang="en-US" dirty="0"/>
          </a:p>
        </p:txBody>
      </p:sp>
      <p:sp>
        <p:nvSpPr>
          <p:cNvPr id="57348" name="Rectangle 3"/>
          <p:cNvSpPr>
            <a:spLocks noGrp="1" noChangeArrowheads="1"/>
          </p:cNvSpPr>
          <p:nvPr>
            <p:ph type="body" idx="1"/>
          </p:nvPr>
        </p:nvSpPr>
        <p:spPr>
          <a:xfrm>
            <a:off x="684213" y="2349500"/>
            <a:ext cx="7992243" cy="3887788"/>
          </a:xfrm>
        </p:spPr>
        <p:txBody>
          <a:bodyPr/>
          <a:lstStyle/>
          <a:p>
            <a:pPr eaLnBrk="1" hangingPunct="1">
              <a:lnSpc>
                <a:spcPct val="90000"/>
              </a:lnSpc>
            </a:pPr>
            <a:r>
              <a:rPr lang="en-US" altLang="en-US" sz="2200" dirty="0"/>
              <a:t>Arithmetic shift is relevant when shifting 2’s compliment numbers right only.</a:t>
            </a:r>
          </a:p>
          <a:p>
            <a:pPr eaLnBrk="1" hangingPunct="1">
              <a:lnSpc>
                <a:spcPct val="90000"/>
              </a:lnSpc>
            </a:pPr>
            <a:r>
              <a:rPr lang="en-US" altLang="en-US" sz="2200" b="1" dirty="0"/>
              <a:t>SRA :</a:t>
            </a:r>
            <a:r>
              <a:rPr lang="en-US" altLang="en-US" sz="2200" dirty="0"/>
              <a:t> Shift right arithmetic- MSBs will be filled with the sign bits- not zeros [divides by 2i</a:t>
            </a:r>
          </a:p>
          <a:p>
            <a:pPr lvl="1" eaLnBrk="1" hangingPunct="1">
              <a:lnSpc>
                <a:spcPct val="90000"/>
              </a:lnSpc>
            </a:pPr>
            <a:r>
              <a:rPr lang="en-US" altLang="en-US" sz="2200" dirty="0">
                <a:ea typeface="+mn-ea"/>
                <a:cs typeface="+mn-cs"/>
              </a:rPr>
              <a:t>Shift right and fill with MSB bit</a:t>
            </a:r>
          </a:p>
          <a:p>
            <a:pPr eaLnBrk="1" hangingPunct="1">
              <a:lnSpc>
                <a:spcPct val="90000"/>
              </a:lnSpc>
            </a:pPr>
            <a:r>
              <a:rPr lang="en-US" altLang="en-US" sz="2200" dirty="0"/>
              <a:t>There is no </a:t>
            </a:r>
            <a:r>
              <a:rPr lang="en-US" altLang="en-US" sz="2200" b="1" dirty="0"/>
              <a:t>SLA</a:t>
            </a:r>
            <a:r>
              <a:rPr lang="en-US" altLang="en-US" sz="2200" dirty="0"/>
              <a:t> in MIPS</a:t>
            </a:r>
          </a:p>
          <a:p>
            <a:pPr lvl="1" eaLnBrk="1" hangingPunct="1">
              <a:lnSpc>
                <a:spcPct val="90000"/>
              </a:lnSpc>
            </a:pPr>
            <a:r>
              <a:rPr lang="en-US" altLang="en-US" sz="1800" dirty="0"/>
              <a:t>Overflow possible</a:t>
            </a:r>
          </a:p>
          <a:p>
            <a:pPr lvl="1" eaLnBrk="1" hangingPunct="1">
              <a:lnSpc>
                <a:spcPct val="90000"/>
              </a:lnSpc>
            </a:pPr>
            <a:endParaRPr lang="en-US" altLang="en-US" sz="1800" dirty="0"/>
          </a:p>
        </p:txBody>
      </p:sp>
      <p:grpSp>
        <p:nvGrpSpPr>
          <p:cNvPr id="57349" name="Group 4"/>
          <p:cNvGrpSpPr>
            <a:grpSpLocks/>
          </p:cNvGrpSpPr>
          <p:nvPr/>
        </p:nvGrpSpPr>
        <p:grpSpPr bwMode="auto">
          <a:xfrm>
            <a:off x="1403350" y="1557338"/>
            <a:ext cx="6913563" cy="773112"/>
            <a:chOff x="703" y="981"/>
            <a:chExt cx="4355" cy="487"/>
          </a:xfrm>
        </p:grpSpPr>
        <p:sp>
          <p:nvSpPr>
            <p:cNvPr id="57350"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7351"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7352"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7353"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57354"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57355"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57356" name="Text Box 11"/>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7357" name="Text Box 12"/>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7358" name="Text Box 13"/>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7359" name="Text Box 14"/>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7360" name="Text Box 15"/>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7361" name="Text Box 16"/>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extLst>
      <p:ext uri="{BB962C8B-B14F-4D97-AF65-F5344CB8AC3E}">
        <p14:creationId xmlns:p14="http://schemas.microsoft.com/office/powerpoint/2010/main" val="3612786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p>
            <a:fld id="{D6A04066-C80F-4D2C-8C2A-6F8FBB826CF9}" type="datetime1">
              <a:rPr lang="en-US" altLang="en-US"/>
              <a:pPr/>
              <a:t>3/11/2023</a:t>
            </a:fld>
            <a:endParaRPr lang="en-US" altLang="en-US"/>
          </a:p>
        </p:txBody>
      </p:sp>
      <p:sp>
        <p:nvSpPr>
          <p:cNvPr id="5" name="Footer Placeholder 2"/>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6" name="Slide Number Placeholder 3"/>
          <p:cNvSpPr>
            <a:spLocks noGrp="1"/>
          </p:cNvSpPr>
          <p:nvPr>
            <p:ph type="sldNum" sz="quarter" idx="4294967295"/>
          </p:nvPr>
        </p:nvSpPr>
        <p:spPr>
          <a:xfrm>
            <a:off x="7239000" y="6400800"/>
            <a:ext cx="1905000" cy="457200"/>
          </a:xfrm>
          <a:prstGeom prst="rect">
            <a:avLst/>
          </a:prstGeom>
        </p:spPr>
        <p:txBody>
          <a:bodyPr/>
          <a:lstStyle/>
          <a:p>
            <a:fld id="{F700325D-4512-489C-93BF-D3E98A8C1BE8}" type="slidenum">
              <a:rPr lang="en-US" altLang="en-US"/>
              <a:pPr/>
              <a:t>3</a:t>
            </a:fld>
            <a:endParaRPr lang="en-US" altLang="en-US"/>
          </a:p>
        </p:txBody>
      </p:sp>
      <p:sp>
        <p:nvSpPr>
          <p:cNvPr id="232450" name="Rectangle 2050"/>
          <p:cNvSpPr>
            <a:spLocks noChangeArrowheads="1"/>
          </p:cNvSpPr>
          <p:nvPr/>
        </p:nvSpPr>
        <p:spPr bwMode="auto">
          <a:xfrm>
            <a:off x="838200" y="228600"/>
            <a:ext cx="57912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a:t>ISA - what it includes?</a:t>
            </a:r>
          </a:p>
        </p:txBody>
      </p:sp>
      <p:sp>
        <p:nvSpPr>
          <p:cNvPr id="232451" name="Rectangle 2051"/>
          <p:cNvSpPr>
            <a:spLocks noChangeArrowheads="1"/>
          </p:cNvSpPr>
          <p:nvPr/>
        </p:nvSpPr>
        <p:spPr bwMode="auto">
          <a:xfrm>
            <a:off x="223838" y="1171885"/>
            <a:ext cx="87407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spcAft>
                <a:spcPct val="0"/>
              </a:spcAft>
              <a:buChar char="•"/>
              <a:defRPr kumimoji="1" sz="3200">
                <a:solidFill>
                  <a:schemeClr val="tx1"/>
                </a:solidFill>
                <a:latin typeface="Impact" panose="020B0806030902050204" pitchFamily="34" charset="0"/>
              </a:defRPr>
            </a:lvl1pPr>
            <a:lvl2pPr marL="742950" indent="-285750">
              <a:spcBef>
                <a:spcPct val="20000"/>
              </a:spcBef>
              <a:spcAft>
                <a:spcPct val="0"/>
              </a:spcAft>
              <a:buChar char="–"/>
              <a:defRPr kumimoji="1" sz="2800">
                <a:solidFill>
                  <a:schemeClr val="tx1"/>
                </a:solidFill>
                <a:latin typeface="Impact" panose="020B0806030902050204" pitchFamily="34" charset="0"/>
              </a:defRPr>
            </a:lvl2pPr>
            <a:lvl3pPr marL="1143000" indent="-228600">
              <a:spcBef>
                <a:spcPct val="20000"/>
              </a:spcBef>
              <a:spcAft>
                <a:spcPct val="0"/>
              </a:spcAft>
              <a:buChar char="•"/>
              <a:defRPr kumimoji="1" sz="2400">
                <a:solidFill>
                  <a:schemeClr val="tx1"/>
                </a:solidFill>
                <a:latin typeface="Impact" panose="020B0806030902050204" pitchFamily="34" charset="0"/>
              </a:defRPr>
            </a:lvl3pPr>
            <a:lvl4pPr marL="1600200" indent="-228600">
              <a:spcBef>
                <a:spcPct val="20000"/>
              </a:spcBef>
              <a:spcAft>
                <a:spcPct val="0"/>
              </a:spcAft>
              <a:buChar char="–"/>
              <a:defRPr kumimoji="1" sz="2000">
                <a:solidFill>
                  <a:schemeClr val="tx1"/>
                </a:solidFill>
                <a:latin typeface="Impact" panose="020B0806030902050204" pitchFamily="34" charset="0"/>
              </a:defRPr>
            </a:lvl4pPr>
            <a:lvl5pPr marL="2057400" indent="-228600">
              <a:spcBef>
                <a:spcPct val="20000"/>
              </a:spcBef>
              <a:spcAft>
                <a:spcPct val="0"/>
              </a:spcAft>
              <a:buChar char="»"/>
              <a:defRPr kumimoji="1"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lvl="1">
              <a:lnSpc>
                <a:spcPct val="105000"/>
              </a:lnSpc>
            </a:pPr>
            <a:r>
              <a:rPr lang="en-US" altLang="en-US" dirty="0">
                <a:latin typeface="+mn-lt"/>
              </a:rPr>
              <a:t>Instruction Set and Instruction Formats</a:t>
            </a:r>
          </a:p>
          <a:p>
            <a:pPr lvl="1">
              <a:lnSpc>
                <a:spcPct val="105000"/>
              </a:lnSpc>
            </a:pPr>
            <a:r>
              <a:rPr lang="en-US" altLang="en-US" dirty="0">
                <a:latin typeface="+mn-lt"/>
              </a:rPr>
              <a:t>Modes of Addressing </a:t>
            </a:r>
          </a:p>
          <a:p>
            <a:pPr lvl="2">
              <a:lnSpc>
                <a:spcPct val="105000"/>
              </a:lnSpc>
            </a:pPr>
            <a:r>
              <a:rPr lang="en-US" altLang="en-US" sz="2800" dirty="0">
                <a:latin typeface="+mn-lt"/>
              </a:rPr>
              <a:t>Accessing Data Items and Instructions</a:t>
            </a:r>
          </a:p>
          <a:p>
            <a:pPr lvl="1">
              <a:lnSpc>
                <a:spcPct val="105000"/>
              </a:lnSpc>
            </a:pPr>
            <a:r>
              <a:rPr lang="en-US" altLang="en-US" dirty="0">
                <a:latin typeface="+mn-lt"/>
              </a:rPr>
              <a:t>Exceptional Conditions handling </a:t>
            </a:r>
          </a:p>
          <a:p>
            <a:pPr lvl="1">
              <a:lnSpc>
                <a:spcPct val="105000"/>
              </a:lnSpc>
            </a:pPr>
            <a:r>
              <a:rPr lang="en-US" altLang="en-US" dirty="0">
                <a:latin typeface="+mn-lt"/>
              </a:rPr>
              <a:t>Characteristics and Choreography of principle functional units (ALU, Registers, RAM etc.)</a:t>
            </a:r>
          </a:p>
          <a:p>
            <a:pPr lvl="1">
              <a:lnSpc>
                <a:spcPct val="105000"/>
              </a:lnSpc>
            </a:pPr>
            <a:r>
              <a:rPr lang="en-US" altLang="en-US" dirty="0">
                <a:latin typeface="+mn-lt"/>
              </a:rPr>
              <a:t>Information flows between such components and the control logic of  such information flows</a:t>
            </a:r>
          </a:p>
          <a:p>
            <a:pPr lvl="1"/>
            <a:r>
              <a:rPr lang="en-US" altLang="en-US" dirty="0">
                <a:latin typeface="+mn-lt"/>
              </a:rPr>
              <a:t>Register Transfer Language  (RTL) Description</a:t>
            </a:r>
          </a:p>
        </p:txBody>
      </p:sp>
    </p:spTree>
    <p:extLst>
      <p:ext uri="{BB962C8B-B14F-4D97-AF65-F5344CB8AC3E}">
        <p14:creationId xmlns:p14="http://schemas.microsoft.com/office/powerpoint/2010/main" val="204114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 Logical Vs Arithmetic</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30</a:t>
            </a:fld>
            <a:endParaRPr lang="en-AU" altLang="en-US"/>
          </a:p>
        </p:txBody>
      </p:sp>
      <p:pic>
        <p:nvPicPr>
          <p:cNvPr id="155650" name="Picture 2" descr="https://upload.wikimedia.org/wikipedia/commons/thumb/5/5c/Rotate_left_logically.svg/210px-Rotate_left_logically.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2128" y="1561406"/>
            <a:ext cx="3018578" cy="2012385"/>
          </a:xfrm>
          <a:prstGeom prst="rect">
            <a:avLst/>
          </a:prstGeom>
          <a:noFill/>
          <a:extLst>
            <a:ext uri="{909E8E84-426E-40DD-AFC4-6F175D3DCCD1}">
              <a14:hiddenFill xmlns:a14="http://schemas.microsoft.com/office/drawing/2010/main">
                <a:solidFill>
                  <a:srgbClr val="FFFFFF"/>
                </a:solidFill>
              </a14:hiddenFill>
            </a:ext>
          </a:extLst>
        </p:spPr>
      </p:pic>
      <p:pic>
        <p:nvPicPr>
          <p:cNvPr id="155652" name="Picture 4" descr="https://upload.wikimedia.org/wikipedia/commons/thumb/6/64/Rotate_right_logically.svg/300px-Rotate_right_logical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834" y="1612404"/>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55656" name="Picture 8" descr="https://upload.wikimedia.org/wikipedia/commons/thumb/3/37/Rotate_right_arithmetically.svg/300px-Rotate_right_arithmetically.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9727" y="3754891"/>
            <a:ext cx="2857500" cy="228600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63804FB-1AA3-4EEB-9DB2-6BA90CC2B7FB}"/>
              </a:ext>
            </a:extLst>
          </p:cNvPr>
          <p:cNvSpPr/>
          <p:nvPr/>
        </p:nvSpPr>
        <p:spPr bwMode="auto">
          <a:xfrm>
            <a:off x="4558308" y="2366448"/>
            <a:ext cx="1152128" cy="5761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rPr>
              <a:t>SRL</a:t>
            </a:r>
          </a:p>
        </p:txBody>
      </p:sp>
      <p:sp>
        <p:nvSpPr>
          <p:cNvPr id="8" name="Rectangle 7">
            <a:extLst>
              <a:ext uri="{FF2B5EF4-FFF2-40B4-BE49-F238E27FC236}">
                <a16:creationId xmlns:a16="http://schemas.microsoft.com/office/drawing/2014/main" id="{03C20DC4-0CD1-40E2-B21E-A77F8154313C}"/>
              </a:ext>
            </a:extLst>
          </p:cNvPr>
          <p:cNvSpPr/>
          <p:nvPr/>
        </p:nvSpPr>
        <p:spPr bwMode="auto">
          <a:xfrm>
            <a:off x="188462" y="2330507"/>
            <a:ext cx="963666" cy="648072"/>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rPr>
              <a:t>SLL</a:t>
            </a:r>
          </a:p>
        </p:txBody>
      </p:sp>
      <p:sp>
        <p:nvSpPr>
          <p:cNvPr id="9" name="Rectangle 8">
            <a:extLst>
              <a:ext uri="{FF2B5EF4-FFF2-40B4-BE49-F238E27FC236}">
                <a16:creationId xmlns:a16="http://schemas.microsoft.com/office/drawing/2014/main" id="{B9E6DDA9-F9BF-4C0E-BFAD-409A8BE22482}"/>
              </a:ext>
            </a:extLst>
          </p:cNvPr>
          <p:cNvSpPr/>
          <p:nvPr/>
        </p:nvSpPr>
        <p:spPr bwMode="auto">
          <a:xfrm>
            <a:off x="4442782" y="4401581"/>
            <a:ext cx="1152128" cy="5761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rPr>
              <a:t>SRA</a:t>
            </a:r>
          </a:p>
        </p:txBody>
      </p:sp>
      <p:sp>
        <p:nvSpPr>
          <p:cNvPr id="10" name="Rectangle 9">
            <a:extLst>
              <a:ext uri="{FF2B5EF4-FFF2-40B4-BE49-F238E27FC236}">
                <a16:creationId xmlns:a16="http://schemas.microsoft.com/office/drawing/2014/main" id="{C2D4BA07-7F7E-448B-A5BC-84F477913EDB}"/>
              </a:ext>
            </a:extLst>
          </p:cNvPr>
          <p:cNvSpPr/>
          <p:nvPr/>
        </p:nvSpPr>
        <p:spPr bwMode="auto">
          <a:xfrm>
            <a:off x="251520" y="4401036"/>
            <a:ext cx="1152128" cy="57618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rPr>
              <a:t>SLA</a:t>
            </a:r>
          </a:p>
        </p:txBody>
      </p:sp>
      <p:sp>
        <p:nvSpPr>
          <p:cNvPr id="11" name="Rectangle 10">
            <a:extLst>
              <a:ext uri="{FF2B5EF4-FFF2-40B4-BE49-F238E27FC236}">
                <a16:creationId xmlns:a16="http://schemas.microsoft.com/office/drawing/2014/main" id="{8710CD0C-ED82-47A8-8325-EA9E9130F295}"/>
              </a:ext>
            </a:extLst>
          </p:cNvPr>
          <p:cNvSpPr/>
          <p:nvPr/>
        </p:nvSpPr>
        <p:spPr bwMode="auto">
          <a:xfrm>
            <a:off x="251520" y="5003348"/>
            <a:ext cx="3672408" cy="103754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rPr>
              <a:t>not available</a:t>
            </a:r>
          </a:p>
          <a:p>
            <a:pPr marL="0" marR="0" indent="0" algn="l" defTabSz="914400" rtl="0" eaLnBrk="0" fontAlgn="base" latinLnBrk="0" hangingPunct="0">
              <a:lnSpc>
                <a:spcPct val="100000"/>
              </a:lnSpc>
              <a:spcBef>
                <a:spcPct val="0"/>
              </a:spcBef>
              <a:spcAft>
                <a:spcPct val="0"/>
              </a:spcAft>
              <a:buClrTx/>
              <a:buSzTx/>
              <a:buFontTx/>
              <a:buNone/>
              <a:tabLst/>
            </a:pPr>
            <a:r>
              <a:rPr lang="en-US" sz="3200" dirty="0">
                <a:latin typeface="Arial" charset="0"/>
              </a:rPr>
              <a:t>sign-bit will be lost</a:t>
            </a:r>
            <a:endParaRPr kumimoji="0" lang="en-US" sz="3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40309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Shift</a:t>
            </a:r>
          </a:p>
        </p:txBody>
      </p:sp>
      <p:sp>
        <p:nvSpPr>
          <p:cNvPr id="3" name="Content Placeholder 2"/>
          <p:cNvSpPr>
            <a:spLocks noGrp="1"/>
          </p:cNvSpPr>
          <p:nvPr>
            <p:ph idx="1"/>
          </p:nvPr>
        </p:nvSpPr>
        <p:spPr/>
        <p:txBody>
          <a:bodyPr/>
          <a:lstStyle/>
          <a:p>
            <a:r>
              <a:rPr lang="en-US" sz="1800" b="1" dirty="0" err="1"/>
              <a:t>sll</a:t>
            </a:r>
            <a:r>
              <a:rPr lang="en-US" sz="1800" dirty="0"/>
              <a:t> Shift left logical by a constant number of bits (immediate value)</a:t>
            </a:r>
          </a:p>
          <a:p>
            <a:r>
              <a:rPr lang="en-US" sz="1800" b="1" dirty="0" err="1"/>
              <a:t>sllv</a:t>
            </a:r>
            <a:r>
              <a:rPr lang="en-US" sz="1800" dirty="0"/>
              <a:t> Shift left logical by a variable number of bits </a:t>
            </a:r>
          </a:p>
          <a:p>
            <a:r>
              <a:rPr lang="en-US" sz="1800" b="1" dirty="0" err="1"/>
              <a:t>srl</a:t>
            </a:r>
            <a:r>
              <a:rPr lang="en-US" sz="1800" dirty="0"/>
              <a:t> Shift right logical by a constant number of bits </a:t>
            </a:r>
          </a:p>
          <a:p>
            <a:r>
              <a:rPr lang="en-US" sz="1800" b="1" dirty="0" err="1"/>
              <a:t>srlv</a:t>
            </a:r>
            <a:r>
              <a:rPr lang="en-US" sz="1800" dirty="0"/>
              <a:t> Shift right logical by a variable number of bits </a:t>
            </a:r>
          </a:p>
          <a:p>
            <a:r>
              <a:rPr lang="en-US" sz="1800" b="1" dirty="0" err="1"/>
              <a:t>sra</a:t>
            </a:r>
            <a:r>
              <a:rPr lang="en-US" sz="1800" dirty="0"/>
              <a:t> Shift right arithmetic by a constant number of bits </a:t>
            </a:r>
          </a:p>
          <a:p>
            <a:r>
              <a:rPr lang="en-US" sz="1800" b="1" dirty="0" err="1"/>
              <a:t>srav</a:t>
            </a:r>
            <a:r>
              <a:rPr lang="en-US" sz="1800" dirty="0"/>
              <a:t> Shift right arithmetic by a variable number of bits</a:t>
            </a:r>
          </a:p>
          <a:p>
            <a:r>
              <a:rPr lang="en-US" sz="2400" dirty="0" err="1"/>
              <a:t>sll</a:t>
            </a:r>
            <a:r>
              <a:rPr lang="en-US" sz="2400" dirty="0"/>
              <a:t> $</a:t>
            </a:r>
            <a:r>
              <a:rPr lang="en-US" sz="2400" dirty="0" err="1"/>
              <a:t>rd</a:t>
            </a:r>
            <a:r>
              <a:rPr lang="en-US" sz="2400" dirty="0"/>
              <a:t>, $</a:t>
            </a:r>
            <a:r>
              <a:rPr lang="en-US" sz="2400" dirty="0" err="1"/>
              <a:t>rt</a:t>
            </a:r>
            <a:r>
              <a:rPr lang="en-US" sz="2400" dirty="0"/>
              <a:t>, </a:t>
            </a:r>
            <a:r>
              <a:rPr lang="en-US" sz="2400" dirty="0" err="1"/>
              <a:t>shift_amt</a:t>
            </a:r>
            <a:r>
              <a:rPr lang="en-US" sz="2400" dirty="0"/>
              <a:t> ($</a:t>
            </a:r>
            <a:r>
              <a:rPr lang="en-US" sz="2400" dirty="0" err="1"/>
              <a:t>rs</a:t>
            </a:r>
            <a:r>
              <a:rPr lang="en-US" sz="2400" dirty="0"/>
              <a:t> not used)</a:t>
            </a:r>
          </a:p>
          <a:p>
            <a:r>
              <a:rPr lang="en-US" sz="2400" dirty="0" err="1"/>
              <a:t>sllv</a:t>
            </a:r>
            <a:r>
              <a:rPr lang="en-US" sz="2400" dirty="0"/>
              <a:t> $</a:t>
            </a:r>
            <a:r>
              <a:rPr lang="en-US" sz="2400" dirty="0" err="1"/>
              <a:t>rd</a:t>
            </a:r>
            <a:r>
              <a:rPr lang="en-US" sz="2400" dirty="0"/>
              <a:t>, $</a:t>
            </a:r>
            <a:r>
              <a:rPr lang="en-US" sz="2400" dirty="0" err="1"/>
              <a:t>rt</a:t>
            </a:r>
            <a:r>
              <a:rPr lang="en-US" sz="2400" dirty="0"/>
              <a:t>, $</a:t>
            </a:r>
            <a:r>
              <a:rPr lang="en-US" sz="2400" dirty="0" err="1"/>
              <a:t>rs</a:t>
            </a:r>
            <a:r>
              <a:rPr lang="en-US" sz="2400" dirty="0"/>
              <a:t> ($</a:t>
            </a:r>
            <a:r>
              <a:rPr lang="en-US" sz="2400" dirty="0" err="1"/>
              <a:t>rs</a:t>
            </a:r>
            <a:r>
              <a:rPr lang="en-US" sz="2400" dirty="0"/>
              <a:t> has the shift amount)</a:t>
            </a:r>
          </a:p>
          <a:p>
            <a:r>
              <a:rPr lang="en-US" sz="2400" dirty="0" err="1"/>
              <a:t>srl</a:t>
            </a:r>
            <a:r>
              <a:rPr lang="en-US" sz="2400" dirty="0"/>
              <a:t> $</a:t>
            </a:r>
            <a:r>
              <a:rPr lang="en-US" sz="2400" dirty="0" err="1"/>
              <a:t>rd</a:t>
            </a:r>
            <a:r>
              <a:rPr lang="en-US" sz="2400" dirty="0"/>
              <a:t>, $</a:t>
            </a:r>
            <a:r>
              <a:rPr lang="en-US" sz="2400" dirty="0" err="1"/>
              <a:t>rt</a:t>
            </a:r>
            <a:r>
              <a:rPr lang="en-US" sz="2400" dirty="0"/>
              <a:t>, </a:t>
            </a:r>
            <a:r>
              <a:rPr lang="en-US" sz="2400" dirty="0" err="1"/>
              <a:t>shift_amt</a:t>
            </a:r>
            <a:r>
              <a:rPr lang="en-US" sz="2400" dirty="0"/>
              <a:t> </a:t>
            </a:r>
          </a:p>
          <a:p>
            <a:r>
              <a:rPr lang="en-US" sz="2400" dirty="0" err="1"/>
              <a:t>srlv</a:t>
            </a:r>
            <a:r>
              <a:rPr lang="en-US" sz="2400" dirty="0"/>
              <a:t> $</a:t>
            </a:r>
            <a:r>
              <a:rPr lang="en-US" sz="2400" dirty="0" err="1"/>
              <a:t>rd</a:t>
            </a:r>
            <a:r>
              <a:rPr lang="en-US" sz="2400" dirty="0"/>
              <a:t>, $</a:t>
            </a:r>
            <a:r>
              <a:rPr lang="en-US" sz="2400" dirty="0" err="1"/>
              <a:t>rt</a:t>
            </a:r>
            <a:r>
              <a:rPr lang="en-US" sz="2400" dirty="0"/>
              <a:t>, $</a:t>
            </a:r>
            <a:r>
              <a:rPr lang="en-US" sz="2400" dirty="0" err="1"/>
              <a:t>rs</a:t>
            </a:r>
            <a:r>
              <a:rPr lang="en-US" sz="2400" dirty="0"/>
              <a:t> </a:t>
            </a:r>
          </a:p>
          <a:p>
            <a:r>
              <a:rPr lang="en-US" sz="2400" dirty="0" err="1"/>
              <a:t>sra</a:t>
            </a:r>
            <a:r>
              <a:rPr lang="en-US" sz="2400" dirty="0"/>
              <a:t> $</a:t>
            </a:r>
            <a:r>
              <a:rPr lang="en-US" sz="2400" dirty="0" err="1"/>
              <a:t>rd</a:t>
            </a:r>
            <a:r>
              <a:rPr lang="en-US" sz="2400" dirty="0"/>
              <a:t>, $</a:t>
            </a:r>
            <a:r>
              <a:rPr lang="en-US" sz="2400" dirty="0" err="1"/>
              <a:t>rt</a:t>
            </a:r>
            <a:r>
              <a:rPr lang="en-US" sz="2400" dirty="0"/>
              <a:t>, </a:t>
            </a:r>
            <a:r>
              <a:rPr lang="en-US" sz="2400" dirty="0" err="1"/>
              <a:t>shift_amt</a:t>
            </a:r>
            <a:r>
              <a:rPr lang="en-US" sz="2400" dirty="0"/>
              <a:t> (arithmetic shift- sign?)</a:t>
            </a:r>
          </a:p>
          <a:p>
            <a:r>
              <a:rPr lang="en-US" sz="2400" dirty="0" err="1"/>
              <a:t>srav</a:t>
            </a:r>
            <a:r>
              <a:rPr lang="en-US" sz="2400" dirty="0"/>
              <a:t> $</a:t>
            </a:r>
            <a:r>
              <a:rPr lang="en-US" sz="2400" dirty="0" err="1"/>
              <a:t>rd</a:t>
            </a:r>
            <a:r>
              <a:rPr lang="en-US" sz="2400" dirty="0"/>
              <a:t>, $</a:t>
            </a:r>
            <a:r>
              <a:rPr lang="en-US" sz="2400" dirty="0" err="1"/>
              <a:t>rt</a:t>
            </a:r>
            <a:r>
              <a:rPr lang="en-US" sz="2400" dirty="0"/>
              <a:t>, $</a:t>
            </a:r>
            <a:r>
              <a:rPr lang="en-US" sz="2400" dirty="0" err="1"/>
              <a:t>rs</a:t>
            </a:r>
            <a:r>
              <a:rPr lang="en-US" sz="2400" dirty="0"/>
              <a:t> </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31</a:t>
            </a:fld>
            <a:endParaRPr lang="en-AU" altLang="en-US"/>
          </a:p>
        </p:txBody>
      </p:sp>
    </p:spTree>
    <p:extLst>
      <p:ext uri="{BB962C8B-B14F-4D97-AF65-F5344CB8AC3E}">
        <p14:creationId xmlns:p14="http://schemas.microsoft.com/office/powerpoint/2010/main" val="54751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Shift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08298610"/>
              </p:ext>
            </p:extLst>
          </p:nvPr>
        </p:nvGraphicFramePr>
        <p:xfrm>
          <a:off x="693235" y="1303877"/>
          <a:ext cx="7920878" cy="4682045"/>
        </p:xfrm>
        <a:graphic>
          <a:graphicData uri="http://schemas.openxmlformats.org/drawingml/2006/table">
            <a:tbl>
              <a:tblPr/>
              <a:tblGrid>
                <a:gridCol w="1131554">
                  <a:extLst>
                    <a:ext uri="{9D8B030D-6E8A-4147-A177-3AD203B41FA5}">
                      <a16:colId xmlns:a16="http://schemas.microsoft.com/office/drawing/2014/main" val="20000"/>
                    </a:ext>
                  </a:extLst>
                </a:gridCol>
                <a:gridCol w="1131554">
                  <a:extLst>
                    <a:ext uri="{9D8B030D-6E8A-4147-A177-3AD203B41FA5}">
                      <a16:colId xmlns:a16="http://schemas.microsoft.com/office/drawing/2014/main" val="20001"/>
                    </a:ext>
                  </a:extLst>
                </a:gridCol>
                <a:gridCol w="1131554">
                  <a:extLst>
                    <a:ext uri="{9D8B030D-6E8A-4147-A177-3AD203B41FA5}">
                      <a16:colId xmlns:a16="http://schemas.microsoft.com/office/drawing/2014/main" val="20002"/>
                    </a:ext>
                  </a:extLst>
                </a:gridCol>
                <a:gridCol w="1131554">
                  <a:extLst>
                    <a:ext uri="{9D8B030D-6E8A-4147-A177-3AD203B41FA5}">
                      <a16:colId xmlns:a16="http://schemas.microsoft.com/office/drawing/2014/main" val="20003"/>
                    </a:ext>
                  </a:extLst>
                </a:gridCol>
                <a:gridCol w="1131554">
                  <a:extLst>
                    <a:ext uri="{9D8B030D-6E8A-4147-A177-3AD203B41FA5}">
                      <a16:colId xmlns:a16="http://schemas.microsoft.com/office/drawing/2014/main" val="20004"/>
                    </a:ext>
                  </a:extLst>
                </a:gridCol>
                <a:gridCol w="1131554">
                  <a:extLst>
                    <a:ext uri="{9D8B030D-6E8A-4147-A177-3AD203B41FA5}">
                      <a16:colId xmlns:a16="http://schemas.microsoft.com/office/drawing/2014/main" val="20005"/>
                    </a:ext>
                  </a:extLst>
                </a:gridCol>
                <a:gridCol w="1131554">
                  <a:extLst>
                    <a:ext uri="{9D8B030D-6E8A-4147-A177-3AD203B41FA5}">
                      <a16:colId xmlns:a16="http://schemas.microsoft.com/office/drawing/2014/main" val="20006"/>
                    </a:ext>
                  </a:extLst>
                </a:gridCol>
              </a:tblGrid>
              <a:tr h="419170">
                <a:tc>
                  <a:txBody>
                    <a:bodyPr/>
                    <a:lstStyle/>
                    <a:p>
                      <a:pPr algn="ctr"/>
                      <a:r>
                        <a:rPr lang="en-US" sz="1400" b="1" dirty="0"/>
                        <a:t>Instruction </a:t>
                      </a:r>
                      <a:endParaRPr lang="en-US" sz="1400" dirty="0"/>
                    </a:p>
                  </a:txBody>
                  <a:tcPr marL="21587" marR="21587" marT="21587" marB="21587" anchor="ctr">
                    <a:lnL>
                      <a:noFill/>
                    </a:lnL>
                    <a:lnR>
                      <a:noFill/>
                    </a:lnR>
                    <a:lnT>
                      <a:noFill/>
                    </a:lnT>
                    <a:lnB>
                      <a:noFill/>
                    </a:lnB>
                    <a:solidFill>
                      <a:srgbClr val="AAFFAA"/>
                    </a:solidFill>
                  </a:tcPr>
                </a:tc>
                <a:tc>
                  <a:txBody>
                    <a:bodyPr/>
                    <a:lstStyle/>
                    <a:p>
                      <a:pPr algn="ctr"/>
                      <a:r>
                        <a:rPr lang="en-US" sz="1400" b="1" dirty="0"/>
                        <a:t>B</a:t>
                      </a:r>
                      <a:r>
                        <a:rPr lang="en-US" sz="1400" b="1" baseline="-25000" dirty="0"/>
                        <a:t>31-26</a:t>
                      </a:r>
                      <a:r>
                        <a:rPr lang="en-US" sz="1400" b="1" dirty="0"/>
                        <a:t> </a:t>
                      </a:r>
                      <a:endParaRPr lang="en-US" sz="1400" dirty="0"/>
                    </a:p>
                  </a:txBody>
                  <a:tcPr marL="21587" marR="21587" marT="21587" marB="21587" anchor="ctr">
                    <a:lnL>
                      <a:noFill/>
                    </a:lnL>
                    <a:lnR>
                      <a:noFill/>
                    </a:lnR>
                    <a:lnT>
                      <a:noFill/>
                    </a:lnT>
                    <a:lnB>
                      <a:noFill/>
                    </a:lnB>
                    <a:solidFill>
                      <a:srgbClr val="FFC0CB"/>
                    </a:solidFill>
                  </a:tcPr>
                </a:tc>
                <a:tc>
                  <a:txBody>
                    <a:bodyPr/>
                    <a:lstStyle/>
                    <a:p>
                      <a:pPr algn="ctr"/>
                      <a:r>
                        <a:rPr lang="en-US" sz="1400" b="1"/>
                        <a:t>B</a:t>
                      </a:r>
                      <a:r>
                        <a:rPr lang="en-US" sz="1400" b="1" baseline="-25000"/>
                        <a:t>25-21</a:t>
                      </a:r>
                      <a:r>
                        <a:rPr lang="en-US" sz="1400" b="1"/>
                        <a:t>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B</a:t>
                      </a:r>
                      <a:r>
                        <a:rPr lang="en-US" sz="1400" b="1" baseline="-25000"/>
                        <a:t>20-16</a:t>
                      </a:r>
                      <a:r>
                        <a:rPr lang="en-US" sz="1400" b="1"/>
                        <a:t>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B</a:t>
                      </a:r>
                      <a:r>
                        <a:rPr lang="en-US" sz="1400" b="1" baseline="-25000"/>
                        <a:t>15-11</a:t>
                      </a:r>
                      <a:r>
                        <a:rPr lang="en-US" sz="1400" b="1"/>
                        <a:t>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B</a:t>
                      </a:r>
                      <a:r>
                        <a:rPr lang="en-US" sz="1400" b="1" baseline="-25000"/>
                        <a:t>10-6</a:t>
                      </a:r>
                      <a:r>
                        <a:rPr lang="en-US" sz="1400" b="1"/>
                        <a:t>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B</a:t>
                      </a:r>
                      <a:r>
                        <a:rPr lang="en-US" sz="1400" b="1" baseline="-25000"/>
                        <a:t>5-0</a:t>
                      </a:r>
                      <a:r>
                        <a:rPr lang="en-US" sz="1400" b="1"/>
                        <a:t> </a:t>
                      </a:r>
                      <a:endParaRPr lang="en-US" sz="1400"/>
                    </a:p>
                  </a:txBody>
                  <a:tcPr marL="21587" marR="21587" marT="21587" marB="21587" anchor="ctr">
                    <a:lnL>
                      <a:noFill/>
                    </a:lnL>
                    <a:lnR>
                      <a:noFill/>
                    </a:lnR>
                    <a:lnT>
                      <a:noFill/>
                    </a:lnT>
                    <a:lnB>
                      <a:noFill/>
                    </a:lnB>
                    <a:solidFill>
                      <a:srgbClr val="FFC0CB"/>
                    </a:solidFill>
                  </a:tcPr>
                </a:tc>
                <a:extLst>
                  <a:ext uri="{0D108BD9-81ED-4DB2-BD59-A6C34878D82A}">
                    <a16:rowId xmlns:a16="http://schemas.microsoft.com/office/drawing/2014/main" val="10000"/>
                  </a:ext>
                </a:extLst>
              </a:tr>
              <a:tr h="419170">
                <a:tc>
                  <a:txBody>
                    <a:bodyPr/>
                    <a:lstStyle/>
                    <a:p>
                      <a:pPr algn="ctr"/>
                      <a:r>
                        <a:rPr lang="en-US" sz="1400"/>
                        <a:t>  </a:t>
                      </a:r>
                    </a:p>
                  </a:txBody>
                  <a:tcPr marL="21587" marR="21587" marT="21587" marB="21587" anchor="ctr">
                    <a:lnL>
                      <a:noFill/>
                    </a:lnL>
                    <a:lnR>
                      <a:noFill/>
                    </a:lnR>
                    <a:lnT>
                      <a:noFill/>
                    </a:lnT>
                    <a:lnB>
                      <a:noFill/>
                    </a:lnB>
                    <a:solidFill>
                      <a:srgbClr val="AAFFAA"/>
                    </a:solidFill>
                  </a:tcPr>
                </a:tc>
                <a:tc>
                  <a:txBody>
                    <a:bodyPr/>
                    <a:lstStyle/>
                    <a:p>
                      <a:pPr algn="ctr"/>
                      <a:r>
                        <a:rPr lang="en-US" sz="1400" b="1"/>
                        <a:t>opcode</a:t>
                      </a:r>
                      <a:r>
                        <a:rPr lang="en-US" sz="1400"/>
                        <a:t> </a:t>
                      </a:r>
                    </a:p>
                  </a:txBody>
                  <a:tcPr marL="21587" marR="21587" marT="21587" marB="21587" anchor="ctr">
                    <a:lnL>
                      <a:noFill/>
                    </a:lnL>
                    <a:lnR>
                      <a:noFill/>
                    </a:lnR>
                    <a:lnT>
                      <a:noFill/>
                    </a:lnT>
                    <a:lnB>
                      <a:noFill/>
                    </a:lnB>
                    <a:solidFill>
                      <a:srgbClr val="FFC0CB"/>
                    </a:solidFill>
                  </a:tcPr>
                </a:tc>
                <a:tc>
                  <a:txBody>
                    <a:bodyPr/>
                    <a:lstStyle/>
                    <a:p>
                      <a:pPr algn="ctr"/>
                      <a:r>
                        <a:rPr lang="en-US" sz="1400" b="1"/>
                        <a:t>register s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register t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register d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shift amount </a:t>
                      </a:r>
                      <a:endParaRPr lang="en-US" sz="1400"/>
                    </a:p>
                  </a:txBody>
                  <a:tcPr marL="21587" marR="21587" marT="21587" marB="21587" anchor="ctr">
                    <a:lnL>
                      <a:noFill/>
                    </a:lnL>
                    <a:lnR>
                      <a:noFill/>
                    </a:lnR>
                    <a:lnT>
                      <a:noFill/>
                    </a:lnT>
                    <a:lnB>
                      <a:noFill/>
                    </a:lnB>
                    <a:solidFill>
                      <a:srgbClr val="FFC0CB"/>
                    </a:solidFill>
                  </a:tcPr>
                </a:tc>
                <a:tc>
                  <a:txBody>
                    <a:bodyPr/>
                    <a:lstStyle/>
                    <a:p>
                      <a:pPr algn="ctr"/>
                      <a:r>
                        <a:rPr lang="en-US" sz="1400" b="1"/>
                        <a:t>function </a:t>
                      </a:r>
                      <a:endParaRPr lang="en-US" sz="1400"/>
                    </a:p>
                  </a:txBody>
                  <a:tcPr marL="21587" marR="21587" marT="21587" marB="21587" anchor="ctr">
                    <a:lnL>
                      <a:noFill/>
                    </a:lnL>
                    <a:lnR>
                      <a:noFill/>
                    </a:lnR>
                    <a:lnT>
                      <a:noFill/>
                    </a:lnT>
                    <a:lnB>
                      <a:noFill/>
                    </a:lnB>
                    <a:solidFill>
                      <a:srgbClr val="FFC0CB"/>
                    </a:solidFill>
                  </a:tcPr>
                </a:tc>
                <a:extLst>
                  <a:ext uri="{0D108BD9-81ED-4DB2-BD59-A6C34878D82A}">
                    <a16:rowId xmlns:a16="http://schemas.microsoft.com/office/drawing/2014/main" val="10001"/>
                  </a:ext>
                </a:extLst>
              </a:tr>
              <a:tr h="608982">
                <a:tc>
                  <a:txBody>
                    <a:bodyPr/>
                    <a:lstStyle/>
                    <a:p>
                      <a:pPr algn="ctr"/>
                      <a:r>
                        <a:rPr lang="en-US" sz="1400"/>
                        <a:t>sll $rd, $rt, shift_amt </a:t>
                      </a:r>
                    </a:p>
                  </a:txBody>
                  <a:tcPr marL="21587" marR="21587" marT="21587" marB="21587" anchor="ctr">
                    <a:lnL>
                      <a:noFill/>
                    </a:lnL>
                    <a:lnR>
                      <a:noFill/>
                    </a:lnR>
                    <a:lnT>
                      <a:noFill/>
                    </a:lnT>
                    <a:lnB>
                      <a:noFill/>
                    </a:lnB>
                    <a:solidFill>
                      <a:srgbClr val="FFFFFF"/>
                    </a:solidFill>
                  </a:tcPr>
                </a:tc>
                <a:tc>
                  <a:txBody>
                    <a:bodyPr/>
                    <a:lstStyle/>
                    <a:p>
                      <a:pPr algn="ctr"/>
                      <a:r>
                        <a:rPr lang="en-US" sz="1400" b="1"/>
                        <a:t>000 000 (SPECIAL)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unused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shift_amt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000 000 </a:t>
                      </a:r>
                      <a:endParaRPr lang="en-US" sz="1400"/>
                    </a:p>
                  </a:txBody>
                  <a:tcPr marL="21587" marR="21587" marT="21587" marB="21587" anchor="ctr">
                    <a:lnL>
                      <a:noFill/>
                    </a:lnL>
                    <a:lnR>
                      <a:noFill/>
                    </a:lnR>
                    <a:lnT>
                      <a:noFill/>
                    </a:lnT>
                    <a:lnB>
                      <a:noFill/>
                    </a:lnB>
                    <a:solidFill>
                      <a:srgbClr val="FFFFFF"/>
                    </a:solidFill>
                  </a:tcPr>
                </a:tc>
                <a:extLst>
                  <a:ext uri="{0D108BD9-81ED-4DB2-BD59-A6C34878D82A}">
                    <a16:rowId xmlns:a16="http://schemas.microsoft.com/office/drawing/2014/main" val="10002"/>
                  </a:ext>
                </a:extLst>
              </a:tr>
              <a:tr h="608982">
                <a:tc>
                  <a:txBody>
                    <a:bodyPr/>
                    <a:lstStyle/>
                    <a:p>
                      <a:pPr algn="ctr"/>
                      <a:r>
                        <a:rPr lang="en-US" sz="1400" dirty="0" err="1"/>
                        <a:t>sllv</a:t>
                      </a:r>
                      <a:r>
                        <a:rPr lang="en-US" sz="1400" dirty="0"/>
                        <a:t> $</a:t>
                      </a:r>
                      <a:r>
                        <a:rPr lang="en-US" sz="1400" dirty="0" err="1"/>
                        <a:t>rd</a:t>
                      </a:r>
                      <a:r>
                        <a:rPr lang="en-US" sz="1400" dirty="0"/>
                        <a:t>, $</a:t>
                      </a:r>
                      <a:r>
                        <a:rPr lang="en-US" sz="1400" dirty="0" err="1"/>
                        <a:t>rt</a:t>
                      </a:r>
                      <a:r>
                        <a:rPr lang="en-US" sz="1400" dirty="0"/>
                        <a:t>, $</a:t>
                      </a:r>
                      <a:r>
                        <a:rPr lang="en-US" sz="1400" dirty="0" err="1"/>
                        <a:t>rs</a:t>
                      </a:r>
                      <a:r>
                        <a:rPr lang="en-US" sz="1400" dirty="0"/>
                        <a:t> </a:t>
                      </a:r>
                    </a:p>
                  </a:txBody>
                  <a:tcPr marL="21587" marR="21587" marT="21587" marB="21587" anchor="ctr">
                    <a:lnL>
                      <a:noFill/>
                    </a:lnL>
                    <a:lnR>
                      <a:noFill/>
                    </a:lnR>
                    <a:lnT>
                      <a:noFill/>
                    </a:lnT>
                    <a:lnB>
                      <a:noFill/>
                    </a:lnB>
                    <a:solidFill>
                      <a:srgbClr val="FFFFFF"/>
                    </a:solidFill>
                  </a:tcPr>
                </a:tc>
                <a:tc>
                  <a:txBody>
                    <a:bodyPr/>
                    <a:lstStyle/>
                    <a:p>
                      <a:pPr algn="ctr"/>
                      <a:r>
                        <a:rPr lang="en-US" sz="1400" b="1"/>
                        <a:t>000 000 (SPECIAL)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00000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000 100 </a:t>
                      </a:r>
                      <a:endParaRPr lang="en-US" sz="1400"/>
                    </a:p>
                  </a:txBody>
                  <a:tcPr marL="21587" marR="21587" marT="21587" marB="21587" anchor="ctr">
                    <a:lnL>
                      <a:noFill/>
                    </a:lnL>
                    <a:lnR>
                      <a:noFill/>
                    </a:lnR>
                    <a:lnT>
                      <a:noFill/>
                    </a:lnT>
                    <a:lnB>
                      <a:noFill/>
                    </a:lnB>
                    <a:solidFill>
                      <a:srgbClr val="FFFFFF"/>
                    </a:solidFill>
                  </a:tcPr>
                </a:tc>
                <a:extLst>
                  <a:ext uri="{0D108BD9-81ED-4DB2-BD59-A6C34878D82A}">
                    <a16:rowId xmlns:a16="http://schemas.microsoft.com/office/drawing/2014/main" val="10003"/>
                  </a:ext>
                </a:extLst>
              </a:tr>
              <a:tr h="608982">
                <a:tc>
                  <a:txBody>
                    <a:bodyPr/>
                    <a:lstStyle/>
                    <a:p>
                      <a:pPr algn="ctr"/>
                      <a:r>
                        <a:rPr lang="en-US" sz="1400"/>
                        <a:t>srl $rd, $rt, &lt;shift_amt&gt; </a:t>
                      </a:r>
                    </a:p>
                  </a:txBody>
                  <a:tcPr marL="21587" marR="21587" marT="21587" marB="21587" anchor="ctr">
                    <a:lnL>
                      <a:noFill/>
                    </a:lnL>
                    <a:lnR>
                      <a:noFill/>
                    </a:lnR>
                    <a:lnT>
                      <a:noFill/>
                    </a:lnT>
                    <a:lnB>
                      <a:noFill/>
                    </a:lnB>
                    <a:solidFill>
                      <a:srgbClr val="FFFFFF"/>
                    </a:solidFill>
                  </a:tcPr>
                </a:tc>
                <a:tc>
                  <a:txBody>
                    <a:bodyPr/>
                    <a:lstStyle/>
                    <a:p>
                      <a:pPr algn="ctr"/>
                      <a:r>
                        <a:rPr lang="en-US" sz="1400" b="1"/>
                        <a:t>000 000 (SPECIAL)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unused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shift_amt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000 010 </a:t>
                      </a:r>
                      <a:endParaRPr lang="en-US" sz="1400"/>
                    </a:p>
                  </a:txBody>
                  <a:tcPr marL="21587" marR="21587" marT="21587" marB="21587" anchor="ctr">
                    <a:lnL>
                      <a:noFill/>
                    </a:lnL>
                    <a:lnR>
                      <a:noFill/>
                    </a:lnR>
                    <a:lnT>
                      <a:noFill/>
                    </a:lnT>
                    <a:lnB>
                      <a:noFill/>
                    </a:lnB>
                    <a:solidFill>
                      <a:srgbClr val="FFFFFF"/>
                    </a:solidFill>
                  </a:tcPr>
                </a:tc>
                <a:extLst>
                  <a:ext uri="{0D108BD9-81ED-4DB2-BD59-A6C34878D82A}">
                    <a16:rowId xmlns:a16="http://schemas.microsoft.com/office/drawing/2014/main" val="10004"/>
                  </a:ext>
                </a:extLst>
              </a:tr>
              <a:tr h="608982">
                <a:tc>
                  <a:txBody>
                    <a:bodyPr/>
                    <a:lstStyle/>
                    <a:p>
                      <a:pPr algn="ctr"/>
                      <a:r>
                        <a:rPr lang="en-US" sz="1400"/>
                        <a:t>srlv $rd, $rt, $rs </a:t>
                      </a:r>
                    </a:p>
                  </a:txBody>
                  <a:tcPr marL="21587" marR="21587" marT="21587" marB="21587" anchor="ctr">
                    <a:lnL>
                      <a:noFill/>
                    </a:lnL>
                    <a:lnR>
                      <a:noFill/>
                    </a:lnR>
                    <a:lnT>
                      <a:noFill/>
                    </a:lnT>
                    <a:lnB>
                      <a:noFill/>
                    </a:lnB>
                    <a:solidFill>
                      <a:srgbClr val="FFFFFF"/>
                    </a:solidFill>
                  </a:tcPr>
                </a:tc>
                <a:tc>
                  <a:txBody>
                    <a:bodyPr/>
                    <a:lstStyle/>
                    <a:p>
                      <a:pPr algn="ctr"/>
                      <a:r>
                        <a:rPr lang="en-US" sz="1400" b="1"/>
                        <a:t>000 000 (SPECIAL)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00000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000 110 </a:t>
                      </a:r>
                      <a:endParaRPr lang="en-US" sz="1400"/>
                    </a:p>
                  </a:txBody>
                  <a:tcPr marL="21587" marR="21587" marT="21587" marB="21587" anchor="ctr">
                    <a:lnL>
                      <a:noFill/>
                    </a:lnL>
                    <a:lnR>
                      <a:noFill/>
                    </a:lnR>
                    <a:lnT>
                      <a:noFill/>
                    </a:lnT>
                    <a:lnB>
                      <a:noFill/>
                    </a:lnB>
                    <a:solidFill>
                      <a:srgbClr val="FFFFFF"/>
                    </a:solidFill>
                  </a:tcPr>
                </a:tc>
                <a:extLst>
                  <a:ext uri="{0D108BD9-81ED-4DB2-BD59-A6C34878D82A}">
                    <a16:rowId xmlns:a16="http://schemas.microsoft.com/office/drawing/2014/main" val="10005"/>
                  </a:ext>
                </a:extLst>
              </a:tr>
              <a:tr h="798795">
                <a:tc>
                  <a:txBody>
                    <a:bodyPr/>
                    <a:lstStyle/>
                    <a:p>
                      <a:pPr algn="ctr"/>
                      <a:r>
                        <a:rPr lang="en-US" sz="1400"/>
                        <a:t>sra $rd, $rt, &lt;shift_amt&gt; </a:t>
                      </a:r>
                    </a:p>
                  </a:txBody>
                  <a:tcPr marL="21587" marR="21587" marT="21587" marB="21587" anchor="ctr">
                    <a:lnL>
                      <a:noFill/>
                    </a:lnL>
                    <a:lnR>
                      <a:noFill/>
                    </a:lnR>
                    <a:lnT>
                      <a:noFill/>
                    </a:lnT>
                    <a:lnB>
                      <a:noFill/>
                    </a:lnB>
                    <a:solidFill>
                      <a:srgbClr val="FFFFFF"/>
                    </a:solidFill>
                  </a:tcPr>
                </a:tc>
                <a:tc>
                  <a:txBody>
                    <a:bodyPr/>
                    <a:lstStyle/>
                    <a:p>
                      <a:pPr algn="ctr"/>
                      <a:r>
                        <a:rPr lang="en-US" sz="1400" b="1"/>
                        <a:t>000 000 (SPECIAL)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unused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dirty="0" err="1"/>
                        <a:t>shift_amt</a:t>
                      </a:r>
                      <a:r>
                        <a:rPr lang="en-US" sz="1400" b="1" dirty="0"/>
                        <a:t> </a:t>
                      </a:r>
                      <a:endParaRPr lang="en-US" sz="1400" dirty="0"/>
                    </a:p>
                  </a:txBody>
                  <a:tcPr marL="21587" marR="21587" marT="21587" marB="21587" anchor="ctr">
                    <a:lnL>
                      <a:noFill/>
                    </a:lnL>
                    <a:lnR>
                      <a:noFill/>
                    </a:lnR>
                    <a:lnT>
                      <a:noFill/>
                    </a:lnT>
                    <a:lnB>
                      <a:noFill/>
                    </a:lnB>
                    <a:solidFill>
                      <a:srgbClr val="FFFFFF"/>
                    </a:solidFill>
                  </a:tcPr>
                </a:tc>
                <a:tc>
                  <a:txBody>
                    <a:bodyPr/>
                    <a:lstStyle/>
                    <a:p>
                      <a:pPr algn="ctr"/>
                      <a:r>
                        <a:rPr lang="en-US" sz="1400" b="1"/>
                        <a:t>000 011 </a:t>
                      </a:r>
                      <a:endParaRPr lang="en-US" sz="1400"/>
                    </a:p>
                  </a:txBody>
                  <a:tcPr marL="21587" marR="21587" marT="21587" marB="21587" anchor="ctr">
                    <a:lnL>
                      <a:noFill/>
                    </a:lnL>
                    <a:lnR>
                      <a:noFill/>
                    </a:lnR>
                    <a:lnT>
                      <a:noFill/>
                    </a:lnT>
                    <a:lnB>
                      <a:noFill/>
                    </a:lnB>
                    <a:solidFill>
                      <a:srgbClr val="FFFFFF"/>
                    </a:solidFill>
                  </a:tcPr>
                </a:tc>
                <a:extLst>
                  <a:ext uri="{0D108BD9-81ED-4DB2-BD59-A6C34878D82A}">
                    <a16:rowId xmlns:a16="http://schemas.microsoft.com/office/drawing/2014/main" val="10006"/>
                  </a:ext>
                </a:extLst>
              </a:tr>
              <a:tr h="608982">
                <a:tc>
                  <a:txBody>
                    <a:bodyPr/>
                    <a:lstStyle/>
                    <a:p>
                      <a:pPr algn="ctr"/>
                      <a:r>
                        <a:rPr lang="en-US" sz="1400"/>
                        <a:t>srav $rd, $rt, $rs </a:t>
                      </a:r>
                    </a:p>
                  </a:txBody>
                  <a:tcPr marL="21587" marR="21587" marT="21587" marB="21587" anchor="ctr">
                    <a:lnL>
                      <a:noFill/>
                    </a:lnL>
                    <a:lnR>
                      <a:noFill/>
                    </a:lnR>
                    <a:lnT>
                      <a:noFill/>
                    </a:lnT>
                    <a:lnB>
                      <a:noFill/>
                    </a:lnB>
                    <a:solidFill>
                      <a:srgbClr val="FFFFFF"/>
                    </a:solidFill>
                  </a:tcPr>
                </a:tc>
                <a:tc>
                  <a:txBody>
                    <a:bodyPr/>
                    <a:lstStyle/>
                    <a:p>
                      <a:pPr algn="ctr"/>
                      <a:r>
                        <a:rPr lang="en-US" sz="1400" b="1"/>
                        <a:t>000 000 (SPECIAL)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a:t>00000 </a:t>
                      </a:r>
                      <a:endParaRPr lang="en-US" sz="1400"/>
                    </a:p>
                  </a:txBody>
                  <a:tcPr marL="21587" marR="21587" marT="21587" marB="21587" anchor="ctr">
                    <a:lnL>
                      <a:noFill/>
                    </a:lnL>
                    <a:lnR>
                      <a:noFill/>
                    </a:lnR>
                    <a:lnT>
                      <a:noFill/>
                    </a:lnT>
                    <a:lnB>
                      <a:noFill/>
                    </a:lnB>
                    <a:solidFill>
                      <a:srgbClr val="FFFFFF"/>
                    </a:solidFill>
                  </a:tcPr>
                </a:tc>
                <a:tc>
                  <a:txBody>
                    <a:bodyPr/>
                    <a:lstStyle/>
                    <a:p>
                      <a:pPr algn="ctr"/>
                      <a:r>
                        <a:rPr lang="en-US" sz="1400" b="1" dirty="0"/>
                        <a:t>000 111 </a:t>
                      </a:r>
                      <a:endParaRPr lang="en-US" sz="1400" dirty="0"/>
                    </a:p>
                  </a:txBody>
                  <a:tcPr marL="21587" marR="21587" marT="21587" marB="21587" anchor="ctr">
                    <a:lnL>
                      <a:noFill/>
                    </a:lnL>
                    <a:lnR>
                      <a:noFill/>
                    </a:lnR>
                    <a:lnT>
                      <a:noFill/>
                    </a:lnT>
                    <a:lnB>
                      <a:noFill/>
                    </a:lnB>
                    <a:solidFill>
                      <a:srgbClr val="FFFFFF"/>
                    </a:solidFill>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32</a:t>
            </a:fld>
            <a:endParaRPr lang="en-AU" altLang="en-US"/>
          </a:p>
        </p:txBody>
      </p:sp>
      <p:sp>
        <p:nvSpPr>
          <p:cNvPr id="6" name="Rectangle 1"/>
          <p:cNvSpPr>
            <a:spLocks noChangeArrowheads="1"/>
          </p:cNvSpPr>
          <p:nvPr/>
        </p:nvSpPr>
        <p:spPr bwMode="auto">
          <a:xfrm>
            <a:off x="-1902543" y="-323165"/>
            <a:ext cx="125405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representations for bitshift logical operators.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9508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C00E9403-E912-4A31-B48B-B654AA2999E7}" type="slidenum">
              <a:rPr lang="en-AU" altLang="en-US" sz="1400"/>
              <a:pPr>
                <a:spcBef>
                  <a:spcPct val="0"/>
                </a:spcBef>
                <a:buClrTx/>
                <a:buSzTx/>
                <a:buFontTx/>
                <a:buNone/>
              </a:pPr>
              <a:t>33</a:t>
            </a:fld>
            <a:endParaRPr lang="en-AU" altLang="en-US" sz="1400"/>
          </a:p>
        </p:txBody>
      </p:sp>
      <p:sp>
        <p:nvSpPr>
          <p:cNvPr id="59395" name="Rectangle 2"/>
          <p:cNvSpPr>
            <a:spLocks noChangeArrowheads="1"/>
          </p:cNvSpPr>
          <p:nvPr/>
        </p:nvSpPr>
        <p:spPr bwMode="auto">
          <a:xfrm>
            <a:off x="4824413" y="3408363"/>
            <a:ext cx="647700" cy="1604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59396" name="Rectangle 3"/>
          <p:cNvSpPr>
            <a:spLocks noGrp="1" noChangeArrowheads="1"/>
          </p:cNvSpPr>
          <p:nvPr>
            <p:ph type="title"/>
          </p:nvPr>
        </p:nvSpPr>
        <p:spPr/>
        <p:txBody>
          <a:bodyPr/>
          <a:lstStyle/>
          <a:p>
            <a:pPr eaLnBrk="1" hangingPunct="1"/>
            <a:r>
              <a:rPr lang="en-US" altLang="en-US"/>
              <a:t>AND Operations</a:t>
            </a:r>
            <a:endParaRPr lang="en-AU" altLang="en-US"/>
          </a:p>
        </p:txBody>
      </p:sp>
      <p:sp>
        <p:nvSpPr>
          <p:cNvPr id="59397" name="Rectangle 4"/>
          <p:cNvSpPr>
            <a:spLocks noGrp="1" noChangeArrowheads="1"/>
          </p:cNvSpPr>
          <p:nvPr>
            <p:ph type="body" idx="1"/>
          </p:nvPr>
        </p:nvSpPr>
        <p:spPr>
          <a:xfrm>
            <a:off x="684213" y="1125538"/>
            <a:ext cx="8270875" cy="2073275"/>
          </a:xfrm>
        </p:spPr>
        <p:txBody>
          <a:bodyPr/>
          <a:lstStyle/>
          <a:p>
            <a:pPr eaLnBrk="1" hangingPunct="1"/>
            <a:r>
              <a:rPr lang="en-US" altLang="en-US"/>
              <a:t>Useful to mask bits in a word</a:t>
            </a:r>
          </a:p>
          <a:p>
            <a:pPr lvl="1" eaLnBrk="1" hangingPunct="1"/>
            <a:r>
              <a:rPr lang="en-US" altLang="en-US"/>
              <a:t>Select some bits, clear others to 0</a:t>
            </a:r>
          </a:p>
          <a:p>
            <a:pPr eaLnBrk="1" hangingPunct="1">
              <a:spcBef>
                <a:spcPct val="50000"/>
              </a:spcBef>
              <a:spcAft>
                <a:spcPct val="30000"/>
              </a:spcAft>
              <a:buFont typeface="Wingdings" panose="05000000000000000000" pitchFamily="2" charset="2"/>
              <a:buNone/>
            </a:pPr>
            <a:r>
              <a:rPr lang="en-US" altLang="en-US" sz="2800">
                <a:latin typeface="Lucida Console" panose="020B0609040504020204" pitchFamily="49" charset="0"/>
              </a:rPr>
              <a:t>	and $t0, $t1, $t2</a:t>
            </a:r>
            <a:endParaRPr lang="en-AU" altLang="en-US" sz="2800">
              <a:latin typeface="Lucida Console" panose="020B0609040504020204" pitchFamily="49" charset="0"/>
            </a:endParaRPr>
          </a:p>
        </p:txBody>
      </p:sp>
      <p:sp>
        <p:nvSpPr>
          <p:cNvPr id="59398" name="Text Box 5"/>
          <p:cNvSpPr txBox="1">
            <a:spLocks noChangeArrowheads="1"/>
          </p:cNvSpPr>
          <p:nvPr/>
        </p:nvSpPr>
        <p:spPr bwMode="auto">
          <a:xfrm>
            <a:off x="1924050" y="3403600"/>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0000 0000 0000 0000 0000 1101 1100 0000</a:t>
            </a:r>
            <a:endParaRPr lang="en-AU" altLang="en-US" sz="2000"/>
          </a:p>
        </p:txBody>
      </p:sp>
      <p:sp>
        <p:nvSpPr>
          <p:cNvPr id="59399" name="Text Box 6"/>
          <p:cNvSpPr txBox="1">
            <a:spLocks noChangeArrowheads="1"/>
          </p:cNvSpPr>
          <p:nvPr/>
        </p:nvSpPr>
        <p:spPr bwMode="auto">
          <a:xfrm>
            <a:off x="1924050" y="39639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59400" name="Text Box 7"/>
          <p:cNvSpPr txBox="1">
            <a:spLocks noChangeArrowheads="1"/>
          </p:cNvSpPr>
          <p:nvPr/>
        </p:nvSpPr>
        <p:spPr bwMode="auto">
          <a:xfrm>
            <a:off x="1287463" y="34036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$t2</a:t>
            </a:r>
            <a:endParaRPr lang="en-AU" altLang="en-US" sz="2000"/>
          </a:p>
        </p:txBody>
      </p:sp>
      <p:sp>
        <p:nvSpPr>
          <p:cNvPr id="59401" name="Text Box 8"/>
          <p:cNvSpPr txBox="1">
            <a:spLocks noChangeArrowheads="1"/>
          </p:cNvSpPr>
          <p:nvPr/>
        </p:nvSpPr>
        <p:spPr bwMode="auto">
          <a:xfrm>
            <a:off x="1287463" y="39639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59402" name="Text Box 9"/>
          <p:cNvSpPr txBox="1">
            <a:spLocks noChangeArrowheads="1"/>
          </p:cNvSpPr>
          <p:nvPr/>
        </p:nvSpPr>
        <p:spPr bwMode="auto">
          <a:xfrm>
            <a:off x="1924050" y="46116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0000 0000 0000 0000 0000 1100 0000 0000</a:t>
            </a:r>
            <a:endParaRPr lang="en-AU" altLang="en-US" sz="2000"/>
          </a:p>
        </p:txBody>
      </p:sp>
      <p:sp>
        <p:nvSpPr>
          <p:cNvPr id="59403" name="Text Box 10"/>
          <p:cNvSpPr txBox="1">
            <a:spLocks noChangeArrowheads="1"/>
          </p:cNvSpPr>
          <p:nvPr/>
        </p:nvSpPr>
        <p:spPr bwMode="auto">
          <a:xfrm>
            <a:off x="1287463" y="46116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spTree>
    <p:extLst>
      <p:ext uri="{BB962C8B-B14F-4D97-AF65-F5344CB8AC3E}">
        <p14:creationId xmlns:p14="http://schemas.microsoft.com/office/powerpoint/2010/main" val="10680804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8DDA680-7210-4752-8442-C6A39C39E707}" type="slidenum">
              <a:rPr lang="en-AU" altLang="en-US" sz="1400"/>
              <a:pPr>
                <a:spcBef>
                  <a:spcPct val="0"/>
                </a:spcBef>
                <a:buClrTx/>
                <a:buSzTx/>
                <a:buFontTx/>
                <a:buNone/>
              </a:pPr>
              <a:t>34</a:t>
            </a:fld>
            <a:endParaRPr lang="en-AU" altLang="en-US" sz="1400"/>
          </a:p>
        </p:txBody>
      </p:sp>
      <p:sp>
        <p:nvSpPr>
          <p:cNvPr id="61443" name="Rectangle 2"/>
          <p:cNvSpPr>
            <a:spLocks noChangeArrowheads="1"/>
          </p:cNvSpPr>
          <p:nvPr/>
        </p:nvSpPr>
        <p:spPr bwMode="auto">
          <a:xfrm>
            <a:off x="4859338" y="3408363"/>
            <a:ext cx="612775" cy="16049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61444" name="Rectangle 3"/>
          <p:cNvSpPr>
            <a:spLocks noGrp="1" noChangeArrowheads="1"/>
          </p:cNvSpPr>
          <p:nvPr>
            <p:ph type="title"/>
          </p:nvPr>
        </p:nvSpPr>
        <p:spPr/>
        <p:txBody>
          <a:bodyPr/>
          <a:lstStyle/>
          <a:p>
            <a:pPr eaLnBrk="1" hangingPunct="1"/>
            <a:r>
              <a:rPr lang="en-US" altLang="en-US"/>
              <a:t>OR Operations</a:t>
            </a:r>
            <a:endParaRPr lang="en-AU" altLang="en-US"/>
          </a:p>
        </p:txBody>
      </p:sp>
      <p:sp>
        <p:nvSpPr>
          <p:cNvPr id="61445" name="Rectangle 4"/>
          <p:cNvSpPr>
            <a:spLocks noGrp="1" noChangeArrowheads="1"/>
          </p:cNvSpPr>
          <p:nvPr>
            <p:ph type="body" idx="1"/>
          </p:nvPr>
        </p:nvSpPr>
        <p:spPr>
          <a:xfrm>
            <a:off x="684213" y="1125538"/>
            <a:ext cx="8270875" cy="2073275"/>
          </a:xfrm>
        </p:spPr>
        <p:txBody>
          <a:bodyPr/>
          <a:lstStyle/>
          <a:p>
            <a:pPr eaLnBrk="1" hangingPunct="1"/>
            <a:r>
              <a:rPr lang="en-US" altLang="en-US"/>
              <a:t>Useful to include bits in a word</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sz="2800">
                <a:latin typeface="Lucida Console" panose="020B0609040504020204" pitchFamily="49" charset="0"/>
              </a:rPr>
              <a:t>	or $t0, $t1, $t2</a:t>
            </a:r>
            <a:endParaRPr lang="en-AU" altLang="en-US" sz="2800">
              <a:latin typeface="Lucida Console" panose="020B0609040504020204" pitchFamily="49" charset="0"/>
            </a:endParaRPr>
          </a:p>
        </p:txBody>
      </p:sp>
      <p:sp>
        <p:nvSpPr>
          <p:cNvPr id="61446" name="Text Box 5"/>
          <p:cNvSpPr txBox="1">
            <a:spLocks noChangeArrowheads="1"/>
          </p:cNvSpPr>
          <p:nvPr/>
        </p:nvSpPr>
        <p:spPr bwMode="auto">
          <a:xfrm>
            <a:off x="1924050" y="3403600"/>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0000 0000 0000 0000 0000 1101 1100 0000</a:t>
            </a:r>
            <a:endParaRPr lang="en-AU" altLang="en-US" sz="2000"/>
          </a:p>
        </p:txBody>
      </p:sp>
      <p:sp>
        <p:nvSpPr>
          <p:cNvPr id="61447" name="Text Box 6"/>
          <p:cNvSpPr txBox="1">
            <a:spLocks noChangeArrowheads="1"/>
          </p:cNvSpPr>
          <p:nvPr/>
        </p:nvSpPr>
        <p:spPr bwMode="auto">
          <a:xfrm>
            <a:off x="1924050" y="39639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61448" name="Text Box 7"/>
          <p:cNvSpPr txBox="1">
            <a:spLocks noChangeArrowheads="1"/>
          </p:cNvSpPr>
          <p:nvPr/>
        </p:nvSpPr>
        <p:spPr bwMode="auto">
          <a:xfrm>
            <a:off x="1287463" y="3403600"/>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$t2</a:t>
            </a:r>
            <a:endParaRPr lang="en-AU" altLang="en-US" sz="2000"/>
          </a:p>
        </p:txBody>
      </p:sp>
      <p:sp>
        <p:nvSpPr>
          <p:cNvPr id="61449" name="Text Box 8"/>
          <p:cNvSpPr txBox="1">
            <a:spLocks noChangeArrowheads="1"/>
          </p:cNvSpPr>
          <p:nvPr/>
        </p:nvSpPr>
        <p:spPr bwMode="auto">
          <a:xfrm>
            <a:off x="1287463" y="39639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61450" name="Text Box 9"/>
          <p:cNvSpPr txBox="1">
            <a:spLocks noChangeArrowheads="1"/>
          </p:cNvSpPr>
          <p:nvPr/>
        </p:nvSpPr>
        <p:spPr bwMode="auto">
          <a:xfrm>
            <a:off x="1924050" y="46116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0000 0000 0000 0000 0011 1101 1100 0000</a:t>
            </a:r>
            <a:endParaRPr lang="en-AU" altLang="en-US" sz="2000"/>
          </a:p>
        </p:txBody>
      </p:sp>
      <p:sp>
        <p:nvSpPr>
          <p:cNvPr id="61451" name="Text Box 10"/>
          <p:cNvSpPr txBox="1">
            <a:spLocks noChangeArrowheads="1"/>
          </p:cNvSpPr>
          <p:nvPr/>
        </p:nvSpPr>
        <p:spPr bwMode="auto">
          <a:xfrm>
            <a:off x="1287463" y="46116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spTree>
    <p:extLst>
      <p:ext uri="{BB962C8B-B14F-4D97-AF65-F5344CB8AC3E}">
        <p14:creationId xmlns:p14="http://schemas.microsoft.com/office/powerpoint/2010/main" val="598798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67E96EA-507A-4BFA-B576-80378EFDF61C}" type="slidenum">
              <a:rPr lang="en-AU" altLang="en-US" sz="1400"/>
              <a:pPr>
                <a:spcBef>
                  <a:spcPct val="0"/>
                </a:spcBef>
                <a:buClrTx/>
                <a:buSzTx/>
                <a:buFontTx/>
                <a:buNone/>
              </a:pPr>
              <a:t>35</a:t>
            </a:fld>
            <a:endParaRPr lang="en-AU" altLang="en-US" sz="1400"/>
          </a:p>
        </p:txBody>
      </p:sp>
      <p:sp>
        <p:nvSpPr>
          <p:cNvPr id="63491" name="Rectangle 2"/>
          <p:cNvSpPr>
            <a:spLocks noGrp="1" noChangeArrowheads="1"/>
          </p:cNvSpPr>
          <p:nvPr>
            <p:ph type="title"/>
          </p:nvPr>
        </p:nvSpPr>
        <p:spPr/>
        <p:txBody>
          <a:bodyPr/>
          <a:lstStyle/>
          <a:p>
            <a:pPr eaLnBrk="1" hangingPunct="1"/>
            <a:r>
              <a:rPr lang="en-US" altLang="en-US"/>
              <a:t>NOT Operations</a:t>
            </a:r>
            <a:endParaRPr lang="en-AU" altLang="en-US"/>
          </a:p>
        </p:txBody>
      </p:sp>
      <p:sp>
        <p:nvSpPr>
          <p:cNvPr id="63492" name="Rectangle 3"/>
          <p:cNvSpPr>
            <a:spLocks noGrp="1" noChangeArrowheads="1"/>
          </p:cNvSpPr>
          <p:nvPr>
            <p:ph type="body" idx="1"/>
          </p:nvPr>
        </p:nvSpPr>
        <p:spPr>
          <a:xfrm>
            <a:off x="684213" y="1125538"/>
            <a:ext cx="8270875" cy="3227387"/>
          </a:xfrm>
        </p:spPr>
        <p:txBody>
          <a:bodyPr/>
          <a:lstStyle/>
          <a:p>
            <a:pPr eaLnBrk="1" hangingPunct="1"/>
            <a:r>
              <a:rPr lang="en-US" altLang="en-US"/>
              <a:t>Useful to invert bits in a word</a:t>
            </a:r>
          </a:p>
          <a:p>
            <a:pPr lvl="1" eaLnBrk="1" hangingPunct="1"/>
            <a:r>
              <a:rPr lang="en-US" altLang="en-US"/>
              <a:t>Change 0 to 1, and 1 to 0</a:t>
            </a:r>
          </a:p>
          <a:p>
            <a:pPr eaLnBrk="1" hangingPunct="1"/>
            <a:r>
              <a:rPr lang="en-US" altLang="en-US"/>
              <a:t>MIPS has NOR 3-operand instruction</a:t>
            </a:r>
          </a:p>
          <a:p>
            <a:pPr lvl="1" eaLnBrk="1" hangingPunct="1"/>
            <a:r>
              <a:rPr lang="en-US" altLang="en-US"/>
              <a:t>a NOR b == NOT ( a OR b )</a:t>
            </a:r>
          </a:p>
          <a:p>
            <a:pPr eaLnBrk="1" hangingPunct="1">
              <a:spcBef>
                <a:spcPct val="50000"/>
              </a:spcBef>
              <a:spcAft>
                <a:spcPct val="30000"/>
              </a:spcAft>
              <a:buFont typeface="Wingdings" panose="05000000000000000000" pitchFamily="2" charset="2"/>
              <a:buNone/>
            </a:pPr>
            <a:r>
              <a:rPr lang="en-US" altLang="en-US" sz="2800">
                <a:latin typeface="Lucida Console" panose="020B0609040504020204" pitchFamily="49" charset="0"/>
              </a:rPr>
              <a:t>	nor $t0, $t1, $zero</a:t>
            </a:r>
            <a:endParaRPr lang="en-AU" altLang="en-US" sz="2800">
              <a:latin typeface="Lucida Console" panose="020B0609040504020204" pitchFamily="49" charset="0"/>
            </a:endParaRPr>
          </a:p>
        </p:txBody>
      </p:sp>
      <p:sp>
        <p:nvSpPr>
          <p:cNvPr id="63493" name="Text Box 4"/>
          <p:cNvSpPr txBox="1">
            <a:spLocks noChangeArrowheads="1"/>
          </p:cNvSpPr>
          <p:nvPr/>
        </p:nvSpPr>
        <p:spPr bwMode="auto">
          <a:xfrm>
            <a:off x="1924050" y="4586288"/>
            <a:ext cx="5203825"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0000 0000 0000 0000 0011 1100 0000 0000</a:t>
            </a:r>
            <a:endParaRPr lang="en-AU" altLang="en-US" sz="2000"/>
          </a:p>
        </p:txBody>
      </p:sp>
      <p:sp>
        <p:nvSpPr>
          <p:cNvPr id="63494" name="Text Box 5"/>
          <p:cNvSpPr txBox="1">
            <a:spLocks noChangeArrowheads="1"/>
          </p:cNvSpPr>
          <p:nvPr/>
        </p:nvSpPr>
        <p:spPr bwMode="auto">
          <a:xfrm>
            <a:off x="1287463" y="45862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$t1</a:t>
            </a:r>
            <a:endParaRPr lang="en-AU" altLang="en-US" sz="2000"/>
          </a:p>
        </p:txBody>
      </p:sp>
      <p:sp>
        <p:nvSpPr>
          <p:cNvPr id="63495" name="Text Box 6"/>
          <p:cNvSpPr txBox="1">
            <a:spLocks noChangeArrowheads="1"/>
          </p:cNvSpPr>
          <p:nvPr/>
        </p:nvSpPr>
        <p:spPr bwMode="auto">
          <a:xfrm>
            <a:off x="1924050" y="5233988"/>
            <a:ext cx="5215530" cy="40011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dirty="0"/>
              <a:t>1111  1111 1111   1111 1100  0011 1111 1111</a:t>
            </a:r>
            <a:endParaRPr lang="en-AU" altLang="en-US" sz="2000" dirty="0"/>
          </a:p>
        </p:txBody>
      </p:sp>
      <p:sp>
        <p:nvSpPr>
          <p:cNvPr id="63496" name="Text Box 7"/>
          <p:cNvSpPr txBox="1">
            <a:spLocks noChangeArrowheads="1"/>
          </p:cNvSpPr>
          <p:nvPr/>
        </p:nvSpPr>
        <p:spPr bwMode="auto">
          <a:xfrm>
            <a:off x="1287463" y="5233988"/>
            <a:ext cx="536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$t0</a:t>
            </a:r>
            <a:endParaRPr lang="en-AU" altLang="en-US" sz="2000"/>
          </a:p>
        </p:txBody>
      </p:sp>
      <p:sp>
        <p:nvSpPr>
          <p:cNvPr id="63497" name="AutoShape 8"/>
          <p:cNvSpPr>
            <a:spLocks/>
          </p:cNvSpPr>
          <p:nvPr/>
        </p:nvSpPr>
        <p:spPr bwMode="auto">
          <a:xfrm>
            <a:off x="6877050" y="3573463"/>
            <a:ext cx="2084388" cy="609600"/>
          </a:xfrm>
          <a:prstGeom prst="borderCallout1">
            <a:avLst>
              <a:gd name="adj1" fmla="val 18750"/>
              <a:gd name="adj2" fmla="val -3657"/>
              <a:gd name="adj3" fmla="val 26301"/>
              <a:gd name="adj4" fmla="val -75477"/>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t>Register 0: always read as zero</a:t>
            </a:r>
            <a:endParaRPr lang="en-AU" altLang="en-US" sz="1800"/>
          </a:p>
        </p:txBody>
      </p:sp>
    </p:spTree>
    <p:extLst>
      <p:ext uri="{BB962C8B-B14F-4D97-AF65-F5344CB8AC3E}">
        <p14:creationId xmlns:p14="http://schemas.microsoft.com/office/powerpoint/2010/main" val="4042141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half" idx="10"/>
          </p:nvPr>
        </p:nvSpPr>
        <p:spPr/>
        <p:txBody>
          <a:bodyPr/>
          <a:lstStyle/>
          <a:p>
            <a:fld id="{868EE33C-0939-482E-AF15-D8D2F861D02A}" type="datetime1">
              <a:rPr lang="en-US" altLang="en-US"/>
              <a:pPr/>
              <a:t>3/11/2023</a:t>
            </a:fld>
            <a:endParaRPr lang="en-US" altLang="en-US"/>
          </a:p>
        </p:txBody>
      </p:sp>
      <p:sp>
        <p:nvSpPr>
          <p:cNvPr id="85" name="Slide Number Placeholder 5"/>
          <p:cNvSpPr>
            <a:spLocks noGrp="1"/>
          </p:cNvSpPr>
          <p:nvPr>
            <p:ph type="sldNum" sz="quarter" idx="4294967295"/>
          </p:nvPr>
        </p:nvSpPr>
        <p:spPr>
          <a:xfrm>
            <a:off x="7239000" y="6400800"/>
            <a:ext cx="1905000" cy="457200"/>
          </a:xfrm>
          <a:prstGeom prst="rect">
            <a:avLst/>
          </a:prstGeom>
        </p:spPr>
        <p:txBody>
          <a:bodyPr/>
          <a:lstStyle/>
          <a:p>
            <a:fld id="{304446AC-4BA9-4329-BAD9-D583DF640B48}" type="slidenum">
              <a:rPr lang="en-US" altLang="en-US"/>
              <a:pPr/>
              <a:t>36</a:t>
            </a:fld>
            <a:endParaRPr lang="en-US" altLang="en-US"/>
          </a:p>
        </p:txBody>
      </p:sp>
      <p:sp>
        <p:nvSpPr>
          <p:cNvPr id="234498" name="Rectangle 1026"/>
          <p:cNvSpPr>
            <a:spLocks noGrp="1" noChangeArrowheads="1"/>
          </p:cNvSpPr>
          <p:nvPr>
            <p:ph type="title"/>
          </p:nvPr>
        </p:nvSpPr>
        <p:spPr>
          <a:xfrm>
            <a:off x="475636" y="-331756"/>
            <a:ext cx="8668364" cy="1323439"/>
          </a:xfrm>
        </p:spPr>
        <p:txBody>
          <a:bodyPr/>
          <a:lstStyle/>
          <a:p>
            <a:r>
              <a:rPr lang="en-US" altLang="en-US" sz="4000" dirty="0"/>
              <a:t>R- Format: ISA encoding Examples</a:t>
            </a:r>
            <a:endParaRPr lang="en-US" altLang="en-US" dirty="0"/>
          </a:p>
        </p:txBody>
      </p:sp>
      <p:sp>
        <p:nvSpPr>
          <p:cNvPr id="234516" name="Rectangle 1044"/>
          <p:cNvSpPr>
            <a:spLocks noChangeArrowheads="1"/>
          </p:cNvSpPr>
          <p:nvPr/>
        </p:nvSpPr>
        <p:spPr bwMode="auto">
          <a:xfrm>
            <a:off x="669925" y="1150883"/>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a:solidFill>
                  <a:schemeClr val="tx1"/>
                </a:solidFill>
                <a:latin typeface="Times New Roman" panose="02020603050405020304" pitchFamily="18" charset="0"/>
              </a:rPr>
              <a:t>add $16,$2,$15</a:t>
            </a:r>
          </a:p>
        </p:txBody>
      </p:sp>
      <p:sp>
        <p:nvSpPr>
          <p:cNvPr id="234518" name="Rectangle 1046"/>
          <p:cNvSpPr>
            <a:spLocks noChangeArrowheads="1"/>
          </p:cNvSpPr>
          <p:nvPr/>
        </p:nvSpPr>
        <p:spPr bwMode="auto">
          <a:xfrm>
            <a:off x="3625599" y="1175322"/>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a:solidFill>
                  <a:schemeClr val="tx1"/>
                </a:solidFill>
                <a:latin typeface="Times New Roman" panose="02020603050405020304" pitchFamily="18" charset="0"/>
              </a:rPr>
              <a:t>sub $16,$2,$15</a:t>
            </a:r>
          </a:p>
        </p:txBody>
      </p:sp>
      <p:grpSp>
        <p:nvGrpSpPr>
          <p:cNvPr id="234560" name="Group 1088"/>
          <p:cNvGrpSpPr>
            <a:grpSpLocks/>
          </p:cNvGrpSpPr>
          <p:nvPr/>
        </p:nvGrpSpPr>
        <p:grpSpPr bwMode="auto">
          <a:xfrm>
            <a:off x="475636" y="3047282"/>
            <a:ext cx="8182152" cy="971187"/>
            <a:chOff x="384" y="2544"/>
            <a:chExt cx="4656" cy="673"/>
          </a:xfrm>
        </p:grpSpPr>
        <p:grpSp>
          <p:nvGrpSpPr>
            <p:cNvPr id="234541" name="Group 1069"/>
            <p:cNvGrpSpPr>
              <a:grpSpLocks/>
            </p:cNvGrpSpPr>
            <p:nvPr/>
          </p:nvGrpSpPr>
          <p:grpSpPr bwMode="auto">
            <a:xfrm>
              <a:off x="384" y="2544"/>
              <a:ext cx="4656" cy="337"/>
              <a:chOff x="384" y="2544"/>
              <a:chExt cx="4656" cy="337"/>
            </a:xfrm>
          </p:grpSpPr>
          <p:sp>
            <p:nvSpPr>
              <p:cNvPr id="234537" name="Text Box 1065"/>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add</a:t>
                </a:r>
                <a:endParaRPr lang="en-US" altLang="en-US" sz="2400" b="0">
                  <a:solidFill>
                    <a:schemeClr val="tx1"/>
                  </a:solidFill>
                  <a:latin typeface="Times New Roman" panose="02020603050405020304" pitchFamily="18" charset="0"/>
                </a:endParaRPr>
              </a:p>
            </p:txBody>
          </p:sp>
          <p:grpSp>
            <p:nvGrpSpPr>
              <p:cNvPr id="234540" name="Group 1068"/>
              <p:cNvGrpSpPr>
                <a:grpSpLocks/>
              </p:cNvGrpSpPr>
              <p:nvPr/>
            </p:nvGrpSpPr>
            <p:grpSpPr bwMode="auto">
              <a:xfrm>
                <a:off x="1104" y="2544"/>
                <a:ext cx="3936" cy="337"/>
                <a:chOff x="1104" y="2544"/>
                <a:chExt cx="3936" cy="337"/>
              </a:xfrm>
            </p:grpSpPr>
            <p:sp>
              <p:nvSpPr>
                <p:cNvPr id="234533" name="Text Box 1061"/>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34" name="Text Box 1062"/>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4535" name="Text Box 1063"/>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15</a:t>
                  </a:r>
                  <a:endParaRPr lang="en-US" altLang="en-US" sz="2400" b="0" dirty="0">
                    <a:solidFill>
                      <a:schemeClr val="tx1"/>
                    </a:solidFill>
                    <a:latin typeface="Times New Roman" panose="02020603050405020304" pitchFamily="18" charset="0"/>
                  </a:endParaRPr>
                </a:p>
              </p:txBody>
            </p:sp>
            <p:sp>
              <p:nvSpPr>
                <p:cNvPr id="234536" name="Text Box 1064"/>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234538" name="Text Box 1066"/>
                <p:cNvSpPr txBox="1">
                  <a:spLocks noChangeArrowheads="1"/>
                </p:cNvSpPr>
                <p:nvPr/>
              </p:nvSpPr>
              <p:spPr bwMode="auto">
                <a:xfrm>
                  <a:off x="3697" y="2544"/>
                  <a:ext cx="62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39" name="Text Box 1067"/>
                <p:cNvSpPr txBox="1">
                  <a:spLocks noChangeArrowheads="1"/>
                </p:cNvSpPr>
                <p:nvPr/>
              </p:nvSpPr>
              <p:spPr bwMode="auto">
                <a:xfrm>
                  <a:off x="4320" y="2544"/>
                  <a:ext cx="720"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32</a:t>
                  </a:r>
                </a:p>
              </p:txBody>
            </p:sp>
          </p:grpSp>
        </p:grpSp>
        <p:grpSp>
          <p:nvGrpSpPr>
            <p:cNvPr id="234542" name="Group 1070"/>
            <p:cNvGrpSpPr>
              <a:grpSpLocks/>
            </p:cNvGrpSpPr>
            <p:nvPr/>
          </p:nvGrpSpPr>
          <p:grpSpPr bwMode="auto">
            <a:xfrm>
              <a:off x="384" y="2880"/>
              <a:ext cx="4656" cy="337"/>
              <a:chOff x="384" y="2544"/>
              <a:chExt cx="4656" cy="337"/>
            </a:xfrm>
          </p:grpSpPr>
          <p:sp>
            <p:nvSpPr>
              <p:cNvPr id="234543" name="Text Box 1071"/>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sub</a:t>
                </a:r>
                <a:endParaRPr lang="en-US" altLang="en-US" sz="2400" b="0">
                  <a:solidFill>
                    <a:schemeClr val="tx1"/>
                  </a:solidFill>
                  <a:latin typeface="Times New Roman" panose="02020603050405020304" pitchFamily="18" charset="0"/>
                </a:endParaRPr>
              </a:p>
            </p:txBody>
          </p:sp>
          <p:grpSp>
            <p:nvGrpSpPr>
              <p:cNvPr id="234544" name="Group 1072"/>
              <p:cNvGrpSpPr>
                <a:grpSpLocks/>
              </p:cNvGrpSpPr>
              <p:nvPr/>
            </p:nvGrpSpPr>
            <p:grpSpPr bwMode="auto">
              <a:xfrm>
                <a:off x="1104" y="2544"/>
                <a:ext cx="3936" cy="337"/>
                <a:chOff x="1104" y="2544"/>
                <a:chExt cx="3936" cy="337"/>
              </a:xfrm>
            </p:grpSpPr>
            <p:sp>
              <p:nvSpPr>
                <p:cNvPr id="234545" name="Text Box 1073"/>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46" name="Text Box 1074"/>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4547" name="Text Box 1075"/>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234548" name="Text Box 1076"/>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234549" name="Text Box 1077"/>
                <p:cNvSpPr txBox="1">
                  <a:spLocks noChangeArrowheads="1"/>
                </p:cNvSpPr>
                <p:nvPr/>
              </p:nvSpPr>
              <p:spPr bwMode="auto">
                <a:xfrm>
                  <a:off x="3697" y="2544"/>
                  <a:ext cx="62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50" name="Text Box 1078"/>
                <p:cNvSpPr txBox="1">
                  <a:spLocks noChangeArrowheads="1"/>
                </p:cNvSpPr>
                <p:nvPr/>
              </p:nvSpPr>
              <p:spPr bwMode="auto">
                <a:xfrm>
                  <a:off x="4320" y="2544"/>
                  <a:ext cx="720"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34</a:t>
                  </a:r>
                </a:p>
              </p:txBody>
            </p:sp>
          </p:grpSp>
        </p:grpSp>
      </p:grpSp>
      <p:sp>
        <p:nvSpPr>
          <p:cNvPr id="234599" name="Comment 1127"/>
          <p:cNvSpPr>
            <a:spLocks noChangeArrowheads="1"/>
          </p:cNvSpPr>
          <p:nvPr/>
        </p:nvSpPr>
        <p:spPr bwMode="auto">
          <a:xfrm>
            <a:off x="5746988" y="6391860"/>
            <a:ext cx="3397012" cy="338554"/>
          </a:xfrm>
          <a:prstGeom prst="rect">
            <a:avLst/>
          </a:prstGeom>
          <a:solidFill>
            <a:srgbClr val="FCFDC6"/>
          </a:solidFill>
          <a:ln w="12700">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wrap="square">
            <a:spAutoFit/>
          </a:bodyPr>
          <a:lstStyle/>
          <a:p>
            <a:pPr>
              <a:lnSpc>
                <a:spcPct val="100000"/>
              </a:lnSpc>
              <a:spcBef>
                <a:spcPct val="50000"/>
              </a:spcBef>
              <a:spcAft>
                <a:spcPct val="0"/>
              </a:spcAft>
            </a:pPr>
            <a:r>
              <a:rPr lang="en-US" altLang="en-US" sz="1600" b="0" dirty="0">
                <a:latin typeface="Arial" panose="020B0604020202020204" pitchFamily="34" charset="0"/>
              </a:rPr>
              <a:t>add and sub  differ only by one bit</a:t>
            </a:r>
          </a:p>
        </p:txBody>
      </p:sp>
      <p:sp>
        <p:nvSpPr>
          <p:cNvPr id="86" name="Rectangle 1044"/>
          <p:cNvSpPr>
            <a:spLocks noChangeArrowheads="1"/>
          </p:cNvSpPr>
          <p:nvPr/>
        </p:nvSpPr>
        <p:spPr bwMode="auto">
          <a:xfrm>
            <a:off x="6378755" y="1133482"/>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a:solidFill>
                  <a:schemeClr val="tx1"/>
                </a:solidFill>
                <a:latin typeface="Times New Roman" panose="02020603050405020304" pitchFamily="18" charset="0"/>
              </a:rPr>
              <a:t>and $16,$2,$15</a:t>
            </a:r>
          </a:p>
        </p:txBody>
      </p:sp>
      <p:sp>
        <p:nvSpPr>
          <p:cNvPr id="87" name="Rectangle 1044"/>
          <p:cNvSpPr>
            <a:spLocks noChangeArrowheads="1"/>
          </p:cNvSpPr>
          <p:nvPr/>
        </p:nvSpPr>
        <p:spPr bwMode="auto">
          <a:xfrm>
            <a:off x="669925" y="1698659"/>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a:solidFill>
                  <a:schemeClr val="tx1"/>
                </a:solidFill>
                <a:latin typeface="Times New Roman" panose="02020603050405020304" pitchFamily="18" charset="0"/>
              </a:rPr>
              <a:t>or $16,$2,$15</a:t>
            </a:r>
          </a:p>
        </p:txBody>
      </p:sp>
      <p:sp>
        <p:nvSpPr>
          <p:cNvPr id="88" name="Rectangle 1044"/>
          <p:cNvSpPr>
            <a:spLocks noChangeArrowheads="1"/>
          </p:cNvSpPr>
          <p:nvPr/>
        </p:nvSpPr>
        <p:spPr bwMode="auto">
          <a:xfrm>
            <a:off x="3625599" y="1716411"/>
            <a:ext cx="327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err="1">
                <a:solidFill>
                  <a:schemeClr val="tx1"/>
                </a:solidFill>
                <a:latin typeface="Times New Roman" panose="02020603050405020304" pitchFamily="18" charset="0"/>
              </a:rPr>
              <a:t>sllv</a:t>
            </a:r>
            <a:r>
              <a:rPr lang="en-US" altLang="en-US" sz="3200" b="0" dirty="0">
                <a:solidFill>
                  <a:schemeClr val="tx1"/>
                </a:solidFill>
                <a:latin typeface="Times New Roman" panose="02020603050405020304" pitchFamily="18" charset="0"/>
              </a:rPr>
              <a:t> $16,$2,$15</a:t>
            </a:r>
          </a:p>
        </p:txBody>
      </p:sp>
      <p:sp>
        <p:nvSpPr>
          <p:cNvPr id="89" name="Rectangle 1044"/>
          <p:cNvSpPr>
            <a:spLocks noChangeArrowheads="1"/>
          </p:cNvSpPr>
          <p:nvPr/>
        </p:nvSpPr>
        <p:spPr bwMode="auto">
          <a:xfrm>
            <a:off x="6333039" y="1675066"/>
            <a:ext cx="327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err="1">
                <a:solidFill>
                  <a:schemeClr val="tx1"/>
                </a:solidFill>
                <a:latin typeface="Times New Roman" panose="02020603050405020304" pitchFamily="18" charset="0"/>
              </a:rPr>
              <a:t>srlv</a:t>
            </a:r>
            <a:r>
              <a:rPr lang="en-US" altLang="en-US" sz="3200" b="0" dirty="0">
                <a:solidFill>
                  <a:schemeClr val="tx1"/>
                </a:solidFill>
                <a:latin typeface="Times New Roman" panose="02020603050405020304" pitchFamily="18" charset="0"/>
              </a:rPr>
              <a:t> $16,$2,$15</a:t>
            </a:r>
          </a:p>
        </p:txBody>
      </p:sp>
      <p:sp>
        <p:nvSpPr>
          <p:cNvPr id="90" name="Rectangle 1044"/>
          <p:cNvSpPr>
            <a:spLocks noChangeArrowheads="1"/>
          </p:cNvSpPr>
          <p:nvPr/>
        </p:nvSpPr>
        <p:spPr bwMode="auto">
          <a:xfrm>
            <a:off x="669925" y="2275892"/>
            <a:ext cx="3276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dirty="0" err="1">
                <a:latin typeface="Times New Roman" panose="02020603050405020304" pitchFamily="18" charset="0"/>
              </a:rPr>
              <a:t>s</a:t>
            </a:r>
            <a:r>
              <a:rPr lang="en-US" altLang="en-US" sz="3200" b="0" dirty="0" err="1">
                <a:solidFill>
                  <a:schemeClr val="tx1"/>
                </a:solidFill>
                <a:latin typeface="Times New Roman" panose="02020603050405020304" pitchFamily="18" charset="0"/>
              </a:rPr>
              <a:t>lt</a:t>
            </a:r>
            <a:r>
              <a:rPr lang="en-US" altLang="en-US" sz="3200" b="0" dirty="0">
                <a:solidFill>
                  <a:schemeClr val="tx1"/>
                </a:solidFill>
                <a:latin typeface="Times New Roman" panose="02020603050405020304" pitchFamily="18" charset="0"/>
              </a:rPr>
              <a:t>  $16,$2,$15</a:t>
            </a:r>
          </a:p>
        </p:txBody>
      </p:sp>
      <p:grpSp>
        <p:nvGrpSpPr>
          <p:cNvPr id="91" name="Group 1088"/>
          <p:cNvGrpSpPr>
            <a:grpSpLocks/>
          </p:cNvGrpSpPr>
          <p:nvPr/>
        </p:nvGrpSpPr>
        <p:grpSpPr bwMode="auto">
          <a:xfrm>
            <a:off x="460424" y="4207364"/>
            <a:ext cx="8182152" cy="971187"/>
            <a:chOff x="384" y="2544"/>
            <a:chExt cx="4656" cy="673"/>
          </a:xfrm>
        </p:grpSpPr>
        <p:grpSp>
          <p:nvGrpSpPr>
            <p:cNvPr id="92" name="Group 1069"/>
            <p:cNvGrpSpPr>
              <a:grpSpLocks/>
            </p:cNvGrpSpPr>
            <p:nvPr/>
          </p:nvGrpSpPr>
          <p:grpSpPr bwMode="auto">
            <a:xfrm>
              <a:off x="384" y="2544"/>
              <a:ext cx="4656" cy="337"/>
              <a:chOff x="384" y="2544"/>
              <a:chExt cx="4656" cy="337"/>
            </a:xfrm>
          </p:grpSpPr>
          <p:sp>
            <p:nvSpPr>
              <p:cNvPr id="102" name="Text Box 1065"/>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and</a:t>
                </a:r>
                <a:endParaRPr lang="en-US" altLang="en-US" sz="2400" b="0" dirty="0">
                  <a:solidFill>
                    <a:schemeClr val="tx1"/>
                  </a:solidFill>
                  <a:latin typeface="Times New Roman" panose="02020603050405020304" pitchFamily="18" charset="0"/>
                </a:endParaRPr>
              </a:p>
            </p:txBody>
          </p:sp>
          <p:grpSp>
            <p:nvGrpSpPr>
              <p:cNvPr id="103" name="Group 1068"/>
              <p:cNvGrpSpPr>
                <a:grpSpLocks/>
              </p:cNvGrpSpPr>
              <p:nvPr/>
            </p:nvGrpSpPr>
            <p:grpSpPr bwMode="auto">
              <a:xfrm>
                <a:off x="1104" y="2544"/>
                <a:ext cx="3936" cy="337"/>
                <a:chOff x="1104" y="2544"/>
                <a:chExt cx="3936" cy="337"/>
              </a:xfrm>
            </p:grpSpPr>
            <p:sp>
              <p:nvSpPr>
                <p:cNvPr id="104" name="Text Box 1061"/>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a:t>
                  </a:r>
                </a:p>
              </p:txBody>
            </p:sp>
            <p:sp>
              <p:nvSpPr>
                <p:cNvPr id="105" name="Text Box 1062"/>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106" name="Text Box 1063"/>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107" name="Text Box 1064"/>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108" name="Text Box 1066"/>
                <p:cNvSpPr txBox="1">
                  <a:spLocks noChangeArrowheads="1"/>
                </p:cNvSpPr>
                <p:nvPr/>
              </p:nvSpPr>
              <p:spPr bwMode="auto">
                <a:xfrm>
                  <a:off x="3697" y="2544"/>
                  <a:ext cx="62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109" name="Text Box 1067"/>
                <p:cNvSpPr txBox="1">
                  <a:spLocks noChangeArrowheads="1"/>
                </p:cNvSpPr>
                <p:nvPr/>
              </p:nvSpPr>
              <p:spPr bwMode="auto">
                <a:xfrm>
                  <a:off x="4320" y="2544"/>
                  <a:ext cx="720" cy="32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36</a:t>
                  </a:r>
                </a:p>
              </p:txBody>
            </p:sp>
          </p:grpSp>
        </p:grpSp>
        <p:grpSp>
          <p:nvGrpSpPr>
            <p:cNvPr id="93" name="Group 1070"/>
            <p:cNvGrpSpPr>
              <a:grpSpLocks/>
            </p:cNvGrpSpPr>
            <p:nvPr/>
          </p:nvGrpSpPr>
          <p:grpSpPr bwMode="auto">
            <a:xfrm>
              <a:off x="384" y="2880"/>
              <a:ext cx="4656" cy="337"/>
              <a:chOff x="384" y="2544"/>
              <a:chExt cx="4656" cy="337"/>
            </a:xfrm>
          </p:grpSpPr>
          <p:sp>
            <p:nvSpPr>
              <p:cNvPr id="94" name="Text Box 1071"/>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latin typeface="Times New Roman" panose="02020603050405020304" pitchFamily="18" charset="0"/>
                  </a:rPr>
                  <a:t>or</a:t>
                </a:r>
                <a:endParaRPr lang="en-US" altLang="en-US" sz="2400" b="0" dirty="0">
                  <a:solidFill>
                    <a:schemeClr val="tx1"/>
                  </a:solidFill>
                  <a:latin typeface="Times New Roman" panose="02020603050405020304" pitchFamily="18" charset="0"/>
                </a:endParaRPr>
              </a:p>
            </p:txBody>
          </p:sp>
          <p:grpSp>
            <p:nvGrpSpPr>
              <p:cNvPr id="95" name="Group 1072"/>
              <p:cNvGrpSpPr>
                <a:grpSpLocks/>
              </p:cNvGrpSpPr>
              <p:nvPr/>
            </p:nvGrpSpPr>
            <p:grpSpPr bwMode="auto">
              <a:xfrm>
                <a:off x="1104" y="2544"/>
                <a:ext cx="3936" cy="337"/>
                <a:chOff x="1104" y="2544"/>
                <a:chExt cx="3936" cy="337"/>
              </a:xfrm>
            </p:grpSpPr>
            <p:sp>
              <p:nvSpPr>
                <p:cNvPr id="96" name="Text Box 1073"/>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97" name="Text Box 1074"/>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98" name="Text Box 1075"/>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99" name="Text Box 1076"/>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100" name="Text Box 1077"/>
                <p:cNvSpPr txBox="1">
                  <a:spLocks noChangeArrowheads="1"/>
                </p:cNvSpPr>
                <p:nvPr/>
              </p:nvSpPr>
              <p:spPr bwMode="auto">
                <a:xfrm>
                  <a:off x="3697" y="2544"/>
                  <a:ext cx="62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101" name="Text Box 1078"/>
                <p:cNvSpPr txBox="1">
                  <a:spLocks noChangeArrowheads="1"/>
                </p:cNvSpPr>
                <p:nvPr/>
              </p:nvSpPr>
              <p:spPr bwMode="auto">
                <a:xfrm>
                  <a:off x="4320" y="2544"/>
                  <a:ext cx="720" cy="32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endParaRPr lang="en-US" altLang="en-US" sz="2400" dirty="0">
                    <a:solidFill>
                      <a:schemeClr val="tx1"/>
                    </a:solidFill>
                    <a:latin typeface="Times New Roman" panose="02020603050405020304" pitchFamily="18" charset="0"/>
                  </a:endParaRPr>
                </a:p>
              </p:txBody>
            </p:sp>
          </p:grpSp>
        </p:grpSp>
      </p:grpSp>
      <p:grpSp>
        <p:nvGrpSpPr>
          <p:cNvPr id="110" name="Group 1088"/>
          <p:cNvGrpSpPr>
            <a:grpSpLocks/>
          </p:cNvGrpSpPr>
          <p:nvPr/>
        </p:nvGrpSpPr>
        <p:grpSpPr bwMode="auto">
          <a:xfrm>
            <a:off x="475636" y="5337427"/>
            <a:ext cx="8182152" cy="971187"/>
            <a:chOff x="384" y="2544"/>
            <a:chExt cx="4656" cy="673"/>
          </a:xfrm>
        </p:grpSpPr>
        <p:grpSp>
          <p:nvGrpSpPr>
            <p:cNvPr id="111" name="Group 1069"/>
            <p:cNvGrpSpPr>
              <a:grpSpLocks/>
            </p:cNvGrpSpPr>
            <p:nvPr/>
          </p:nvGrpSpPr>
          <p:grpSpPr bwMode="auto">
            <a:xfrm>
              <a:off x="384" y="2544"/>
              <a:ext cx="4656" cy="337"/>
              <a:chOff x="384" y="2544"/>
              <a:chExt cx="4656" cy="337"/>
            </a:xfrm>
          </p:grpSpPr>
          <p:sp>
            <p:nvSpPr>
              <p:cNvPr id="121" name="Text Box 1065"/>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err="1">
                    <a:solidFill>
                      <a:schemeClr val="tx1"/>
                    </a:solidFill>
                    <a:latin typeface="Times New Roman" panose="02020603050405020304" pitchFamily="18" charset="0"/>
                  </a:rPr>
                  <a:t>shl</a:t>
                </a:r>
                <a:endParaRPr lang="en-US" altLang="en-US" sz="2400" b="0" dirty="0">
                  <a:solidFill>
                    <a:schemeClr val="tx1"/>
                  </a:solidFill>
                  <a:latin typeface="Times New Roman" panose="02020603050405020304" pitchFamily="18" charset="0"/>
                </a:endParaRPr>
              </a:p>
            </p:txBody>
          </p:sp>
          <p:grpSp>
            <p:nvGrpSpPr>
              <p:cNvPr id="122" name="Group 1068"/>
              <p:cNvGrpSpPr>
                <a:grpSpLocks/>
              </p:cNvGrpSpPr>
              <p:nvPr/>
            </p:nvGrpSpPr>
            <p:grpSpPr bwMode="auto">
              <a:xfrm>
                <a:off x="1104" y="2544"/>
                <a:ext cx="3936" cy="337"/>
                <a:chOff x="1104" y="2544"/>
                <a:chExt cx="3936" cy="337"/>
              </a:xfrm>
            </p:grpSpPr>
            <p:sp>
              <p:nvSpPr>
                <p:cNvPr id="123" name="Text Box 1061"/>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a:t>
                  </a:r>
                </a:p>
              </p:txBody>
            </p:sp>
            <p:sp>
              <p:nvSpPr>
                <p:cNvPr id="124" name="Text Box 1062"/>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125" name="Text Box 1063"/>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126" name="Text Box 1064"/>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127" name="Text Box 1066"/>
                <p:cNvSpPr txBox="1">
                  <a:spLocks noChangeArrowheads="1"/>
                </p:cNvSpPr>
                <p:nvPr/>
              </p:nvSpPr>
              <p:spPr bwMode="auto">
                <a:xfrm>
                  <a:off x="3697" y="2544"/>
                  <a:ext cx="623" cy="32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endParaRPr lang="en-US" altLang="en-US" sz="2400" dirty="0">
                    <a:solidFill>
                      <a:schemeClr val="tx1"/>
                    </a:solidFill>
                    <a:latin typeface="Times New Roman" panose="02020603050405020304" pitchFamily="18" charset="0"/>
                  </a:endParaRPr>
                </a:p>
              </p:txBody>
            </p:sp>
            <p:sp>
              <p:nvSpPr>
                <p:cNvPr id="128" name="Text Box 1067"/>
                <p:cNvSpPr txBox="1">
                  <a:spLocks noChangeArrowheads="1"/>
                </p:cNvSpPr>
                <p:nvPr/>
              </p:nvSpPr>
              <p:spPr bwMode="auto">
                <a:xfrm>
                  <a:off x="4320" y="2544"/>
                  <a:ext cx="720" cy="32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endParaRPr lang="en-US" altLang="en-US" sz="2400" dirty="0">
                    <a:solidFill>
                      <a:schemeClr val="tx1"/>
                    </a:solidFill>
                    <a:latin typeface="Times New Roman" panose="02020603050405020304" pitchFamily="18" charset="0"/>
                  </a:endParaRPr>
                </a:p>
              </p:txBody>
            </p:sp>
          </p:grpSp>
        </p:grpSp>
        <p:grpSp>
          <p:nvGrpSpPr>
            <p:cNvPr id="112" name="Group 1070"/>
            <p:cNvGrpSpPr>
              <a:grpSpLocks/>
            </p:cNvGrpSpPr>
            <p:nvPr/>
          </p:nvGrpSpPr>
          <p:grpSpPr bwMode="auto">
            <a:xfrm>
              <a:off x="384" y="2880"/>
              <a:ext cx="4656" cy="337"/>
              <a:chOff x="384" y="2544"/>
              <a:chExt cx="4656" cy="337"/>
            </a:xfrm>
          </p:grpSpPr>
          <p:sp>
            <p:nvSpPr>
              <p:cNvPr id="113" name="Text Box 1071"/>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err="1">
                    <a:latin typeface="Times New Roman" panose="02020603050405020304" pitchFamily="18" charset="0"/>
                  </a:rPr>
                  <a:t>shr</a:t>
                </a:r>
                <a:endParaRPr lang="en-US" altLang="en-US" sz="2400" b="0" dirty="0">
                  <a:solidFill>
                    <a:schemeClr val="tx1"/>
                  </a:solidFill>
                  <a:latin typeface="Times New Roman" panose="02020603050405020304" pitchFamily="18" charset="0"/>
                </a:endParaRPr>
              </a:p>
            </p:txBody>
          </p:sp>
          <p:grpSp>
            <p:nvGrpSpPr>
              <p:cNvPr id="114" name="Group 1072"/>
              <p:cNvGrpSpPr>
                <a:grpSpLocks/>
              </p:cNvGrpSpPr>
              <p:nvPr/>
            </p:nvGrpSpPr>
            <p:grpSpPr bwMode="auto">
              <a:xfrm>
                <a:off x="1104" y="2544"/>
                <a:ext cx="3936" cy="337"/>
                <a:chOff x="1104" y="2544"/>
                <a:chExt cx="3936" cy="337"/>
              </a:xfrm>
            </p:grpSpPr>
            <p:sp>
              <p:nvSpPr>
                <p:cNvPr id="115" name="Text Box 1073"/>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116" name="Text Box 1074"/>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117" name="Text Box 1075"/>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118" name="Text Box 1076"/>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119" name="Text Box 1077"/>
                <p:cNvSpPr txBox="1">
                  <a:spLocks noChangeArrowheads="1"/>
                </p:cNvSpPr>
                <p:nvPr/>
              </p:nvSpPr>
              <p:spPr bwMode="auto">
                <a:xfrm>
                  <a:off x="3697" y="2544"/>
                  <a:ext cx="623" cy="32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endParaRPr lang="en-US" altLang="en-US" sz="2400" dirty="0">
                    <a:solidFill>
                      <a:schemeClr val="tx1"/>
                    </a:solidFill>
                    <a:latin typeface="Times New Roman" panose="02020603050405020304" pitchFamily="18" charset="0"/>
                  </a:endParaRPr>
                </a:p>
              </p:txBody>
            </p:sp>
            <p:sp>
              <p:nvSpPr>
                <p:cNvPr id="120" name="Text Box 1078"/>
                <p:cNvSpPr txBox="1">
                  <a:spLocks noChangeArrowheads="1"/>
                </p:cNvSpPr>
                <p:nvPr/>
              </p:nvSpPr>
              <p:spPr bwMode="auto">
                <a:xfrm>
                  <a:off x="4320" y="2544"/>
                  <a:ext cx="720" cy="320"/>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endParaRPr lang="en-US" altLang="en-US" sz="2400" dirty="0">
                    <a:solidFill>
                      <a:schemeClr val="tx1"/>
                    </a:solidFill>
                    <a:latin typeface="Times New Roman" panose="02020603050405020304" pitchFamily="18" charset="0"/>
                  </a:endParaRPr>
                </a:p>
              </p:txBody>
            </p:sp>
          </p:grpSp>
        </p:grpSp>
      </p:grpSp>
      <p:sp>
        <p:nvSpPr>
          <p:cNvPr id="70" name="Rectangle 1044"/>
          <p:cNvSpPr>
            <a:spLocks noChangeArrowheads="1"/>
          </p:cNvSpPr>
          <p:nvPr/>
        </p:nvSpPr>
        <p:spPr bwMode="auto">
          <a:xfrm>
            <a:off x="3666108" y="2202756"/>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dirty="0" err="1">
                <a:latin typeface="Times New Roman" panose="02020603050405020304" pitchFamily="18" charset="0"/>
              </a:rPr>
              <a:t>addu</a:t>
            </a:r>
            <a:r>
              <a:rPr lang="en-US" altLang="en-US" sz="3200" b="0" dirty="0">
                <a:solidFill>
                  <a:schemeClr val="tx1"/>
                </a:solidFill>
                <a:latin typeface="Times New Roman" panose="02020603050405020304" pitchFamily="18" charset="0"/>
              </a:rPr>
              <a:t> $16,$2,$15</a:t>
            </a:r>
          </a:p>
        </p:txBody>
      </p:sp>
    </p:spTree>
    <p:extLst>
      <p:ext uri="{BB962C8B-B14F-4D97-AF65-F5344CB8AC3E}">
        <p14:creationId xmlns:p14="http://schemas.microsoft.com/office/powerpoint/2010/main" val="4079783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half" idx="10"/>
          </p:nvPr>
        </p:nvSpPr>
        <p:spPr>
          <a:xfrm>
            <a:off x="1548532" y="6796539"/>
            <a:ext cx="7272338" cy="358775"/>
          </a:xfrm>
        </p:spPr>
        <p:txBody>
          <a:bodyPr/>
          <a:lstStyle/>
          <a:p>
            <a:fld id="{5D4C542B-CA63-49AF-92CD-2DABB0B17573}" type="datetime1">
              <a:rPr lang="en-US" altLang="en-US"/>
              <a:pPr/>
              <a:t>3/11/2023</a:t>
            </a:fld>
            <a:endParaRPr lang="en-US" altLang="en-US"/>
          </a:p>
        </p:txBody>
      </p:sp>
      <p:sp>
        <p:nvSpPr>
          <p:cNvPr id="53" name="Slide Number Placeholder 5"/>
          <p:cNvSpPr>
            <a:spLocks noGrp="1"/>
          </p:cNvSpPr>
          <p:nvPr>
            <p:ph type="sldNum" sz="quarter" idx="4294967295"/>
          </p:nvPr>
        </p:nvSpPr>
        <p:spPr>
          <a:xfrm>
            <a:off x="7239000" y="6400800"/>
            <a:ext cx="1905000" cy="457200"/>
          </a:xfrm>
          <a:prstGeom prst="rect">
            <a:avLst/>
          </a:prstGeom>
        </p:spPr>
        <p:txBody>
          <a:bodyPr/>
          <a:lstStyle/>
          <a:p>
            <a:fld id="{A75E105A-EE15-46FA-B4F0-6EDE6785E913}" type="slidenum">
              <a:rPr lang="en-US" altLang="en-US"/>
              <a:pPr/>
              <a:t>37</a:t>
            </a:fld>
            <a:endParaRPr lang="en-US" altLang="en-US"/>
          </a:p>
        </p:txBody>
      </p:sp>
      <p:sp>
        <p:nvSpPr>
          <p:cNvPr id="302130" name="Rectangle 50"/>
          <p:cNvSpPr>
            <a:spLocks noChangeArrowheads="1"/>
          </p:cNvSpPr>
          <p:nvPr/>
        </p:nvSpPr>
        <p:spPr bwMode="auto">
          <a:xfrm>
            <a:off x="2483570" y="2475364"/>
            <a:ext cx="2665412" cy="25923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083" name="Rectangle 3"/>
          <p:cNvSpPr>
            <a:spLocks noChangeArrowheads="1"/>
          </p:cNvSpPr>
          <p:nvPr/>
        </p:nvSpPr>
        <p:spPr bwMode="auto">
          <a:xfrm>
            <a:off x="718231" y="115889"/>
            <a:ext cx="79629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R-type - General </a:t>
            </a:r>
          </a:p>
        </p:txBody>
      </p:sp>
      <p:sp>
        <p:nvSpPr>
          <p:cNvPr id="302084" name="Rectangle 4"/>
          <p:cNvSpPr>
            <a:spLocks noGrp="1" noChangeArrowheads="1"/>
          </p:cNvSpPr>
          <p:nvPr>
            <p:ph type="body" idx="1"/>
          </p:nvPr>
        </p:nvSpPr>
        <p:spPr>
          <a:xfrm>
            <a:off x="419101" y="1039495"/>
            <a:ext cx="8077200" cy="10668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Tx/>
              <a:buNone/>
            </a:pPr>
            <a:r>
              <a:rPr lang="en-US" altLang="en-US" dirty="0"/>
              <a:t>C code:     </a:t>
            </a:r>
            <a:r>
              <a:rPr lang="en-US" altLang="en-US" b="1" dirty="0">
                <a:latin typeface="Courier New" panose="02070309020205020404" pitchFamily="49" charset="0"/>
              </a:rPr>
              <a:t>A = B op C</a:t>
            </a:r>
          </a:p>
          <a:p>
            <a:pPr>
              <a:buFontTx/>
              <a:buNone/>
            </a:pPr>
            <a:r>
              <a:rPr lang="en-US" altLang="en-US" dirty="0"/>
              <a:t>MIPS code:  </a:t>
            </a:r>
            <a:r>
              <a:rPr lang="en-US" altLang="en-US" b="1" dirty="0">
                <a:latin typeface="Courier New" panose="02070309020205020404" pitchFamily="49" charset="0"/>
              </a:rPr>
              <a:t>op $</a:t>
            </a:r>
            <a:r>
              <a:rPr lang="en-US" altLang="en-US" b="1" dirty="0" err="1">
                <a:latin typeface="Courier New" panose="02070309020205020404" pitchFamily="49" charset="0"/>
              </a:rPr>
              <a:t>rd</a:t>
            </a:r>
            <a:r>
              <a:rPr lang="en-US" altLang="en-US" b="1" dirty="0">
                <a:latin typeface="Courier New" panose="02070309020205020404" pitchFamily="49" charset="0"/>
              </a:rPr>
              <a:t>, $</a:t>
            </a:r>
            <a:r>
              <a:rPr lang="en-US" altLang="en-US" b="1" dirty="0" err="1">
                <a:latin typeface="Courier New" panose="02070309020205020404" pitchFamily="49" charset="0"/>
              </a:rPr>
              <a:t>rs</a:t>
            </a:r>
            <a:r>
              <a:rPr lang="en-US" altLang="en-US" b="1" dirty="0">
                <a:latin typeface="Courier New" panose="02070309020205020404" pitchFamily="49" charset="0"/>
              </a:rPr>
              <a:t>, $</a:t>
            </a:r>
            <a:r>
              <a:rPr lang="en-US" altLang="en-US" b="1" dirty="0" err="1">
                <a:latin typeface="Courier New" panose="02070309020205020404" pitchFamily="49" charset="0"/>
              </a:rPr>
              <a:t>rt</a:t>
            </a:r>
            <a:r>
              <a:rPr lang="en-US" altLang="en-US" b="1" dirty="0">
                <a:latin typeface="Courier New" panose="02070309020205020404" pitchFamily="49" charset="0"/>
              </a:rPr>
              <a:t> </a:t>
            </a:r>
            <a:endParaRPr lang="en-US" altLang="en-US" b="1" dirty="0"/>
          </a:p>
        </p:txBody>
      </p:sp>
      <p:grpSp>
        <p:nvGrpSpPr>
          <p:cNvPr id="302125" name="Group 45"/>
          <p:cNvGrpSpPr>
            <a:grpSpLocks/>
          </p:cNvGrpSpPr>
          <p:nvPr/>
        </p:nvGrpSpPr>
        <p:grpSpPr bwMode="auto">
          <a:xfrm>
            <a:off x="251545" y="5428114"/>
            <a:ext cx="7620000" cy="1143000"/>
            <a:chOff x="432" y="1200"/>
            <a:chExt cx="4800" cy="720"/>
          </a:xfrm>
        </p:grpSpPr>
        <p:sp>
          <p:nvSpPr>
            <p:cNvPr id="302082" name="Rectangle 2"/>
            <p:cNvSpPr>
              <a:spLocks noChangeArrowheads="1"/>
            </p:cNvSpPr>
            <p:nvPr/>
          </p:nvSpPr>
          <p:spPr bwMode="auto">
            <a:xfrm>
              <a:off x="1438" y="1205"/>
              <a:ext cx="1775"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02085" name="Group 5"/>
            <p:cNvGrpSpPr>
              <a:grpSpLocks/>
            </p:cNvGrpSpPr>
            <p:nvPr/>
          </p:nvGrpSpPr>
          <p:grpSpPr bwMode="auto">
            <a:xfrm>
              <a:off x="432" y="1200"/>
              <a:ext cx="4800" cy="720"/>
              <a:chOff x="240" y="1584"/>
              <a:chExt cx="4800" cy="720"/>
            </a:xfrm>
          </p:grpSpPr>
          <p:sp>
            <p:nvSpPr>
              <p:cNvPr id="302086" name="Text Box 6"/>
              <p:cNvSpPr txBox="1">
                <a:spLocks noChangeArrowheads="1"/>
              </p:cNvSpPr>
              <p:nvPr/>
            </p:nvSpPr>
            <p:spPr bwMode="auto">
              <a:xfrm>
                <a:off x="1152"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endParaRPr lang="en-US" altLang="en-US" sz="2400" b="0">
                  <a:solidFill>
                    <a:schemeClr val="tx1"/>
                  </a:solidFill>
                  <a:latin typeface="Times New Roman" panose="02020603050405020304" pitchFamily="18" charset="0"/>
                </a:endParaRPr>
              </a:p>
            </p:txBody>
          </p:sp>
          <p:grpSp>
            <p:nvGrpSpPr>
              <p:cNvPr id="302087" name="Group 7"/>
              <p:cNvGrpSpPr>
                <a:grpSpLocks/>
              </p:cNvGrpSpPr>
              <p:nvPr/>
            </p:nvGrpSpPr>
            <p:grpSpPr bwMode="auto">
              <a:xfrm>
                <a:off x="864" y="1680"/>
                <a:ext cx="4176" cy="296"/>
                <a:chOff x="1008" y="1680"/>
                <a:chExt cx="4032" cy="296"/>
              </a:xfrm>
            </p:grpSpPr>
            <p:sp>
              <p:nvSpPr>
                <p:cNvPr id="302088" name="Text Box 8"/>
                <p:cNvSpPr txBox="1">
                  <a:spLocks noChangeArrowheads="1"/>
                </p:cNvSpPr>
                <p:nvPr/>
              </p:nvSpPr>
              <p:spPr bwMode="auto">
                <a:xfrm>
                  <a:off x="1008" y="1680"/>
                  <a:ext cx="768"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a:t>
                  </a:r>
                </a:p>
              </p:txBody>
            </p:sp>
            <p:sp>
              <p:nvSpPr>
                <p:cNvPr id="302089" name="Text Box 9"/>
                <p:cNvSpPr txBox="1">
                  <a:spLocks noChangeArrowheads="1"/>
                </p:cNvSpPr>
                <p:nvPr/>
              </p:nvSpPr>
              <p:spPr bwMode="auto">
                <a:xfrm>
                  <a:off x="1776"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solidFill>
                        <a:schemeClr val="tx1"/>
                      </a:solidFill>
                      <a:latin typeface="Times New Roman" panose="02020603050405020304" pitchFamily="18" charset="0"/>
                    </a:rPr>
                    <a:t>rs</a:t>
                  </a:r>
                  <a:endParaRPr lang="en-US" altLang="en-US" sz="2400" dirty="0">
                    <a:solidFill>
                      <a:schemeClr val="tx1"/>
                    </a:solidFill>
                    <a:latin typeface="Times New Roman" panose="02020603050405020304" pitchFamily="18" charset="0"/>
                  </a:endParaRPr>
                </a:p>
              </p:txBody>
            </p:sp>
            <p:sp>
              <p:nvSpPr>
                <p:cNvPr id="302090" name="Text Box 10"/>
                <p:cNvSpPr txBox="1">
                  <a:spLocks noChangeArrowheads="1"/>
                </p:cNvSpPr>
                <p:nvPr/>
              </p:nvSpPr>
              <p:spPr bwMode="auto">
                <a:xfrm>
                  <a:off x="4080" y="1680"/>
                  <a:ext cx="960"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fnCode</a:t>
                  </a:r>
                </a:p>
              </p:txBody>
            </p:sp>
            <p:sp>
              <p:nvSpPr>
                <p:cNvPr id="302091" name="Text Box 11"/>
                <p:cNvSpPr txBox="1">
                  <a:spLocks noChangeArrowheads="1"/>
                </p:cNvSpPr>
                <p:nvPr/>
              </p:nvSpPr>
              <p:spPr bwMode="auto">
                <a:xfrm>
                  <a:off x="2352"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t</a:t>
                  </a:r>
                  <a:endParaRPr lang="en-US" altLang="en-US" sz="2400" b="0" dirty="0">
                    <a:solidFill>
                      <a:schemeClr val="tx1"/>
                    </a:solidFill>
                    <a:latin typeface="Times New Roman" panose="02020603050405020304" pitchFamily="18" charset="0"/>
                  </a:endParaRPr>
                </a:p>
              </p:txBody>
            </p:sp>
            <p:sp>
              <p:nvSpPr>
                <p:cNvPr id="302092" name="Text Box 12"/>
                <p:cNvSpPr txBox="1">
                  <a:spLocks noChangeArrowheads="1"/>
                </p:cNvSpPr>
                <p:nvPr/>
              </p:nvSpPr>
              <p:spPr bwMode="auto">
                <a:xfrm>
                  <a:off x="2928"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latin typeface="Times New Roman" panose="02020603050405020304" pitchFamily="18" charset="0"/>
                    </a:rPr>
                    <a:t>r</a:t>
                  </a:r>
                  <a:r>
                    <a:rPr lang="en-US" altLang="en-US" sz="2400" dirty="0" err="1">
                      <a:solidFill>
                        <a:schemeClr val="tx1"/>
                      </a:solidFill>
                      <a:latin typeface="Times New Roman" panose="02020603050405020304" pitchFamily="18" charset="0"/>
                    </a:rPr>
                    <a:t>d</a:t>
                  </a:r>
                  <a:endParaRPr lang="en-US" altLang="en-US" sz="2400" dirty="0">
                    <a:solidFill>
                      <a:schemeClr val="tx1"/>
                    </a:solidFill>
                    <a:latin typeface="Times New Roman" panose="02020603050405020304" pitchFamily="18" charset="0"/>
                  </a:endParaRPr>
                </a:p>
              </p:txBody>
            </p:sp>
            <p:sp>
              <p:nvSpPr>
                <p:cNvPr id="302093" name="Text Box 13"/>
                <p:cNvSpPr txBox="1">
                  <a:spLocks noChangeArrowheads="1"/>
                </p:cNvSpPr>
                <p:nvPr/>
              </p:nvSpPr>
              <p:spPr bwMode="auto">
                <a:xfrm>
                  <a:off x="3504" y="1680"/>
                  <a:ext cx="62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a:t>
                  </a:r>
                </a:p>
              </p:txBody>
            </p:sp>
          </p:grpSp>
          <p:sp>
            <p:nvSpPr>
              <p:cNvPr id="302094" name="Text Box 14"/>
              <p:cNvSpPr txBox="1">
                <a:spLocks noChangeArrowheads="1"/>
              </p:cNvSpPr>
              <p:nvPr/>
            </p:nvSpPr>
            <p:spPr bwMode="auto">
              <a:xfrm>
                <a:off x="240" y="158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fields</a:t>
                </a:r>
                <a:endParaRPr lang="en-US" altLang="en-US" sz="2400" b="0">
                  <a:solidFill>
                    <a:schemeClr val="tx1"/>
                  </a:solidFill>
                  <a:latin typeface="Times New Roman" panose="02020603050405020304" pitchFamily="18" charset="0"/>
                </a:endParaRPr>
              </a:p>
            </p:txBody>
          </p:sp>
          <p:sp>
            <p:nvSpPr>
              <p:cNvPr id="302095" name="Text Box 15"/>
              <p:cNvSpPr txBox="1">
                <a:spLocks noChangeArrowheads="1"/>
              </p:cNvSpPr>
              <p:nvPr/>
            </p:nvSpPr>
            <p:spPr bwMode="auto">
              <a:xfrm>
                <a:off x="336" y="18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bits</a:t>
                </a:r>
                <a:endParaRPr lang="en-US" altLang="en-US" sz="2400" b="0">
                  <a:solidFill>
                    <a:schemeClr val="tx1"/>
                  </a:solidFill>
                  <a:latin typeface="Times New Roman" panose="02020603050405020304" pitchFamily="18" charset="0"/>
                </a:endParaRPr>
              </a:p>
            </p:txBody>
          </p:sp>
          <p:sp>
            <p:nvSpPr>
              <p:cNvPr id="302096" name="Text Box 16"/>
              <p:cNvSpPr txBox="1">
                <a:spLocks noChangeArrowheads="1"/>
              </p:cNvSpPr>
              <p:nvPr/>
            </p:nvSpPr>
            <p:spPr bwMode="auto">
              <a:xfrm>
                <a:off x="1776"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7" name="Text Box 17"/>
              <p:cNvSpPr txBox="1">
                <a:spLocks noChangeArrowheads="1"/>
              </p:cNvSpPr>
              <p:nvPr/>
            </p:nvSpPr>
            <p:spPr bwMode="auto">
              <a:xfrm>
                <a:off x="2400"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8" name="Text Box 18"/>
              <p:cNvSpPr txBox="1">
                <a:spLocks noChangeArrowheads="1"/>
              </p:cNvSpPr>
              <p:nvPr/>
            </p:nvSpPr>
            <p:spPr bwMode="auto">
              <a:xfrm>
                <a:off x="3024"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099" name="Text Box 19"/>
              <p:cNvSpPr txBox="1">
                <a:spLocks noChangeArrowheads="1"/>
              </p:cNvSpPr>
              <p:nvPr/>
            </p:nvSpPr>
            <p:spPr bwMode="auto">
              <a:xfrm>
                <a:off x="3648"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02100" name="Text Box 20"/>
              <p:cNvSpPr txBox="1">
                <a:spLocks noChangeArrowheads="1"/>
              </p:cNvSpPr>
              <p:nvPr/>
            </p:nvSpPr>
            <p:spPr bwMode="auto">
              <a:xfrm>
                <a:off x="4416"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p>
            </p:txBody>
          </p:sp>
        </p:grpSp>
      </p:grpSp>
      <p:sp>
        <p:nvSpPr>
          <p:cNvPr id="302124" name="Rectangle 44"/>
          <p:cNvSpPr>
            <a:spLocks noChangeArrowheads="1"/>
          </p:cNvSpPr>
          <p:nvPr/>
        </p:nvSpPr>
        <p:spPr bwMode="auto">
          <a:xfrm>
            <a:off x="2772495" y="2764289"/>
            <a:ext cx="2016125" cy="2087563"/>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26" name="Line 46"/>
          <p:cNvSpPr>
            <a:spLocks noChangeShapeType="1"/>
          </p:cNvSpPr>
          <p:nvPr/>
        </p:nvSpPr>
        <p:spPr bwMode="auto">
          <a:xfrm flipV="1">
            <a:off x="3059832"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27" name="Line 47"/>
          <p:cNvSpPr>
            <a:spLocks noChangeShapeType="1"/>
          </p:cNvSpPr>
          <p:nvPr/>
        </p:nvSpPr>
        <p:spPr bwMode="auto">
          <a:xfrm flipV="1">
            <a:off x="3851995"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28" name="Line 48"/>
          <p:cNvSpPr>
            <a:spLocks noChangeShapeType="1"/>
          </p:cNvSpPr>
          <p:nvPr/>
        </p:nvSpPr>
        <p:spPr bwMode="auto">
          <a:xfrm flipV="1">
            <a:off x="4572720" y="5067752"/>
            <a:ext cx="0" cy="5048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1" name="Line 51"/>
          <p:cNvSpPr>
            <a:spLocks noChangeShapeType="1"/>
          </p:cNvSpPr>
          <p:nvPr/>
        </p:nvSpPr>
        <p:spPr bwMode="auto">
          <a:xfrm>
            <a:off x="4788620" y="3051627"/>
            <a:ext cx="143986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2" name="Line 52"/>
          <p:cNvSpPr>
            <a:spLocks noChangeShapeType="1"/>
          </p:cNvSpPr>
          <p:nvPr/>
        </p:nvSpPr>
        <p:spPr bwMode="auto">
          <a:xfrm>
            <a:off x="4788620" y="3988252"/>
            <a:ext cx="136842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302142" name="Group 62"/>
          <p:cNvGrpSpPr>
            <a:grpSpLocks/>
          </p:cNvGrpSpPr>
          <p:nvPr/>
        </p:nvGrpSpPr>
        <p:grpSpPr bwMode="auto">
          <a:xfrm>
            <a:off x="6228482" y="2691264"/>
            <a:ext cx="863600" cy="1728788"/>
            <a:chOff x="4014" y="1434"/>
            <a:chExt cx="544" cy="1089"/>
          </a:xfrm>
        </p:grpSpPr>
        <p:sp>
          <p:nvSpPr>
            <p:cNvPr id="302133" name="Line 53"/>
            <p:cNvSpPr>
              <a:spLocks noChangeShapeType="1"/>
            </p:cNvSpPr>
            <p:nvPr/>
          </p:nvSpPr>
          <p:spPr bwMode="auto">
            <a:xfrm>
              <a:off x="4014" y="1434"/>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4" name="Line 54"/>
            <p:cNvSpPr>
              <a:spLocks noChangeShapeType="1"/>
            </p:cNvSpPr>
            <p:nvPr/>
          </p:nvSpPr>
          <p:spPr bwMode="auto">
            <a:xfrm>
              <a:off x="4014" y="2160"/>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5" name="Line 55"/>
            <p:cNvSpPr>
              <a:spLocks noChangeShapeType="1"/>
            </p:cNvSpPr>
            <p:nvPr/>
          </p:nvSpPr>
          <p:spPr bwMode="auto">
            <a:xfrm>
              <a:off x="4558" y="1752"/>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6" name="Line 56"/>
            <p:cNvSpPr>
              <a:spLocks noChangeShapeType="1"/>
            </p:cNvSpPr>
            <p:nvPr/>
          </p:nvSpPr>
          <p:spPr bwMode="auto">
            <a:xfrm>
              <a:off x="4014" y="1434"/>
              <a:ext cx="544" cy="31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7" name="Line 57"/>
            <p:cNvSpPr>
              <a:spLocks noChangeShapeType="1"/>
            </p:cNvSpPr>
            <p:nvPr/>
          </p:nvSpPr>
          <p:spPr bwMode="auto">
            <a:xfrm flipV="1">
              <a:off x="4014" y="2115"/>
              <a:ext cx="544" cy="4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38" name="Line 58"/>
            <p:cNvSpPr>
              <a:spLocks noChangeShapeType="1"/>
            </p:cNvSpPr>
            <p:nvPr/>
          </p:nvSpPr>
          <p:spPr bwMode="auto">
            <a:xfrm>
              <a:off x="4014" y="1797"/>
              <a:ext cx="227" cy="13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0" name="Line 60"/>
            <p:cNvSpPr>
              <a:spLocks noChangeShapeType="1"/>
            </p:cNvSpPr>
            <p:nvPr/>
          </p:nvSpPr>
          <p:spPr bwMode="auto">
            <a:xfrm flipV="1">
              <a:off x="4014" y="2069"/>
              <a:ext cx="227" cy="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1" name="Line 61"/>
            <p:cNvSpPr>
              <a:spLocks noChangeShapeType="1"/>
            </p:cNvSpPr>
            <p:nvPr/>
          </p:nvSpPr>
          <p:spPr bwMode="auto">
            <a:xfrm>
              <a:off x="4241" y="1933"/>
              <a:ext cx="17" cy="1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302143" name="Line 63"/>
          <p:cNvSpPr>
            <a:spLocks noChangeShapeType="1"/>
          </p:cNvSpPr>
          <p:nvPr/>
        </p:nvSpPr>
        <p:spPr bwMode="auto">
          <a:xfrm>
            <a:off x="7092082" y="3483427"/>
            <a:ext cx="57626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4" name="Line 64"/>
          <p:cNvSpPr>
            <a:spLocks noChangeShapeType="1"/>
          </p:cNvSpPr>
          <p:nvPr/>
        </p:nvSpPr>
        <p:spPr bwMode="auto">
          <a:xfrm>
            <a:off x="7668345" y="3483427"/>
            <a:ext cx="0" cy="129698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5" name="Line 65"/>
          <p:cNvSpPr>
            <a:spLocks noChangeShapeType="1"/>
          </p:cNvSpPr>
          <p:nvPr/>
        </p:nvSpPr>
        <p:spPr bwMode="auto">
          <a:xfrm flipH="1">
            <a:off x="5148982" y="4780414"/>
            <a:ext cx="251936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6" name="Line 66"/>
          <p:cNvSpPr>
            <a:spLocks noChangeShapeType="1"/>
          </p:cNvSpPr>
          <p:nvPr/>
        </p:nvSpPr>
        <p:spPr bwMode="auto">
          <a:xfrm flipV="1">
            <a:off x="6733307" y="2188027"/>
            <a:ext cx="0" cy="79216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7" name="Line 67"/>
          <p:cNvSpPr>
            <a:spLocks noChangeShapeType="1"/>
          </p:cNvSpPr>
          <p:nvPr/>
        </p:nvSpPr>
        <p:spPr bwMode="auto">
          <a:xfrm>
            <a:off x="6733307" y="2188027"/>
            <a:ext cx="17986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8" name="Line 68"/>
          <p:cNvSpPr>
            <a:spLocks noChangeShapeType="1"/>
          </p:cNvSpPr>
          <p:nvPr/>
        </p:nvSpPr>
        <p:spPr bwMode="auto">
          <a:xfrm>
            <a:off x="8531945" y="2188027"/>
            <a:ext cx="0" cy="25923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49" name="Oval 69"/>
          <p:cNvSpPr>
            <a:spLocks noChangeArrowheads="1"/>
          </p:cNvSpPr>
          <p:nvPr/>
        </p:nvSpPr>
        <p:spPr bwMode="auto">
          <a:xfrm>
            <a:off x="8173170" y="4780414"/>
            <a:ext cx="576262" cy="503238"/>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2150" name="Line 70"/>
          <p:cNvSpPr>
            <a:spLocks noChangeShapeType="1"/>
          </p:cNvSpPr>
          <p:nvPr/>
        </p:nvSpPr>
        <p:spPr bwMode="auto">
          <a:xfrm flipV="1">
            <a:off x="7523882" y="5067752"/>
            <a:ext cx="0" cy="5048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51" name="Line 71"/>
          <p:cNvSpPr>
            <a:spLocks noChangeShapeType="1"/>
          </p:cNvSpPr>
          <p:nvPr/>
        </p:nvSpPr>
        <p:spPr bwMode="auto">
          <a:xfrm>
            <a:off x="7523882" y="5067752"/>
            <a:ext cx="64928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2152" name="Text Box 72"/>
          <p:cNvSpPr txBox="1">
            <a:spLocks noChangeArrowheads="1"/>
          </p:cNvSpPr>
          <p:nvPr/>
        </p:nvSpPr>
        <p:spPr bwMode="auto">
          <a:xfrm>
            <a:off x="7121433" y="482099"/>
            <a:ext cx="1295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dirty="0"/>
              <a:t>ADD-?</a:t>
            </a:r>
            <a:br>
              <a:rPr lang="en-GB" altLang="en-US" dirty="0"/>
            </a:br>
            <a:r>
              <a:rPr lang="en-GB" altLang="en-US" dirty="0"/>
              <a:t>ADDU - ?</a:t>
            </a:r>
            <a:br>
              <a:rPr lang="en-GB" altLang="en-US" dirty="0"/>
            </a:br>
            <a:r>
              <a:rPr lang="en-GB" altLang="en-US" dirty="0"/>
              <a:t>SUB-?</a:t>
            </a:r>
            <a:br>
              <a:rPr lang="en-GB" altLang="en-US" dirty="0"/>
            </a:br>
            <a:r>
              <a:rPr lang="en-GB" altLang="en-US" dirty="0"/>
              <a:t>AND-?</a:t>
            </a:r>
            <a:br>
              <a:rPr lang="en-GB" altLang="en-US" dirty="0"/>
            </a:br>
            <a:r>
              <a:rPr lang="en-GB" altLang="en-US" dirty="0"/>
              <a:t>OR - ?</a:t>
            </a:r>
            <a:endParaRPr lang="en-NZ" altLang="en-US" dirty="0"/>
          </a:p>
        </p:txBody>
      </p:sp>
      <p:sp>
        <p:nvSpPr>
          <p:cNvPr id="302153" name="Text Box 73"/>
          <p:cNvSpPr txBox="1">
            <a:spLocks noChangeArrowheads="1"/>
          </p:cNvSpPr>
          <p:nvPr/>
        </p:nvSpPr>
        <p:spPr bwMode="auto">
          <a:xfrm>
            <a:off x="3059832" y="2403927"/>
            <a:ext cx="194468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Registers</a:t>
            </a:r>
            <a:endParaRPr lang="en-NZ" altLang="en-US"/>
          </a:p>
        </p:txBody>
      </p:sp>
      <p:sp>
        <p:nvSpPr>
          <p:cNvPr id="302154" name="Text Box 74"/>
          <p:cNvSpPr txBox="1">
            <a:spLocks noChangeArrowheads="1"/>
          </p:cNvSpPr>
          <p:nvPr/>
        </p:nvSpPr>
        <p:spPr bwMode="auto">
          <a:xfrm>
            <a:off x="7668345" y="5153477"/>
            <a:ext cx="11525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GB" altLang="en-US"/>
              <a:t>Control</a:t>
            </a:r>
            <a:endParaRPr lang="en-NZ" altLang="en-US"/>
          </a:p>
        </p:txBody>
      </p:sp>
      <p:sp>
        <p:nvSpPr>
          <p:cNvPr id="302155" name="Text Box 75"/>
          <p:cNvSpPr txBox="1">
            <a:spLocks noChangeArrowheads="1"/>
          </p:cNvSpPr>
          <p:nvPr/>
        </p:nvSpPr>
        <p:spPr bwMode="auto">
          <a:xfrm>
            <a:off x="7127800" y="1875289"/>
            <a:ext cx="10453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GB" altLang="en-US" dirty="0"/>
              <a:t>SLT - ?</a:t>
            </a:r>
            <a:endParaRPr lang="en-NZ" altLang="en-US" dirty="0"/>
          </a:p>
        </p:txBody>
      </p:sp>
    </p:spTree>
    <p:extLst>
      <p:ext uri="{BB962C8B-B14F-4D97-AF65-F5344CB8AC3E}">
        <p14:creationId xmlns:p14="http://schemas.microsoft.com/office/powerpoint/2010/main" val="4123911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38</a:t>
            </a:fld>
            <a:endParaRPr lang="en-AU" altLang="en-US"/>
          </a:p>
        </p:txBody>
      </p:sp>
      <p:sp>
        <p:nvSpPr>
          <p:cNvPr id="5" name="Rectangle 4"/>
          <p:cNvSpPr/>
          <p:nvPr/>
        </p:nvSpPr>
        <p:spPr>
          <a:xfrm>
            <a:off x="2555776" y="1340768"/>
            <a:ext cx="4147290" cy="1754326"/>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 Format</a:t>
            </a:r>
          </a:p>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Instructions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7" name="Rectangle 6"/>
          <p:cNvSpPr/>
          <p:nvPr/>
        </p:nvSpPr>
        <p:spPr>
          <a:xfrm>
            <a:off x="2183879" y="3429000"/>
            <a:ext cx="4891083" cy="2616101"/>
          </a:xfrm>
          <a:prstGeom prst="rect">
            <a:avLst/>
          </a:prstGeom>
          <a:noFill/>
        </p:spPr>
        <p:txBody>
          <a:bodyPr wrap="none" lIns="91440" tIns="45720" rIns="91440" bIns="45720">
            <a:spAutoFit/>
          </a:bodyPr>
          <a:lstStyle/>
          <a:p>
            <a:pPr algn="ctr"/>
            <a:r>
              <a:rPr lang="en-US" sz="3200" b="0" cap="none" spc="0" dirty="0">
                <a:ln w="0"/>
                <a:gradFill>
                  <a:gsLst>
                    <a:gs pos="21000">
                      <a:srgbClr val="53575C"/>
                    </a:gs>
                    <a:gs pos="88000">
                      <a:srgbClr val="C5C7CA"/>
                    </a:gs>
                  </a:gsLst>
                  <a:lin ang="5400000"/>
                </a:gradFill>
                <a:effectLst/>
              </a:rPr>
              <a:t>Immediate Value Included</a:t>
            </a:r>
          </a:p>
          <a:p>
            <a:pPr algn="ctr"/>
            <a:r>
              <a:rPr lang="en-US" sz="3200" dirty="0">
                <a:ln w="0"/>
                <a:gradFill>
                  <a:gsLst>
                    <a:gs pos="21000">
                      <a:srgbClr val="53575C"/>
                    </a:gs>
                    <a:gs pos="88000">
                      <a:srgbClr val="C5C7CA"/>
                    </a:gs>
                  </a:gsLst>
                  <a:lin ang="5400000"/>
                </a:gradFill>
              </a:rPr>
              <a:t>In the statement.</a:t>
            </a:r>
            <a:endParaRPr lang="en-US" sz="3200" b="0" cap="none" spc="0" dirty="0">
              <a:ln w="0"/>
              <a:gradFill>
                <a:gsLst>
                  <a:gs pos="21000">
                    <a:srgbClr val="53575C"/>
                  </a:gs>
                  <a:gs pos="88000">
                    <a:srgbClr val="C5C7CA"/>
                  </a:gs>
                </a:gsLst>
                <a:lin ang="5400000"/>
              </a:gradFill>
              <a:effectLst/>
            </a:endParaRPr>
          </a:p>
          <a:p>
            <a:pPr algn="ctr"/>
            <a:endParaRPr lang="en-US" sz="2000" dirty="0">
              <a:ln w="0"/>
              <a:gradFill>
                <a:gsLst>
                  <a:gs pos="21000">
                    <a:srgbClr val="53575C"/>
                  </a:gs>
                  <a:gs pos="88000">
                    <a:srgbClr val="C5C7CA"/>
                  </a:gs>
                </a:gsLst>
                <a:lin ang="5400000"/>
              </a:gradFill>
            </a:endParaRPr>
          </a:p>
          <a:p>
            <a:pPr algn="ctr"/>
            <a:r>
              <a:rPr lang="en-US" sz="2000" dirty="0">
                <a:ln w="0"/>
                <a:gradFill>
                  <a:gsLst>
                    <a:gs pos="21000">
                      <a:srgbClr val="53575C"/>
                    </a:gs>
                    <a:gs pos="88000">
                      <a:srgbClr val="C5C7CA"/>
                    </a:gs>
                  </a:gsLst>
                  <a:lin ang="5400000"/>
                </a:gradFill>
              </a:rPr>
              <a:t>Data Transfer: LW, SW</a:t>
            </a:r>
          </a:p>
          <a:p>
            <a:pPr algn="ctr"/>
            <a:r>
              <a:rPr lang="en-US" sz="2000" dirty="0">
                <a:ln w="0"/>
                <a:gradFill>
                  <a:gsLst>
                    <a:gs pos="21000">
                      <a:srgbClr val="53575C"/>
                    </a:gs>
                    <a:gs pos="88000">
                      <a:srgbClr val="C5C7CA"/>
                    </a:gs>
                  </a:gsLst>
                  <a:lin ang="5400000"/>
                </a:gradFill>
              </a:rPr>
              <a:t>Arithmetic with Immediate: </a:t>
            </a:r>
            <a:r>
              <a:rPr lang="en-US" sz="2000" dirty="0" err="1">
                <a:ln w="0"/>
                <a:gradFill>
                  <a:gsLst>
                    <a:gs pos="21000">
                      <a:srgbClr val="53575C"/>
                    </a:gs>
                    <a:gs pos="88000">
                      <a:srgbClr val="C5C7CA"/>
                    </a:gs>
                  </a:gsLst>
                  <a:lin ang="5400000"/>
                </a:gradFill>
              </a:rPr>
              <a:t>addI</a:t>
            </a:r>
            <a:r>
              <a:rPr lang="en-US" sz="2000" dirty="0">
                <a:ln w="0"/>
                <a:gradFill>
                  <a:gsLst>
                    <a:gs pos="21000">
                      <a:srgbClr val="53575C"/>
                    </a:gs>
                    <a:gs pos="88000">
                      <a:srgbClr val="C5C7CA"/>
                    </a:gs>
                  </a:gsLst>
                  <a:lin ang="5400000"/>
                </a:gradFill>
              </a:rPr>
              <a:t>, …</a:t>
            </a:r>
          </a:p>
          <a:p>
            <a:pPr algn="ctr"/>
            <a:r>
              <a:rPr lang="en-US" sz="2000" b="0" cap="none" spc="0" dirty="0">
                <a:ln w="0"/>
                <a:gradFill>
                  <a:gsLst>
                    <a:gs pos="21000">
                      <a:srgbClr val="53575C"/>
                    </a:gs>
                    <a:gs pos="88000">
                      <a:srgbClr val="C5C7CA"/>
                    </a:gs>
                  </a:gsLst>
                  <a:lin ang="5400000"/>
                </a:gradFill>
                <a:effectLst/>
              </a:rPr>
              <a:t>Conditional Branching</a:t>
            </a:r>
          </a:p>
          <a:p>
            <a:pPr algn="ctr"/>
            <a:r>
              <a:rPr lang="en-US" sz="2000" dirty="0">
                <a:ln w="0"/>
                <a:gradFill>
                  <a:gsLst>
                    <a:gs pos="21000">
                      <a:srgbClr val="53575C"/>
                    </a:gs>
                    <a:gs pos="88000">
                      <a:srgbClr val="C5C7CA"/>
                    </a:gs>
                  </a:gsLst>
                  <a:lin ang="5400000"/>
                </a:gradFill>
              </a:rPr>
              <a:t>Do-While Loop</a:t>
            </a:r>
            <a:endParaRPr lang="en-US" sz="2000" b="0" cap="none" spc="0" dirty="0">
              <a:ln w="0"/>
              <a:gradFill>
                <a:gsLst>
                  <a:gs pos="21000">
                    <a:srgbClr val="53575C"/>
                  </a:gs>
                  <a:gs pos="88000">
                    <a:srgbClr val="C5C7CA"/>
                  </a:gs>
                </a:gsLst>
                <a:lin ang="5400000"/>
              </a:gradFill>
              <a:effectLst/>
            </a:endParaRPr>
          </a:p>
        </p:txBody>
      </p:sp>
    </p:spTree>
    <p:extLst>
      <p:ext uri="{BB962C8B-B14F-4D97-AF65-F5344CB8AC3E}">
        <p14:creationId xmlns:p14="http://schemas.microsoft.com/office/powerpoint/2010/main" val="940519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39</a:t>
            </a:fld>
            <a:endParaRPr lang="en-AU" altLang="en-US"/>
          </a:p>
        </p:txBody>
      </p:sp>
      <p:sp>
        <p:nvSpPr>
          <p:cNvPr id="5" name="Rectangle 4"/>
          <p:cNvSpPr/>
          <p:nvPr/>
        </p:nvSpPr>
        <p:spPr>
          <a:xfrm>
            <a:off x="2671482" y="2967335"/>
            <a:ext cx="3801041" cy="1754326"/>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Immediate </a:t>
            </a:r>
          </a:p>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Arithmetic</a:t>
            </a:r>
          </a:p>
        </p:txBody>
      </p:sp>
    </p:spTree>
    <p:extLst>
      <p:ext uri="{BB962C8B-B14F-4D97-AF65-F5344CB8AC3E}">
        <p14:creationId xmlns:p14="http://schemas.microsoft.com/office/powerpoint/2010/main" val="387870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A5153FA-A863-442A-91A2-4F09ACAA2717}" type="datetime1">
              <a:rPr lang="en-US" altLang="en-US"/>
              <a:pPr/>
              <a:t>3/11/2023</a:t>
            </a:fld>
            <a:endParaRPr lang="en-US" altLang="en-US"/>
          </a:p>
        </p:txBody>
      </p:sp>
      <p:sp>
        <p:nvSpPr>
          <p:cNvPr id="5"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dirty="0"/>
              <a:t>CS-IIST-Massey </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fld id="{5D642117-E508-410F-B000-AC5830E0501F}" type="slidenum">
              <a:rPr lang="en-US" altLang="en-US"/>
              <a:pPr/>
              <a:t>4</a:t>
            </a:fld>
            <a:endParaRPr lang="en-US" altLang="en-US"/>
          </a:p>
        </p:txBody>
      </p:sp>
      <p:sp>
        <p:nvSpPr>
          <p:cNvPr id="214020" name="Rectangle 1028"/>
          <p:cNvSpPr>
            <a:spLocks noChangeArrowheads="1"/>
          </p:cNvSpPr>
          <p:nvPr/>
        </p:nvSpPr>
        <p:spPr bwMode="auto">
          <a:xfrm>
            <a:off x="609600" y="292982"/>
            <a:ext cx="3136900"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90000"/>
              </a:lnSpc>
            </a:pPr>
            <a:r>
              <a:rPr lang="en-US" altLang="en-US" b="0" dirty="0"/>
              <a:t>Example ISAs</a:t>
            </a:r>
          </a:p>
        </p:txBody>
      </p:sp>
      <p:sp>
        <p:nvSpPr>
          <p:cNvPr id="214021" name="Rectangle 1029"/>
          <p:cNvSpPr>
            <a:spLocks noChangeArrowheads="1"/>
          </p:cNvSpPr>
          <p:nvPr/>
        </p:nvSpPr>
        <p:spPr bwMode="auto">
          <a:xfrm>
            <a:off x="609600" y="1338262"/>
            <a:ext cx="8534400" cy="479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20000"/>
              </a:spcBef>
              <a:spcAft>
                <a:spcPct val="0"/>
              </a:spcAft>
              <a:buChar char="•"/>
              <a:tabLst>
                <a:tab pos="2463800" algn="l"/>
                <a:tab pos="6464300" algn="l"/>
              </a:tabLst>
              <a:defRPr kumimoji="1" sz="3200">
                <a:solidFill>
                  <a:schemeClr val="tx1"/>
                </a:solidFill>
                <a:latin typeface="Impact" panose="020B0806030902050204" pitchFamily="34" charset="0"/>
              </a:defRPr>
            </a:lvl1pPr>
            <a:lvl2pPr marL="685800" indent="-190500">
              <a:spcBef>
                <a:spcPct val="20000"/>
              </a:spcBef>
              <a:spcAft>
                <a:spcPct val="0"/>
              </a:spcAft>
              <a:buChar char="–"/>
              <a:tabLst>
                <a:tab pos="2463800" algn="l"/>
                <a:tab pos="6464300" algn="l"/>
              </a:tabLst>
              <a:defRPr kumimoji="1" sz="2800">
                <a:solidFill>
                  <a:schemeClr val="tx1"/>
                </a:solidFill>
                <a:latin typeface="Impact" panose="020B0806030902050204" pitchFamily="34" charset="0"/>
              </a:defRPr>
            </a:lvl2pPr>
            <a:lvl3pPr marL="1257300" indent="-342900">
              <a:spcBef>
                <a:spcPct val="20000"/>
              </a:spcBef>
              <a:spcAft>
                <a:spcPct val="0"/>
              </a:spcAft>
              <a:buChar char="•"/>
              <a:tabLst>
                <a:tab pos="2463800" algn="l"/>
                <a:tab pos="6464300" algn="l"/>
              </a:tabLst>
              <a:defRPr kumimoji="1" sz="2400">
                <a:solidFill>
                  <a:schemeClr val="tx1"/>
                </a:solidFill>
                <a:latin typeface="Impact" panose="020B0806030902050204" pitchFamily="34" charset="0"/>
              </a:defRPr>
            </a:lvl3pPr>
            <a:lvl4pPr marL="1714500" indent="-342900">
              <a:spcBef>
                <a:spcPct val="20000"/>
              </a:spcBef>
              <a:spcAft>
                <a:spcPct val="0"/>
              </a:spcAft>
              <a:buChar char="–"/>
              <a:tabLst>
                <a:tab pos="2463800" algn="l"/>
                <a:tab pos="6464300" algn="l"/>
              </a:tabLst>
              <a:defRPr kumimoji="1" sz="2000">
                <a:solidFill>
                  <a:schemeClr val="tx1"/>
                </a:solidFill>
                <a:latin typeface="Impact" panose="020B0806030902050204" pitchFamily="34" charset="0"/>
              </a:defRPr>
            </a:lvl4pPr>
            <a:lvl5pPr marL="2171700" indent="-342900">
              <a:spcBef>
                <a:spcPct val="20000"/>
              </a:spcBef>
              <a:spcAft>
                <a:spcPct val="0"/>
              </a:spcAft>
              <a:buChar char="»"/>
              <a:tabLst>
                <a:tab pos="2463800" algn="l"/>
                <a:tab pos="6464300" algn="l"/>
              </a:tabLst>
              <a:defRPr kumimoji="1" sz="2000">
                <a:solidFill>
                  <a:schemeClr val="tx1"/>
                </a:solidFill>
                <a:latin typeface="Impact" panose="020B0806030902050204" pitchFamily="34" charset="0"/>
              </a:defRPr>
            </a:lvl5pPr>
            <a:lvl6pPr marL="2628900" indent="-342900" eaLnBrk="0" fontAlgn="base" hangingPunct="0">
              <a:spcBef>
                <a:spcPct val="20000"/>
              </a:spcBef>
              <a:spcAft>
                <a:spcPct val="0"/>
              </a:spcAft>
              <a:buChar char="»"/>
              <a:tabLst>
                <a:tab pos="2463800" algn="l"/>
                <a:tab pos="6464300" algn="l"/>
              </a:tabLst>
              <a:defRPr kumimoji="1" sz="2000">
                <a:solidFill>
                  <a:schemeClr val="tx1"/>
                </a:solidFill>
                <a:latin typeface="Impact" panose="020B0806030902050204" pitchFamily="34" charset="0"/>
              </a:defRPr>
            </a:lvl6pPr>
            <a:lvl7pPr marL="3086100" indent="-342900" eaLnBrk="0" fontAlgn="base" hangingPunct="0">
              <a:spcBef>
                <a:spcPct val="20000"/>
              </a:spcBef>
              <a:spcAft>
                <a:spcPct val="0"/>
              </a:spcAft>
              <a:buChar char="»"/>
              <a:tabLst>
                <a:tab pos="2463800" algn="l"/>
                <a:tab pos="6464300" algn="l"/>
              </a:tabLst>
              <a:defRPr kumimoji="1" sz="2000">
                <a:solidFill>
                  <a:schemeClr val="tx1"/>
                </a:solidFill>
                <a:latin typeface="Impact" panose="020B0806030902050204" pitchFamily="34" charset="0"/>
              </a:defRPr>
            </a:lvl7pPr>
            <a:lvl8pPr marL="3543300" indent="-342900" eaLnBrk="0" fontAlgn="base" hangingPunct="0">
              <a:spcBef>
                <a:spcPct val="20000"/>
              </a:spcBef>
              <a:spcAft>
                <a:spcPct val="0"/>
              </a:spcAft>
              <a:buChar char="»"/>
              <a:tabLst>
                <a:tab pos="2463800" algn="l"/>
                <a:tab pos="6464300" algn="l"/>
              </a:tabLst>
              <a:defRPr kumimoji="1" sz="2000">
                <a:solidFill>
                  <a:schemeClr val="tx1"/>
                </a:solidFill>
                <a:latin typeface="Impact" panose="020B0806030902050204" pitchFamily="34" charset="0"/>
              </a:defRPr>
            </a:lvl8pPr>
            <a:lvl9pPr marL="4000500" indent="-342900" eaLnBrk="0" fontAlgn="base" hangingPunct="0">
              <a:spcBef>
                <a:spcPct val="20000"/>
              </a:spcBef>
              <a:spcAft>
                <a:spcPct val="0"/>
              </a:spcAft>
              <a:buChar char="»"/>
              <a:tabLst>
                <a:tab pos="2463800" algn="l"/>
                <a:tab pos="6464300" algn="l"/>
              </a:tabLst>
              <a:defRPr kumimoji="1" sz="2000">
                <a:solidFill>
                  <a:schemeClr val="tx1"/>
                </a:solidFill>
                <a:latin typeface="Impact" panose="020B0806030902050204" pitchFamily="34" charset="0"/>
              </a:defRPr>
            </a:lvl9pPr>
          </a:lstStyle>
          <a:p>
            <a:pPr>
              <a:lnSpc>
                <a:spcPct val="100000"/>
              </a:lnSpc>
            </a:pPr>
            <a:r>
              <a:rPr lang="en-US" altLang="en-US" sz="2800" dirty="0">
                <a:latin typeface="+mn-lt"/>
              </a:rPr>
              <a:t>Digital Alpha	(v1, v3)	1992-97</a:t>
            </a:r>
          </a:p>
          <a:p>
            <a:pPr>
              <a:lnSpc>
                <a:spcPct val="100000"/>
              </a:lnSpc>
            </a:pPr>
            <a:r>
              <a:rPr lang="en-US" altLang="en-US" sz="2800" dirty="0">
                <a:latin typeface="+mn-lt"/>
              </a:rPr>
              <a:t>HP PA-RISC	(v1.1, v2.0)	1986-96</a:t>
            </a:r>
          </a:p>
          <a:p>
            <a:pPr>
              <a:lnSpc>
                <a:spcPct val="100000"/>
              </a:lnSpc>
            </a:pPr>
            <a:r>
              <a:rPr lang="en-US" altLang="en-US" sz="2800" dirty="0">
                <a:latin typeface="+mn-lt"/>
              </a:rPr>
              <a:t>Sun </a:t>
            </a:r>
            <a:r>
              <a:rPr lang="en-US" altLang="en-US" sz="2800" dirty="0" err="1">
                <a:latin typeface="+mn-lt"/>
              </a:rPr>
              <a:t>Sparc</a:t>
            </a:r>
            <a:r>
              <a:rPr lang="en-US" altLang="en-US" sz="2800" dirty="0">
                <a:latin typeface="+mn-lt"/>
              </a:rPr>
              <a:t>	(v8, v9)	1987-95</a:t>
            </a:r>
          </a:p>
          <a:p>
            <a:pPr>
              <a:lnSpc>
                <a:spcPct val="100000"/>
              </a:lnSpc>
            </a:pPr>
            <a:r>
              <a:rPr lang="en-US" altLang="en-US" sz="2800" dirty="0">
                <a:latin typeface="+mn-lt"/>
              </a:rPr>
              <a:t>SGI MIPS	(MIPS I, II, III, IV, V)	1986-96</a:t>
            </a:r>
          </a:p>
          <a:p>
            <a:pPr>
              <a:lnSpc>
                <a:spcPct val="100000"/>
              </a:lnSpc>
            </a:pPr>
            <a:r>
              <a:rPr lang="en-US" altLang="en-US" sz="2800" dirty="0">
                <a:latin typeface="+mn-lt"/>
              </a:rPr>
              <a:t>Intel	(8086,80286,80386,	1978- </a:t>
            </a:r>
            <a:br>
              <a:rPr lang="en-US" altLang="en-US" sz="2800" dirty="0">
                <a:latin typeface="+mn-lt"/>
              </a:rPr>
            </a:br>
            <a:r>
              <a:rPr lang="en-US" altLang="en-US" sz="2800" dirty="0">
                <a:latin typeface="+mn-lt"/>
              </a:rPr>
              <a:t>	80486,P-P4, MMX, </a:t>
            </a:r>
          </a:p>
          <a:p>
            <a:pPr>
              <a:lnSpc>
                <a:spcPct val="100000"/>
              </a:lnSpc>
              <a:buFontTx/>
              <a:buNone/>
            </a:pPr>
            <a:r>
              <a:rPr lang="en-US" altLang="en-US" sz="2800" dirty="0">
                <a:latin typeface="+mn-lt"/>
              </a:rPr>
              <a:t>		Celeron, </a:t>
            </a:r>
            <a:r>
              <a:rPr lang="en-US" altLang="en-US" sz="2800" dirty="0" err="1">
                <a:latin typeface="+mn-lt"/>
              </a:rPr>
              <a:t>Ppro</a:t>
            </a:r>
            <a:r>
              <a:rPr lang="en-US" altLang="en-US" sz="2800" dirty="0">
                <a:latin typeface="+mn-lt"/>
              </a:rPr>
              <a:t>, Xeon, </a:t>
            </a:r>
          </a:p>
          <a:p>
            <a:pPr>
              <a:lnSpc>
                <a:spcPct val="100000"/>
              </a:lnSpc>
              <a:buFontTx/>
              <a:buNone/>
            </a:pPr>
            <a:r>
              <a:rPr lang="en-US" altLang="en-US" sz="2800" dirty="0">
                <a:latin typeface="+mn-lt"/>
              </a:rPr>
              <a:t>                          IA-32, IA-64, I7)</a:t>
            </a:r>
          </a:p>
          <a:p>
            <a:pPr>
              <a:lnSpc>
                <a:spcPct val="160000"/>
              </a:lnSpc>
              <a:buFontTx/>
              <a:buNone/>
            </a:pPr>
            <a:r>
              <a:rPr lang="en-US" altLang="en-US" sz="2800" dirty="0">
                <a:latin typeface="+mn-lt"/>
              </a:rPr>
              <a:t>We will focus on MIPS ISA</a:t>
            </a:r>
          </a:p>
        </p:txBody>
      </p:sp>
    </p:spTree>
    <p:extLst>
      <p:ext uri="{BB962C8B-B14F-4D97-AF65-F5344CB8AC3E}">
        <p14:creationId xmlns:p14="http://schemas.microsoft.com/office/powerpoint/2010/main" val="3722928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A26875B4-587F-4163-B777-D652ABD239EF}" type="slidenum">
              <a:rPr lang="en-AU" altLang="en-US" sz="1400"/>
              <a:pPr>
                <a:spcBef>
                  <a:spcPct val="0"/>
                </a:spcBef>
                <a:buClrTx/>
                <a:buSzTx/>
                <a:buFontTx/>
                <a:buNone/>
              </a:pPr>
              <a:t>40</a:t>
            </a:fld>
            <a:endParaRPr lang="en-AU" altLang="en-US" sz="1400"/>
          </a:p>
        </p:txBody>
      </p:sp>
      <p:sp>
        <p:nvSpPr>
          <p:cNvPr id="28675" name="Rectangle 4"/>
          <p:cNvSpPr>
            <a:spLocks noGrp="1" noChangeArrowheads="1"/>
          </p:cNvSpPr>
          <p:nvPr>
            <p:ph type="title"/>
          </p:nvPr>
        </p:nvSpPr>
        <p:spPr/>
        <p:txBody>
          <a:bodyPr/>
          <a:lstStyle/>
          <a:p>
            <a:pPr eaLnBrk="1" hangingPunct="1"/>
            <a:r>
              <a:rPr lang="en-US" altLang="en-US"/>
              <a:t>Immediate Operands</a:t>
            </a:r>
            <a:endParaRPr lang="en-AU" altLang="en-US"/>
          </a:p>
        </p:txBody>
      </p:sp>
      <p:sp>
        <p:nvSpPr>
          <p:cNvPr id="28676" name="Rectangle 5"/>
          <p:cNvSpPr>
            <a:spLocks noGrp="1" noChangeArrowheads="1"/>
          </p:cNvSpPr>
          <p:nvPr>
            <p:ph type="body" idx="1"/>
          </p:nvPr>
        </p:nvSpPr>
        <p:spPr/>
        <p:txBody>
          <a:bodyPr/>
          <a:lstStyle/>
          <a:p>
            <a:pPr marL="0" indent="0" eaLnBrk="1" hangingPunct="1">
              <a:buNone/>
            </a:pPr>
            <a:r>
              <a:rPr lang="en-US" altLang="en-US" i="1" dirty="0"/>
              <a:t>Design Principle 3:</a:t>
            </a:r>
            <a:r>
              <a:rPr lang="en-US" altLang="en-US" dirty="0"/>
              <a:t> Make common case fast</a:t>
            </a:r>
          </a:p>
          <a:p>
            <a:pPr lvl="1" eaLnBrk="1" hangingPunct="1"/>
            <a:r>
              <a:rPr lang="en-US" altLang="en-US" dirty="0"/>
              <a:t>Small constants are common (e.g. for loop)</a:t>
            </a:r>
          </a:p>
          <a:p>
            <a:pPr lvl="1" eaLnBrk="1" hangingPunct="1"/>
            <a:r>
              <a:rPr lang="en-US" altLang="en-US" dirty="0"/>
              <a:t>Immediate operand avoids a load instruction</a:t>
            </a:r>
            <a:endParaRPr lang="en-AU" altLang="en-US" dirty="0"/>
          </a:p>
          <a:p>
            <a:pPr marL="0" indent="0" eaLnBrk="1" hangingPunct="1">
              <a:buNone/>
            </a:pPr>
            <a:endParaRPr lang="en-US" altLang="en-US" dirty="0"/>
          </a:p>
          <a:p>
            <a:pPr marL="0" indent="0" eaLnBrk="1" hangingPunct="1">
              <a:buNone/>
            </a:pPr>
            <a:r>
              <a:rPr lang="en-US" altLang="en-US" dirty="0"/>
              <a:t>Constant data specified in an instruction</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addi</a:t>
            </a:r>
            <a:r>
              <a:rPr lang="en-US" altLang="en-US" sz="2800" dirty="0">
                <a:latin typeface="Lucida Console" panose="020B0609040504020204" pitchFamily="49" charset="0"/>
              </a:rPr>
              <a:t> $s3, $s3, 4</a:t>
            </a:r>
          </a:p>
          <a:p>
            <a:pPr lvl="1" eaLnBrk="1" hangingPunct="1"/>
            <a:endParaRPr lang="en-US" altLang="en-US" dirty="0"/>
          </a:p>
          <a:p>
            <a:pPr lvl="1" eaLnBrk="1" hangingPunct="1"/>
            <a:r>
              <a:rPr lang="en-US" altLang="en-US" dirty="0"/>
              <a:t>No subtract immediate instruction</a:t>
            </a:r>
          </a:p>
          <a:p>
            <a:pPr lvl="2" eaLnBrk="1" hangingPunct="1"/>
            <a:r>
              <a:rPr lang="en-US" altLang="en-US" dirty="0"/>
              <a:t>Just use a negative constant</a:t>
            </a:r>
          </a:p>
          <a:p>
            <a:pPr lvl="1" eaLnBrk="1" hangingPunct="1">
              <a:buFont typeface="Wingdings" panose="05000000000000000000" pitchFamily="2" charset="2"/>
              <a:buNone/>
            </a:pPr>
            <a:r>
              <a:rPr lang="en-US" altLang="en-US" sz="2400" dirty="0">
                <a:latin typeface="Lucida Console" panose="020B0609040504020204" pitchFamily="49" charset="0"/>
              </a:rPr>
              <a:t>			</a:t>
            </a:r>
            <a:r>
              <a:rPr lang="en-US" altLang="en-US" sz="2400" dirty="0" err="1">
                <a:latin typeface="Lucida Console" panose="020B0609040504020204" pitchFamily="49" charset="0"/>
              </a:rPr>
              <a:t>addi</a:t>
            </a:r>
            <a:r>
              <a:rPr lang="en-US" altLang="en-US" sz="2400" dirty="0">
                <a:latin typeface="Lucida Console" panose="020B0609040504020204" pitchFamily="49" charset="0"/>
              </a:rPr>
              <a:t> $s2, $s1, -1</a:t>
            </a:r>
          </a:p>
        </p:txBody>
      </p:sp>
    </p:spTree>
    <p:extLst>
      <p:ext uri="{BB962C8B-B14F-4D97-AF65-F5344CB8AC3E}">
        <p14:creationId xmlns:p14="http://schemas.microsoft.com/office/powerpoint/2010/main" val="138804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fld id="{A7C995BB-364C-4010-B538-CDBFE2DDAB6E}" type="datetime1">
              <a:rPr lang="en-US" altLang="en-US"/>
              <a:pPr/>
              <a:t>3/11/2023</a:t>
            </a:fld>
            <a:endParaRPr lang="en-US" altLang="en-US"/>
          </a:p>
        </p:txBody>
      </p:sp>
      <p:sp>
        <p:nvSpPr>
          <p:cNvPr id="26" name="Slide Number Placeholder 5"/>
          <p:cNvSpPr>
            <a:spLocks noGrp="1"/>
          </p:cNvSpPr>
          <p:nvPr>
            <p:ph type="sldNum" sz="quarter" idx="4294967295"/>
          </p:nvPr>
        </p:nvSpPr>
        <p:spPr>
          <a:xfrm>
            <a:off x="7239000" y="6400800"/>
            <a:ext cx="1905000" cy="457200"/>
          </a:xfrm>
          <a:prstGeom prst="rect">
            <a:avLst/>
          </a:prstGeom>
        </p:spPr>
        <p:txBody>
          <a:bodyPr/>
          <a:lstStyle/>
          <a:p>
            <a:fld id="{8139FFAD-F471-4910-A66D-4B66F5088108}" type="slidenum">
              <a:rPr lang="en-US" altLang="en-US"/>
              <a:pPr/>
              <a:t>41</a:t>
            </a:fld>
            <a:endParaRPr lang="en-US" altLang="en-US"/>
          </a:p>
        </p:txBody>
      </p:sp>
      <p:sp>
        <p:nvSpPr>
          <p:cNvPr id="228354" name="Rectangle 1026"/>
          <p:cNvSpPr>
            <a:spLocks noGrp="1" noChangeArrowheads="1"/>
          </p:cNvSpPr>
          <p:nvPr>
            <p:ph type="title"/>
          </p:nvPr>
        </p:nvSpPr>
        <p:spPr>
          <a:xfrm>
            <a:off x="685800" y="98838"/>
            <a:ext cx="769620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Immediate Arithmetic</a:t>
            </a:r>
          </a:p>
        </p:txBody>
      </p:sp>
      <p:sp>
        <p:nvSpPr>
          <p:cNvPr id="228356" name="Rectangle 1028"/>
          <p:cNvSpPr>
            <a:spLocks noChangeArrowheads="1"/>
          </p:cNvSpPr>
          <p:nvPr/>
        </p:nvSpPr>
        <p:spPr bwMode="auto">
          <a:xfrm>
            <a:off x="1048407" y="1321730"/>
            <a:ext cx="42721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0"/>
              </a:spcBef>
              <a:spcAft>
                <a:spcPct val="0"/>
              </a:spcAft>
            </a:pPr>
            <a:r>
              <a:rPr lang="en-US" altLang="en-US" sz="3200" dirty="0" err="1">
                <a:latin typeface="Times New Roman" panose="02020603050405020304" pitchFamily="18" charset="0"/>
              </a:rPr>
              <a:t>addi</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rd</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rs</a:t>
            </a:r>
            <a:r>
              <a:rPr lang="en-US" altLang="en-US" sz="3200" dirty="0">
                <a:latin typeface="Times New Roman" panose="02020603050405020304" pitchFamily="18" charset="0"/>
              </a:rPr>
              <a:t>, $</a:t>
            </a:r>
            <a:r>
              <a:rPr lang="en-US" altLang="en-US" sz="3200" dirty="0" err="1">
                <a:latin typeface="Times New Roman" panose="02020603050405020304" pitchFamily="18" charset="0"/>
              </a:rPr>
              <a:t>rt</a:t>
            </a:r>
            <a:endParaRPr lang="en-US" altLang="en-US" sz="3200" b="0" dirty="0">
              <a:solidFill>
                <a:schemeClr val="tx1"/>
              </a:solidFill>
              <a:latin typeface="Times New Roman" panose="02020603050405020304" pitchFamily="18" charset="0"/>
            </a:endParaRPr>
          </a:p>
        </p:txBody>
      </p:sp>
      <p:grpSp>
        <p:nvGrpSpPr>
          <p:cNvPr id="228357" name="Group 1029"/>
          <p:cNvGrpSpPr>
            <a:grpSpLocks/>
          </p:cNvGrpSpPr>
          <p:nvPr/>
        </p:nvGrpSpPr>
        <p:grpSpPr bwMode="auto">
          <a:xfrm>
            <a:off x="723900" y="2861385"/>
            <a:ext cx="7620000" cy="1143000"/>
            <a:chOff x="240" y="1584"/>
            <a:chExt cx="4800" cy="720"/>
          </a:xfrm>
        </p:grpSpPr>
        <p:sp>
          <p:nvSpPr>
            <p:cNvPr id="228358" name="Text Box 1030"/>
            <p:cNvSpPr txBox="1">
              <a:spLocks noChangeArrowheads="1"/>
            </p:cNvSpPr>
            <p:nvPr/>
          </p:nvSpPr>
          <p:spPr bwMode="auto">
            <a:xfrm>
              <a:off x="1152"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endParaRPr lang="en-US" altLang="en-US" sz="2400" b="0">
                <a:solidFill>
                  <a:schemeClr val="tx1"/>
                </a:solidFill>
                <a:latin typeface="Times New Roman" panose="02020603050405020304" pitchFamily="18" charset="0"/>
              </a:endParaRPr>
            </a:p>
          </p:txBody>
        </p:sp>
        <p:grpSp>
          <p:nvGrpSpPr>
            <p:cNvPr id="228359" name="Group 1031"/>
            <p:cNvGrpSpPr>
              <a:grpSpLocks/>
            </p:cNvGrpSpPr>
            <p:nvPr/>
          </p:nvGrpSpPr>
          <p:grpSpPr bwMode="auto">
            <a:xfrm>
              <a:off x="864" y="1680"/>
              <a:ext cx="4176" cy="296"/>
              <a:chOff x="1008" y="1680"/>
              <a:chExt cx="4032" cy="296"/>
            </a:xfrm>
          </p:grpSpPr>
          <p:sp>
            <p:nvSpPr>
              <p:cNvPr id="228360" name="Text Box 1032"/>
              <p:cNvSpPr txBox="1">
                <a:spLocks noChangeArrowheads="1"/>
              </p:cNvSpPr>
              <p:nvPr/>
            </p:nvSpPr>
            <p:spPr bwMode="auto">
              <a:xfrm>
                <a:off x="1008" y="1680"/>
                <a:ext cx="768"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op</a:t>
                </a:r>
              </a:p>
            </p:txBody>
          </p:sp>
          <p:sp>
            <p:nvSpPr>
              <p:cNvPr id="228361" name="Text Box 1033"/>
              <p:cNvSpPr txBox="1">
                <a:spLocks noChangeArrowheads="1"/>
              </p:cNvSpPr>
              <p:nvPr/>
            </p:nvSpPr>
            <p:spPr bwMode="auto">
              <a:xfrm>
                <a:off x="1776"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err="1">
                    <a:solidFill>
                      <a:schemeClr val="tx1"/>
                    </a:solidFill>
                    <a:latin typeface="Times New Roman" panose="02020603050405020304" pitchFamily="18" charset="0"/>
                  </a:rPr>
                  <a:t>rs</a:t>
                </a:r>
                <a:endParaRPr lang="en-US" altLang="en-US" sz="2400" dirty="0">
                  <a:solidFill>
                    <a:schemeClr val="tx1"/>
                  </a:solidFill>
                  <a:latin typeface="Times New Roman" panose="02020603050405020304" pitchFamily="18" charset="0"/>
                </a:endParaRPr>
              </a:p>
            </p:txBody>
          </p:sp>
          <p:sp>
            <p:nvSpPr>
              <p:cNvPr id="228362" name="Text Box 1034"/>
              <p:cNvSpPr txBox="1">
                <a:spLocks noChangeArrowheads="1"/>
              </p:cNvSpPr>
              <p:nvPr/>
            </p:nvSpPr>
            <p:spPr bwMode="auto">
              <a:xfrm>
                <a:off x="4080" y="1680"/>
                <a:ext cx="960"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funct</a:t>
                </a:r>
              </a:p>
            </p:txBody>
          </p:sp>
          <p:sp>
            <p:nvSpPr>
              <p:cNvPr id="228363" name="Text Box 1035"/>
              <p:cNvSpPr txBox="1">
                <a:spLocks noChangeArrowheads="1"/>
              </p:cNvSpPr>
              <p:nvPr/>
            </p:nvSpPr>
            <p:spPr bwMode="auto">
              <a:xfrm>
                <a:off x="2352"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rt</a:t>
                </a:r>
                <a:endParaRPr lang="en-US" altLang="en-US" sz="2400" b="0">
                  <a:solidFill>
                    <a:schemeClr val="tx1"/>
                  </a:solidFill>
                  <a:latin typeface="Times New Roman" panose="02020603050405020304" pitchFamily="18" charset="0"/>
                </a:endParaRPr>
              </a:p>
            </p:txBody>
          </p:sp>
          <p:sp>
            <p:nvSpPr>
              <p:cNvPr id="228364" name="Text Box 1036"/>
              <p:cNvSpPr txBox="1">
                <a:spLocks noChangeArrowheads="1"/>
              </p:cNvSpPr>
              <p:nvPr/>
            </p:nvSpPr>
            <p:spPr bwMode="auto">
              <a:xfrm>
                <a:off x="2928" y="1680"/>
                <a:ext cx="576"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rd</a:t>
                </a:r>
              </a:p>
            </p:txBody>
          </p:sp>
          <p:sp>
            <p:nvSpPr>
              <p:cNvPr id="228365" name="Text Box 1037"/>
              <p:cNvSpPr txBox="1">
                <a:spLocks noChangeArrowheads="1"/>
              </p:cNvSpPr>
              <p:nvPr/>
            </p:nvSpPr>
            <p:spPr bwMode="auto">
              <a:xfrm>
                <a:off x="3504" y="1680"/>
                <a:ext cx="624"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shamt</a:t>
                </a:r>
              </a:p>
            </p:txBody>
          </p:sp>
        </p:grpSp>
        <p:sp>
          <p:nvSpPr>
            <p:cNvPr id="228366" name="Text Box 1038"/>
            <p:cNvSpPr txBox="1">
              <a:spLocks noChangeArrowheads="1"/>
            </p:cNvSpPr>
            <p:nvPr/>
          </p:nvSpPr>
          <p:spPr bwMode="auto">
            <a:xfrm>
              <a:off x="240" y="158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fields</a:t>
              </a:r>
              <a:endParaRPr lang="en-US" altLang="en-US" sz="2400" b="0" dirty="0">
                <a:solidFill>
                  <a:schemeClr val="tx1"/>
                </a:solidFill>
                <a:latin typeface="Times New Roman" panose="02020603050405020304" pitchFamily="18" charset="0"/>
              </a:endParaRPr>
            </a:p>
          </p:txBody>
        </p:sp>
        <p:sp>
          <p:nvSpPr>
            <p:cNvPr id="228367" name="Text Box 1039"/>
            <p:cNvSpPr txBox="1">
              <a:spLocks noChangeArrowheads="1"/>
            </p:cNvSpPr>
            <p:nvPr/>
          </p:nvSpPr>
          <p:spPr bwMode="auto">
            <a:xfrm>
              <a:off x="336" y="187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bits</a:t>
              </a:r>
              <a:endParaRPr lang="en-US" altLang="en-US" sz="2400" b="0">
                <a:solidFill>
                  <a:schemeClr val="tx1"/>
                </a:solidFill>
                <a:latin typeface="Times New Roman" panose="02020603050405020304" pitchFamily="18" charset="0"/>
              </a:endParaRPr>
            </a:p>
          </p:txBody>
        </p:sp>
        <p:sp>
          <p:nvSpPr>
            <p:cNvPr id="228368" name="Text Box 1040"/>
            <p:cNvSpPr txBox="1">
              <a:spLocks noChangeArrowheads="1"/>
            </p:cNvSpPr>
            <p:nvPr/>
          </p:nvSpPr>
          <p:spPr bwMode="auto">
            <a:xfrm>
              <a:off x="1776"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8369" name="Text Box 1041"/>
            <p:cNvSpPr txBox="1">
              <a:spLocks noChangeArrowheads="1"/>
            </p:cNvSpPr>
            <p:nvPr/>
          </p:nvSpPr>
          <p:spPr bwMode="auto">
            <a:xfrm>
              <a:off x="2400"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8370" name="Text Box 1042"/>
            <p:cNvSpPr txBox="1">
              <a:spLocks noChangeArrowheads="1"/>
            </p:cNvSpPr>
            <p:nvPr/>
          </p:nvSpPr>
          <p:spPr bwMode="auto">
            <a:xfrm>
              <a:off x="3024"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8371" name="Text Box 1043"/>
            <p:cNvSpPr txBox="1">
              <a:spLocks noChangeArrowheads="1"/>
            </p:cNvSpPr>
            <p:nvPr/>
          </p:nvSpPr>
          <p:spPr bwMode="auto">
            <a:xfrm>
              <a:off x="3648" y="201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228372" name="Text Box 1044"/>
            <p:cNvSpPr txBox="1">
              <a:spLocks noChangeArrowheads="1"/>
            </p:cNvSpPr>
            <p:nvPr/>
          </p:nvSpPr>
          <p:spPr bwMode="auto">
            <a:xfrm>
              <a:off x="4416" y="19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p>
          </p:txBody>
        </p:sp>
      </p:grpSp>
      <p:sp>
        <p:nvSpPr>
          <p:cNvPr id="228374" name="Rectangle 1046"/>
          <p:cNvSpPr>
            <a:spLocks noChangeArrowheads="1"/>
          </p:cNvSpPr>
          <p:nvPr/>
        </p:nvSpPr>
        <p:spPr bwMode="auto">
          <a:xfrm>
            <a:off x="389051" y="4097338"/>
            <a:ext cx="8964612"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20000"/>
              </a:spcBef>
              <a:spcAft>
                <a:spcPct val="0"/>
              </a:spcAft>
              <a:buChar char="•"/>
              <a:defRPr kumimoji="1" sz="3200">
                <a:solidFill>
                  <a:schemeClr val="tx1"/>
                </a:solidFill>
                <a:latin typeface="Impact" panose="020B0806030902050204" pitchFamily="34" charset="0"/>
              </a:defRPr>
            </a:lvl1pPr>
            <a:lvl2pPr marL="742950" indent="-285750">
              <a:spcBef>
                <a:spcPct val="20000"/>
              </a:spcBef>
              <a:spcAft>
                <a:spcPct val="0"/>
              </a:spcAft>
              <a:buChar char="–"/>
              <a:defRPr kumimoji="1" sz="2800">
                <a:solidFill>
                  <a:schemeClr val="tx1"/>
                </a:solidFill>
                <a:latin typeface="Impact" panose="020B0806030902050204" pitchFamily="34" charset="0"/>
              </a:defRPr>
            </a:lvl2pPr>
            <a:lvl3pPr marL="1143000" indent="-228600">
              <a:spcBef>
                <a:spcPct val="20000"/>
              </a:spcBef>
              <a:spcAft>
                <a:spcPct val="0"/>
              </a:spcAft>
              <a:buChar char="•"/>
              <a:defRPr kumimoji="1" sz="2400">
                <a:solidFill>
                  <a:schemeClr val="tx1"/>
                </a:solidFill>
                <a:latin typeface="Impact" panose="020B0806030902050204" pitchFamily="34" charset="0"/>
              </a:defRPr>
            </a:lvl3pPr>
            <a:lvl4pPr marL="1600200" indent="-228600">
              <a:spcBef>
                <a:spcPct val="20000"/>
              </a:spcBef>
              <a:spcAft>
                <a:spcPct val="0"/>
              </a:spcAft>
              <a:buChar char="–"/>
              <a:defRPr kumimoji="1" sz="2000">
                <a:solidFill>
                  <a:schemeClr val="tx1"/>
                </a:solidFill>
                <a:latin typeface="Impact" panose="020B0806030902050204" pitchFamily="34" charset="0"/>
              </a:defRPr>
            </a:lvl4pPr>
            <a:lvl5pPr marL="2057400" indent="-228600">
              <a:spcBef>
                <a:spcPct val="20000"/>
              </a:spcBef>
              <a:spcAft>
                <a:spcPct val="0"/>
              </a:spcAft>
              <a:buChar char="»"/>
              <a:defRPr kumimoji="1"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a:lnSpc>
                <a:spcPct val="100000"/>
              </a:lnSpc>
            </a:pPr>
            <a:r>
              <a:rPr lang="en-US" altLang="en-US" sz="2400" b="0" dirty="0"/>
              <a:t>op field is special purpose and already allocated</a:t>
            </a:r>
          </a:p>
          <a:p>
            <a:pPr>
              <a:lnSpc>
                <a:spcPct val="100000"/>
              </a:lnSpc>
            </a:pPr>
            <a:r>
              <a:rPr lang="en-US" altLang="en-US" sz="2400" b="0" dirty="0" err="1"/>
              <a:t>funct</a:t>
            </a:r>
            <a:r>
              <a:rPr lang="en-US" altLang="en-US" sz="2400" b="0" dirty="0"/>
              <a:t> code depend on op field - may be reallocated</a:t>
            </a:r>
          </a:p>
          <a:p>
            <a:pPr marL="0" indent="0">
              <a:lnSpc>
                <a:spcPct val="100000"/>
              </a:lnSpc>
              <a:buNone/>
            </a:pPr>
            <a:endParaRPr lang="en-US" altLang="en-US" sz="2400" b="0" dirty="0"/>
          </a:p>
          <a:p>
            <a:pPr>
              <a:lnSpc>
                <a:spcPct val="100000"/>
              </a:lnSpc>
            </a:pPr>
            <a:r>
              <a:rPr lang="en-US" altLang="en-US" sz="2400" b="0" dirty="0">
                <a:solidFill>
                  <a:srgbClr val="FF0000"/>
                </a:solidFill>
              </a:rPr>
              <a:t>To keep R- format,  I may get maximum 6 bits only</a:t>
            </a:r>
          </a:p>
          <a:p>
            <a:pPr>
              <a:lnSpc>
                <a:spcPct val="90000"/>
              </a:lnSpc>
            </a:pPr>
            <a:r>
              <a:rPr lang="en-US" altLang="en-US" sz="2400" dirty="0">
                <a:solidFill>
                  <a:srgbClr val="FF0000"/>
                </a:solidFill>
              </a:rPr>
              <a:t>Immediate value  +/- 32</a:t>
            </a:r>
            <a:r>
              <a:rPr lang="en-US" altLang="en-US" sz="2400" b="0" dirty="0">
                <a:solidFill>
                  <a:srgbClr val="FF0000"/>
                </a:solidFill>
              </a:rPr>
              <a:t> is NOT SUFFICIENT</a:t>
            </a:r>
          </a:p>
        </p:txBody>
      </p:sp>
      <p:sp>
        <p:nvSpPr>
          <p:cNvPr id="228375" name="Text Box 1047"/>
          <p:cNvSpPr txBox="1">
            <a:spLocks noChangeArrowheads="1"/>
          </p:cNvSpPr>
          <p:nvPr/>
        </p:nvSpPr>
        <p:spPr bwMode="auto">
          <a:xfrm>
            <a:off x="1288337" y="2033526"/>
            <a:ext cx="508386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spcAft>
                <a:spcPct val="0"/>
              </a:spcAft>
            </a:pPr>
            <a:r>
              <a:rPr lang="en-US" altLang="en-US" sz="4000" dirty="0">
                <a:latin typeface="Times New Roman" panose="02020603050405020304" pitchFamily="18" charset="0"/>
              </a:rPr>
              <a:t>Can we use R-format? </a:t>
            </a:r>
            <a:endParaRPr lang="en-US" altLang="en-US" sz="40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23396886"/>
      </p:ext>
    </p:extLst>
  </p:cSld>
  <p:clrMapOvr>
    <a:masterClrMapping/>
  </p:clrMapOvr>
  <p:transition advTm="200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5BF9E9D-B5DB-43C7-A710-AC987AC3E625}" type="slidenum">
              <a:rPr lang="en-AU" altLang="en-US" sz="1400"/>
              <a:pPr>
                <a:spcBef>
                  <a:spcPct val="0"/>
                </a:spcBef>
                <a:buClrTx/>
                <a:buSzTx/>
                <a:buFontTx/>
                <a:buNone/>
              </a:pPr>
              <a:t>42</a:t>
            </a:fld>
            <a:endParaRPr lang="en-AU" altLang="en-US" sz="1400"/>
          </a:p>
        </p:txBody>
      </p:sp>
      <p:sp>
        <p:nvSpPr>
          <p:cNvPr id="51203" name="Rectangle 26"/>
          <p:cNvSpPr>
            <a:spLocks noGrp="1" noChangeArrowheads="1"/>
          </p:cNvSpPr>
          <p:nvPr>
            <p:ph type="title"/>
          </p:nvPr>
        </p:nvSpPr>
        <p:spPr/>
        <p:txBody>
          <a:bodyPr/>
          <a:lstStyle/>
          <a:p>
            <a:pPr eaLnBrk="1" hangingPunct="1"/>
            <a:r>
              <a:rPr lang="en-US" altLang="en-US"/>
              <a:t>MIPS I-format Instructions</a:t>
            </a:r>
            <a:endParaRPr lang="en-AU" altLang="en-US"/>
          </a:p>
        </p:txBody>
      </p:sp>
      <p:sp>
        <p:nvSpPr>
          <p:cNvPr id="51204" name="Rectangle 27"/>
          <p:cNvSpPr>
            <a:spLocks noGrp="1" noChangeArrowheads="1"/>
          </p:cNvSpPr>
          <p:nvPr>
            <p:ph type="body" idx="1"/>
          </p:nvPr>
        </p:nvSpPr>
        <p:spPr>
          <a:xfrm>
            <a:off x="684213" y="2035969"/>
            <a:ext cx="8270875" cy="3887788"/>
          </a:xfrm>
        </p:spPr>
        <p:txBody>
          <a:bodyPr/>
          <a:lstStyle/>
          <a:p>
            <a:pPr marL="0" indent="0" eaLnBrk="1" hangingPunct="1">
              <a:lnSpc>
                <a:spcPct val="90000"/>
              </a:lnSpc>
              <a:buNone/>
            </a:pPr>
            <a:r>
              <a:rPr lang="en-US" altLang="en-US" sz="2800" i="1" dirty="0"/>
              <a:t>Design Principle 4:</a:t>
            </a:r>
            <a:r>
              <a:rPr lang="en-US" altLang="en-US" sz="2800" dirty="0"/>
              <a:t> Good design demands good compromises</a:t>
            </a:r>
          </a:p>
          <a:p>
            <a:pPr lvl="1" eaLnBrk="1" hangingPunct="1">
              <a:lnSpc>
                <a:spcPct val="90000"/>
              </a:lnSpc>
            </a:pPr>
            <a:r>
              <a:rPr lang="en-US" altLang="en-US" sz="2400" dirty="0"/>
              <a:t>Compromise uniqueness- introduce a new type</a:t>
            </a:r>
          </a:p>
          <a:p>
            <a:pPr lvl="2" eaLnBrk="1" hangingPunct="1">
              <a:lnSpc>
                <a:spcPct val="90000"/>
              </a:lnSpc>
            </a:pPr>
            <a:r>
              <a:rPr lang="en-US" altLang="en-US" sz="2000" dirty="0"/>
              <a:t>Different formats complicate decoding, </a:t>
            </a:r>
          </a:p>
          <a:p>
            <a:pPr lvl="2" eaLnBrk="1" hangingPunct="1">
              <a:lnSpc>
                <a:spcPct val="90000"/>
              </a:lnSpc>
            </a:pPr>
            <a:r>
              <a:rPr lang="en-US" altLang="en-US" sz="2000" dirty="0"/>
              <a:t>but allow 32-bit instructions uniformly</a:t>
            </a:r>
          </a:p>
          <a:p>
            <a:pPr lvl="1" eaLnBrk="1" hangingPunct="1">
              <a:lnSpc>
                <a:spcPct val="90000"/>
              </a:lnSpc>
            </a:pPr>
            <a:r>
              <a:rPr lang="en-US" altLang="en-US" sz="2400" dirty="0"/>
              <a:t>Keep formats as similar as possible</a:t>
            </a:r>
          </a:p>
          <a:p>
            <a:pPr marL="0" indent="0" eaLnBrk="1" hangingPunct="1">
              <a:lnSpc>
                <a:spcPct val="90000"/>
              </a:lnSpc>
              <a:buNone/>
            </a:pPr>
            <a:r>
              <a:rPr lang="en-US" altLang="en-US" sz="2800" dirty="0"/>
              <a:t>Immediate arithmetic and load/store instructions</a:t>
            </a:r>
          </a:p>
          <a:p>
            <a:pPr lvl="1" eaLnBrk="1" hangingPunct="1">
              <a:lnSpc>
                <a:spcPct val="90000"/>
              </a:lnSpc>
            </a:pPr>
            <a:r>
              <a:rPr lang="en-US" altLang="en-US" sz="2400" dirty="0" err="1"/>
              <a:t>rt</a:t>
            </a:r>
            <a:r>
              <a:rPr lang="en-US" altLang="en-US" sz="2400" dirty="0"/>
              <a:t>: destination or source register number</a:t>
            </a:r>
          </a:p>
          <a:p>
            <a:pPr lvl="1" eaLnBrk="1" hangingPunct="1">
              <a:lnSpc>
                <a:spcPct val="90000"/>
              </a:lnSpc>
            </a:pPr>
            <a:r>
              <a:rPr lang="en-US" altLang="en-US" sz="2400" dirty="0"/>
              <a:t>Constant: Represented as a 16-bit 2’s complement</a:t>
            </a:r>
          </a:p>
          <a:p>
            <a:pPr lvl="2" eaLnBrk="1" hangingPunct="1">
              <a:lnSpc>
                <a:spcPct val="90000"/>
              </a:lnSpc>
            </a:pPr>
            <a:r>
              <a:rPr lang="en-US" altLang="en-US" sz="2000" dirty="0">
                <a:solidFill>
                  <a:srgbClr val="FF0000"/>
                </a:solidFill>
              </a:rPr>
              <a:t>Range of I is –2</a:t>
            </a:r>
            <a:r>
              <a:rPr lang="en-US" altLang="en-US" sz="2000" baseline="30000" dirty="0">
                <a:solidFill>
                  <a:srgbClr val="FF0000"/>
                </a:solidFill>
              </a:rPr>
              <a:t>15</a:t>
            </a:r>
            <a:r>
              <a:rPr lang="en-US" altLang="en-US" sz="2000" dirty="0">
                <a:solidFill>
                  <a:srgbClr val="FF0000"/>
                </a:solidFill>
              </a:rPr>
              <a:t> to +2</a:t>
            </a:r>
            <a:r>
              <a:rPr lang="en-US" altLang="en-US" sz="2000" baseline="30000" dirty="0">
                <a:solidFill>
                  <a:srgbClr val="FF0000"/>
                </a:solidFill>
              </a:rPr>
              <a:t>15</a:t>
            </a:r>
            <a:r>
              <a:rPr lang="en-US" altLang="en-US" sz="2000" dirty="0">
                <a:solidFill>
                  <a:srgbClr val="FF0000"/>
                </a:solidFill>
              </a:rPr>
              <a:t> – 1</a:t>
            </a:r>
          </a:p>
          <a:p>
            <a:pPr lvl="1" eaLnBrk="1" hangingPunct="1">
              <a:lnSpc>
                <a:spcPct val="90000"/>
              </a:lnSpc>
            </a:pPr>
            <a:r>
              <a:rPr lang="en-US" altLang="en-US" sz="2400" dirty="0"/>
              <a:t>(next) Address: offset added to base address in </a:t>
            </a:r>
            <a:r>
              <a:rPr lang="en-US" altLang="en-US" sz="2400" dirty="0" err="1"/>
              <a:t>rs</a:t>
            </a:r>
            <a:endParaRPr lang="en-US" altLang="en-US" sz="2400" dirty="0"/>
          </a:p>
        </p:txBody>
      </p:sp>
      <p:grpSp>
        <p:nvGrpSpPr>
          <p:cNvPr id="51205" name="Group 4"/>
          <p:cNvGrpSpPr>
            <a:grpSpLocks/>
          </p:cNvGrpSpPr>
          <p:nvPr/>
        </p:nvGrpSpPr>
        <p:grpSpPr bwMode="auto">
          <a:xfrm>
            <a:off x="1043608" y="1242218"/>
            <a:ext cx="6913562" cy="773113"/>
            <a:chOff x="884" y="981"/>
            <a:chExt cx="4355" cy="487"/>
          </a:xfrm>
        </p:grpSpPr>
        <p:sp>
          <p:nvSpPr>
            <p:cNvPr id="51206"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1207"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1208"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1209"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dirty="0"/>
                <a:t>I- constant (or address)</a:t>
              </a:r>
              <a:endParaRPr lang="en-AU" altLang="en-US" sz="2000" dirty="0"/>
            </a:p>
          </p:txBody>
        </p:sp>
        <p:sp>
          <p:nvSpPr>
            <p:cNvPr id="51210"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1211"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1212"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1213"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Tree>
    <p:extLst>
      <p:ext uri="{BB962C8B-B14F-4D97-AF65-F5344CB8AC3E}">
        <p14:creationId xmlns:p14="http://schemas.microsoft.com/office/powerpoint/2010/main" val="3888772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solidFill>
                  <a:srgbClr val="000000"/>
                </a:solidFill>
              </a:rPr>
              <a:t>Chapter 2 — Instructions: Language of the Computer — </a:t>
            </a:r>
            <a:fld id="{0488FDE3-C29F-4892-B225-B4FF09D7F584}" type="slidenum">
              <a:rPr lang="en-AU" altLang="en-US" sz="1400">
                <a:solidFill>
                  <a:srgbClr val="000000"/>
                </a:solidFill>
              </a:rPr>
              <a:pPr>
                <a:spcBef>
                  <a:spcPct val="0"/>
                </a:spcBef>
                <a:buClrTx/>
                <a:buSzTx/>
                <a:buFontTx/>
                <a:buNone/>
              </a:pPr>
              <a:t>43</a:t>
            </a:fld>
            <a:endParaRPr lang="en-AU" altLang="en-US" sz="1400">
              <a:solidFill>
                <a:srgbClr val="000000"/>
              </a:solidFill>
            </a:endParaRPr>
          </a:p>
        </p:txBody>
      </p:sp>
      <p:sp>
        <p:nvSpPr>
          <p:cNvPr id="55299" name="Rectangle 2"/>
          <p:cNvSpPr>
            <a:spLocks noGrp="1" noChangeArrowheads="1"/>
          </p:cNvSpPr>
          <p:nvPr>
            <p:ph type="title"/>
          </p:nvPr>
        </p:nvSpPr>
        <p:spPr/>
        <p:txBody>
          <a:bodyPr/>
          <a:lstStyle/>
          <a:p>
            <a:pPr eaLnBrk="1" hangingPunct="1"/>
            <a:r>
              <a:rPr lang="en-US" altLang="en-US" dirty="0"/>
              <a:t>Logical Immediate Operations</a:t>
            </a:r>
            <a:endParaRPr lang="en-AU" altLang="en-US" dirty="0"/>
          </a:p>
        </p:txBody>
      </p:sp>
      <p:sp>
        <p:nvSpPr>
          <p:cNvPr id="55300" name="Rectangle 3"/>
          <p:cNvSpPr>
            <a:spLocks noGrp="1" noChangeArrowheads="1"/>
          </p:cNvSpPr>
          <p:nvPr>
            <p:ph type="body" idx="1"/>
          </p:nvPr>
        </p:nvSpPr>
        <p:spPr>
          <a:xfrm>
            <a:off x="684213" y="1125538"/>
            <a:ext cx="8270875" cy="690562"/>
          </a:xfrm>
        </p:spPr>
        <p:txBody>
          <a:bodyPr/>
          <a:lstStyle/>
          <a:p>
            <a:pPr eaLnBrk="1" hangingPunct="1"/>
            <a:r>
              <a:rPr lang="en-US" altLang="en-US"/>
              <a:t>Instructions for bitwise manipulation</a:t>
            </a:r>
            <a:endParaRPr lang="en-AU" altLang="en-US"/>
          </a:p>
        </p:txBody>
      </p:sp>
      <p:graphicFrame>
        <p:nvGraphicFramePr>
          <p:cNvPr id="275503" name="Group 47"/>
          <p:cNvGraphicFramePr>
            <a:graphicFrameLocks noGrp="1"/>
          </p:cNvGraphicFramePr>
          <p:nvPr>
            <p:extLst>
              <p:ext uri="{D42A27DB-BD31-4B8C-83A1-F6EECF244321}">
                <p14:modId xmlns:p14="http://schemas.microsoft.com/office/powerpoint/2010/main" val="1761768689"/>
              </p:ext>
            </p:extLst>
          </p:nvPr>
        </p:nvGraphicFramePr>
        <p:xfrm>
          <a:off x="1042988" y="1916113"/>
          <a:ext cx="7200900" cy="1882776"/>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Operation</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C</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Java</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MIPS</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Bitwise AND</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andi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Bitwise OR</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ori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Bitwise XOR</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xori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5338" name="Rectangle 41"/>
          <p:cNvSpPr>
            <a:spLocks noChangeArrowheads="1"/>
          </p:cNvSpPr>
          <p:nvPr/>
        </p:nvSpPr>
        <p:spPr bwMode="auto">
          <a:xfrm>
            <a:off x="684213" y="4520942"/>
            <a:ext cx="77724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Clr>
                <a:srgbClr val="ECEAAC"/>
              </a:buClr>
            </a:pPr>
            <a:r>
              <a:rPr lang="en-AU" altLang="en-US" dirty="0" err="1">
                <a:solidFill>
                  <a:srgbClr val="000000"/>
                </a:solidFill>
              </a:rPr>
              <a:t>ori</a:t>
            </a:r>
            <a:r>
              <a:rPr lang="en-AU" altLang="en-US" dirty="0">
                <a:solidFill>
                  <a:srgbClr val="000000"/>
                </a:solidFill>
              </a:rPr>
              <a:t>  $16, $0, 5   (what will happen?)</a:t>
            </a:r>
          </a:p>
          <a:p>
            <a:pPr eaLnBrk="1" hangingPunct="1">
              <a:buClr>
                <a:srgbClr val="ECEAAC"/>
              </a:buClr>
            </a:pPr>
            <a:r>
              <a:rPr lang="en-AU" altLang="en-US" dirty="0">
                <a:solidFill>
                  <a:srgbClr val="000000"/>
                </a:solidFill>
              </a:rPr>
              <a:t>li $16, 5 (is this pseudo?) </a:t>
            </a:r>
          </a:p>
        </p:txBody>
      </p:sp>
      <p:sp>
        <p:nvSpPr>
          <p:cNvPr id="55339" name="Text Box 42"/>
          <p:cNvSpPr txBox="1">
            <a:spLocks noChangeArrowheads="1"/>
          </p:cNvSpPr>
          <p:nvPr/>
        </p:nvSpPr>
        <p:spPr bwMode="auto">
          <a:xfrm rot="5400000">
            <a:off x="7662069" y="1115219"/>
            <a:ext cx="2597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rgbClr val="ECEAAC"/>
                </a:solidFill>
              </a:rPr>
              <a:t>§2.6 Logical Operations</a:t>
            </a:r>
          </a:p>
        </p:txBody>
      </p:sp>
    </p:spTree>
    <p:extLst>
      <p:ext uri="{BB962C8B-B14F-4D97-AF65-F5344CB8AC3E}">
        <p14:creationId xmlns:p14="http://schemas.microsoft.com/office/powerpoint/2010/main" val="22754771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44</a:t>
            </a:fld>
            <a:endParaRPr lang="en-AU" altLang="en-US"/>
          </a:p>
        </p:txBody>
      </p:sp>
      <p:sp>
        <p:nvSpPr>
          <p:cNvPr id="5" name="Rectangle 4"/>
          <p:cNvSpPr/>
          <p:nvPr/>
        </p:nvSpPr>
        <p:spPr>
          <a:xfrm>
            <a:off x="1831671" y="2967335"/>
            <a:ext cx="5480668"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DATA TRANFER</a:t>
            </a:r>
          </a:p>
        </p:txBody>
      </p:sp>
    </p:spTree>
    <p:extLst>
      <p:ext uri="{BB962C8B-B14F-4D97-AF65-F5344CB8AC3E}">
        <p14:creationId xmlns:p14="http://schemas.microsoft.com/office/powerpoint/2010/main" val="2022169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6FDEAD15-C0E7-4936-B161-25B9C055D89D}" type="slidenum">
              <a:rPr lang="en-AU" altLang="en-US" sz="1400"/>
              <a:pPr>
                <a:spcBef>
                  <a:spcPct val="0"/>
                </a:spcBef>
                <a:buClrTx/>
                <a:buSzTx/>
                <a:buFontTx/>
                <a:buNone/>
              </a:pPr>
              <a:t>45</a:t>
            </a:fld>
            <a:endParaRPr lang="en-AU" altLang="en-US" sz="1400"/>
          </a:p>
        </p:txBody>
      </p:sp>
      <p:sp>
        <p:nvSpPr>
          <p:cNvPr id="19459" name="Rectangle 4"/>
          <p:cNvSpPr>
            <a:spLocks noGrp="1" noChangeArrowheads="1"/>
          </p:cNvSpPr>
          <p:nvPr>
            <p:ph type="title"/>
          </p:nvPr>
        </p:nvSpPr>
        <p:spPr/>
        <p:txBody>
          <a:bodyPr/>
          <a:lstStyle/>
          <a:p>
            <a:pPr eaLnBrk="1" hangingPunct="1"/>
            <a:r>
              <a:rPr lang="en-US" altLang="en-US"/>
              <a:t>Memory Operands</a:t>
            </a:r>
            <a:endParaRPr lang="en-AU" altLang="en-US"/>
          </a:p>
        </p:txBody>
      </p:sp>
      <p:sp>
        <p:nvSpPr>
          <p:cNvPr id="19460" name="Rectangle 5"/>
          <p:cNvSpPr>
            <a:spLocks noGrp="1" noChangeArrowheads="1"/>
          </p:cNvSpPr>
          <p:nvPr>
            <p:ph type="body" idx="1"/>
          </p:nvPr>
        </p:nvSpPr>
        <p:spPr/>
        <p:txBody>
          <a:bodyPr/>
          <a:lstStyle/>
          <a:p>
            <a:pPr eaLnBrk="1" hangingPunct="1">
              <a:lnSpc>
                <a:spcPct val="80000"/>
              </a:lnSpc>
            </a:pPr>
            <a:r>
              <a:rPr lang="en-US" altLang="en-US" sz="2800" dirty="0"/>
              <a:t>Main memory used for composite data</a:t>
            </a:r>
          </a:p>
          <a:p>
            <a:pPr lvl="1" eaLnBrk="1" hangingPunct="1">
              <a:lnSpc>
                <a:spcPct val="80000"/>
              </a:lnSpc>
            </a:pPr>
            <a:r>
              <a:rPr lang="en-US" altLang="en-US" sz="2400" dirty="0"/>
              <a:t>Arrays, structures, dynamic data</a:t>
            </a:r>
          </a:p>
          <a:p>
            <a:pPr eaLnBrk="1" hangingPunct="1">
              <a:lnSpc>
                <a:spcPct val="80000"/>
              </a:lnSpc>
            </a:pPr>
            <a:r>
              <a:rPr lang="en-US" altLang="en-US" sz="2800" dirty="0"/>
              <a:t>To apply arithmetic operations</a:t>
            </a:r>
          </a:p>
          <a:p>
            <a:pPr lvl="1" eaLnBrk="1" hangingPunct="1">
              <a:lnSpc>
                <a:spcPct val="80000"/>
              </a:lnSpc>
            </a:pPr>
            <a:r>
              <a:rPr lang="en-US" altLang="en-US" sz="2400" dirty="0"/>
              <a:t>Load values from memory into registers</a:t>
            </a:r>
          </a:p>
          <a:p>
            <a:pPr lvl="1" eaLnBrk="1" hangingPunct="1">
              <a:lnSpc>
                <a:spcPct val="80000"/>
              </a:lnSpc>
            </a:pPr>
            <a:r>
              <a:rPr lang="en-US" altLang="en-US" sz="2400" dirty="0"/>
              <a:t>Store result from register to memory</a:t>
            </a:r>
          </a:p>
          <a:p>
            <a:pPr eaLnBrk="1" hangingPunct="1">
              <a:lnSpc>
                <a:spcPct val="80000"/>
              </a:lnSpc>
            </a:pPr>
            <a:r>
              <a:rPr lang="en-US" altLang="en-US" sz="2800" dirty="0"/>
              <a:t>Memory is byte addressed</a:t>
            </a:r>
          </a:p>
          <a:p>
            <a:pPr lvl="1" eaLnBrk="1" hangingPunct="1">
              <a:lnSpc>
                <a:spcPct val="80000"/>
              </a:lnSpc>
            </a:pPr>
            <a:r>
              <a:rPr lang="en-US" altLang="en-US" sz="2400" dirty="0"/>
              <a:t>Each address identifies an 8-bit byte</a:t>
            </a:r>
          </a:p>
          <a:p>
            <a:pPr eaLnBrk="1" hangingPunct="1">
              <a:lnSpc>
                <a:spcPct val="80000"/>
              </a:lnSpc>
            </a:pPr>
            <a:r>
              <a:rPr lang="en-US" altLang="en-US" sz="2800" dirty="0"/>
              <a:t>Words are aligned in memory</a:t>
            </a:r>
          </a:p>
          <a:p>
            <a:pPr lvl="1" eaLnBrk="1" hangingPunct="1">
              <a:lnSpc>
                <a:spcPct val="80000"/>
              </a:lnSpc>
            </a:pPr>
            <a:r>
              <a:rPr lang="en-US" altLang="en-US" sz="2400" dirty="0"/>
              <a:t>Address must be a multiple of 4</a:t>
            </a:r>
          </a:p>
          <a:p>
            <a:pPr eaLnBrk="1" hangingPunct="1">
              <a:lnSpc>
                <a:spcPct val="80000"/>
              </a:lnSpc>
            </a:pPr>
            <a:r>
              <a:rPr lang="en-US" altLang="en-US" sz="2800" dirty="0"/>
              <a:t>MIPS is Big Endian</a:t>
            </a:r>
          </a:p>
          <a:p>
            <a:pPr lvl="1" eaLnBrk="1" hangingPunct="1">
              <a:lnSpc>
                <a:spcPct val="80000"/>
              </a:lnSpc>
            </a:pPr>
            <a:r>
              <a:rPr lang="en-US" altLang="en-US" sz="2400" dirty="0"/>
              <a:t>Most-significant byte at the least address of a word</a:t>
            </a:r>
          </a:p>
          <a:p>
            <a:pPr lvl="1" eaLnBrk="1" hangingPunct="1">
              <a:lnSpc>
                <a:spcPct val="80000"/>
              </a:lnSpc>
            </a:pPr>
            <a:r>
              <a:rPr lang="en-AU" altLang="en-US" sz="2400" i="1" dirty="0"/>
              <a:t>c.f.</a:t>
            </a:r>
            <a:r>
              <a:rPr lang="en-AU" altLang="en-US" sz="2400" dirty="0"/>
              <a:t> Little Endian: least-significant byte at least address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fld id="{B74FF39F-05C2-4024-8BE1-C6B83DE4A4AD}" type="datetime1">
              <a:rPr lang="en-US" altLang="en-US"/>
              <a:pPr/>
              <a:t>3/11/2023</a:t>
            </a:fld>
            <a:endParaRPr lang="en-US" altLang="en-US"/>
          </a:p>
        </p:txBody>
      </p:sp>
      <p:sp>
        <p:nvSpPr>
          <p:cNvPr id="45" name="Slide Number Placeholder 5"/>
          <p:cNvSpPr>
            <a:spLocks noGrp="1"/>
          </p:cNvSpPr>
          <p:nvPr>
            <p:ph type="sldNum" sz="quarter" idx="4294967295"/>
          </p:nvPr>
        </p:nvSpPr>
        <p:spPr>
          <a:xfrm>
            <a:off x="7239000" y="6400800"/>
            <a:ext cx="1905000" cy="457200"/>
          </a:xfrm>
          <a:prstGeom prst="rect">
            <a:avLst/>
          </a:prstGeom>
        </p:spPr>
        <p:txBody>
          <a:bodyPr/>
          <a:lstStyle/>
          <a:p>
            <a:fld id="{CF90E78C-3E5E-4F0B-9B74-BE9FA6E841B1}" type="slidenum">
              <a:rPr lang="en-US" altLang="en-US"/>
              <a:pPr/>
              <a:t>46</a:t>
            </a:fld>
            <a:endParaRPr lang="en-US" altLang="en-US"/>
          </a:p>
        </p:txBody>
      </p:sp>
      <p:sp>
        <p:nvSpPr>
          <p:cNvPr id="75778" name="Rectangle 2"/>
          <p:cNvSpPr>
            <a:spLocks noGrp="1" noChangeArrowheads="1"/>
          </p:cNvSpPr>
          <p:nvPr>
            <p:ph type="title"/>
          </p:nvPr>
        </p:nvSpPr>
        <p:spPr>
          <a:xfrm>
            <a:off x="480219" y="298314"/>
            <a:ext cx="7772400" cy="7620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Memory Organization</a:t>
            </a:r>
          </a:p>
        </p:txBody>
      </p:sp>
      <p:sp>
        <p:nvSpPr>
          <p:cNvPr id="75779" name="Rectangle 3"/>
          <p:cNvSpPr>
            <a:spLocks noGrp="1" noChangeArrowheads="1"/>
          </p:cNvSpPr>
          <p:nvPr>
            <p:ph type="body" idx="1"/>
          </p:nvPr>
        </p:nvSpPr>
        <p:spPr>
          <a:xfrm>
            <a:off x="438083" y="1298575"/>
            <a:ext cx="8416993" cy="5559425"/>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2800" dirty="0"/>
              <a:t>Viewed as a large, single-dimension array.</a:t>
            </a:r>
          </a:p>
          <a:p>
            <a:r>
              <a:rPr lang="en-US" altLang="en-US" sz="2800" dirty="0"/>
              <a:t>A memory address is an index </a:t>
            </a:r>
          </a:p>
          <a:p>
            <a:pPr marL="0" indent="0">
              <a:buNone/>
            </a:pPr>
            <a:r>
              <a:rPr lang="en-US" altLang="en-US" sz="2800" dirty="0"/>
              <a:t>		into the array</a:t>
            </a:r>
          </a:p>
          <a:p>
            <a:r>
              <a:rPr lang="en-US" altLang="en-US" sz="2800" dirty="0"/>
              <a:t>"Byte addressing" means that the</a:t>
            </a:r>
          </a:p>
          <a:p>
            <a:pPr marL="0" indent="0">
              <a:buNone/>
            </a:pPr>
            <a:r>
              <a:rPr lang="en-US" altLang="en-US" sz="2800" dirty="0"/>
              <a:t> 	index points to a byte of memory.</a:t>
            </a:r>
          </a:p>
          <a:p>
            <a:r>
              <a:rPr lang="en-US" altLang="en-US" sz="2800" dirty="0"/>
              <a:t>MIPS words are 32 bit long</a:t>
            </a:r>
          </a:p>
          <a:p>
            <a:r>
              <a:rPr lang="en-US" altLang="en-US" sz="2800" dirty="0"/>
              <a:t>MIPS can address 2</a:t>
            </a:r>
            <a:r>
              <a:rPr lang="en-US" altLang="en-US" sz="2800" baseline="30000" dirty="0"/>
              <a:t>32</a:t>
            </a:r>
            <a:r>
              <a:rPr lang="en-US" altLang="en-US" sz="2800" dirty="0"/>
              <a:t> bytes </a:t>
            </a:r>
          </a:p>
          <a:p>
            <a:pPr>
              <a:lnSpc>
                <a:spcPct val="60000"/>
              </a:lnSpc>
              <a:buFontTx/>
              <a:buNone/>
            </a:pPr>
            <a:r>
              <a:rPr lang="en-US" altLang="en-US" sz="2800" dirty="0"/>
              <a:t>	or 2</a:t>
            </a:r>
            <a:r>
              <a:rPr lang="en-US" altLang="en-US" sz="2800" baseline="30000" dirty="0"/>
              <a:t>30</a:t>
            </a:r>
            <a:r>
              <a:rPr lang="en-US" altLang="en-US" sz="2800" dirty="0"/>
              <a:t> words (what are 2 </a:t>
            </a:r>
            <a:r>
              <a:rPr lang="en-US" altLang="en-US" sz="2800" dirty="0" err="1"/>
              <a:t>lsb’s</a:t>
            </a:r>
            <a:r>
              <a:rPr lang="en-US" altLang="en-US" sz="2800" dirty="0"/>
              <a:t> ?]</a:t>
            </a:r>
          </a:p>
        </p:txBody>
      </p:sp>
      <p:sp>
        <p:nvSpPr>
          <p:cNvPr id="75795" name="Rectangle 19"/>
          <p:cNvSpPr>
            <a:spLocks noChangeArrowheads="1"/>
          </p:cNvSpPr>
          <p:nvPr/>
        </p:nvSpPr>
        <p:spPr bwMode="auto">
          <a:xfrm>
            <a:off x="1352550" y="5541963"/>
            <a:ext cx="501650" cy="388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a:t>
            </a:r>
          </a:p>
        </p:txBody>
      </p:sp>
      <p:grpSp>
        <p:nvGrpSpPr>
          <p:cNvPr id="75803" name="Group 27"/>
          <p:cNvGrpSpPr>
            <a:grpSpLocks/>
          </p:cNvGrpSpPr>
          <p:nvPr/>
        </p:nvGrpSpPr>
        <p:grpSpPr bwMode="auto">
          <a:xfrm>
            <a:off x="7239000" y="2141447"/>
            <a:ext cx="1616075" cy="2425700"/>
            <a:chOff x="852" y="1994"/>
            <a:chExt cx="1018" cy="1528"/>
          </a:xfrm>
        </p:grpSpPr>
        <p:sp>
          <p:nvSpPr>
            <p:cNvPr id="75780" name="Rectangle 4"/>
            <p:cNvSpPr>
              <a:spLocks noChangeArrowheads="1"/>
            </p:cNvSpPr>
            <p:nvPr/>
          </p:nvSpPr>
          <p:spPr bwMode="auto">
            <a:xfrm>
              <a:off x="998" y="1994"/>
              <a:ext cx="710" cy="1493"/>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1" name="Line 5"/>
            <p:cNvSpPr>
              <a:spLocks noChangeShapeType="1"/>
            </p:cNvSpPr>
            <p:nvPr/>
          </p:nvSpPr>
          <p:spPr bwMode="auto">
            <a:xfrm>
              <a:off x="1003" y="2203"/>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2" name="Line 6"/>
            <p:cNvSpPr>
              <a:spLocks noChangeShapeType="1"/>
            </p:cNvSpPr>
            <p:nvPr/>
          </p:nvSpPr>
          <p:spPr bwMode="auto">
            <a:xfrm>
              <a:off x="1003" y="2417"/>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3" name="Line 7"/>
            <p:cNvSpPr>
              <a:spLocks noChangeShapeType="1"/>
            </p:cNvSpPr>
            <p:nvPr/>
          </p:nvSpPr>
          <p:spPr bwMode="auto">
            <a:xfrm>
              <a:off x="1003" y="2630"/>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4" name="Line 8"/>
            <p:cNvSpPr>
              <a:spLocks noChangeShapeType="1"/>
            </p:cNvSpPr>
            <p:nvPr/>
          </p:nvSpPr>
          <p:spPr bwMode="auto">
            <a:xfrm>
              <a:off x="1003" y="2843"/>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5" name="Line 9"/>
            <p:cNvSpPr>
              <a:spLocks noChangeShapeType="1"/>
            </p:cNvSpPr>
            <p:nvPr/>
          </p:nvSpPr>
          <p:spPr bwMode="auto">
            <a:xfrm>
              <a:off x="1003" y="3056"/>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6" name="Line 10"/>
            <p:cNvSpPr>
              <a:spLocks noChangeShapeType="1"/>
            </p:cNvSpPr>
            <p:nvPr/>
          </p:nvSpPr>
          <p:spPr bwMode="auto">
            <a:xfrm>
              <a:off x="1003" y="3270"/>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7" name="Line 11"/>
            <p:cNvSpPr>
              <a:spLocks noChangeShapeType="1"/>
            </p:cNvSpPr>
            <p:nvPr/>
          </p:nvSpPr>
          <p:spPr bwMode="auto">
            <a:xfrm>
              <a:off x="1003" y="3483"/>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788" name="Rectangle 12"/>
            <p:cNvSpPr>
              <a:spLocks noChangeArrowheads="1"/>
            </p:cNvSpPr>
            <p:nvPr/>
          </p:nvSpPr>
          <p:spPr bwMode="auto">
            <a:xfrm>
              <a:off x="852" y="1998"/>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0</a:t>
              </a:r>
            </a:p>
          </p:txBody>
        </p:sp>
        <p:sp>
          <p:nvSpPr>
            <p:cNvPr id="75789" name="Rectangle 13"/>
            <p:cNvSpPr>
              <a:spLocks noChangeArrowheads="1"/>
            </p:cNvSpPr>
            <p:nvPr/>
          </p:nvSpPr>
          <p:spPr bwMode="auto">
            <a:xfrm>
              <a:off x="852" y="2211"/>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1</a:t>
              </a:r>
            </a:p>
          </p:txBody>
        </p:sp>
        <p:sp>
          <p:nvSpPr>
            <p:cNvPr id="75790" name="Rectangle 14"/>
            <p:cNvSpPr>
              <a:spLocks noChangeArrowheads="1"/>
            </p:cNvSpPr>
            <p:nvPr/>
          </p:nvSpPr>
          <p:spPr bwMode="auto">
            <a:xfrm>
              <a:off x="852" y="2425"/>
              <a:ext cx="316"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2</a:t>
              </a:r>
            </a:p>
          </p:txBody>
        </p:sp>
        <p:sp>
          <p:nvSpPr>
            <p:cNvPr id="75791" name="Rectangle 15"/>
            <p:cNvSpPr>
              <a:spLocks noChangeArrowheads="1"/>
            </p:cNvSpPr>
            <p:nvPr/>
          </p:nvSpPr>
          <p:spPr bwMode="auto">
            <a:xfrm>
              <a:off x="852" y="2638"/>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3</a:t>
              </a:r>
            </a:p>
          </p:txBody>
        </p:sp>
        <p:sp>
          <p:nvSpPr>
            <p:cNvPr id="75792" name="Rectangle 16"/>
            <p:cNvSpPr>
              <a:spLocks noChangeArrowheads="1"/>
            </p:cNvSpPr>
            <p:nvPr/>
          </p:nvSpPr>
          <p:spPr bwMode="auto">
            <a:xfrm>
              <a:off x="852" y="2851"/>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4</a:t>
              </a:r>
            </a:p>
          </p:txBody>
        </p:sp>
        <p:sp>
          <p:nvSpPr>
            <p:cNvPr id="75793" name="Rectangle 17"/>
            <p:cNvSpPr>
              <a:spLocks noChangeArrowheads="1"/>
            </p:cNvSpPr>
            <p:nvPr/>
          </p:nvSpPr>
          <p:spPr bwMode="auto">
            <a:xfrm>
              <a:off x="852" y="3064"/>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5</a:t>
              </a:r>
            </a:p>
          </p:txBody>
        </p:sp>
        <p:sp>
          <p:nvSpPr>
            <p:cNvPr id="75794" name="Rectangle 18"/>
            <p:cNvSpPr>
              <a:spLocks noChangeArrowheads="1"/>
            </p:cNvSpPr>
            <p:nvPr/>
          </p:nvSpPr>
          <p:spPr bwMode="auto">
            <a:xfrm>
              <a:off x="852" y="3278"/>
              <a:ext cx="316"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6</a:t>
              </a:r>
            </a:p>
          </p:txBody>
        </p:sp>
        <p:sp>
          <p:nvSpPr>
            <p:cNvPr id="75796" name="Rectangle 20"/>
            <p:cNvSpPr>
              <a:spLocks noChangeArrowheads="1"/>
            </p:cNvSpPr>
            <p:nvPr/>
          </p:nvSpPr>
          <p:spPr bwMode="auto">
            <a:xfrm>
              <a:off x="1065" y="2014"/>
              <a:ext cx="805"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8 bits of data</a:t>
              </a:r>
            </a:p>
          </p:txBody>
        </p:sp>
        <p:sp>
          <p:nvSpPr>
            <p:cNvPr id="75797" name="Rectangle 21"/>
            <p:cNvSpPr>
              <a:spLocks noChangeArrowheads="1"/>
            </p:cNvSpPr>
            <p:nvPr/>
          </p:nvSpPr>
          <p:spPr bwMode="auto">
            <a:xfrm>
              <a:off x="1065" y="2227"/>
              <a:ext cx="80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8 bits of data</a:t>
              </a:r>
            </a:p>
          </p:txBody>
        </p:sp>
        <p:sp>
          <p:nvSpPr>
            <p:cNvPr id="75798" name="Rectangle 22"/>
            <p:cNvSpPr>
              <a:spLocks noChangeArrowheads="1"/>
            </p:cNvSpPr>
            <p:nvPr/>
          </p:nvSpPr>
          <p:spPr bwMode="auto">
            <a:xfrm>
              <a:off x="1065" y="2440"/>
              <a:ext cx="80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8 bits of data</a:t>
              </a:r>
            </a:p>
          </p:txBody>
        </p:sp>
        <p:sp>
          <p:nvSpPr>
            <p:cNvPr id="75799" name="Rectangle 23"/>
            <p:cNvSpPr>
              <a:spLocks noChangeArrowheads="1"/>
            </p:cNvSpPr>
            <p:nvPr/>
          </p:nvSpPr>
          <p:spPr bwMode="auto">
            <a:xfrm>
              <a:off x="1065" y="2654"/>
              <a:ext cx="805"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8 bits of data</a:t>
              </a:r>
            </a:p>
          </p:txBody>
        </p:sp>
        <p:sp>
          <p:nvSpPr>
            <p:cNvPr id="75800" name="Rectangle 24"/>
            <p:cNvSpPr>
              <a:spLocks noChangeArrowheads="1"/>
            </p:cNvSpPr>
            <p:nvPr/>
          </p:nvSpPr>
          <p:spPr bwMode="auto">
            <a:xfrm>
              <a:off x="1065" y="2867"/>
              <a:ext cx="805"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8 bits of data</a:t>
              </a:r>
            </a:p>
          </p:txBody>
        </p:sp>
        <p:sp>
          <p:nvSpPr>
            <p:cNvPr id="75801" name="Rectangle 25"/>
            <p:cNvSpPr>
              <a:spLocks noChangeArrowheads="1"/>
            </p:cNvSpPr>
            <p:nvPr/>
          </p:nvSpPr>
          <p:spPr bwMode="auto">
            <a:xfrm>
              <a:off x="1065" y="3080"/>
              <a:ext cx="80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8 bits of data</a:t>
              </a:r>
            </a:p>
          </p:txBody>
        </p:sp>
        <p:sp>
          <p:nvSpPr>
            <p:cNvPr id="75802" name="Rectangle 26"/>
            <p:cNvSpPr>
              <a:spLocks noChangeArrowheads="1"/>
            </p:cNvSpPr>
            <p:nvPr/>
          </p:nvSpPr>
          <p:spPr bwMode="auto">
            <a:xfrm>
              <a:off x="1065" y="3293"/>
              <a:ext cx="80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8 bits of data</a:t>
              </a:r>
            </a:p>
          </p:txBody>
        </p:sp>
      </p:grpSp>
      <p:grpSp>
        <p:nvGrpSpPr>
          <p:cNvPr id="75804" name="Group 28"/>
          <p:cNvGrpSpPr>
            <a:grpSpLocks/>
          </p:cNvGrpSpPr>
          <p:nvPr/>
        </p:nvGrpSpPr>
        <p:grpSpPr bwMode="auto">
          <a:xfrm>
            <a:off x="7162800" y="4800600"/>
            <a:ext cx="1728788" cy="1747838"/>
            <a:chOff x="923" y="1426"/>
            <a:chExt cx="1089" cy="1101"/>
          </a:xfrm>
        </p:grpSpPr>
        <p:sp>
          <p:nvSpPr>
            <p:cNvPr id="75805" name="Rectangle 29"/>
            <p:cNvSpPr>
              <a:spLocks noChangeArrowheads="1"/>
            </p:cNvSpPr>
            <p:nvPr/>
          </p:nvSpPr>
          <p:spPr bwMode="auto">
            <a:xfrm>
              <a:off x="1140" y="1426"/>
              <a:ext cx="710" cy="852"/>
            </a:xfrm>
            <a:prstGeom prst="rect">
              <a:avLst/>
            </a:prstGeom>
            <a:solidFill>
              <a:srgbClr val="FFFFFF"/>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6" name="Line 30"/>
            <p:cNvSpPr>
              <a:spLocks noChangeShapeType="1"/>
            </p:cNvSpPr>
            <p:nvPr/>
          </p:nvSpPr>
          <p:spPr bwMode="auto">
            <a:xfrm>
              <a:off x="1145" y="1635"/>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7" name="Line 31"/>
            <p:cNvSpPr>
              <a:spLocks noChangeShapeType="1"/>
            </p:cNvSpPr>
            <p:nvPr/>
          </p:nvSpPr>
          <p:spPr bwMode="auto">
            <a:xfrm>
              <a:off x="1145" y="1848"/>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8" name="Line 32"/>
            <p:cNvSpPr>
              <a:spLocks noChangeShapeType="1"/>
            </p:cNvSpPr>
            <p:nvPr/>
          </p:nvSpPr>
          <p:spPr bwMode="auto">
            <a:xfrm>
              <a:off x="1145" y="2061"/>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09" name="Line 33"/>
            <p:cNvSpPr>
              <a:spLocks noChangeShapeType="1"/>
            </p:cNvSpPr>
            <p:nvPr/>
          </p:nvSpPr>
          <p:spPr bwMode="auto">
            <a:xfrm>
              <a:off x="1145" y="2275"/>
              <a:ext cx="693"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5810" name="Rectangle 34"/>
            <p:cNvSpPr>
              <a:spLocks noChangeArrowheads="1"/>
            </p:cNvSpPr>
            <p:nvPr/>
          </p:nvSpPr>
          <p:spPr bwMode="auto">
            <a:xfrm>
              <a:off x="994" y="1429"/>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0</a:t>
              </a:r>
            </a:p>
          </p:txBody>
        </p:sp>
        <p:sp>
          <p:nvSpPr>
            <p:cNvPr id="75811" name="Rectangle 35"/>
            <p:cNvSpPr>
              <a:spLocks noChangeArrowheads="1"/>
            </p:cNvSpPr>
            <p:nvPr/>
          </p:nvSpPr>
          <p:spPr bwMode="auto">
            <a:xfrm>
              <a:off x="994" y="1643"/>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4</a:t>
              </a:r>
            </a:p>
          </p:txBody>
        </p:sp>
        <p:sp>
          <p:nvSpPr>
            <p:cNvPr id="75812" name="Rectangle 36"/>
            <p:cNvSpPr>
              <a:spLocks noChangeArrowheads="1"/>
            </p:cNvSpPr>
            <p:nvPr/>
          </p:nvSpPr>
          <p:spPr bwMode="auto">
            <a:xfrm>
              <a:off x="994" y="1856"/>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8</a:t>
              </a:r>
            </a:p>
          </p:txBody>
        </p:sp>
        <p:sp>
          <p:nvSpPr>
            <p:cNvPr id="75813" name="Rectangle 37"/>
            <p:cNvSpPr>
              <a:spLocks noChangeArrowheads="1"/>
            </p:cNvSpPr>
            <p:nvPr/>
          </p:nvSpPr>
          <p:spPr bwMode="auto">
            <a:xfrm>
              <a:off x="923" y="2069"/>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12</a:t>
              </a:r>
            </a:p>
          </p:txBody>
        </p:sp>
        <p:sp>
          <p:nvSpPr>
            <p:cNvPr id="75814" name="Rectangle 38"/>
            <p:cNvSpPr>
              <a:spLocks noChangeArrowheads="1"/>
            </p:cNvSpPr>
            <p:nvPr/>
          </p:nvSpPr>
          <p:spPr bwMode="auto">
            <a:xfrm>
              <a:off x="923" y="2282"/>
              <a:ext cx="316" cy="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2100"/>
                </a:lnSpc>
              </a:pPr>
              <a:r>
                <a:rPr lang="en-US" altLang="en-US" sz="1800" b="0">
                  <a:solidFill>
                    <a:srgbClr val="000000"/>
                  </a:solidFill>
                </a:rPr>
                <a:t>...</a:t>
              </a:r>
            </a:p>
          </p:txBody>
        </p:sp>
        <p:sp>
          <p:nvSpPr>
            <p:cNvPr id="75815" name="Rectangle 39"/>
            <p:cNvSpPr>
              <a:spLocks noChangeArrowheads="1"/>
            </p:cNvSpPr>
            <p:nvPr/>
          </p:nvSpPr>
          <p:spPr bwMode="auto">
            <a:xfrm>
              <a:off x="1207" y="1445"/>
              <a:ext cx="80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32 bits of data</a:t>
              </a:r>
            </a:p>
          </p:txBody>
        </p:sp>
        <p:sp>
          <p:nvSpPr>
            <p:cNvPr id="75816" name="Rectangle 40"/>
            <p:cNvSpPr>
              <a:spLocks noChangeArrowheads="1"/>
            </p:cNvSpPr>
            <p:nvPr/>
          </p:nvSpPr>
          <p:spPr bwMode="auto">
            <a:xfrm>
              <a:off x="1207" y="1659"/>
              <a:ext cx="805"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32 bits of data</a:t>
              </a:r>
            </a:p>
          </p:txBody>
        </p:sp>
        <p:sp>
          <p:nvSpPr>
            <p:cNvPr id="75817" name="Rectangle 41"/>
            <p:cNvSpPr>
              <a:spLocks noChangeArrowheads="1"/>
            </p:cNvSpPr>
            <p:nvPr/>
          </p:nvSpPr>
          <p:spPr bwMode="auto">
            <a:xfrm>
              <a:off x="1207" y="1872"/>
              <a:ext cx="805" cy="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32 bits of data</a:t>
              </a:r>
            </a:p>
          </p:txBody>
        </p:sp>
        <p:sp>
          <p:nvSpPr>
            <p:cNvPr id="75818" name="Rectangle 42"/>
            <p:cNvSpPr>
              <a:spLocks noChangeArrowheads="1"/>
            </p:cNvSpPr>
            <p:nvPr/>
          </p:nvSpPr>
          <p:spPr bwMode="auto">
            <a:xfrm>
              <a:off x="1207" y="2085"/>
              <a:ext cx="80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400"/>
                </a:lnSpc>
              </a:pPr>
              <a:r>
                <a:rPr lang="en-US" altLang="en-US" sz="1200">
                  <a:solidFill>
                    <a:srgbClr val="000000"/>
                  </a:solidFill>
                </a:rPr>
                <a:t>32 bits of data</a:t>
              </a:r>
            </a:p>
          </p:txBody>
        </p:sp>
      </p:grpSp>
      <p:sp>
        <p:nvSpPr>
          <p:cNvPr id="2" name="Rectangle 1"/>
          <p:cNvSpPr/>
          <p:nvPr/>
        </p:nvSpPr>
        <p:spPr>
          <a:xfrm>
            <a:off x="1601225" y="5409074"/>
            <a:ext cx="4572000" cy="1034129"/>
          </a:xfrm>
          <a:prstGeom prst="rect">
            <a:avLst/>
          </a:prstGeom>
        </p:spPr>
        <p:txBody>
          <a:bodyPr>
            <a:spAutoFit/>
          </a:bodyPr>
          <a:lstStyle/>
          <a:p>
            <a:pPr>
              <a:lnSpc>
                <a:spcPct val="85000"/>
              </a:lnSpc>
            </a:pPr>
            <a:r>
              <a:rPr lang="en-US" altLang="en-US" dirty="0"/>
              <a:t>Alignment: require that objects fall on </a:t>
            </a:r>
          </a:p>
          <a:p>
            <a:pPr>
              <a:lnSpc>
                <a:spcPct val="85000"/>
              </a:lnSpc>
            </a:pPr>
            <a:r>
              <a:rPr lang="en-US" altLang="en-US" dirty="0"/>
              <a:t>address  that is multiple of  their size.</a:t>
            </a:r>
          </a:p>
          <a:p>
            <a:pPr>
              <a:lnSpc>
                <a:spcPct val="85000"/>
              </a:lnSpc>
            </a:pPr>
            <a:r>
              <a:rPr lang="en-US" altLang="en-US" dirty="0"/>
              <a:t>Can’t address in middle.</a:t>
            </a:r>
          </a:p>
          <a:p>
            <a:pPr>
              <a:lnSpc>
                <a:spcPct val="85000"/>
              </a:lnSpc>
            </a:pPr>
            <a:r>
              <a:rPr lang="en-US" altLang="en-US" dirty="0"/>
              <a:t>Always MIPS address has two zero </a:t>
            </a:r>
            <a:r>
              <a:rPr lang="en-US" altLang="en-US" dirty="0" err="1"/>
              <a:t>lsb</a:t>
            </a:r>
            <a:endParaRPr lang="en-US" altLang="en-US" dirty="0"/>
          </a:p>
        </p:txBody>
      </p:sp>
    </p:spTree>
    <p:extLst>
      <p:ext uri="{BB962C8B-B14F-4D97-AF65-F5344CB8AC3E}">
        <p14:creationId xmlns:p14="http://schemas.microsoft.com/office/powerpoint/2010/main" val="1420720579"/>
      </p:ext>
    </p:extLst>
  </p:cSld>
  <p:clrMapOvr>
    <a:masterClrMapping/>
  </p:clrMapOvr>
  <p:transition advTm="2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F1B921C-5704-4182-89D0-16AFB3C5B193}" type="slidenum">
              <a:rPr lang="en-AU" altLang="en-US" sz="1400"/>
              <a:pPr>
                <a:spcBef>
                  <a:spcPct val="0"/>
                </a:spcBef>
                <a:buClrTx/>
                <a:buSzTx/>
                <a:buFontTx/>
                <a:buNone/>
              </a:pPr>
              <a:t>47</a:t>
            </a:fld>
            <a:endParaRPr lang="en-AU" altLang="en-US" sz="1400"/>
          </a:p>
        </p:txBody>
      </p:sp>
      <p:sp>
        <p:nvSpPr>
          <p:cNvPr id="26627" name="Rectangle 4"/>
          <p:cNvSpPr>
            <a:spLocks noGrp="1" noChangeArrowheads="1"/>
          </p:cNvSpPr>
          <p:nvPr>
            <p:ph type="title"/>
          </p:nvPr>
        </p:nvSpPr>
        <p:spPr/>
        <p:txBody>
          <a:bodyPr/>
          <a:lstStyle/>
          <a:p>
            <a:pPr eaLnBrk="1" hangingPunct="1"/>
            <a:r>
              <a:rPr lang="en-US" altLang="en-US"/>
              <a:t>Registers vs. Memory</a:t>
            </a:r>
            <a:endParaRPr lang="en-AU" altLang="en-US"/>
          </a:p>
        </p:txBody>
      </p:sp>
      <p:sp>
        <p:nvSpPr>
          <p:cNvPr id="26628" name="Rectangle 5"/>
          <p:cNvSpPr>
            <a:spLocks noGrp="1" noChangeArrowheads="1"/>
          </p:cNvSpPr>
          <p:nvPr>
            <p:ph type="body" idx="1"/>
          </p:nvPr>
        </p:nvSpPr>
        <p:spPr/>
        <p:txBody>
          <a:bodyPr/>
          <a:lstStyle/>
          <a:p>
            <a:pPr eaLnBrk="1" hangingPunct="1">
              <a:lnSpc>
                <a:spcPct val="90000"/>
              </a:lnSpc>
            </a:pPr>
            <a:r>
              <a:rPr lang="en-US" altLang="en-US"/>
              <a:t>Registers are faster to access than memory</a:t>
            </a:r>
          </a:p>
          <a:p>
            <a:pPr eaLnBrk="1" hangingPunct="1">
              <a:lnSpc>
                <a:spcPct val="90000"/>
              </a:lnSpc>
            </a:pPr>
            <a:r>
              <a:rPr lang="en-US" altLang="en-US"/>
              <a:t>Operating on memory data requires loads and stores</a:t>
            </a:r>
          </a:p>
          <a:p>
            <a:pPr lvl="1" eaLnBrk="1" hangingPunct="1">
              <a:lnSpc>
                <a:spcPct val="90000"/>
              </a:lnSpc>
            </a:pPr>
            <a:r>
              <a:rPr lang="en-US" altLang="en-US"/>
              <a:t>More instructions to be executed</a:t>
            </a:r>
          </a:p>
          <a:p>
            <a:pPr eaLnBrk="1" hangingPunct="1">
              <a:lnSpc>
                <a:spcPct val="90000"/>
              </a:lnSpc>
            </a:pPr>
            <a:r>
              <a:rPr lang="en-US" altLang="en-US"/>
              <a:t>Compiler must use registers for variables as much as possible</a:t>
            </a:r>
          </a:p>
          <a:p>
            <a:pPr lvl="1" eaLnBrk="1" hangingPunct="1">
              <a:lnSpc>
                <a:spcPct val="90000"/>
              </a:lnSpc>
            </a:pPr>
            <a:r>
              <a:rPr lang="en-US" altLang="en-US"/>
              <a:t>Only spill to memory for less frequently used variables</a:t>
            </a:r>
          </a:p>
          <a:p>
            <a:pPr lvl="1" eaLnBrk="1" hangingPunct="1">
              <a:lnSpc>
                <a:spcPct val="90000"/>
              </a:lnSpc>
            </a:pPr>
            <a:r>
              <a:rPr lang="en-US" altLang="en-US"/>
              <a:t>Register optimization is important!</a:t>
            </a:r>
            <a:endParaRPr lang="en-AU"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a:t>Big Vs Little Endian</a:t>
            </a:r>
          </a:p>
        </p:txBody>
      </p:sp>
      <p:sp>
        <p:nvSpPr>
          <p:cNvPr id="3" name="Content Placeholder 2"/>
          <p:cNvSpPr>
            <a:spLocks noGrp="1"/>
          </p:cNvSpPr>
          <p:nvPr>
            <p:ph idx="1"/>
          </p:nvPr>
        </p:nvSpPr>
        <p:spPr>
          <a:xfrm>
            <a:off x="358775" y="1089025"/>
            <a:ext cx="9451975" cy="5111750"/>
          </a:xfrm>
        </p:spPr>
        <p:txBody>
          <a:bodyPr/>
          <a:lstStyle/>
          <a:p>
            <a:pPr>
              <a:defRPr/>
            </a:pPr>
            <a:r>
              <a:rPr lang="en-US" sz="2800" dirty="0"/>
              <a:t>MIPS &amp; Networks use Big Endian</a:t>
            </a:r>
          </a:p>
          <a:p>
            <a:pPr marL="0" indent="0">
              <a:buFont typeface="Wingdings" panose="05000000000000000000" pitchFamily="2" charset="2"/>
              <a:buNone/>
              <a:defRPr/>
            </a:pPr>
            <a:r>
              <a:rPr lang="en-US" sz="2800" dirty="0"/>
              <a:t>	Similar to Left to Right reading</a:t>
            </a:r>
          </a:p>
          <a:p>
            <a:pPr>
              <a:defRPr/>
            </a:pPr>
            <a:r>
              <a:rPr lang="en-US" sz="2800" dirty="0"/>
              <a:t>Intel- X86 use Little Endian </a:t>
            </a:r>
          </a:p>
          <a:p>
            <a:pPr marL="0" indent="0">
              <a:buFont typeface="Wingdings" panose="05000000000000000000" pitchFamily="2" charset="2"/>
              <a:buNone/>
              <a:defRPr/>
            </a:pPr>
            <a:r>
              <a:rPr lang="en-US" sz="2800" dirty="0"/>
              <a:t>	LLL rule : Little-Low-Least</a:t>
            </a:r>
          </a:p>
          <a:p>
            <a:pPr marL="0" indent="0">
              <a:buFont typeface="Wingdings" panose="05000000000000000000" pitchFamily="2" charset="2"/>
              <a:buNone/>
              <a:defRPr/>
            </a:pPr>
            <a:r>
              <a:rPr lang="en-US" sz="2800" dirty="0"/>
              <a:t>Example: 0000 1010 0000 1011 0000 1100 0000 1101</a:t>
            </a:r>
          </a:p>
          <a:p>
            <a:pPr marL="0" indent="0">
              <a:buFont typeface="Wingdings" panose="05000000000000000000" pitchFamily="2" charset="2"/>
              <a:buNone/>
              <a:defRPr/>
            </a:pPr>
            <a:endParaRPr lang="en-US" dirty="0"/>
          </a:p>
        </p:txBody>
      </p:sp>
      <p:sp>
        <p:nvSpPr>
          <p:cNvPr id="2150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en-US"/>
              <a:t>Chapter 2 — Instructions: Language of the Computer — </a:t>
            </a:r>
            <a:fld id="{2A7BDA14-A167-4B6F-880F-11E78646D22E}" type="slidenum">
              <a:rPr lang="en-AU" altLang="en-US"/>
              <a:pPr/>
              <a:t>48</a:t>
            </a:fld>
            <a:endParaRPr lang="en-AU" altLang="en-US"/>
          </a:p>
        </p:txBody>
      </p:sp>
      <p:pic>
        <p:nvPicPr>
          <p:cNvPr id="21509" name="Picture 2" descr="Big-Endian.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447" y="3313602"/>
            <a:ext cx="3675633" cy="328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4" descr="Little-End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822" y="3570730"/>
            <a:ext cx="3550170" cy="3169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6CCE447-B42A-46E7-99A0-B92644521350}" type="slidenum">
              <a:rPr lang="en-AU" altLang="en-US" sz="1400"/>
              <a:pPr>
                <a:spcBef>
                  <a:spcPct val="0"/>
                </a:spcBef>
                <a:buClrTx/>
                <a:buSzTx/>
                <a:buFontTx/>
                <a:buNone/>
              </a:pPr>
              <a:t>49</a:t>
            </a:fld>
            <a:endParaRPr lang="en-AU" altLang="en-US" sz="1400"/>
          </a:p>
        </p:txBody>
      </p:sp>
      <p:sp>
        <p:nvSpPr>
          <p:cNvPr id="22531" name="Rectangle 4"/>
          <p:cNvSpPr>
            <a:spLocks noGrp="1" noChangeArrowheads="1"/>
          </p:cNvSpPr>
          <p:nvPr>
            <p:ph type="title"/>
          </p:nvPr>
        </p:nvSpPr>
        <p:spPr/>
        <p:txBody>
          <a:bodyPr/>
          <a:lstStyle/>
          <a:p>
            <a:pPr eaLnBrk="1" hangingPunct="1"/>
            <a:r>
              <a:rPr lang="en-US" altLang="en-US" dirty="0"/>
              <a:t>Memory Operand Example 1</a:t>
            </a:r>
            <a:endParaRPr lang="en-AU" altLang="en-US" dirty="0"/>
          </a:p>
        </p:txBody>
      </p:sp>
      <p:sp>
        <p:nvSpPr>
          <p:cNvPr id="22532" name="Rectangle 5"/>
          <p:cNvSpPr>
            <a:spLocks noGrp="1" noChangeArrowheads="1"/>
          </p:cNvSpPr>
          <p:nvPr>
            <p:ph type="body" idx="1"/>
          </p:nvPr>
        </p:nvSpPr>
        <p:spPr/>
        <p:txBody>
          <a:bodyPr/>
          <a:lstStyle/>
          <a:p>
            <a:pPr eaLnBrk="1" hangingPunct="1"/>
            <a:r>
              <a:rPr lang="en-US" altLang="en-US" dirty="0"/>
              <a:t>C code:  </a:t>
            </a:r>
            <a:r>
              <a:rPr lang="en-US" altLang="en-US" sz="2800" dirty="0">
                <a:latin typeface="Lucida Console" panose="020B0609040504020204" pitchFamily="49" charset="0"/>
              </a:rPr>
              <a:t>	g = h + A[8];</a:t>
            </a:r>
          </a:p>
          <a:p>
            <a:pPr lvl="1" eaLnBrk="1" hangingPunct="1"/>
            <a:r>
              <a:rPr lang="en-US" altLang="en-US" dirty="0"/>
              <a:t>g in $s1, h in $s2, base address of A in $s3</a:t>
            </a:r>
          </a:p>
          <a:p>
            <a:pPr eaLnBrk="1" hangingPunct="1"/>
            <a:r>
              <a:rPr lang="en-US" altLang="en-US" dirty="0"/>
              <a:t>Compiled MIPS code:</a:t>
            </a:r>
          </a:p>
          <a:p>
            <a:pPr lvl="1" eaLnBrk="1" hangingPunct="1"/>
            <a:r>
              <a:rPr lang="en-US" altLang="en-US" dirty="0"/>
              <a:t>Index 8 requires offset of 32</a:t>
            </a:r>
          </a:p>
          <a:p>
            <a:pPr lvl="2" eaLnBrk="1" hangingPunct="1"/>
            <a:r>
              <a:rPr lang="en-US" altLang="en-US" dirty="0"/>
              <a:t>4 bytes per word</a:t>
            </a:r>
          </a:p>
          <a:p>
            <a:pPr lvl="2" eaLnBrk="1" hangingPunct="1"/>
            <a:endParaRPr lang="en-US" altLang="en-US" dirty="0"/>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lw</a:t>
            </a:r>
            <a:r>
              <a:rPr lang="en-US" altLang="en-US" sz="2800" dirty="0">
                <a:latin typeface="Lucida Console" panose="020B0609040504020204" pitchFamily="49" charset="0"/>
              </a:rPr>
              <a:t>  $t0, 32($s3)    # load word</a:t>
            </a:r>
            <a:br>
              <a:rPr lang="en-US" altLang="en-US" sz="2800" dirty="0">
                <a:latin typeface="Lucida Console" panose="020B0609040504020204" pitchFamily="49" charset="0"/>
              </a:rPr>
            </a:br>
            <a:r>
              <a:rPr lang="en-US" altLang="en-US" sz="2800" dirty="0">
                <a:latin typeface="Lucida Console" panose="020B0609040504020204" pitchFamily="49" charset="0"/>
              </a:rPr>
              <a:t>add $s1, $s2, $t0</a:t>
            </a:r>
            <a:endParaRPr lang="en-AU" altLang="en-US" sz="2800" dirty="0">
              <a:latin typeface="Lucida Console" panose="020B0609040504020204" pitchFamily="49" charset="0"/>
            </a:endParaRPr>
          </a:p>
        </p:txBody>
      </p:sp>
      <p:sp>
        <p:nvSpPr>
          <p:cNvPr id="22533" name="AutoShape 6"/>
          <p:cNvSpPr>
            <a:spLocks/>
          </p:cNvSpPr>
          <p:nvPr/>
        </p:nvSpPr>
        <p:spPr bwMode="auto">
          <a:xfrm>
            <a:off x="1619250" y="5445125"/>
            <a:ext cx="914400" cy="403225"/>
          </a:xfrm>
          <a:prstGeom prst="borderCallout1">
            <a:avLst>
              <a:gd name="adj1" fmla="val 28347"/>
              <a:gd name="adj2" fmla="val 108333"/>
              <a:gd name="adj3" fmla="val -190944"/>
              <a:gd name="adj4" fmla="val 160069"/>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offset</a:t>
            </a:r>
          </a:p>
        </p:txBody>
      </p:sp>
      <p:sp>
        <p:nvSpPr>
          <p:cNvPr id="22534" name="AutoShape 7"/>
          <p:cNvSpPr>
            <a:spLocks/>
          </p:cNvSpPr>
          <p:nvPr/>
        </p:nvSpPr>
        <p:spPr bwMode="auto">
          <a:xfrm>
            <a:off x="4140200" y="5445125"/>
            <a:ext cx="1655763" cy="403225"/>
          </a:xfrm>
          <a:prstGeom prst="borderCallout1">
            <a:avLst>
              <a:gd name="adj1" fmla="val 28347"/>
              <a:gd name="adj2" fmla="val -4602"/>
              <a:gd name="adj3" fmla="val -180708"/>
              <a:gd name="adj4" fmla="val -8532"/>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base register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fld id="{F1C90BA7-0F11-4504-9B38-A463ECBB4CEA}" type="datetime1">
              <a:rPr lang="en-US" altLang="en-US"/>
              <a:pPr/>
              <a:t>3/11/2023</a:t>
            </a:fld>
            <a:endParaRPr lang="en-US" altLang="en-US"/>
          </a:p>
        </p:txBody>
      </p:sp>
      <p:sp>
        <p:nvSpPr>
          <p:cNvPr id="6" name="Footer Placeholder 3"/>
          <p:cNvSpPr>
            <a:spLocks noGrp="1"/>
          </p:cNvSpPr>
          <p:nvPr>
            <p:ph type="ftr" sz="quarter" idx="4294967295"/>
          </p:nvPr>
        </p:nvSpPr>
        <p:spPr>
          <a:xfrm>
            <a:off x="3348038" y="6400800"/>
            <a:ext cx="2895600" cy="457200"/>
          </a:xfrm>
          <a:prstGeom prst="rect">
            <a:avLst/>
          </a:prstGeom>
        </p:spPr>
        <p:txBody>
          <a:bodyPr/>
          <a:lstStyle/>
          <a:p>
            <a:r>
              <a:rPr lang="en-US" altLang="en-US" dirty="0"/>
              <a:t>CS-IIST-Massey</a:t>
            </a:r>
          </a:p>
        </p:txBody>
      </p:sp>
      <p:sp>
        <p:nvSpPr>
          <p:cNvPr id="7" name="Slide Number Placeholder 4"/>
          <p:cNvSpPr>
            <a:spLocks noGrp="1"/>
          </p:cNvSpPr>
          <p:nvPr>
            <p:ph type="sldNum" sz="quarter" idx="4294967295"/>
          </p:nvPr>
        </p:nvSpPr>
        <p:spPr>
          <a:xfrm>
            <a:off x="7239000" y="6400800"/>
            <a:ext cx="1905000" cy="457200"/>
          </a:xfrm>
          <a:prstGeom prst="rect">
            <a:avLst/>
          </a:prstGeom>
        </p:spPr>
        <p:txBody>
          <a:bodyPr/>
          <a:lstStyle/>
          <a:p>
            <a:fld id="{B1621669-C1A9-4DE0-9DCA-C3A3016F7E22}" type="slidenum">
              <a:rPr lang="en-US" altLang="en-US"/>
              <a:pPr/>
              <a:t>5</a:t>
            </a:fld>
            <a:endParaRPr lang="en-US" altLang="en-US"/>
          </a:p>
        </p:txBody>
      </p:sp>
      <p:sp>
        <p:nvSpPr>
          <p:cNvPr id="216069" name="Rectangle 2053"/>
          <p:cNvSpPr>
            <a:spLocks noChangeArrowheads="1"/>
          </p:cNvSpPr>
          <p:nvPr/>
        </p:nvSpPr>
        <p:spPr bwMode="auto">
          <a:xfrm>
            <a:off x="755576" y="219077"/>
            <a:ext cx="4443413"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ISA - Design Issues</a:t>
            </a:r>
          </a:p>
        </p:txBody>
      </p:sp>
      <p:sp>
        <p:nvSpPr>
          <p:cNvPr id="216070" name="Rectangle 2054"/>
          <p:cNvSpPr>
            <a:spLocks noChangeArrowheads="1"/>
          </p:cNvSpPr>
          <p:nvPr/>
        </p:nvSpPr>
        <p:spPr bwMode="auto">
          <a:xfrm>
            <a:off x="509010" y="962025"/>
            <a:ext cx="84582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203200" indent="-203200">
              <a:spcBef>
                <a:spcPct val="20000"/>
              </a:spcBef>
              <a:spcAft>
                <a:spcPct val="0"/>
              </a:spcAft>
              <a:buChar char="•"/>
              <a:defRPr kumimoji="1" sz="3200">
                <a:solidFill>
                  <a:schemeClr val="tx1"/>
                </a:solidFill>
                <a:latin typeface="Impact" panose="020B0806030902050204" pitchFamily="34" charset="0"/>
              </a:defRPr>
            </a:lvl1pPr>
            <a:lvl2pPr marL="685800" indent="-190500">
              <a:spcBef>
                <a:spcPct val="20000"/>
              </a:spcBef>
              <a:spcAft>
                <a:spcPct val="0"/>
              </a:spcAft>
              <a:buChar char="–"/>
              <a:defRPr kumimoji="1" sz="2800">
                <a:solidFill>
                  <a:schemeClr val="tx1"/>
                </a:solidFill>
                <a:latin typeface="Impact" panose="020B0806030902050204" pitchFamily="34" charset="0"/>
              </a:defRPr>
            </a:lvl2pPr>
            <a:lvl3pPr marL="1257300" indent="-342900">
              <a:spcBef>
                <a:spcPct val="20000"/>
              </a:spcBef>
              <a:spcAft>
                <a:spcPct val="0"/>
              </a:spcAft>
              <a:buChar char="•"/>
              <a:defRPr kumimoji="1" sz="2400">
                <a:solidFill>
                  <a:schemeClr val="tx1"/>
                </a:solidFill>
                <a:latin typeface="Impact" panose="020B0806030902050204" pitchFamily="34" charset="0"/>
              </a:defRPr>
            </a:lvl3pPr>
            <a:lvl4pPr marL="1714500" indent="-342900">
              <a:spcBef>
                <a:spcPct val="20000"/>
              </a:spcBef>
              <a:spcAft>
                <a:spcPct val="0"/>
              </a:spcAft>
              <a:buChar char="–"/>
              <a:defRPr kumimoji="1" sz="2000">
                <a:solidFill>
                  <a:schemeClr val="tx1"/>
                </a:solidFill>
                <a:latin typeface="Impact" panose="020B0806030902050204" pitchFamily="34" charset="0"/>
              </a:defRPr>
            </a:lvl4pPr>
            <a:lvl5pPr marL="2171700" indent="-342900">
              <a:spcBef>
                <a:spcPct val="20000"/>
              </a:spcBef>
              <a:spcAft>
                <a:spcPct val="0"/>
              </a:spcAft>
              <a:buChar char="»"/>
              <a:defRPr kumimoji="1" sz="2000">
                <a:solidFill>
                  <a:schemeClr val="tx1"/>
                </a:solidFill>
                <a:latin typeface="Impact" panose="020B0806030902050204" pitchFamily="34" charset="0"/>
              </a:defRPr>
            </a:lvl5pPr>
            <a:lvl6pPr marL="2628900" indent="-3429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3086100" indent="-3429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543300" indent="-3429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4000500" indent="-3429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a:lnSpc>
                <a:spcPct val="140000"/>
              </a:lnSpc>
            </a:pPr>
            <a:r>
              <a:rPr lang="en-US" altLang="en-US" b="0" dirty="0"/>
              <a:t>Can it be implemented? Cost and time?</a:t>
            </a:r>
          </a:p>
          <a:p>
            <a:pPr>
              <a:lnSpc>
                <a:spcPct val="140000"/>
              </a:lnSpc>
            </a:pPr>
            <a:r>
              <a:rPr lang="en-US" altLang="en-US" b="0" dirty="0"/>
              <a:t>Can it be programmed?  Ease of compilation?</a:t>
            </a:r>
          </a:p>
          <a:p>
            <a:pPr>
              <a:lnSpc>
                <a:spcPct val="140000"/>
              </a:lnSpc>
            </a:pPr>
            <a:r>
              <a:rPr lang="en-US" altLang="en-US" b="0" dirty="0"/>
              <a:t>Instruction length /program length in memory?</a:t>
            </a:r>
          </a:p>
          <a:p>
            <a:pPr>
              <a:lnSpc>
                <a:spcPct val="140000"/>
              </a:lnSpc>
            </a:pPr>
            <a:r>
              <a:rPr lang="en-US" altLang="en-US" b="0" dirty="0"/>
              <a:t>Number of  instructions need to be executed?</a:t>
            </a:r>
          </a:p>
          <a:p>
            <a:pPr>
              <a:lnSpc>
                <a:spcPct val="140000"/>
              </a:lnSpc>
            </a:pPr>
            <a:r>
              <a:rPr lang="en-US" altLang="en-US" b="0" dirty="0"/>
              <a:t>How many clocks required per instruction? </a:t>
            </a:r>
          </a:p>
          <a:p>
            <a:pPr>
              <a:lnSpc>
                <a:spcPct val="140000"/>
              </a:lnSpc>
            </a:pPr>
            <a:r>
              <a:rPr lang="en-US" altLang="en-US" b="0" dirty="0"/>
              <a:t>Bytes flow from Main memory to CPU?</a:t>
            </a:r>
          </a:p>
          <a:p>
            <a:pPr>
              <a:lnSpc>
                <a:spcPct val="140000"/>
              </a:lnSpc>
            </a:pPr>
            <a:endParaRPr lang="en-US" altLang="en-US" b="0" dirty="0"/>
          </a:p>
        </p:txBody>
      </p:sp>
      <p:sp>
        <p:nvSpPr>
          <p:cNvPr id="216071" name="Rectangle 2055"/>
          <p:cNvSpPr>
            <a:spLocks noChangeArrowheads="1"/>
          </p:cNvSpPr>
          <p:nvPr/>
        </p:nvSpPr>
        <p:spPr bwMode="auto">
          <a:xfrm>
            <a:off x="609600" y="5638800"/>
            <a:ext cx="8128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NOTE: this also depends on instructions set, processor organization, and</a:t>
            </a:r>
          </a:p>
          <a:p>
            <a:pPr>
              <a:lnSpc>
                <a:spcPct val="85000"/>
              </a:lnSpc>
              <a:spcBef>
                <a:spcPct val="0"/>
              </a:spcBef>
              <a:spcAft>
                <a:spcPct val="0"/>
              </a:spcAft>
            </a:pPr>
            <a:r>
              <a:rPr lang="en-US" altLang="en-US">
                <a:solidFill>
                  <a:schemeClr val="tx1"/>
                </a:solidFill>
                <a:latin typeface="Arial" panose="020B0604020202020204" pitchFamily="34" charset="0"/>
              </a:rPr>
              <a:t>             compilation techniques.</a:t>
            </a:r>
          </a:p>
        </p:txBody>
      </p:sp>
    </p:spTree>
    <p:extLst>
      <p:ext uri="{BB962C8B-B14F-4D97-AF65-F5344CB8AC3E}">
        <p14:creationId xmlns:p14="http://schemas.microsoft.com/office/powerpoint/2010/main" val="10494964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9D7399F3-858C-4DBC-B545-DECA7D6BE20C}" type="slidenum">
              <a:rPr lang="en-AU" altLang="en-US" sz="1400"/>
              <a:pPr>
                <a:spcBef>
                  <a:spcPct val="0"/>
                </a:spcBef>
                <a:buClrTx/>
                <a:buSzTx/>
                <a:buFontTx/>
                <a:buNone/>
              </a:pPr>
              <a:t>50</a:t>
            </a:fld>
            <a:endParaRPr lang="en-AU" altLang="en-US" sz="1400"/>
          </a:p>
        </p:txBody>
      </p:sp>
      <p:sp>
        <p:nvSpPr>
          <p:cNvPr id="24579" name="Rectangle 4"/>
          <p:cNvSpPr>
            <a:spLocks noGrp="1" noChangeArrowheads="1"/>
          </p:cNvSpPr>
          <p:nvPr>
            <p:ph type="title"/>
          </p:nvPr>
        </p:nvSpPr>
        <p:spPr/>
        <p:txBody>
          <a:bodyPr/>
          <a:lstStyle/>
          <a:p>
            <a:pPr eaLnBrk="1" hangingPunct="1"/>
            <a:r>
              <a:rPr lang="en-US" altLang="en-US"/>
              <a:t>Memory Operand Example 2</a:t>
            </a:r>
            <a:endParaRPr lang="en-AU" altLang="en-US"/>
          </a:p>
        </p:txBody>
      </p:sp>
      <p:sp>
        <p:nvSpPr>
          <p:cNvPr id="24580" name="Rectangle 5"/>
          <p:cNvSpPr>
            <a:spLocks noGrp="1" noChangeArrowheads="1"/>
          </p:cNvSpPr>
          <p:nvPr>
            <p:ph type="body" idx="1"/>
          </p:nvPr>
        </p:nvSpPr>
        <p:spPr/>
        <p:txBody>
          <a:bodyPr/>
          <a:lstStyle/>
          <a:p>
            <a:pPr eaLnBrk="1" hangingPunct="1"/>
            <a:r>
              <a:rPr lang="en-US" altLang="en-US"/>
              <a:t>C code:</a:t>
            </a:r>
          </a:p>
          <a:p>
            <a:pPr eaLnBrk="1" hangingPunct="1">
              <a:buFont typeface="Wingdings" panose="05000000000000000000" pitchFamily="2" charset="2"/>
              <a:buNone/>
            </a:pPr>
            <a:r>
              <a:rPr lang="en-US" altLang="en-US" sz="2800">
                <a:latin typeface="Lucida Console" panose="020B0609040504020204" pitchFamily="49" charset="0"/>
              </a:rPr>
              <a:t>	A[12] = h + A[8];</a:t>
            </a:r>
          </a:p>
          <a:p>
            <a:pPr lvl="1" eaLnBrk="1" hangingPunct="1"/>
            <a:r>
              <a:rPr lang="en-US" altLang="en-US"/>
              <a:t>h in $s2, base address of A in $s3</a:t>
            </a:r>
          </a:p>
          <a:p>
            <a:pPr eaLnBrk="1" hangingPunct="1"/>
            <a:r>
              <a:rPr lang="en-US" altLang="en-US"/>
              <a:t>Compiled MIPS code:</a:t>
            </a:r>
          </a:p>
          <a:p>
            <a:pPr lvl="1" eaLnBrk="1" hangingPunct="1"/>
            <a:r>
              <a:rPr lang="en-US" altLang="en-US"/>
              <a:t>Index 8 requires offset of 32</a:t>
            </a:r>
          </a:p>
          <a:p>
            <a:pPr eaLnBrk="1" hangingPunct="1">
              <a:buFont typeface="Wingdings" panose="05000000000000000000" pitchFamily="2" charset="2"/>
              <a:buNone/>
            </a:pPr>
            <a:r>
              <a:rPr lang="en-US" altLang="en-US" sz="2800">
                <a:latin typeface="Lucida Console" panose="020B0609040504020204" pitchFamily="49" charset="0"/>
              </a:rPr>
              <a:t>	lw  $t0, 32($s3)    # load word</a:t>
            </a:r>
            <a:br>
              <a:rPr lang="en-US" altLang="en-US" sz="2800">
                <a:latin typeface="Lucida Console" panose="020B0609040504020204" pitchFamily="49" charset="0"/>
              </a:rPr>
            </a:br>
            <a:r>
              <a:rPr lang="en-US" altLang="en-US" sz="2800">
                <a:latin typeface="Lucida Console" panose="020B0609040504020204" pitchFamily="49" charset="0"/>
              </a:rPr>
              <a:t>add $t0, $s2, $t0</a:t>
            </a:r>
            <a:br>
              <a:rPr lang="en-US" altLang="en-US" sz="2800">
                <a:latin typeface="Lucida Console" panose="020B0609040504020204" pitchFamily="49" charset="0"/>
              </a:rPr>
            </a:br>
            <a:r>
              <a:rPr lang="en-US" altLang="en-US" sz="2800">
                <a:latin typeface="Lucida Console" panose="020B0609040504020204" pitchFamily="49" charset="0"/>
              </a:rPr>
              <a:t>sw  $t0, 48($s3)    # store word</a:t>
            </a:r>
            <a:endParaRPr lang="en-AU" altLang="en-US" sz="2800">
              <a:latin typeface="Lucida Console" panose="020B060904050402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1502DB0E-CB45-4CB0-8544-77646C8A0FC1}" type="datetime1">
              <a:rPr lang="en-US" altLang="en-US"/>
              <a:pPr/>
              <a:t>3/11/2023</a:t>
            </a:fld>
            <a:endParaRPr lang="en-US" altLang="en-US"/>
          </a:p>
        </p:txBody>
      </p:sp>
      <p:sp>
        <p:nvSpPr>
          <p:cNvPr id="9" name="Slide Number Placeholder 5"/>
          <p:cNvSpPr>
            <a:spLocks noGrp="1"/>
          </p:cNvSpPr>
          <p:nvPr>
            <p:ph type="sldNum" sz="quarter" idx="4294967295"/>
          </p:nvPr>
        </p:nvSpPr>
        <p:spPr>
          <a:xfrm>
            <a:off x="7239000" y="6400800"/>
            <a:ext cx="1905000" cy="457200"/>
          </a:xfrm>
          <a:prstGeom prst="rect">
            <a:avLst/>
          </a:prstGeom>
        </p:spPr>
        <p:txBody>
          <a:bodyPr/>
          <a:lstStyle/>
          <a:p>
            <a:fld id="{6262DA22-0069-4186-89FE-4D04F69CD9CA}" type="slidenum">
              <a:rPr lang="en-US" altLang="en-US"/>
              <a:pPr/>
              <a:t>51</a:t>
            </a:fld>
            <a:endParaRPr lang="en-US" altLang="en-US"/>
          </a:p>
        </p:txBody>
      </p:sp>
      <p:sp>
        <p:nvSpPr>
          <p:cNvPr id="79874" name="Rectangle 2"/>
          <p:cNvSpPr>
            <a:spLocks noGrp="1" noChangeArrowheads="1"/>
          </p:cNvSpPr>
          <p:nvPr>
            <p:ph type="title"/>
          </p:nvPr>
        </p:nvSpPr>
        <p:spPr>
          <a:xfrm>
            <a:off x="611188" y="522487"/>
            <a:ext cx="7633220" cy="4572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Data Transfer Instructions</a:t>
            </a:r>
          </a:p>
        </p:txBody>
      </p:sp>
      <p:sp>
        <p:nvSpPr>
          <p:cNvPr id="79876" name="Rectangle 4"/>
          <p:cNvSpPr>
            <a:spLocks noChangeArrowheads="1"/>
          </p:cNvSpPr>
          <p:nvPr/>
        </p:nvSpPr>
        <p:spPr bwMode="auto">
          <a:xfrm>
            <a:off x="211357" y="4782588"/>
            <a:ext cx="8065021"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b="0" dirty="0">
                <a:solidFill>
                  <a:schemeClr val="tx1"/>
                </a:solidFill>
                <a:latin typeface="Impact" panose="020B0806030902050204" pitchFamily="34" charset="0"/>
              </a:rPr>
              <a:t>C code:</a:t>
            </a:r>
            <a:r>
              <a:rPr lang="en-US" altLang="en-US" sz="3600" b="0" dirty="0">
                <a:solidFill>
                  <a:schemeClr val="tx1"/>
                </a:solidFill>
                <a:latin typeface="Impact" panose="020B0806030902050204" pitchFamily="34" charset="0"/>
              </a:rPr>
              <a:t>	</a:t>
            </a:r>
            <a:r>
              <a:rPr lang="en-US" altLang="en-US" sz="2400" b="0" dirty="0">
                <a:solidFill>
                  <a:schemeClr val="tx1"/>
                </a:solidFill>
                <a:latin typeface="Times New Roman" panose="02020603050405020304" pitchFamily="18" charset="0"/>
              </a:rPr>
              <a:t>	   </a:t>
            </a:r>
            <a:r>
              <a:rPr lang="en-US" altLang="en-US" sz="2400" dirty="0">
                <a:solidFill>
                  <a:schemeClr val="tx1"/>
                </a:solidFill>
              </a:rPr>
              <a:t>A[8] = A[8]+ h;   </a:t>
            </a:r>
            <a:r>
              <a:rPr lang="en-US" altLang="en-US" sz="2400" dirty="0"/>
              <a:t>h is in $s2</a:t>
            </a:r>
            <a:br>
              <a:rPr lang="en-US" altLang="en-US" sz="2400" dirty="0">
                <a:solidFill>
                  <a:schemeClr val="tx1"/>
                </a:solidFill>
                <a:latin typeface="Times New Roman" panose="02020603050405020304" pitchFamily="18" charset="0"/>
              </a:rPr>
            </a:br>
            <a:r>
              <a:rPr lang="en-US" altLang="en-US" sz="3200" b="0" dirty="0">
                <a:solidFill>
                  <a:schemeClr val="tx1"/>
                </a:solidFill>
                <a:latin typeface="Impact" panose="020B0806030902050204" pitchFamily="34" charset="0"/>
              </a:rPr>
              <a:t>MIPS code:</a:t>
            </a:r>
            <a:r>
              <a:rPr lang="en-US" altLang="en-US" sz="2400" b="0" dirty="0">
                <a:solidFill>
                  <a:schemeClr val="tx1"/>
                </a:solidFill>
                <a:latin typeface="Times New Roman" panose="02020603050405020304" pitchFamily="18" charset="0"/>
              </a:rPr>
              <a:t>   	 </a:t>
            </a:r>
            <a:r>
              <a:rPr lang="en-US" altLang="en-US" sz="2400" dirty="0" err="1">
                <a:solidFill>
                  <a:schemeClr val="tx1"/>
                </a:solidFill>
              </a:rPr>
              <a:t>lw</a:t>
            </a:r>
            <a:r>
              <a:rPr lang="en-US" altLang="en-US" sz="2400" dirty="0">
                <a:solidFill>
                  <a:schemeClr val="tx1"/>
                </a:solidFill>
              </a:rPr>
              <a:t> $t0, 32($s3)        ; A’s base in $s3</a:t>
            </a:r>
            <a:br>
              <a:rPr lang="en-US" altLang="en-US" sz="2400" dirty="0">
                <a:solidFill>
                  <a:schemeClr val="tx1"/>
                </a:solidFill>
              </a:rPr>
            </a:br>
            <a:r>
              <a:rPr lang="en-US" altLang="en-US" sz="2400" dirty="0">
                <a:solidFill>
                  <a:schemeClr val="tx1"/>
                </a:solidFill>
              </a:rPr>
              <a:t>			 add $t0, $s2, $t0     ; </a:t>
            </a:r>
            <a:r>
              <a:rPr lang="en-US" altLang="en-US" sz="2400" dirty="0"/>
              <a:t>h is in $s2</a:t>
            </a:r>
            <a:br>
              <a:rPr lang="en-US" altLang="en-US" sz="2400" dirty="0">
                <a:solidFill>
                  <a:schemeClr val="tx1"/>
                </a:solidFill>
              </a:rPr>
            </a:br>
            <a:r>
              <a:rPr lang="en-US" altLang="en-US" sz="2400" dirty="0">
                <a:solidFill>
                  <a:schemeClr val="tx1"/>
                </a:solidFill>
              </a:rPr>
              <a:t>			 </a:t>
            </a:r>
            <a:r>
              <a:rPr lang="en-US" altLang="en-US" sz="2400" dirty="0" err="1">
                <a:solidFill>
                  <a:schemeClr val="tx1"/>
                </a:solidFill>
              </a:rPr>
              <a:t>sw</a:t>
            </a:r>
            <a:r>
              <a:rPr lang="en-US" altLang="en-US" sz="2400" dirty="0">
                <a:solidFill>
                  <a:schemeClr val="tx1"/>
                </a:solidFill>
              </a:rPr>
              <a:t> $t0, 32($s3)</a:t>
            </a:r>
            <a:endParaRPr lang="en-US" altLang="en-US" sz="2400" dirty="0">
              <a:solidFill>
                <a:schemeClr val="tx1"/>
              </a:solidFill>
              <a:latin typeface="Times New Roman" panose="02020603050405020304" pitchFamily="18" charset="0"/>
            </a:endParaRPr>
          </a:p>
        </p:txBody>
      </p:sp>
      <p:sp>
        <p:nvSpPr>
          <p:cNvPr id="79893" name="Rectangle 21"/>
          <p:cNvSpPr>
            <a:spLocks noChangeArrowheads="1"/>
          </p:cNvSpPr>
          <p:nvPr/>
        </p:nvSpPr>
        <p:spPr bwMode="auto">
          <a:xfrm>
            <a:off x="224098" y="2374206"/>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20000"/>
              </a:spcBef>
              <a:spcAft>
                <a:spcPct val="0"/>
              </a:spcAft>
              <a:buChar char="•"/>
              <a:defRPr kumimoji="1" sz="3200">
                <a:solidFill>
                  <a:schemeClr val="tx1"/>
                </a:solidFill>
                <a:latin typeface="Impact" panose="020B0806030902050204" pitchFamily="34" charset="0"/>
              </a:defRPr>
            </a:lvl1pPr>
            <a:lvl2pPr marL="742950" indent="-285750">
              <a:spcBef>
                <a:spcPct val="20000"/>
              </a:spcBef>
              <a:spcAft>
                <a:spcPct val="0"/>
              </a:spcAft>
              <a:buChar char="–"/>
              <a:defRPr kumimoji="1" sz="2800">
                <a:solidFill>
                  <a:schemeClr val="tx1"/>
                </a:solidFill>
                <a:latin typeface="Impact" panose="020B0806030902050204" pitchFamily="34" charset="0"/>
              </a:defRPr>
            </a:lvl2pPr>
            <a:lvl3pPr marL="1143000" indent="-228600">
              <a:spcBef>
                <a:spcPct val="20000"/>
              </a:spcBef>
              <a:spcAft>
                <a:spcPct val="0"/>
              </a:spcAft>
              <a:buChar char="•"/>
              <a:defRPr kumimoji="1" sz="2400">
                <a:solidFill>
                  <a:schemeClr val="tx1"/>
                </a:solidFill>
                <a:latin typeface="Impact" panose="020B0806030902050204" pitchFamily="34" charset="0"/>
              </a:defRPr>
            </a:lvl3pPr>
            <a:lvl4pPr marL="1600200" indent="-228600">
              <a:spcBef>
                <a:spcPct val="20000"/>
              </a:spcBef>
              <a:spcAft>
                <a:spcPct val="0"/>
              </a:spcAft>
              <a:buChar char="–"/>
              <a:defRPr kumimoji="1" sz="2000">
                <a:solidFill>
                  <a:schemeClr val="tx1"/>
                </a:solidFill>
                <a:latin typeface="Impact" panose="020B0806030902050204" pitchFamily="34" charset="0"/>
              </a:defRPr>
            </a:lvl4pPr>
            <a:lvl5pPr marL="2057400" indent="-228600">
              <a:spcBef>
                <a:spcPct val="20000"/>
              </a:spcBef>
              <a:spcAft>
                <a:spcPct val="0"/>
              </a:spcAft>
              <a:buChar char="»"/>
              <a:defRPr kumimoji="1"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a:lnSpc>
                <a:spcPct val="100000"/>
              </a:lnSpc>
            </a:pPr>
            <a:r>
              <a:rPr lang="en-US" altLang="en-US" sz="2800" dirty="0">
                <a:latin typeface="+mn-lt"/>
              </a:rPr>
              <a:t>General format -   STORE WORD   </a:t>
            </a:r>
            <a:r>
              <a:rPr lang="en-US" altLang="en-US" sz="2800" dirty="0" err="1">
                <a:latin typeface="+mn-lt"/>
              </a:rPr>
              <a:t>sw</a:t>
            </a:r>
            <a:r>
              <a:rPr lang="en-US" altLang="en-US" sz="2800" dirty="0">
                <a:latin typeface="+mn-lt"/>
              </a:rPr>
              <a:t>   </a:t>
            </a:r>
            <a:r>
              <a:rPr lang="en-US" altLang="en-US" sz="2800" dirty="0" err="1">
                <a:latin typeface="+mn-lt"/>
              </a:rPr>
              <a:t>rt</a:t>
            </a:r>
            <a:r>
              <a:rPr lang="en-US" altLang="en-US" sz="2800" dirty="0">
                <a:latin typeface="+mn-lt"/>
              </a:rPr>
              <a:t> , offset(</a:t>
            </a:r>
            <a:r>
              <a:rPr lang="en-US" altLang="en-US" sz="2800" dirty="0" err="1">
                <a:latin typeface="+mn-lt"/>
              </a:rPr>
              <a:t>rs</a:t>
            </a:r>
            <a:r>
              <a:rPr lang="en-US" altLang="en-US" sz="2800" dirty="0">
                <a:latin typeface="+mn-lt"/>
              </a:rPr>
              <a:t>)  </a:t>
            </a:r>
          </a:p>
          <a:p>
            <a:pPr>
              <a:lnSpc>
                <a:spcPct val="100000"/>
              </a:lnSpc>
              <a:buFontTx/>
              <a:buNone/>
            </a:pPr>
            <a:r>
              <a:rPr lang="en-US" altLang="en-US" sz="2800" dirty="0">
                <a:latin typeface="+mn-lt"/>
              </a:rPr>
              <a:t>       effect is    mem [</a:t>
            </a:r>
            <a:r>
              <a:rPr lang="en-US" altLang="en-US" sz="2800" dirty="0" err="1">
                <a:latin typeface="+mn-lt"/>
              </a:rPr>
              <a:t>rs</a:t>
            </a:r>
            <a:r>
              <a:rPr lang="en-US" altLang="en-US" sz="2800" dirty="0">
                <a:latin typeface="+mn-lt"/>
              </a:rPr>
              <a:t> + offset] </a:t>
            </a:r>
            <a:r>
              <a:rPr lang="en-US" altLang="en-US" sz="2800" dirty="0">
                <a:latin typeface="+mn-lt"/>
                <a:sym typeface="Wingdings" panose="05000000000000000000" pitchFamily="2" charset="2"/>
              </a:rPr>
              <a:t></a:t>
            </a:r>
            <a:r>
              <a:rPr lang="en-US" altLang="en-US" sz="2800" dirty="0">
                <a:latin typeface="+mn-lt"/>
              </a:rPr>
              <a:t> </a:t>
            </a:r>
            <a:r>
              <a:rPr lang="en-US" altLang="en-US" sz="2800" dirty="0" err="1">
                <a:latin typeface="+mn-lt"/>
              </a:rPr>
              <a:t>rt</a:t>
            </a:r>
            <a:endParaRPr lang="en-US" altLang="en-US" sz="2800" dirty="0">
              <a:latin typeface="+mn-lt"/>
            </a:endParaRPr>
          </a:p>
          <a:p>
            <a:pPr>
              <a:lnSpc>
                <a:spcPct val="100000"/>
              </a:lnSpc>
              <a:buFontTx/>
              <a:buNone/>
            </a:pPr>
            <a:endParaRPr lang="en-US" altLang="en-US" sz="2800" dirty="0">
              <a:latin typeface="+mn-lt"/>
            </a:endParaRPr>
          </a:p>
        </p:txBody>
      </p:sp>
      <p:sp>
        <p:nvSpPr>
          <p:cNvPr id="79894" name="Rectangle 22"/>
          <p:cNvSpPr>
            <a:spLocks noChangeArrowheads="1"/>
          </p:cNvSpPr>
          <p:nvPr/>
        </p:nvSpPr>
        <p:spPr bwMode="auto">
          <a:xfrm>
            <a:off x="987648" y="3706033"/>
            <a:ext cx="763284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20000"/>
              </a:spcBef>
              <a:spcAft>
                <a:spcPct val="0"/>
              </a:spcAft>
              <a:buChar char="•"/>
              <a:defRPr kumimoji="1" sz="3200">
                <a:solidFill>
                  <a:schemeClr val="tx1"/>
                </a:solidFill>
                <a:latin typeface="Impact" panose="020B0806030902050204" pitchFamily="34" charset="0"/>
              </a:defRPr>
            </a:lvl1pPr>
            <a:lvl2pPr marL="742950" indent="-285750">
              <a:spcBef>
                <a:spcPct val="20000"/>
              </a:spcBef>
              <a:spcAft>
                <a:spcPct val="0"/>
              </a:spcAft>
              <a:buChar char="–"/>
              <a:defRPr kumimoji="1" sz="2800">
                <a:solidFill>
                  <a:schemeClr val="tx1"/>
                </a:solidFill>
                <a:latin typeface="Impact" panose="020B0806030902050204" pitchFamily="34" charset="0"/>
              </a:defRPr>
            </a:lvl2pPr>
            <a:lvl3pPr marL="1143000" indent="-228600">
              <a:spcBef>
                <a:spcPct val="20000"/>
              </a:spcBef>
              <a:spcAft>
                <a:spcPct val="0"/>
              </a:spcAft>
              <a:buChar char="•"/>
              <a:defRPr kumimoji="1" sz="2400">
                <a:solidFill>
                  <a:schemeClr val="tx1"/>
                </a:solidFill>
                <a:latin typeface="Impact" panose="020B0806030902050204" pitchFamily="34" charset="0"/>
              </a:defRPr>
            </a:lvl3pPr>
            <a:lvl4pPr marL="1600200" indent="-228600">
              <a:spcBef>
                <a:spcPct val="20000"/>
              </a:spcBef>
              <a:spcAft>
                <a:spcPct val="0"/>
              </a:spcAft>
              <a:buChar char="–"/>
              <a:defRPr kumimoji="1" sz="2000">
                <a:solidFill>
                  <a:schemeClr val="tx1"/>
                </a:solidFill>
                <a:latin typeface="Impact" panose="020B0806030902050204" pitchFamily="34" charset="0"/>
              </a:defRPr>
            </a:lvl4pPr>
            <a:lvl5pPr marL="2057400" indent="-228600">
              <a:spcBef>
                <a:spcPct val="20000"/>
              </a:spcBef>
              <a:spcAft>
                <a:spcPct val="0"/>
              </a:spcAft>
              <a:buChar char="»"/>
              <a:defRPr kumimoji="1"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a:lnSpc>
                <a:spcPct val="100000"/>
              </a:lnSpc>
              <a:buFontTx/>
              <a:buNone/>
            </a:pPr>
            <a:r>
              <a:rPr lang="en-US" altLang="en-US" b="0" dirty="0">
                <a:latin typeface="Gisha" panose="020B0502040204020203" pitchFamily="34" charset="-79"/>
                <a:cs typeface="Gisha" panose="020B0502040204020203" pitchFamily="34" charset="-79"/>
              </a:rPr>
              <a:t>where </a:t>
            </a:r>
            <a:r>
              <a:rPr lang="en-US" altLang="en-US" b="0" dirty="0" err="1">
                <a:latin typeface="Gisha" panose="020B0502040204020203" pitchFamily="34" charset="-79"/>
                <a:cs typeface="Gisha" panose="020B0502040204020203" pitchFamily="34" charset="-79"/>
              </a:rPr>
              <a:t>rs</a:t>
            </a:r>
            <a:r>
              <a:rPr lang="en-US" altLang="en-US" b="0" dirty="0">
                <a:latin typeface="Gisha" panose="020B0502040204020203" pitchFamily="34" charset="-79"/>
                <a:cs typeface="Gisha" panose="020B0502040204020203" pitchFamily="34" charset="-79"/>
              </a:rPr>
              <a:t> contain base address,  and</a:t>
            </a:r>
          </a:p>
          <a:p>
            <a:pPr>
              <a:lnSpc>
                <a:spcPct val="100000"/>
              </a:lnSpc>
              <a:buFontTx/>
              <a:buNone/>
            </a:pPr>
            <a:r>
              <a:rPr lang="en-US" altLang="en-US" b="0" dirty="0">
                <a:latin typeface="Gisha" panose="020B0502040204020203" pitchFamily="34" charset="-79"/>
                <a:cs typeface="Gisha" panose="020B0502040204020203" pitchFamily="34" charset="-79"/>
              </a:rPr>
              <a:t>offset is an immediate value</a:t>
            </a:r>
          </a:p>
        </p:txBody>
      </p:sp>
      <p:sp>
        <p:nvSpPr>
          <p:cNvPr id="79897" name="Rectangle 25"/>
          <p:cNvSpPr>
            <a:spLocks noChangeArrowheads="1"/>
          </p:cNvSpPr>
          <p:nvPr/>
        </p:nvSpPr>
        <p:spPr bwMode="auto">
          <a:xfrm>
            <a:off x="204080" y="1156493"/>
            <a:ext cx="8839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20000"/>
              </a:spcBef>
              <a:spcAft>
                <a:spcPct val="0"/>
              </a:spcAft>
              <a:buChar char="•"/>
              <a:defRPr kumimoji="1" sz="3200">
                <a:solidFill>
                  <a:schemeClr val="tx1"/>
                </a:solidFill>
                <a:latin typeface="Impact" panose="020B0806030902050204" pitchFamily="34" charset="0"/>
              </a:defRPr>
            </a:lvl1pPr>
            <a:lvl2pPr marL="742950" indent="-285750">
              <a:spcBef>
                <a:spcPct val="20000"/>
              </a:spcBef>
              <a:spcAft>
                <a:spcPct val="0"/>
              </a:spcAft>
              <a:buChar char="–"/>
              <a:defRPr kumimoji="1" sz="2800">
                <a:solidFill>
                  <a:schemeClr val="tx1"/>
                </a:solidFill>
                <a:latin typeface="Impact" panose="020B0806030902050204" pitchFamily="34" charset="0"/>
              </a:defRPr>
            </a:lvl2pPr>
            <a:lvl3pPr marL="1143000" indent="-228600">
              <a:spcBef>
                <a:spcPct val="20000"/>
              </a:spcBef>
              <a:spcAft>
                <a:spcPct val="0"/>
              </a:spcAft>
              <a:buChar char="•"/>
              <a:defRPr kumimoji="1" sz="2400">
                <a:solidFill>
                  <a:schemeClr val="tx1"/>
                </a:solidFill>
                <a:latin typeface="Impact" panose="020B0806030902050204" pitchFamily="34" charset="0"/>
              </a:defRPr>
            </a:lvl3pPr>
            <a:lvl4pPr marL="1600200" indent="-228600">
              <a:spcBef>
                <a:spcPct val="20000"/>
              </a:spcBef>
              <a:spcAft>
                <a:spcPct val="0"/>
              </a:spcAft>
              <a:buChar char="–"/>
              <a:defRPr kumimoji="1" sz="2000">
                <a:solidFill>
                  <a:schemeClr val="tx1"/>
                </a:solidFill>
                <a:latin typeface="Impact" panose="020B0806030902050204" pitchFamily="34" charset="0"/>
              </a:defRPr>
            </a:lvl4pPr>
            <a:lvl5pPr marL="2057400" indent="-228600">
              <a:spcBef>
                <a:spcPct val="20000"/>
              </a:spcBef>
              <a:spcAft>
                <a:spcPct val="0"/>
              </a:spcAft>
              <a:buChar char="»"/>
              <a:defRPr kumimoji="1"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a:lnSpc>
                <a:spcPct val="100000"/>
              </a:lnSpc>
            </a:pPr>
            <a:r>
              <a:rPr lang="en-US" altLang="en-US" sz="2800" dirty="0">
                <a:latin typeface="+mn-lt"/>
              </a:rPr>
              <a:t>General format -   LOAD WORD     </a:t>
            </a:r>
            <a:r>
              <a:rPr lang="en-US" altLang="en-US" sz="2800" dirty="0" err="1">
                <a:latin typeface="+mn-lt"/>
              </a:rPr>
              <a:t>lw</a:t>
            </a:r>
            <a:r>
              <a:rPr lang="en-US" altLang="en-US" sz="2800" dirty="0">
                <a:latin typeface="+mn-lt"/>
              </a:rPr>
              <a:t>   </a:t>
            </a:r>
            <a:r>
              <a:rPr lang="en-US" altLang="en-US" sz="2800" dirty="0" err="1">
                <a:latin typeface="+mn-lt"/>
              </a:rPr>
              <a:t>rt</a:t>
            </a:r>
            <a:r>
              <a:rPr lang="en-US" altLang="en-US" sz="2800" dirty="0">
                <a:latin typeface="+mn-lt"/>
              </a:rPr>
              <a:t> , offset(</a:t>
            </a:r>
            <a:r>
              <a:rPr lang="en-US" altLang="en-US" sz="2800" dirty="0" err="1">
                <a:latin typeface="+mn-lt"/>
              </a:rPr>
              <a:t>rs</a:t>
            </a:r>
            <a:r>
              <a:rPr lang="en-US" altLang="en-US" sz="2800" dirty="0">
                <a:latin typeface="+mn-lt"/>
              </a:rPr>
              <a:t>)  </a:t>
            </a:r>
          </a:p>
          <a:p>
            <a:pPr>
              <a:lnSpc>
                <a:spcPct val="100000"/>
              </a:lnSpc>
              <a:buFontTx/>
              <a:buNone/>
            </a:pPr>
            <a:r>
              <a:rPr lang="en-US" altLang="en-US" sz="2800" dirty="0">
                <a:latin typeface="+mn-lt"/>
              </a:rPr>
              <a:t>    	effect is    </a:t>
            </a:r>
            <a:r>
              <a:rPr lang="en-US" altLang="en-US" sz="2800" dirty="0" err="1">
                <a:latin typeface="+mn-lt"/>
              </a:rPr>
              <a:t>rt</a:t>
            </a:r>
            <a:r>
              <a:rPr lang="en-US" altLang="en-US" sz="2800" dirty="0">
                <a:latin typeface="+mn-lt"/>
              </a:rPr>
              <a:t> </a:t>
            </a:r>
            <a:r>
              <a:rPr lang="en-US" altLang="en-US" sz="2800" dirty="0">
                <a:latin typeface="+mn-lt"/>
                <a:sym typeface="Wingdings" panose="05000000000000000000" pitchFamily="2" charset="2"/>
              </a:rPr>
              <a:t></a:t>
            </a:r>
            <a:r>
              <a:rPr lang="en-US" altLang="en-US" sz="2800" dirty="0">
                <a:latin typeface="+mn-lt"/>
              </a:rPr>
              <a:t> mem [</a:t>
            </a:r>
            <a:r>
              <a:rPr lang="en-US" altLang="en-US" sz="2800" dirty="0" err="1">
                <a:latin typeface="+mn-lt"/>
              </a:rPr>
              <a:t>rs</a:t>
            </a:r>
            <a:r>
              <a:rPr lang="en-US" altLang="en-US" sz="2800" dirty="0">
                <a:latin typeface="+mn-lt"/>
              </a:rPr>
              <a:t> + offset]</a:t>
            </a:r>
          </a:p>
        </p:txBody>
      </p:sp>
      <p:sp>
        <p:nvSpPr>
          <p:cNvPr id="10" name="Text Box 1048"/>
          <p:cNvSpPr txBox="1">
            <a:spLocks noChangeArrowheads="1"/>
          </p:cNvSpPr>
          <p:nvPr/>
        </p:nvSpPr>
        <p:spPr bwMode="auto">
          <a:xfrm>
            <a:off x="2670441" y="3293118"/>
            <a:ext cx="594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00000"/>
              </a:lnSpc>
              <a:spcBef>
                <a:spcPct val="50000"/>
              </a:spcBef>
              <a:spcAft>
                <a:spcPct val="0"/>
              </a:spcAft>
              <a:buFontTx/>
              <a:buChar char="•"/>
            </a:pPr>
            <a:r>
              <a:rPr lang="en-US" altLang="en-US" sz="2800" dirty="0">
                <a:solidFill>
                  <a:schemeClr val="tx1"/>
                </a:solidFill>
                <a:latin typeface="Times New Roman" panose="02020603050405020304" pitchFamily="18" charset="0"/>
              </a:rPr>
              <a:t>Store word is destination first ?</a:t>
            </a:r>
          </a:p>
        </p:txBody>
      </p:sp>
    </p:spTree>
    <p:extLst>
      <p:ext uri="{BB962C8B-B14F-4D97-AF65-F5344CB8AC3E}">
        <p14:creationId xmlns:p14="http://schemas.microsoft.com/office/powerpoint/2010/main" val="3706945790"/>
      </p:ext>
    </p:extLst>
  </p:cSld>
  <p:clrMapOvr>
    <a:masterClrMapping/>
  </p:clrMapOvr>
  <p:transition advTm="2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Date Placeholder 3"/>
          <p:cNvSpPr>
            <a:spLocks noGrp="1"/>
          </p:cNvSpPr>
          <p:nvPr>
            <p:ph type="dt" sz="half" idx="10"/>
          </p:nvPr>
        </p:nvSpPr>
        <p:spPr/>
        <p:txBody>
          <a:bodyPr/>
          <a:lstStyle/>
          <a:p>
            <a:fld id="{A7C995BB-364C-4010-B538-CDBFE2DDAB6E}" type="datetime1">
              <a:rPr lang="en-US" altLang="en-US"/>
              <a:pPr/>
              <a:t>3/11/2023</a:t>
            </a:fld>
            <a:endParaRPr lang="en-US" altLang="en-US"/>
          </a:p>
        </p:txBody>
      </p:sp>
      <p:sp>
        <p:nvSpPr>
          <p:cNvPr id="26" name="Slide Number Placeholder 5"/>
          <p:cNvSpPr>
            <a:spLocks noGrp="1"/>
          </p:cNvSpPr>
          <p:nvPr>
            <p:ph type="sldNum" sz="quarter" idx="4294967295"/>
          </p:nvPr>
        </p:nvSpPr>
        <p:spPr>
          <a:xfrm>
            <a:off x="7239000" y="6400800"/>
            <a:ext cx="1905000" cy="457200"/>
          </a:xfrm>
          <a:prstGeom prst="rect">
            <a:avLst/>
          </a:prstGeom>
        </p:spPr>
        <p:txBody>
          <a:bodyPr/>
          <a:lstStyle/>
          <a:p>
            <a:fld id="{8139FFAD-F471-4910-A66D-4B66F5088108}" type="slidenum">
              <a:rPr lang="en-US" altLang="en-US"/>
              <a:pPr/>
              <a:t>52</a:t>
            </a:fld>
            <a:endParaRPr lang="en-US" altLang="en-US"/>
          </a:p>
        </p:txBody>
      </p:sp>
      <p:sp>
        <p:nvSpPr>
          <p:cNvPr id="228354" name="Rectangle 1026"/>
          <p:cNvSpPr>
            <a:spLocks noGrp="1" noChangeArrowheads="1"/>
          </p:cNvSpPr>
          <p:nvPr>
            <p:ph type="title"/>
          </p:nvPr>
        </p:nvSpPr>
        <p:spPr>
          <a:xfrm>
            <a:off x="685800" y="408515"/>
            <a:ext cx="7696200" cy="4572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Data Transfer Instructions</a:t>
            </a:r>
          </a:p>
        </p:txBody>
      </p:sp>
      <p:sp>
        <p:nvSpPr>
          <p:cNvPr id="228355" name="Rectangle 1027"/>
          <p:cNvSpPr>
            <a:spLocks noGrp="1" noChangeArrowheads="1"/>
          </p:cNvSpPr>
          <p:nvPr>
            <p:ph type="body" idx="1"/>
          </p:nvPr>
        </p:nvSpPr>
        <p:spPr>
          <a:xfrm>
            <a:off x="539552" y="1180473"/>
            <a:ext cx="8839200" cy="16764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90000"/>
              </a:lnSpc>
            </a:pPr>
            <a:r>
              <a:rPr lang="en-US" altLang="en-US" sz="2800" dirty="0"/>
              <a:t>Only two types of Data transfer (Mem </a:t>
            </a:r>
            <a:r>
              <a:rPr lang="en-US" altLang="en-US" sz="2800" dirty="0">
                <a:sym typeface="Wingdings" panose="05000000000000000000" pitchFamily="2" charset="2"/>
              </a:rPr>
              <a:t></a:t>
            </a:r>
            <a:r>
              <a:rPr lang="en-US" altLang="en-US" sz="2800" dirty="0" err="1">
                <a:sym typeface="Wingdings" panose="05000000000000000000" pitchFamily="2" charset="2"/>
              </a:rPr>
              <a:t>Reg</a:t>
            </a:r>
            <a:r>
              <a:rPr lang="en-US" altLang="en-US" sz="2800" dirty="0">
                <a:sym typeface="Wingdings" panose="05000000000000000000" pitchFamily="2" charset="2"/>
              </a:rPr>
              <a:t>]</a:t>
            </a:r>
            <a:endParaRPr lang="en-US" altLang="en-US" sz="2800" dirty="0"/>
          </a:p>
          <a:p>
            <a:pPr>
              <a:lnSpc>
                <a:spcPct val="90000"/>
              </a:lnSpc>
            </a:pPr>
            <a:r>
              <a:rPr lang="en-US" altLang="en-US" sz="2800" dirty="0"/>
              <a:t>Only two (Load / Store] can access main memory.</a:t>
            </a:r>
          </a:p>
          <a:p>
            <a:pPr>
              <a:lnSpc>
                <a:spcPct val="90000"/>
              </a:lnSpc>
            </a:pPr>
            <a:r>
              <a:rPr lang="en-US" altLang="en-US" sz="2800" dirty="0"/>
              <a:t>Use only one addressing mode, </a:t>
            </a:r>
            <a:r>
              <a:rPr lang="en-US" altLang="en-US" sz="2800" dirty="0" err="1"/>
              <a:t>base+offset</a:t>
            </a:r>
            <a:endParaRPr lang="en-US" altLang="en-US" sz="2800" dirty="0"/>
          </a:p>
        </p:txBody>
      </p:sp>
      <p:sp>
        <p:nvSpPr>
          <p:cNvPr id="228356" name="Rectangle 1028"/>
          <p:cNvSpPr>
            <a:spLocks noChangeArrowheads="1"/>
          </p:cNvSpPr>
          <p:nvPr/>
        </p:nvSpPr>
        <p:spPr bwMode="auto">
          <a:xfrm>
            <a:off x="6851564" y="2735698"/>
            <a:ext cx="2133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pPr>
            <a:r>
              <a:rPr lang="en-US" altLang="en-US" sz="3200" b="0" dirty="0" err="1">
                <a:solidFill>
                  <a:schemeClr val="tx1"/>
                </a:solidFill>
                <a:latin typeface="Times New Roman" panose="02020603050405020304" pitchFamily="18" charset="0"/>
              </a:rPr>
              <a:t>sw</a:t>
            </a:r>
            <a:r>
              <a:rPr lang="en-US" altLang="en-US" sz="3200" b="0" dirty="0">
                <a:solidFill>
                  <a:schemeClr val="tx1"/>
                </a:solidFill>
                <a:latin typeface="Times New Roman" panose="02020603050405020304" pitchFamily="18" charset="0"/>
              </a:rPr>
              <a:t>  </a:t>
            </a:r>
            <a:r>
              <a:rPr lang="en-US" altLang="en-US" sz="3200" b="0" dirty="0" err="1">
                <a:solidFill>
                  <a:schemeClr val="tx1"/>
                </a:solidFill>
                <a:latin typeface="Times New Roman" panose="02020603050405020304" pitchFamily="18" charset="0"/>
              </a:rPr>
              <a:t>rt</a:t>
            </a:r>
            <a:r>
              <a:rPr lang="en-US" altLang="en-US" sz="3200" b="0" dirty="0">
                <a:solidFill>
                  <a:schemeClr val="tx1"/>
                </a:solidFill>
                <a:latin typeface="Times New Roman" panose="02020603050405020304" pitchFamily="18" charset="0"/>
              </a:rPr>
              <a:t>, I(</a:t>
            </a:r>
            <a:r>
              <a:rPr lang="en-US" altLang="en-US" sz="3200" b="0" dirty="0" err="1">
                <a:solidFill>
                  <a:schemeClr val="tx1"/>
                </a:solidFill>
                <a:latin typeface="Times New Roman" panose="02020603050405020304" pitchFamily="18" charset="0"/>
              </a:rPr>
              <a:t>rs</a:t>
            </a:r>
            <a:r>
              <a:rPr lang="en-US" altLang="en-US" sz="3200" b="0" dirty="0">
                <a:solidFill>
                  <a:schemeClr val="tx1"/>
                </a:solidFill>
                <a:latin typeface="Times New Roman" panose="02020603050405020304" pitchFamily="18" charset="0"/>
              </a:rPr>
              <a:t>) </a:t>
            </a:r>
          </a:p>
        </p:txBody>
      </p:sp>
      <p:sp>
        <p:nvSpPr>
          <p:cNvPr id="228373" name="Rectangle 1045"/>
          <p:cNvSpPr>
            <a:spLocks noChangeArrowheads="1"/>
          </p:cNvSpPr>
          <p:nvPr/>
        </p:nvSpPr>
        <p:spPr bwMode="auto">
          <a:xfrm>
            <a:off x="615752" y="2703627"/>
            <a:ext cx="2133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pPr>
            <a:r>
              <a:rPr lang="en-US" altLang="en-US" sz="3200" b="0" dirty="0" err="1">
                <a:solidFill>
                  <a:schemeClr val="tx1"/>
                </a:solidFill>
                <a:latin typeface="Times New Roman" panose="02020603050405020304" pitchFamily="18" charset="0"/>
              </a:rPr>
              <a:t>lw</a:t>
            </a:r>
            <a:r>
              <a:rPr lang="en-US" altLang="en-US" sz="3200" b="0" dirty="0">
                <a:solidFill>
                  <a:schemeClr val="tx1"/>
                </a:solidFill>
                <a:latin typeface="Times New Roman" panose="02020603050405020304" pitchFamily="18" charset="0"/>
              </a:rPr>
              <a:t>  </a:t>
            </a:r>
            <a:r>
              <a:rPr lang="en-US" altLang="en-US" sz="3200" b="0" dirty="0" err="1">
                <a:solidFill>
                  <a:schemeClr val="tx1"/>
                </a:solidFill>
                <a:latin typeface="Times New Roman" panose="02020603050405020304" pitchFamily="18" charset="0"/>
              </a:rPr>
              <a:t>rt</a:t>
            </a:r>
            <a:r>
              <a:rPr lang="en-US" altLang="en-US" sz="3200" b="0" dirty="0">
                <a:solidFill>
                  <a:schemeClr val="tx1"/>
                </a:solidFill>
                <a:latin typeface="Times New Roman" panose="02020603050405020304" pitchFamily="18" charset="0"/>
              </a:rPr>
              <a:t>, I(</a:t>
            </a:r>
            <a:r>
              <a:rPr lang="en-US" altLang="en-US" sz="3200" b="0" dirty="0" err="1">
                <a:solidFill>
                  <a:schemeClr val="tx1"/>
                </a:solidFill>
                <a:latin typeface="Times New Roman" panose="02020603050405020304" pitchFamily="18" charset="0"/>
              </a:rPr>
              <a:t>rs</a:t>
            </a:r>
            <a:r>
              <a:rPr lang="en-US" altLang="en-US" sz="3200" b="0" dirty="0">
                <a:solidFill>
                  <a:schemeClr val="tx1"/>
                </a:solidFill>
                <a:latin typeface="Times New Roman" panose="02020603050405020304" pitchFamily="18" charset="0"/>
              </a:rPr>
              <a:t>)</a:t>
            </a:r>
          </a:p>
        </p:txBody>
      </p:sp>
      <p:sp>
        <p:nvSpPr>
          <p:cNvPr id="228374" name="Rectangle 1046"/>
          <p:cNvSpPr>
            <a:spLocks noChangeArrowheads="1"/>
          </p:cNvSpPr>
          <p:nvPr/>
        </p:nvSpPr>
        <p:spPr bwMode="auto">
          <a:xfrm>
            <a:off x="1557140" y="5165085"/>
            <a:ext cx="6824860" cy="1292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20000"/>
              </a:spcBef>
              <a:spcAft>
                <a:spcPct val="0"/>
              </a:spcAft>
              <a:buChar char="•"/>
              <a:defRPr kumimoji="1" sz="3200">
                <a:solidFill>
                  <a:schemeClr val="tx1"/>
                </a:solidFill>
                <a:latin typeface="Impact" panose="020B0806030902050204" pitchFamily="34" charset="0"/>
              </a:defRPr>
            </a:lvl1pPr>
            <a:lvl2pPr marL="742950" indent="-285750">
              <a:spcBef>
                <a:spcPct val="20000"/>
              </a:spcBef>
              <a:spcAft>
                <a:spcPct val="0"/>
              </a:spcAft>
              <a:buChar char="–"/>
              <a:defRPr kumimoji="1" sz="2800">
                <a:solidFill>
                  <a:schemeClr val="tx1"/>
                </a:solidFill>
                <a:latin typeface="Impact" panose="020B0806030902050204" pitchFamily="34" charset="0"/>
              </a:defRPr>
            </a:lvl2pPr>
            <a:lvl3pPr marL="1143000" indent="-228600">
              <a:spcBef>
                <a:spcPct val="20000"/>
              </a:spcBef>
              <a:spcAft>
                <a:spcPct val="0"/>
              </a:spcAft>
              <a:buChar char="•"/>
              <a:defRPr kumimoji="1" sz="2400">
                <a:solidFill>
                  <a:schemeClr val="tx1"/>
                </a:solidFill>
                <a:latin typeface="Impact" panose="020B0806030902050204" pitchFamily="34" charset="0"/>
              </a:defRPr>
            </a:lvl3pPr>
            <a:lvl4pPr marL="1600200" indent="-228600">
              <a:spcBef>
                <a:spcPct val="20000"/>
              </a:spcBef>
              <a:spcAft>
                <a:spcPct val="0"/>
              </a:spcAft>
              <a:buChar char="–"/>
              <a:defRPr kumimoji="1" sz="2000">
                <a:solidFill>
                  <a:schemeClr val="tx1"/>
                </a:solidFill>
                <a:latin typeface="Impact" panose="020B0806030902050204" pitchFamily="34" charset="0"/>
              </a:defRPr>
            </a:lvl4pPr>
            <a:lvl5pPr marL="2057400" indent="-228600">
              <a:spcBef>
                <a:spcPct val="20000"/>
              </a:spcBef>
              <a:spcAft>
                <a:spcPct val="0"/>
              </a:spcAft>
              <a:buChar char="»"/>
              <a:defRPr kumimoji="1"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a:lnSpc>
                <a:spcPct val="100000"/>
              </a:lnSpc>
            </a:pPr>
            <a:r>
              <a:rPr lang="en-US" altLang="en-US" sz="2400" b="0" dirty="0"/>
              <a:t>Why not R-format?   I may get max 6 bits only</a:t>
            </a:r>
          </a:p>
          <a:p>
            <a:pPr lvl="1">
              <a:lnSpc>
                <a:spcPct val="90000"/>
              </a:lnSpc>
            </a:pPr>
            <a:r>
              <a:rPr lang="en-US" altLang="en-US" sz="2000" b="0" dirty="0"/>
              <a:t>Array size 64 is not sufficient for programs</a:t>
            </a:r>
          </a:p>
          <a:p>
            <a:pPr>
              <a:lnSpc>
                <a:spcPct val="90000"/>
              </a:lnSpc>
            </a:pPr>
            <a:r>
              <a:rPr lang="en-US" altLang="en-US" sz="2400" dirty="0"/>
              <a:t>I-format is good- it allows 16 bits for offset</a:t>
            </a:r>
            <a:endParaRPr lang="en-US" altLang="en-US" sz="2400" b="0" dirty="0"/>
          </a:p>
        </p:txBody>
      </p:sp>
      <p:sp>
        <p:nvSpPr>
          <p:cNvPr id="228375" name="Text Box 1047"/>
          <p:cNvSpPr txBox="1">
            <a:spLocks noChangeArrowheads="1"/>
          </p:cNvSpPr>
          <p:nvPr/>
        </p:nvSpPr>
        <p:spPr bwMode="auto">
          <a:xfrm>
            <a:off x="2786543" y="2611441"/>
            <a:ext cx="38826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spcAft>
                <a:spcPct val="0"/>
              </a:spcAft>
            </a:pPr>
            <a:r>
              <a:rPr lang="en-US" altLang="en-US" sz="4000" dirty="0">
                <a:latin typeface="Times New Roman" panose="02020603050405020304" pitchFamily="18" charset="0"/>
              </a:rPr>
              <a:t>I- format is used.</a:t>
            </a:r>
            <a:endParaRPr lang="en-US" altLang="en-US" sz="4000" dirty="0">
              <a:solidFill>
                <a:schemeClr val="tx1"/>
              </a:solidFill>
              <a:latin typeface="Times New Roman" panose="02020603050405020304" pitchFamily="18" charset="0"/>
            </a:endParaRPr>
          </a:p>
        </p:txBody>
      </p:sp>
      <p:grpSp>
        <p:nvGrpSpPr>
          <p:cNvPr id="27" name="Group 1052"/>
          <p:cNvGrpSpPr>
            <a:grpSpLocks/>
          </p:cNvGrpSpPr>
          <p:nvPr/>
        </p:nvGrpSpPr>
        <p:grpSpPr bwMode="auto">
          <a:xfrm>
            <a:off x="539552" y="3257484"/>
            <a:ext cx="7620000" cy="1143000"/>
            <a:chOff x="336" y="2736"/>
            <a:chExt cx="4800" cy="720"/>
          </a:xfrm>
        </p:grpSpPr>
        <p:sp>
          <p:nvSpPr>
            <p:cNvPr id="28" name="Text Box 1030"/>
            <p:cNvSpPr txBox="1">
              <a:spLocks noChangeArrowheads="1"/>
            </p:cNvSpPr>
            <p:nvPr/>
          </p:nvSpPr>
          <p:spPr bwMode="auto">
            <a:xfrm>
              <a:off x="1248" y="31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endParaRPr lang="en-US" altLang="en-US" sz="2400" b="0">
                <a:solidFill>
                  <a:schemeClr val="tx1"/>
                </a:solidFill>
                <a:latin typeface="Times New Roman" panose="02020603050405020304" pitchFamily="18" charset="0"/>
              </a:endParaRPr>
            </a:p>
          </p:txBody>
        </p:sp>
        <p:grpSp>
          <p:nvGrpSpPr>
            <p:cNvPr id="29" name="Group 1051"/>
            <p:cNvGrpSpPr>
              <a:grpSpLocks/>
            </p:cNvGrpSpPr>
            <p:nvPr/>
          </p:nvGrpSpPr>
          <p:grpSpPr bwMode="auto">
            <a:xfrm>
              <a:off x="960" y="2832"/>
              <a:ext cx="4176" cy="296"/>
              <a:chOff x="960" y="2832"/>
              <a:chExt cx="4176" cy="296"/>
            </a:xfrm>
          </p:grpSpPr>
          <p:sp>
            <p:nvSpPr>
              <p:cNvPr id="35" name="Text Box 1032"/>
              <p:cNvSpPr txBox="1">
                <a:spLocks noChangeArrowheads="1"/>
              </p:cNvSpPr>
              <p:nvPr/>
            </p:nvSpPr>
            <p:spPr bwMode="auto">
              <a:xfrm>
                <a:off x="960" y="2832"/>
                <a:ext cx="795"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op</a:t>
                </a:r>
              </a:p>
            </p:txBody>
          </p:sp>
          <p:sp>
            <p:nvSpPr>
              <p:cNvPr id="36" name="Text Box 1033"/>
              <p:cNvSpPr txBox="1">
                <a:spLocks noChangeArrowheads="1"/>
              </p:cNvSpPr>
              <p:nvPr/>
            </p:nvSpPr>
            <p:spPr bwMode="auto">
              <a:xfrm>
                <a:off x="1755" y="2832"/>
                <a:ext cx="597"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rs</a:t>
                </a:r>
              </a:p>
            </p:txBody>
          </p:sp>
          <p:sp>
            <p:nvSpPr>
              <p:cNvPr id="37" name="Text Box 1034"/>
              <p:cNvSpPr txBox="1">
                <a:spLocks noChangeArrowheads="1"/>
              </p:cNvSpPr>
              <p:nvPr/>
            </p:nvSpPr>
            <p:spPr bwMode="auto">
              <a:xfrm>
                <a:off x="2976" y="2832"/>
                <a:ext cx="2160"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I</a:t>
                </a:r>
              </a:p>
            </p:txBody>
          </p:sp>
          <p:sp>
            <p:nvSpPr>
              <p:cNvPr id="38" name="Text Box 1035"/>
              <p:cNvSpPr txBox="1">
                <a:spLocks noChangeArrowheads="1"/>
              </p:cNvSpPr>
              <p:nvPr/>
            </p:nvSpPr>
            <p:spPr bwMode="auto">
              <a:xfrm>
                <a:off x="2352" y="2832"/>
                <a:ext cx="597"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rt</a:t>
                </a:r>
                <a:endParaRPr lang="en-US" altLang="en-US" sz="2400" b="0">
                  <a:solidFill>
                    <a:schemeClr val="tx1"/>
                  </a:solidFill>
                  <a:latin typeface="Times New Roman" panose="02020603050405020304" pitchFamily="18" charset="0"/>
                </a:endParaRPr>
              </a:p>
            </p:txBody>
          </p:sp>
        </p:grpSp>
        <p:sp>
          <p:nvSpPr>
            <p:cNvPr id="30" name="Text Box 1038"/>
            <p:cNvSpPr txBox="1">
              <a:spLocks noChangeArrowheads="1"/>
            </p:cNvSpPr>
            <p:nvPr/>
          </p:nvSpPr>
          <p:spPr bwMode="auto">
            <a:xfrm>
              <a:off x="336" y="273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fields</a:t>
              </a:r>
              <a:endParaRPr lang="en-US" altLang="en-US" sz="2400" b="0" dirty="0">
                <a:solidFill>
                  <a:schemeClr val="tx1"/>
                </a:solidFill>
                <a:latin typeface="Times New Roman" panose="02020603050405020304" pitchFamily="18" charset="0"/>
              </a:endParaRPr>
            </a:p>
          </p:txBody>
        </p:sp>
        <p:sp>
          <p:nvSpPr>
            <p:cNvPr id="31" name="Text Box 1039"/>
            <p:cNvSpPr txBox="1">
              <a:spLocks noChangeArrowheads="1"/>
            </p:cNvSpPr>
            <p:nvPr/>
          </p:nvSpPr>
          <p:spPr bwMode="auto">
            <a:xfrm>
              <a:off x="432" y="302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bits</a:t>
              </a:r>
              <a:endParaRPr lang="en-US" altLang="en-US" sz="2400" b="0">
                <a:solidFill>
                  <a:schemeClr val="tx1"/>
                </a:solidFill>
                <a:latin typeface="Times New Roman" panose="02020603050405020304" pitchFamily="18" charset="0"/>
              </a:endParaRPr>
            </a:p>
          </p:txBody>
        </p:sp>
        <p:sp>
          <p:nvSpPr>
            <p:cNvPr id="32" name="Text Box 1040"/>
            <p:cNvSpPr txBox="1">
              <a:spLocks noChangeArrowheads="1"/>
            </p:cNvSpPr>
            <p:nvPr/>
          </p:nvSpPr>
          <p:spPr bwMode="auto">
            <a:xfrm>
              <a:off x="1872"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3" name="Text Box 1041"/>
            <p:cNvSpPr txBox="1">
              <a:spLocks noChangeArrowheads="1"/>
            </p:cNvSpPr>
            <p:nvPr/>
          </p:nvSpPr>
          <p:spPr bwMode="auto">
            <a:xfrm>
              <a:off x="2496"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34" name="Text Box 1044"/>
            <p:cNvSpPr txBox="1">
              <a:spLocks noChangeArrowheads="1"/>
            </p:cNvSpPr>
            <p:nvPr/>
          </p:nvSpPr>
          <p:spPr bwMode="auto">
            <a:xfrm>
              <a:off x="3936"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grpSp>
      <p:sp>
        <p:nvSpPr>
          <p:cNvPr id="39" name="Text Box 1048"/>
          <p:cNvSpPr txBox="1">
            <a:spLocks noChangeArrowheads="1"/>
          </p:cNvSpPr>
          <p:nvPr/>
        </p:nvSpPr>
        <p:spPr bwMode="auto">
          <a:xfrm>
            <a:off x="1756085" y="4312528"/>
            <a:ext cx="59436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lvl="1">
              <a:lnSpc>
                <a:spcPct val="100000"/>
              </a:lnSpc>
              <a:spcBef>
                <a:spcPct val="50000"/>
              </a:spcBef>
              <a:spcAft>
                <a:spcPct val="0"/>
              </a:spcAft>
            </a:pPr>
            <a:r>
              <a:rPr lang="en-US" altLang="en-US" sz="2800" dirty="0">
                <a:solidFill>
                  <a:schemeClr val="tx1"/>
                </a:solidFill>
                <a:latin typeface="Times New Roman" panose="02020603050405020304" pitchFamily="18" charset="0"/>
              </a:rPr>
              <a:t>OP-codes;  </a:t>
            </a:r>
            <a:r>
              <a:rPr lang="en-US" altLang="en-US" sz="2800" dirty="0" err="1">
                <a:latin typeface="Times New Roman" panose="02020603050405020304" pitchFamily="18" charset="0"/>
              </a:rPr>
              <a:t>lw</a:t>
            </a:r>
            <a:r>
              <a:rPr lang="en-US" altLang="en-US" sz="2800" dirty="0">
                <a:latin typeface="Times New Roman" panose="02020603050405020304" pitchFamily="18" charset="0"/>
              </a:rPr>
              <a:t>: 35, sw:35+8</a:t>
            </a:r>
            <a:endParaRPr lang="en-US" altLang="en-US" sz="28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4897812"/>
      </p:ext>
    </p:extLst>
  </p:cSld>
  <p:clrMapOvr>
    <a:masterClrMapping/>
  </p:clrMapOvr>
  <p:transition advTm="2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D65F859B-0B05-40D1-B8E7-48A13AA6F415}" type="datetime1">
              <a:rPr lang="en-US" altLang="en-US"/>
              <a:pPr/>
              <a:t>3/11/2023</a:t>
            </a:fld>
            <a:endParaRPr lang="en-US" altLang="en-US"/>
          </a:p>
        </p:txBody>
      </p:sp>
      <p:sp>
        <p:nvSpPr>
          <p:cNvPr id="10" name="Slide Number Placeholder 5"/>
          <p:cNvSpPr>
            <a:spLocks noGrp="1"/>
          </p:cNvSpPr>
          <p:nvPr>
            <p:ph type="sldNum" sz="quarter" idx="4294967295"/>
          </p:nvPr>
        </p:nvSpPr>
        <p:spPr>
          <a:xfrm>
            <a:off x="7239000" y="6400800"/>
            <a:ext cx="1905000" cy="457200"/>
          </a:xfrm>
          <a:prstGeom prst="rect">
            <a:avLst/>
          </a:prstGeom>
        </p:spPr>
        <p:txBody>
          <a:bodyPr/>
          <a:lstStyle/>
          <a:p>
            <a:fld id="{936D52D8-B408-4A97-8398-15D7D8BD587F}" type="slidenum">
              <a:rPr lang="en-US" altLang="en-US"/>
              <a:pPr/>
              <a:t>53</a:t>
            </a:fld>
            <a:endParaRPr lang="en-US" altLang="en-US"/>
          </a:p>
        </p:txBody>
      </p:sp>
      <p:sp>
        <p:nvSpPr>
          <p:cNvPr id="81922" name="Rectangle 2"/>
          <p:cNvSpPr>
            <a:spLocks noGrp="1" noChangeArrowheads="1"/>
          </p:cNvSpPr>
          <p:nvPr>
            <p:ph type="title"/>
          </p:nvPr>
        </p:nvSpPr>
        <p:spPr>
          <a:xfrm>
            <a:off x="658594" y="-486696"/>
            <a:ext cx="6580406" cy="1443985"/>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LW &amp; SW: Example-3</a:t>
            </a:r>
          </a:p>
        </p:txBody>
      </p:sp>
      <p:sp>
        <p:nvSpPr>
          <p:cNvPr id="81926" name="Rectangle 6"/>
          <p:cNvSpPr>
            <a:spLocks noChangeArrowheads="1"/>
          </p:cNvSpPr>
          <p:nvPr/>
        </p:nvSpPr>
        <p:spPr bwMode="auto">
          <a:xfrm>
            <a:off x="5044070" y="1564258"/>
            <a:ext cx="3886200" cy="24684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600"/>
              </a:lnSpc>
            </a:pPr>
            <a:r>
              <a:rPr lang="en-US" altLang="en-US" sz="1400" dirty="0">
                <a:solidFill>
                  <a:srgbClr val="000000"/>
                </a:solidFill>
                <a:latin typeface="Courier New" panose="02070309020205020404" pitchFamily="49" charset="0"/>
              </a:rPr>
              <a:t>	</a:t>
            </a:r>
          </a:p>
          <a:p>
            <a:pPr>
              <a:lnSpc>
                <a:spcPts val="1600"/>
              </a:lnSpc>
            </a:pPr>
            <a:endParaRPr lang="en-US" altLang="en-US"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add $8,$5,$5</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add $8,$8,$8</a:t>
            </a:r>
          </a:p>
          <a:p>
            <a:pPr>
              <a:lnSpc>
                <a:spcPts val="1600"/>
              </a:lnSpc>
            </a:pPr>
            <a:r>
              <a:rPr lang="en-US" altLang="en-US" sz="3200" dirty="0">
                <a:solidFill>
                  <a:srgbClr val="000000"/>
                </a:solidFill>
                <a:latin typeface="Courier New" panose="02070309020205020404" pitchFamily="49" charset="0"/>
              </a:rPr>
              <a:t>	</a:t>
            </a:r>
          </a:p>
          <a:p>
            <a:pPr>
              <a:lnSpc>
                <a:spcPts val="1600"/>
              </a:lnSpc>
            </a:pPr>
            <a:r>
              <a:rPr lang="en-US" altLang="en-US" sz="3200" dirty="0">
                <a:solidFill>
                  <a:srgbClr val="000000"/>
                </a:solidFill>
                <a:latin typeface="Courier New" panose="02070309020205020404" pitchFamily="49" charset="0"/>
              </a:rPr>
              <a:t> add $8,$4,$8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r>
              <a:rPr lang="en-US" altLang="en-US" sz="3200" dirty="0" err="1">
                <a:solidFill>
                  <a:srgbClr val="000000"/>
                </a:solidFill>
                <a:latin typeface="Courier New" panose="02070309020205020404" pitchFamily="49" charset="0"/>
              </a:rPr>
              <a:t>lw</a:t>
            </a:r>
            <a:r>
              <a:rPr lang="en-US" altLang="en-US" sz="3200" dirty="0">
                <a:solidFill>
                  <a:srgbClr val="000000"/>
                </a:solidFill>
                <a:latin typeface="Courier New" panose="02070309020205020404" pitchFamily="49" charset="0"/>
              </a:rPr>
              <a:t> $16, 4($8)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r>
              <a:rPr lang="en-US" altLang="en-US" sz="3200" dirty="0" err="1">
                <a:solidFill>
                  <a:srgbClr val="000000"/>
                </a:solidFill>
                <a:latin typeface="Courier New" panose="02070309020205020404" pitchFamily="49" charset="0"/>
              </a:rPr>
              <a:t>sw</a:t>
            </a:r>
            <a:r>
              <a:rPr lang="en-US" altLang="en-US" sz="3200" dirty="0">
                <a:solidFill>
                  <a:srgbClr val="000000"/>
                </a:solidFill>
                <a:latin typeface="Courier New" panose="02070309020205020404" pitchFamily="49" charset="0"/>
              </a:rPr>
              <a:t> $16, 0($8)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p>
        </p:txBody>
      </p:sp>
      <p:sp>
        <p:nvSpPr>
          <p:cNvPr id="81927" name="Rectangle 7"/>
          <p:cNvSpPr>
            <a:spLocks noGrp="1" noChangeArrowheads="1"/>
          </p:cNvSpPr>
          <p:nvPr>
            <p:ph type="body" idx="1"/>
          </p:nvPr>
        </p:nvSpPr>
        <p:spPr>
          <a:xfrm>
            <a:off x="739051" y="2058294"/>
            <a:ext cx="3657600" cy="1260995"/>
          </a:xfrm>
          <a:noFill/>
          <a:ln w="12700">
            <a:solidFill>
              <a:schemeClr val="tx1"/>
            </a:solidFill>
            <a:miter lim="800000"/>
            <a:headEnd/>
            <a:tailEnd/>
          </a:ln>
          <a:extLst>
            <a:ext uri="{AF507438-7753-43E0-B8FC-AC1667EBCBE1}">
              <a14:hiddenEffects xmlns:a14="http://schemas.microsoft.com/office/drawing/2010/main">
                <a:effectLst>
                  <a:outerShdw dist="107763" dir="13500000" algn="ctr" rotWithShape="0">
                    <a:schemeClr val="bg2"/>
                  </a:outerShdw>
                </a:effectLst>
              </a14:hiddenEffects>
            </a:ext>
          </a:extLst>
        </p:spPr>
        <p:txBody>
          <a:bodyPr lIns="90488" tIns="44450" rIns="90488" bIns="44450"/>
          <a:lstStyle/>
          <a:p>
            <a:pPr defTabSz="904875">
              <a:lnSpc>
                <a:spcPts val="1600"/>
              </a:lnSpc>
              <a:buFontTx/>
              <a:buNone/>
              <a:tabLst>
                <a:tab pos="452438" algn="l"/>
                <a:tab pos="904875" algn="l"/>
                <a:tab pos="1357313" algn="l"/>
              </a:tabLst>
            </a:pPr>
            <a:r>
              <a:rPr lang="en-US" altLang="en-US" sz="1800" b="1" dirty="0">
                <a:solidFill>
                  <a:srgbClr val="000000"/>
                </a:solidFill>
                <a:latin typeface="Courier New" panose="02070309020205020404" pitchFamily="49" charset="0"/>
              </a:rPr>
              <a:t>	</a:t>
            </a:r>
          </a:p>
          <a:p>
            <a:pPr defTabSz="904875">
              <a:lnSpc>
                <a:spcPts val="1600"/>
              </a:lnSpc>
              <a:buFontTx/>
              <a:buNone/>
              <a:tabLst>
                <a:tab pos="452438" algn="l"/>
                <a:tab pos="904875" algn="l"/>
                <a:tab pos="1357313" algn="l"/>
              </a:tabLst>
            </a:pPr>
            <a:endParaRPr lang="en-US" altLang="en-US" b="1" dirty="0">
              <a:solidFill>
                <a:srgbClr val="000000"/>
              </a:solidFill>
              <a:latin typeface="Courier New" panose="02070309020205020404" pitchFamily="49" charset="0"/>
            </a:endParaRPr>
          </a:p>
          <a:p>
            <a:pPr defTabSz="904875">
              <a:lnSpc>
                <a:spcPts val="1600"/>
              </a:lnSpc>
              <a:buFontTx/>
              <a:buNone/>
              <a:tabLst>
                <a:tab pos="452438" algn="l"/>
                <a:tab pos="904875" algn="l"/>
                <a:tab pos="1357313" algn="l"/>
              </a:tabLst>
            </a:pPr>
            <a:r>
              <a:rPr lang="en-US" altLang="en-US" b="1" dirty="0">
                <a:solidFill>
                  <a:srgbClr val="000000"/>
                </a:solidFill>
                <a:latin typeface="Courier New" panose="02070309020205020404" pitchFamily="49" charset="0"/>
              </a:rPr>
              <a:t>v[k] = v[k+1];</a:t>
            </a:r>
          </a:p>
          <a:p>
            <a:pPr defTabSz="904875">
              <a:lnSpc>
                <a:spcPts val="1600"/>
              </a:lnSpc>
              <a:buFontTx/>
              <a:buNone/>
              <a:tabLst>
                <a:tab pos="452438" algn="l"/>
                <a:tab pos="904875" algn="l"/>
                <a:tab pos="1357313" algn="l"/>
              </a:tabLst>
            </a:pPr>
            <a:endParaRPr lang="en-US" altLang="en-US" b="1" dirty="0">
              <a:solidFill>
                <a:srgbClr val="000000"/>
              </a:solidFill>
              <a:latin typeface="Courier New" panose="02070309020205020404" pitchFamily="49" charset="0"/>
            </a:endParaRPr>
          </a:p>
          <a:p>
            <a:pPr defTabSz="904875">
              <a:lnSpc>
                <a:spcPts val="1600"/>
              </a:lnSpc>
              <a:tabLst>
                <a:tab pos="452438" algn="l"/>
                <a:tab pos="904875" algn="l"/>
                <a:tab pos="1357313" algn="l"/>
              </a:tabLst>
            </a:pPr>
            <a:endParaRPr lang="en-US" altLang="en-US" b="1" dirty="0">
              <a:solidFill>
                <a:srgbClr val="000000"/>
              </a:solidFill>
              <a:latin typeface="Courier New" panose="02070309020205020404" pitchFamily="49" charset="0"/>
            </a:endParaRPr>
          </a:p>
        </p:txBody>
      </p:sp>
      <p:sp>
        <p:nvSpPr>
          <p:cNvPr id="81929" name="AutoShape 9"/>
          <p:cNvSpPr>
            <a:spLocks noChangeArrowheads="1"/>
          </p:cNvSpPr>
          <p:nvPr/>
        </p:nvSpPr>
        <p:spPr bwMode="auto">
          <a:xfrm>
            <a:off x="4653455" y="2531802"/>
            <a:ext cx="304800" cy="533400"/>
          </a:xfrm>
          <a:prstGeom prst="rightArrow">
            <a:avLst>
              <a:gd name="adj1" fmla="val 50000"/>
              <a:gd name="adj2" fmla="val 25000"/>
            </a:avLst>
          </a:prstGeom>
          <a:solidFill>
            <a:schemeClr val="accent1"/>
          </a:solidFill>
          <a:ln w="12700">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endParaRPr lang="en-US"/>
          </a:p>
        </p:txBody>
      </p:sp>
      <p:sp>
        <p:nvSpPr>
          <p:cNvPr id="81930" name="Text Box 10"/>
          <p:cNvSpPr txBox="1">
            <a:spLocks noChangeArrowheads="1"/>
          </p:cNvSpPr>
          <p:nvPr/>
        </p:nvSpPr>
        <p:spPr bwMode="auto">
          <a:xfrm>
            <a:off x="609600" y="1041920"/>
            <a:ext cx="7848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800" b="0" dirty="0">
                <a:solidFill>
                  <a:schemeClr val="tx1"/>
                </a:solidFill>
                <a:latin typeface="Times New Roman" panose="02020603050405020304" pitchFamily="18" charset="0"/>
              </a:rPr>
              <a:t>Compiler already placed the value k in $5 and </a:t>
            </a:r>
          </a:p>
          <a:p>
            <a:pPr>
              <a:lnSpc>
                <a:spcPct val="40000"/>
              </a:lnSpc>
              <a:spcBef>
                <a:spcPct val="50000"/>
              </a:spcBef>
              <a:spcAft>
                <a:spcPct val="0"/>
              </a:spcAft>
            </a:pPr>
            <a:r>
              <a:rPr lang="en-US" altLang="en-US" sz="2800" b="0" dirty="0">
                <a:solidFill>
                  <a:schemeClr val="tx1"/>
                </a:solidFill>
                <a:latin typeface="Times New Roman" panose="02020603050405020304" pitchFamily="18" charset="0"/>
              </a:rPr>
              <a:t>array v’s start address on $4</a:t>
            </a:r>
          </a:p>
        </p:txBody>
      </p:sp>
      <p:sp>
        <p:nvSpPr>
          <p:cNvPr id="81931" name="Rectangle 11"/>
          <p:cNvSpPr>
            <a:spLocks noChangeArrowheads="1"/>
          </p:cNvSpPr>
          <p:nvPr/>
        </p:nvSpPr>
        <p:spPr bwMode="auto">
          <a:xfrm>
            <a:off x="434251" y="4250329"/>
            <a:ext cx="7924800" cy="14280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0000"/>
              </a:lnSpc>
              <a:spcBef>
                <a:spcPct val="50000"/>
              </a:spcBef>
              <a:spcAft>
                <a:spcPct val="0"/>
              </a:spcAft>
            </a:pPr>
            <a:r>
              <a:rPr lang="en-US" altLang="en-US" sz="2800" b="0" dirty="0">
                <a:solidFill>
                  <a:schemeClr val="tx1"/>
                </a:solidFill>
                <a:latin typeface="Times New Roman" panose="02020603050405020304" pitchFamily="18" charset="0"/>
              </a:rPr>
              <a:t>First two instructions calculates 4 * k (in R[8]).</a:t>
            </a:r>
          </a:p>
          <a:p>
            <a:pPr>
              <a:lnSpc>
                <a:spcPct val="40000"/>
              </a:lnSpc>
              <a:spcBef>
                <a:spcPct val="50000"/>
              </a:spcBef>
              <a:spcAft>
                <a:spcPct val="0"/>
              </a:spcAft>
            </a:pPr>
            <a:r>
              <a:rPr lang="en-US" altLang="en-US" sz="2800" dirty="0">
                <a:latin typeface="Times New Roman" panose="02020603050405020304" pitchFamily="18" charset="0"/>
              </a:rPr>
              <a:t>Next, v[k]’s position is calculated; v + 4k (in R[8])</a:t>
            </a:r>
          </a:p>
          <a:p>
            <a:pPr>
              <a:lnSpc>
                <a:spcPct val="40000"/>
              </a:lnSpc>
              <a:spcBef>
                <a:spcPct val="50000"/>
              </a:spcBef>
              <a:spcAft>
                <a:spcPct val="0"/>
              </a:spcAft>
            </a:pPr>
            <a:r>
              <a:rPr lang="en-US" altLang="en-US" sz="2800" b="0" dirty="0">
                <a:solidFill>
                  <a:schemeClr val="tx1"/>
                </a:solidFill>
                <a:latin typeface="Times New Roman" panose="02020603050405020304" pitchFamily="18" charset="0"/>
              </a:rPr>
              <a:t>Next, load word from v[k+1] to R[16].</a:t>
            </a:r>
          </a:p>
          <a:p>
            <a:pPr>
              <a:lnSpc>
                <a:spcPct val="40000"/>
              </a:lnSpc>
              <a:spcBef>
                <a:spcPct val="50000"/>
              </a:spcBef>
              <a:spcAft>
                <a:spcPct val="0"/>
              </a:spcAft>
            </a:pPr>
            <a:r>
              <a:rPr lang="en-US" altLang="en-US" sz="2800" dirty="0">
                <a:latin typeface="Times New Roman" panose="02020603050405020304" pitchFamily="18" charset="0"/>
              </a:rPr>
              <a:t>Next, store word from R[16] to v[k]</a:t>
            </a:r>
            <a:endParaRPr lang="en-US" altLang="en-US" sz="2800" b="0" dirty="0">
              <a:solidFill>
                <a:schemeClr val="tx1"/>
              </a:solidFill>
              <a:latin typeface="Times New Roman" panose="02020603050405020304" pitchFamily="18" charset="0"/>
            </a:endParaRPr>
          </a:p>
        </p:txBody>
      </p:sp>
      <p:sp>
        <p:nvSpPr>
          <p:cNvPr id="11" name="Text Box 1048"/>
          <p:cNvSpPr txBox="1">
            <a:spLocks noChangeArrowheads="1"/>
          </p:cNvSpPr>
          <p:nvPr/>
        </p:nvSpPr>
        <p:spPr bwMode="auto">
          <a:xfrm>
            <a:off x="-169547" y="5614273"/>
            <a:ext cx="7560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nSpc>
                <a:spcPct val="100000"/>
              </a:lnSpc>
              <a:spcBef>
                <a:spcPct val="50000"/>
              </a:spcBef>
              <a:spcAft>
                <a:spcPct val="0"/>
              </a:spcAft>
              <a:buFontTx/>
              <a:buChar char="•"/>
            </a:pPr>
            <a:r>
              <a:rPr lang="en-US" altLang="en-US" sz="2800" dirty="0">
                <a:solidFill>
                  <a:schemeClr val="tx1"/>
                </a:solidFill>
                <a:latin typeface="Times New Roman" panose="02020603050405020304" pitchFamily="18" charset="0"/>
              </a:rPr>
              <a:t>Write MIPS codes; op-codes;  </a:t>
            </a:r>
            <a:r>
              <a:rPr lang="en-US" altLang="en-US" sz="2800" dirty="0" err="1">
                <a:latin typeface="Times New Roman" panose="02020603050405020304" pitchFamily="18" charset="0"/>
              </a:rPr>
              <a:t>lw</a:t>
            </a:r>
            <a:r>
              <a:rPr lang="en-US" altLang="en-US" sz="2800" dirty="0">
                <a:latin typeface="Times New Roman" panose="02020603050405020304" pitchFamily="18" charset="0"/>
              </a:rPr>
              <a:t>: 35, sw:35 +8</a:t>
            </a:r>
            <a:endParaRPr lang="en-US" altLang="en-US" sz="2800" dirty="0">
              <a:solidFill>
                <a:schemeClr val="tx1"/>
              </a:solidFill>
              <a:latin typeface="Times New Roman" panose="02020603050405020304" pitchFamily="18" charset="0"/>
            </a:endParaRPr>
          </a:p>
        </p:txBody>
      </p:sp>
      <p:grpSp>
        <p:nvGrpSpPr>
          <p:cNvPr id="12" name="Group 1052"/>
          <p:cNvGrpSpPr>
            <a:grpSpLocks/>
          </p:cNvGrpSpPr>
          <p:nvPr/>
        </p:nvGrpSpPr>
        <p:grpSpPr bwMode="auto">
          <a:xfrm>
            <a:off x="1276187" y="6057900"/>
            <a:ext cx="7620000" cy="1143000"/>
            <a:chOff x="336" y="2736"/>
            <a:chExt cx="4800" cy="720"/>
          </a:xfrm>
        </p:grpSpPr>
        <p:sp>
          <p:nvSpPr>
            <p:cNvPr id="13" name="Text Box 1030"/>
            <p:cNvSpPr txBox="1">
              <a:spLocks noChangeArrowheads="1"/>
            </p:cNvSpPr>
            <p:nvPr/>
          </p:nvSpPr>
          <p:spPr bwMode="auto">
            <a:xfrm>
              <a:off x="1248" y="312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6</a:t>
              </a:r>
              <a:endParaRPr lang="en-US" altLang="en-US" sz="2400" b="0">
                <a:solidFill>
                  <a:schemeClr val="tx1"/>
                </a:solidFill>
                <a:latin typeface="Times New Roman" panose="02020603050405020304" pitchFamily="18" charset="0"/>
              </a:endParaRPr>
            </a:p>
          </p:txBody>
        </p:sp>
        <p:grpSp>
          <p:nvGrpSpPr>
            <p:cNvPr id="14" name="Group 1051"/>
            <p:cNvGrpSpPr>
              <a:grpSpLocks/>
            </p:cNvGrpSpPr>
            <p:nvPr/>
          </p:nvGrpSpPr>
          <p:grpSpPr bwMode="auto">
            <a:xfrm>
              <a:off x="960" y="2832"/>
              <a:ext cx="4176" cy="296"/>
              <a:chOff x="960" y="2832"/>
              <a:chExt cx="4176" cy="296"/>
            </a:xfrm>
          </p:grpSpPr>
          <p:sp>
            <p:nvSpPr>
              <p:cNvPr id="20" name="Text Box 1032"/>
              <p:cNvSpPr txBox="1">
                <a:spLocks noChangeArrowheads="1"/>
              </p:cNvSpPr>
              <p:nvPr/>
            </p:nvSpPr>
            <p:spPr bwMode="auto">
              <a:xfrm>
                <a:off x="960" y="2832"/>
                <a:ext cx="795"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op</a:t>
                </a:r>
              </a:p>
            </p:txBody>
          </p:sp>
          <p:sp>
            <p:nvSpPr>
              <p:cNvPr id="21" name="Text Box 1033"/>
              <p:cNvSpPr txBox="1">
                <a:spLocks noChangeArrowheads="1"/>
              </p:cNvSpPr>
              <p:nvPr/>
            </p:nvSpPr>
            <p:spPr bwMode="auto">
              <a:xfrm>
                <a:off x="1755" y="2832"/>
                <a:ext cx="597"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rs</a:t>
                </a:r>
              </a:p>
            </p:txBody>
          </p:sp>
          <p:sp>
            <p:nvSpPr>
              <p:cNvPr id="22" name="Text Box 1034"/>
              <p:cNvSpPr txBox="1">
                <a:spLocks noChangeArrowheads="1"/>
              </p:cNvSpPr>
              <p:nvPr/>
            </p:nvSpPr>
            <p:spPr bwMode="auto">
              <a:xfrm>
                <a:off x="2976" y="2832"/>
                <a:ext cx="2160"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I</a:t>
                </a:r>
              </a:p>
            </p:txBody>
          </p:sp>
          <p:sp>
            <p:nvSpPr>
              <p:cNvPr id="23" name="Text Box 1035"/>
              <p:cNvSpPr txBox="1">
                <a:spLocks noChangeArrowheads="1"/>
              </p:cNvSpPr>
              <p:nvPr/>
            </p:nvSpPr>
            <p:spPr bwMode="auto">
              <a:xfrm>
                <a:off x="2352" y="2832"/>
                <a:ext cx="597"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rt</a:t>
                </a:r>
                <a:endParaRPr lang="en-US" altLang="en-US" sz="2400" b="0">
                  <a:solidFill>
                    <a:schemeClr val="tx1"/>
                  </a:solidFill>
                  <a:latin typeface="Times New Roman" panose="02020603050405020304" pitchFamily="18" charset="0"/>
                </a:endParaRPr>
              </a:p>
            </p:txBody>
          </p:sp>
        </p:grpSp>
        <p:sp>
          <p:nvSpPr>
            <p:cNvPr id="15" name="Text Box 1038"/>
            <p:cNvSpPr txBox="1">
              <a:spLocks noChangeArrowheads="1"/>
            </p:cNvSpPr>
            <p:nvPr/>
          </p:nvSpPr>
          <p:spPr bwMode="auto">
            <a:xfrm>
              <a:off x="336" y="2736"/>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endParaRPr lang="en-US" altLang="en-US" sz="2400" b="0" dirty="0">
                <a:solidFill>
                  <a:schemeClr val="tx1"/>
                </a:solidFill>
                <a:latin typeface="Times New Roman" panose="02020603050405020304" pitchFamily="18" charset="0"/>
              </a:endParaRPr>
            </a:p>
          </p:txBody>
        </p:sp>
        <p:sp>
          <p:nvSpPr>
            <p:cNvPr id="16" name="Text Box 1039"/>
            <p:cNvSpPr txBox="1">
              <a:spLocks noChangeArrowheads="1"/>
            </p:cNvSpPr>
            <p:nvPr/>
          </p:nvSpPr>
          <p:spPr bwMode="auto">
            <a:xfrm>
              <a:off x="432" y="302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endParaRPr lang="en-US" altLang="en-US" sz="2400" b="0" dirty="0">
                <a:solidFill>
                  <a:schemeClr val="tx1"/>
                </a:solidFill>
                <a:latin typeface="Times New Roman" panose="02020603050405020304" pitchFamily="18" charset="0"/>
              </a:endParaRPr>
            </a:p>
          </p:txBody>
        </p:sp>
        <p:sp>
          <p:nvSpPr>
            <p:cNvPr id="17" name="Text Box 1040"/>
            <p:cNvSpPr txBox="1">
              <a:spLocks noChangeArrowheads="1"/>
            </p:cNvSpPr>
            <p:nvPr/>
          </p:nvSpPr>
          <p:spPr bwMode="auto">
            <a:xfrm>
              <a:off x="1872"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18" name="Text Box 1041"/>
            <p:cNvSpPr txBox="1">
              <a:spLocks noChangeArrowheads="1"/>
            </p:cNvSpPr>
            <p:nvPr/>
          </p:nvSpPr>
          <p:spPr bwMode="auto">
            <a:xfrm>
              <a:off x="2496"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5</a:t>
              </a:r>
            </a:p>
          </p:txBody>
        </p:sp>
        <p:sp>
          <p:nvSpPr>
            <p:cNvPr id="19" name="Text Box 1044"/>
            <p:cNvSpPr txBox="1">
              <a:spLocks noChangeArrowheads="1"/>
            </p:cNvSpPr>
            <p:nvPr/>
          </p:nvSpPr>
          <p:spPr bwMode="auto">
            <a:xfrm>
              <a:off x="3936" y="31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grpSp>
    </p:spTree>
    <p:extLst>
      <p:ext uri="{BB962C8B-B14F-4D97-AF65-F5344CB8AC3E}">
        <p14:creationId xmlns:p14="http://schemas.microsoft.com/office/powerpoint/2010/main" val="192842955"/>
      </p:ext>
    </p:extLst>
  </p:cSld>
  <p:clrMapOvr>
    <a:masterClrMapping/>
  </p:clrMapOvr>
  <p:transition advTm="2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D65F859B-0B05-40D1-B8E7-48A13AA6F415}" type="datetime1">
              <a:rPr lang="en-US" altLang="en-US"/>
              <a:pPr/>
              <a:t>3/11/2023</a:t>
            </a:fld>
            <a:endParaRPr lang="en-US" altLang="en-US"/>
          </a:p>
        </p:txBody>
      </p:sp>
      <p:sp>
        <p:nvSpPr>
          <p:cNvPr id="10" name="Slide Number Placeholder 5"/>
          <p:cNvSpPr>
            <a:spLocks noGrp="1"/>
          </p:cNvSpPr>
          <p:nvPr>
            <p:ph type="sldNum" sz="quarter" idx="4294967295"/>
          </p:nvPr>
        </p:nvSpPr>
        <p:spPr>
          <a:xfrm>
            <a:off x="7239000" y="6400800"/>
            <a:ext cx="1905000" cy="457200"/>
          </a:xfrm>
          <a:prstGeom prst="rect">
            <a:avLst/>
          </a:prstGeom>
        </p:spPr>
        <p:txBody>
          <a:bodyPr/>
          <a:lstStyle/>
          <a:p>
            <a:fld id="{936D52D8-B408-4A97-8398-15D7D8BD587F}" type="slidenum">
              <a:rPr lang="en-US" altLang="en-US"/>
              <a:pPr/>
              <a:t>54</a:t>
            </a:fld>
            <a:endParaRPr lang="en-US" altLang="en-US"/>
          </a:p>
        </p:txBody>
      </p:sp>
      <p:sp>
        <p:nvSpPr>
          <p:cNvPr id="81922" name="Rectangle 2"/>
          <p:cNvSpPr>
            <a:spLocks noGrp="1" noChangeArrowheads="1"/>
          </p:cNvSpPr>
          <p:nvPr>
            <p:ph type="title"/>
          </p:nvPr>
        </p:nvSpPr>
        <p:spPr>
          <a:xfrm>
            <a:off x="609600" y="-377185"/>
            <a:ext cx="9146976" cy="1443985"/>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LW &amp; SW: Example- 4:  SWAP</a:t>
            </a:r>
          </a:p>
        </p:txBody>
      </p:sp>
      <p:sp>
        <p:nvSpPr>
          <p:cNvPr id="81926" name="Rectangle 6"/>
          <p:cNvSpPr>
            <a:spLocks noChangeArrowheads="1"/>
          </p:cNvSpPr>
          <p:nvPr/>
        </p:nvSpPr>
        <p:spPr bwMode="auto">
          <a:xfrm>
            <a:off x="5029200" y="1752600"/>
            <a:ext cx="3886200" cy="3276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9050" tIns="26988" rIns="19050" bIns="26988"/>
          <a:lstStyle>
            <a:lvl1pPr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1pPr>
            <a:lvl2pPr marL="452438"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2pPr>
            <a:lvl3pPr marL="904875"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3pPr>
            <a:lvl4pPr marL="1357313"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4pPr>
            <a:lvl5pPr marL="1809750" defTabSz="904875">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5pPr>
            <a:lvl6pPr marL="22669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6pPr>
            <a:lvl7pPr marL="27241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7pPr>
            <a:lvl8pPr marL="31813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8pPr>
            <a:lvl9pPr marL="3638550" defTabSz="904875" eaLnBrk="0" fontAlgn="base" hangingPunct="0">
              <a:spcBef>
                <a:spcPct val="0"/>
              </a:spcBef>
              <a:spcAft>
                <a:spcPct val="0"/>
              </a:spcAft>
              <a:tabLst>
                <a:tab pos="452438" algn="l"/>
                <a:tab pos="904875" algn="l"/>
                <a:tab pos="1357313" algn="l"/>
              </a:tabLst>
              <a:defRPr sz="2400">
                <a:solidFill>
                  <a:schemeClr val="tx1"/>
                </a:solidFill>
                <a:latin typeface="Times New Roman" panose="02020603050405020304" pitchFamily="18" charset="0"/>
              </a:defRPr>
            </a:lvl9pPr>
          </a:lstStyle>
          <a:p>
            <a:pPr>
              <a:lnSpc>
                <a:spcPts val="1600"/>
              </a:lnSpc>
            </a:pPr>
            <a:r>
              <a:rPr lang="en-US" altLang="en-US" sz="1400" dirty="0">
                <a:solidFill>
                  <a:srgbClr val="000000"/>
                </a:solidFill>
                <a:latin typeface="Courier New" panose="02070309020205020404" pitchFamily="49" charset="0"/>
              </a:rPr>
              <a:t>	</a:t>
            </a:r>
          </a:p>
          <a:p>
            <a:pPr>
              <a:lnSpc>
                <a:spcPts val="1600"/>
              </a:lnSpc>
            </a:pPr>
            <a:endParaRPr lang="en-US" altLang="en-US"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add $8,$5,$5</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add $8,$8,$8</a:t>
            </a:r>
          </a:p>
          <a:p>
            <a:pPr>
              <a:lnSpc>
                <a:spcPts val="1600"/>
              </a:lnSpc>
            </a:pPr>
            <a:r>
              <a:rPr lang="en-US" altLang="en-US" sz="3200" dirty="0">
                <a:solidFill>
                  <a:srgbClr val="000000"/>
                </a:solidFill>
                <a:latin typeface="Courier New" panose="02070309020205020404" pitchFamily="49" charset="0"/>
              </a:rPr>
              <a:t>	</a:t>
            </a:r>
          </a:p>
          <a:p>
            <a:pPr>
              <a:lnSpc>
                <a:spcPts val="1600"/>
              </a:lnSpc>
            </a:pPr>
            <a:r>
              <a:rPr lang="en-US" altLang="en-US" sz="3200" dirty="0">
                <a:solidFill>
                  <a:srgbClr val="000000"/>
                </a:solidFill>
                <a:latin typeface="Courier New" panose="02070309020205020404" pitchFamily="49" charset="0"/>
              </a:rPr>
              <a:t> add $8,$4,$8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r>
              <a:rPr lang="en-US" altLang="en-US" sz="3200" dirty="0" err="1">
                <a:solidFill>
                  <a:srgbClr val="000000"/>
                </a:solidFill>
                <a:latin typeface="Courier New" panose="02070309020205020404" pitchFamily="49" charset="0"/>
              </a:rPr>
              <a:t>lw</a:t>
            </a:r>
            <a:r>
              <a:rPr lang="en-US" altLang="en-US" sz="3200" dirty="0">
                <a:solidFill>
                  <a:srgbClr val="000000"/>
                </a:solidFill>
                <a:latin typeface="Courier New" panose="02070309020205020404" pitchFamily="49" charset="0"/>
              </a:rPr>
              <a:t> $15, 0($8)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r>
              <a:rPr lang="en-US" altLang="en-US" sz="3200" dirty="0" err="1">
                <a:solidFill>
                  <a:srgbClr val="000000"/>
                </a:solidFill>
                <a:latin typeface="Courier New" panose="02070309020205020404" pitchFamily="49" charset="0"/>
              </a:rPr>
              <a:t>lw</a:t>
            </a:r>
            <a:r>
              <a:rPr lang="en-US" altLang="en-US" sz="3200" dirty="0">
                <a:solidFill>
                  <a:srgbClr val="000000"/>
                </a:solidFill>
                <a:latin typeface="Courier New" panose="02070309020205020404" pitchFamily="49" charset="0"/>
              </a:rPr>
              <a:t> $16, 4($8)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r>
              <a:rPr lang="en-US" altLang="en-US" sz="3200" dirty="0" err="1">
                <a:solidFill>
                  <a:srgbClr val="000000"/>
                </a:solidFill>
                <a:latin typeface="Courier New" panose="02070309020205020404" pitchFamily="49" charset="0"/>
              </a:rPr>
              <a:t>sw</a:t>
            </a:r>
            <a:r>
              <a:rPr lang="en-US" altLang="en-US" sz="3200" dirty="0">
                <a:solidFill>
                  <a:srgbClr val="000000"/>
                </a:solidFill>
                <a:latin typeface="Courier New" panose="02070309020205020404" pitchFamily="49" charset="0"/>
              </a:rPr>
              <a:t> $16, 0($8)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r>
              <a:rPr lang="en-US" altLang="en-US" sz="3200" dirty="0" err="1">
                <a:solidFill>
                  <a:srgbClr val="000000"/>
                </a:solidFill>
                <a:latin typeface="Courier New" panose="02070309020205020404" pitchFamily="49" charset="0"/>
              </a:rPr>
              <a:t>sw</a:t>
            </a:r>
            <a:r>
              <a:rPr lang="en-US" altLang="en-US" sz="3200" dirty="0">
                <a:solidFill>
                  <a:srgbClr val="000000"/>
                </a:solidFill>
                <a:latin typeface="Courier New" panose="02070309020205020404" pitchFamily="49" charset="0"/>
              </a:rPr>
              <a:t> $15, 4($8)</a:t>
            </a:r>
          </a:p>
          <a:p>
            <a:pPr>
              <a:lnSpc>
                <a:spcPts val="1600"/>
              </a:lnSpc>
            </a:pPr>
            <a:endParaRPr lang="en-US" altLang="en-US" sz="3200" dirty="0">
              <a:solidFill>
                <a:srgbClr val="000000"/>
              </a:solidFill>
              <a:latin typeface="Courier New" panose="02070309020205020404" pitchFamily="49" charset="0"/>
            </a:endParaRPr>
          </a:p>
          <a:p>
            <a:pPr>
              <a:lnSpc>
                <a:spcPts val="1600"/>
              </a:lnSpc>
            </a:pPr>
            <a:r>
              <a:rPr lang="en-US" altLang="en-US" sz="3200" dirty="0">
                <a:solidFill>
                  <a:srgbClr val="000000"/>
                </a:solidFill>
                <a:latin typeface="Courier New" panose="02070309020205020404" pitchFamily="49" charset="0"/>
              </a:rPr>
              <a:t> </a:t>
            </a:r>
          </a:p>
        </p:txBody>
      </p:sp>
      <p:sp>
        <p:nvSpPr>
          <p:cNvPr id="81927" name="Rectangle 7"/>
          <p:cNvSpPr>
            <a:spLocks noGrp="1" noChangeArrowheads="1"/>
          </p:cNvSpPr>
          <p:nvPr>
            <p:ph type="body" idx="1"/>
          </p:nvPr>
        </p:nvSpPr>
        <p:spPr>
          <a:xfrm>
            <a:off x="457200" y="2133600"/>
            <a:ext cx="3657600" cy="2590800"/>
          </a:xfrm>
          <a:noFill/>
          <a:ln w="12700">
            <a:solidFill>
              <a:schemeClr val="tx1"/>
            </a:solidFill>
            <a:miter lim="800000"/>
            <a:headEnd/>
            <a:tailEnd/>
          </a:ln>
          <a:extLst>
            <a:ext uri="{AF507438-7753-43E0-B8FC-AC1667EBCBE1}">
              <a14:hiddenEffects xmlns:a14="http://schemas.microsoft.com/office/drawing/2010/main">
                <a:effectLst>
                  <a:outerShdw dist="107763" dir="13500000" algn="ctr" rotWithShape="0">
                    <a:schemeClr val="bg2"/>
                  </a:outerShdw>
                </a:effectLst>
              </a14:hiddenEffects>
            </a:ext>
          </a:extLst>
        </p:spPr>
        <p:txBody>
          <a:bodyPr lIns="90488" tIns="44450" rIns="90488" bIns="44450"/>
          <a:lstStyle/>
          <a:p>
            <a:pPr defTabSz="904875">
              <a:lnSpc>
                <a:spcPts val="1600"/>
              </a:lnSpc>
              <a:buFontTx/>
              <a:buNone/>
              <a:tabLst>
                <a:tab pos="452438" algn="l"/>
                <a:tab pos="904875" algn="l"/>
                <a:tab pos="1357313" algn="l"/>
              </a:tabLst>
            </a:pPr>
            <a:r>
              <a:rPr lang="en-US" altLang="en-US" sz="1800" b="1">
                <a:solidFill>
                  <a:srgbClr val="000000"/>
                </a:solidFill>
                <a:latin typeface="Courier New" panose="02070309020205020404" pitchFamily="49" charset="0"/>
              </a:rPr>
              <a:t>	</a:t>
            </a:r>
          </a:p>
          <a:p>
            <a:pPr defTabSz="904875">
              <a:lnSpc>
                <a:spcPts val="1600"/>
              </a:lnSpc>
              <a:buFontTx/>
              <a:buNone/>
              <a:tabLst>
                <a:tab pos="452438" algn="l"/>
                <a:tab pos="904875" algn="l"/>
                <a:tab pos="1357313" algn="l"/>
              </a:tabLst>
            </a:pPr>
            <a:r>
              <a:rPr lang="en-US" altLang="en-US" b="1">
                <a:solidFill>
                  <a:srgbClr val="000000"/>
                </a:solidFill>
                <a:latin typeface="Courier New" panose="02070309020205020404" pitchFamily="49" charset="0"/>
              </a:rPr>
              <a:t>int temp;</a:t>
            </a:r>
          </a:p>
          <a:p>
            <a:pPr defTabSz="904875">
              <a:lnSpc>
                <a:spcPts val="1600"/>
              </a:lnSpc>
              <a:buFontTx/>
              <a:buNone/>
              <a:tabLst>
                <a:tab pos="452438" algn="l"/>
                <a:tab pos="904875" algn="l"/>
                <a:tab pos="1357313" algn="l"/>
              </a:tabLst>
            </a:pPr>
            <a:endParaRPr lang="en-US" altLang="en-US" b="1">
              <a:solidFill>
                <a:srgbClr val="000000"/>
              </a:solidFill>
              <a:latin typeface="Courier New" panose="02070309020205020404" pitchFamily="49" charset="0"/>
            </a:endParaRPr>
          </a:p>
          <a:p>
            <a:pPr defTabSz="904875">
              <a:lnSpc>
                <a:spcPts val="1600"/>
              </a:lnSpc>
              <a:buFontTx/>
              <a:buNone/>
              <a:tabLst>
                <a:tab pos="452438" algn="l"/>
                <a:tab pos="904875" algn="l"/>
                <a:tab pos="1357313" algn="l"/>
              </a:tabLst>
            </a:pPr>
            <a:r>
              <a:rPr lang="en-US" altLang="en-US" b="1">
                <a:solidFill>
                  <a:srgbClr val="000000"/>
                </a:solidFill>
                <a:latin typeface="Courier New" panose="02070309020205020404" pitchFamily="49" charset="0"/>
              </a:rPr>
              <a:t>temp = v[k];</a:t>
            </a:r>
          </a:p>
          <a:p>
            <a:pPr defTabSz="904875">
              <a:lnSpc>
                <a:spcPts val="1600"/>
              </a:lnSpc>
              <a:buFontTx/>
              <a:buNone/>
              <a:tabLst>
                <a:tab pos="452438" algn="l"/>
                <a:tab pos="904875" algn="l"/>
                <a:tab pos="1357313" algn="l"/>
              </a:tabLst>
            </a:pPr>
            <a:endParaRPr lang="en-US" altLang="en-US" b="1">
              <a:solidFill>
                <a:srgbClr val="000000"/>
              </a:solidFill>
              <a:latin typeface="Courier New" panose="02070309020205020404" pitchFamily="49" charset="0"/>
            </a:endParaRPr>
          </a:p>
          <a:p>
            <a:pPr defTabSz="904875">
              <a:lnSpc>
                <a:spcPts val="1600"/>
              </a:lnSpc>
              <a:buFontTx/>
              <a:buNone/>
              <a:tabLst>
                <a:tab pos="452438" algn="l"/>
                <a:tab pos="904875" algn="l"/>
                <a:tab pos="1357313" algn="l"/>
              </a:tabLst>
            </a:pPr>
            <a:r>
              <a:rPr lang="en-US" altLang="en-US" b="1">
                <a:solidFill>
                  <a:srgbClr val="000000"/>
                </a:solidFill>
                <a:latin typeface="Courier New" panose="02070309020205020404" pitchFamily="49" charset="0"/>
              </a:rPr>
              <a:t>v[k] = v[k+1];</a:t>
            </a:r>
          </a:p>
          <a:p>
            <a:pPr defTabSz="904875">
              <a:lnSpc>
                <a:spcPts val="1600"/>
              </a:lnSpc>
              <a:buFontTx/>
              <a:buNone/>
              <a:tabLst>
                <a:tab pos="452438" algn="l"/>
                <a:tab pos="904875" algn="l"/>
                <a:tab pos="1357313" algn="l"/>
              </a:tabLst>
            </a:pPr>
            <a:endParaRPr lang="en-US" altLang="en-US" b="1">
              <a:solidFill>
                <a:srgbClr val="000000"/>
              </a:solidFill>
              <a:latin typeface="Courier New" panose="02070309020205020404" pitchFamily="49" charset="0"/>
            </a:endParaRPr>
          </a:p>
          <a:p>
            <a:pPr defTabSz="904875">
              <a:lnSpc>
                <a:spcPts val="1600"/>
              </a:lnSpc>
              <a:buFontTx/>
              <a:buNone/>
              <a:tabLst>
                <a:tab pos="452438" algn="l"/>
                <a:tab pos="904875" algn="l"/>
                <a:tab pos="1357313" algn="l"/>
              </a:tabLst>
            </a:pPr>
            <a:r>
              <a:rPr lang="en-US" altLang="en-US" b="1">
                <a:solidFill>
                  <a:srgbClr val="000000"/>
                </a:solidFill>
                <a:latin typeface="Courier New" panose="02070309020205020404" pitchFamily="49" charset="0"/>
              </a:rPr>
              <a:t>v[k+1] = temp;</a:t>
            </a:r>
          </a:p>
          <a:p>
            <a:pPr defTabSz="904875">
              <a:lnSpc>
                <a:spcPts val="1600"/>
              </a:lnSpc>
              <a:tabLst>
                <a:tab pos="452438" algn="l"/>
                <a:tab pos="904875" algn="l"/>
                <a:tab pos="1357313" algn="l"/>
              </a:tabLst>
            </a:pPr>
            <a:endParaRPr lang="en-US" altLang="en-US" b="1">
              <a:solidFill>
                <a:srgbClr val="000000"/>
              </a:solidFill>
              <a:latin typeface="Courier New" panose="02070309020205020404" pitchFamily="49" charset="0"/>
            </a:endParaRPr>
          </a:p>
        </p:txBody>
      </p:sp>
      <p:sp>
        <p:nvSpPr>
          <p:cNvPr id="81929" name="AutoShape 9"/>
          <p:cNvSpPr>
            <a:spLocks noChangeArrowheads="1"/>
          </p:cNvSpPr>
          <p:nvPr/>
        </p:nvSpPr>
        <p:spPr bwMode="auto">
          <a:xfrm>
            <a:off x="4419600" y="3429000"/>
            <a:ext cx="304800" cy="533400"/>
          </a:xfrm>
          <a:prstGeom prst="rightArrow">
            <a:avLst>
              <a:gd name="adj1" fmla="val 50000"/>
              <a:gd name="adj2" fmla="val 25000"/>
            </a:avLst>
          </a:prstGeom>
          <a:solidFill>
            <a:schemeClr val="accent1"/>
          </a:solidFill>
          <a:ln w="12700">
            <a:miter lim="800000"/>
            <a:headEnd/>
            <a:tailEnd/>
          </a:ln>
          <a:effectLst/>
          <a:scene3d>
            <a:camera prst="legacyObliqueTopLeft"/>
            <a:lightRig rig="legacyFlat3" dir="t"/>
          </a:scene3d>
          <a:sp3d extrusionH="4302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endParaRPr lang="en-US"/>
          </a:p>
        </p:txBody>
      </p:sp>
      <p:sp>
        <p:nvSpPr>
          <p:cNvPr id="81930" name="Text Box 10"/>
          <p:cNvSpPr txBox="1">
            <a:spLocks noChangeArrowheads="1"/>
          </p:cNvSpPr>
          <p:nvPr/>
        </p:nvSpPr>
        <p:spPr bwMode="auto">
          <a:xfrm>
            <a:off x="609600" y="1041920"/>
            <a:ext cx="784860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800" b="0" dirty="0">
                <a:solidFill>
                  <a:schemeClr val="tx1"/>
                </a:solidFill>
                <a:latin typeface="Times New Roman" panose="02020603050405020304" pitchFamily="18" charset="0"/>
              </a:rPr>
              <a:t>Compiler already placed the value k in $5 and </a:t>
            </a:r>
          </a:p>
          <a:p>
            <a:pPr>
              <a:lnSpc>
                <a:spcPct val="40000"/>
              </a:lnSpc>
              <a:spcBef>
                <a:spcPct val="50000"/>
              </a:spcBef>
              <a:spcAft>
                <a:spcPct val="0"/>
              </a:spcAft>
            </a:pPr>
            <a:r>
              <a:rPr lang="en-US" altLang="en-US" sz="2800" b="0" dirty="0">
                <a:solidFill>
                  <a:schemeClr val="tx1"/>
                </a:solidFill>
                <a:latin typeface="Times New Roman" panose="02020603050405020304" pitchFamily="18" charset="0"/>
              </a:rPr>
              <a:t>array v’s start address on $4</a:t>
            </a:r>
          </a:p>
        </p:txBody>
      </p:sp>
      <p:sp>
        <p:nvSpPr>
          <p:cNvPr id="81931" name="Rectangle 11"/>
          <p:cNvSpPr>
            <a:spLocks noChangeArrowheads="1"/>
          </p:cNvSpPr>
          <p:nvPr/>
        </p:nvSpPr>
        <p:spPr bwMode="auto">
          <a:xfrm>
            <a:off x="685800" y="5410200"/>
            <a:ext cx="7924800"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0000"/>
              </a:lnSpc>
              <a:spcBef>
                <a:spcPct val="50000"/>
              </a:spcBef>
              <a:spcAft>
                <a:spcPct val="0"/>
              </a:spcAft>
            </a:pPr>
            <a:r>
              <a:rPr lang="en-US" altLang="en-US" sz="2800" b="0">
                <a:solidFill>
                  <a:schemeClr val="tx1"/>
                </a:solidFill>
                <a:latin typeface="Times New Roman" panose="02020603050405020304" pitchFamily="18" charset="0"/>
              </a:rPr>
              <a:t>Compiler allocates space for the variable temp in</a:t>
            </a:r>
          </a:p>
          <a:p>
            <a:pPr>
              <a:lnSpc>
                <a:spcPct val="40000"/>
              </a:lnSpc>
              <a:spcBef>
                <a:spcPct val="50000"/>
              </a:spcBef>
              <a:spcAft>
                <a:spcPct val="0"/>
              </a:spcAft>
            </a:pPr>
            <a:r>
              <a:rPr lang="en-US" altLang="en-US" sz="2800" b="0">
                <a:solidFill>
                  <a:schemeClr val="tx1"/>
                </a:solidFill>
                <a:latin typeface="Times New Roman" panose="02020603050405020304" pitchFamily="18" charset="0"/>
              </a:rPr>
              <a:t>register 15</a:t>
            </a:r>
          </a:p>
        </p:txBody>
      </p:sp>
    </p:spTree>
    <p:extLst>
      <p:ext uri="{BB962C8B-B14F-4D97-AF65-F5344CB8AC3E}">
        <p14:creationId xmlns:p14="http://schemas.microsoft.com/office/powerpoint/2010/main" val="3563672689"/>
      </p:ext>
    </p:extLst>
  </p:cSld>
  <p:clrMapOvr>
    <a:masterClrMapping/>
  </p:clrMapOvr>
  <p:transition advTm="2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a:spLocks noGrp="1"/>
          </p:cNvSpPr>
          <p:nvPr>
            <p:ph type="dt" sz="half" idx="10"/>
          </p:nvPr>
        </p:nvSpPr>
        <p:spPr/>
        <p:txBody>
          <a:bodyPr/>
          <a:lstStyle/>
          <a:p>
            <a:fld id="{868EE33C-0939-482E-AF15-D8D2F861D02A}" type="datetime1">
              <a:rPr lang="en-US" altLang="en-US"/>
              <a:pPr/>
              <a:t>3/11/2023</a:t>
            </a:fld>
            <a:endParaRPr lang="en-US" altLang="en-US"/>
          </a:p>
        </p:txBody>
      </p:sp>
      <p:sp>
        <p:nvSpPr>
          <p:cNvPr id="85" name="Slide Number Placeholder 5"/>
          <p:cNvSpPr>
            <a:spLocks noGrp="1"/>
          </p:cNvSpPr>
          <p:nvPr>
            <p:ph type="sldNum" sz="quarter" idx="4294967295"/>
          </p:nvPr>
        </p:nvSpPr>
        <p:spPr>
          <a:xfrm>
            <a:off x="7239000" y="6400800"/>
            <a:ext cx="1905000" cy="457200"/>
          </a:xfrm>
          <a:prstGeom prst="rect">
            <a:avLst/>
          </a:prstGeom>
        </p:spPr>
        <p:txBody>
          <a:bodyPr/>
          <a:lstStyle/>
          <a:p>
            <a:fld id="{304446AC-4BA9-4329-BAD9-D583DF640B48}" type="slidenum">
              <a:rPr lang="en-US" altLang="en-US"/>
              <a:pPr/>
              <a:t>55</a:t>
            </a:fld>
            <a:endParaRPr lang="en-US" altLang="en-US"/>
          </a:p>
        </p:txBody>
      </p:sp>
      <p:sp>
        <p:nvSpPr>
          <p:cNvPr id="234498" name="Rectangle 1026"/>
          <p:cNvSpPr>
            <a:spLocks noGrp="1" noChangeArrowheads="1"/>
          </p:cNvSpPr>
          <p:nvPr>
            <p:ph type="title"/>
          </p:nvPr>
        </p:nvSpPr>
        <p:spPr>
          <a:xfrm>
            <a:off x="633293" y="-661720"/>
            <a:ext cx="6348062" cy="1323439"/>
          </a:xfrm>
        </p:spPr>
        <p:txBody>
          <a:bodyPr/>
          <a:lstStyle/>
          <a:p>
            <a:r>
              <a:rPr lang="en-US" altLang="en-US" sz="4000" dirty="0"/>
              <a:t>I-format ISA encoding</a:t>
            </a:r>
            <a:endParaRPr lang="en-US" altLang="en-US" dirty="0"/>
          </a:p>
        </p:txBody>
      </p:sp>
      <p:sp>
        <p:nvSpPr>
          <p:cNvPr id="234511" name="Rectangle 1039"/>
          <p:cNvSpPr>
            <a:spLocks noChangeArrowheads="1"/>
          </p:cNvSpPr>
          <p:nvPr/>
        </p:nvSpPr>
        <p:spPr bwMode="auto">
          <a:xfrm>
            <a:off x="381000" y="4572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err="1">
                <a:solidFill>
                  <a:schemeClr val="tx1"/>
                </a:solidFill>
                <a:latin typeface="Times New Roman" panose="02020603050405020304" pitchFamily="18" charset="0"/>
              </a:rPr>
              <a:t>lw</a:t>
            </a:r>
            <a:r>
              <a:rPr lang="en-US" altLang="en-US" sz="3200" b="0" dirty="0">
                <a:solidFill>
                  <a:schemeClr val="tx1"/>
                </a:solidFill>
                <a:latin typeface="Times New Roman" panose="02020603050405020304" pitchFamily="18" charset="0"/>
              </a:rPr>
              <a:t>  $15, 20 ($2)</a:t>
            </a:r>
          </a:p>
        </p:txBody>
      </p:sp>
      <p:sp>
        <p:nvSpPr>
          <p:cNvPr id="234515" name="Rectangle 1043"/>
          <p:cNvSpPr>
            <a:spLocks noChangeArrowheads="1"/>
          </p:cNvSpPr>
          <p:nvPr/>
        </p:nvSpPr>
        <p:spPr bwMode="auto">
          <a:xfrm>
            <a:off x="3276600" y="457200"/>
            <a:ext cx="3352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err="1">
                <a:solidFill>
                  <a:schemeClr val="tx1"/>
                </a:solidFill>
                <a:latin typeface="Times New Roman" panose="02020603050405020304" pitchFamily="18" charset="0"/>
              </a:rPr>
              <a:t>sw</a:t>
            </a:r>
            <a:r>
              <a:rPr lang="en-US" altLang="en-US" sz="3200" b="0" dirty="0">
                <a:solidFill>
                  <a:schemeClr val="tx1"/>
                </a:solidFill>
                <a:latin typeface="Times New Roman" panose="02020603050405020304" pitchFamily="18" charset="0"/>
              </a:rPr>
              <a:t>  $15, 20 ($2)</a:t>
            </a:r>
          </a:p>
        </p:txBody>
      </p:sp>
      <p:sp>
        <p:nvSpPr>
          <p:cNvPr id="234516" name="Rectangle 1044"/>
          <p:cNvSpPr>
            <a:spLocks noChangeArrowheads="1"/>
          </p:cNvSpPr>
          <p:nvPr/>
        </p:nvSpPr>
        <p:spPr bwMode="auto">
          <a:xfrm>
            <a:off x="381000" y="11430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dirty="0">
                <a:solidFill>
                  <a:schemeClr val="tx1"/>
                </a:solidFill>
                <a:latin typeface="Times New Roman" panose="02020603050405020304" pitchFamily="18" charset="0"/>
              </a:rPr>
              <a:t>add $16,$2,$15</a:t>
            </a:r>
          </a:p>
        </p:txBody>
      </p:sp>
      <p:sp>
        <p:nvSpPr>
          <p:cNvPr id="234517" name="Rectangle 1045"/>
          <p:cNvSpPr>
            <a:spLocks noChangeArrowheads="1"/>
          </p:cNvSpPr>
          <p:nvPr/>
        </p:nvSpPr>
        <p:spPr bwMode="auto">
          <a:xfrm>
            <a:off x="6248400" y="457200"/>
            <a:ext cx="3429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a:solidFill>
                  <a:schemeClr val="tx1"/>
                </a:solidFill>
                <a:latin typeface="Times New Roman" panose="02020603050405020304" pitchFamily="18" charset="0"/>
              </a:rPr>
              <a:t>addi $15, $2, 20</a:t>
            </a:r>
          </a:p>
        </p:txBody>
      </p:sp>
      <p:sp>
        <p:nvSpPr>
          <p:cNvPr id="234518" name="Rectangle 1046"/>
          <p:cNvSpPr>
            <a:spLocks noChangeArrowheads="1"/>
          </p:cNvSpPr>
          <p:nvPr/>
        </p:nvSpPr>
        <p:spPr bwMode="auto">
          <a:xfrm>
            <a:off x="4038600" y="11430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0"/>
              </a:spcBef>
              <a:spcAft>
                <a:spcPct val="0"/>
              </a:spcAft>
              <a:buFontTx/>
              <a:buChar char="•"/>
            </a:pPr>
            <a:r>
              <a:rPr lang="en-US" altLang="en-US" sz="3200" b="0">
                <a:solidFill>
                  <a:schemeClr val="tx1"/>
                </a:solidFill>
                <a:latin typeface="Times New Roman" panose="02020603050405020304" pitchFamily="18" charset="0"/>
              </a:rPr>
              <a:t>sub $16,$2,$15</a:t>
            </a:r>
          </a:p>
        </p:txBody>
      </p:sp>
      <p:grpSp>
        <p:nvGrpSpPr>
          <p:cNvPr id="234560" name="Group 1088"/>
          <p:cNvGrpSpPr>
            <a:grpSpLocks/>
          </p:cNvGrpSpPr>
          <p:nvPr/>
        </p:nvGrpSpPr>
        <p:grpSpPr bwMode="auto">
          <a:xfrm>
            <a:off x="304800" y="1828800"/>
            <a:ext cx="8229600" cy="2343150"/>
            <a:chOff x="384" y="1536"/>
            <a:chExt cx="4683" cy="1681"/>
          </a:xfrm>
        </p:grpSpPr>
        <p:grpSp>
          <p:nvGrpSpPr>
            <p:cNvPr id="234519" name="Group 1047"/>
            <p:cNvGrpSpPr>
              <a:grpSpLocks/>
            </p:cNvGrpSpPr>
            <p:nvPr/>
          </p:nvGrpSpPr>
          <p:grpSpPr bwMode="auto">
            <a:xfrm>
              <a:off x="384" y="1536"/>
              <a:ext cx="4683" cy="337"/>
              <a:chOff x="336" y="2784"/>
              <a:chExt cx="4683" cy="337"/>
            </a:xfrm>
          </p:grpSpPr>
          <p:sp>
            <p:nvSpPr>
              <p:cNvPr id="234502" name="Text Box 1030"/>
              <p:cNvSpPr txBox="1">
                <a:spLocks noChangeArrowheads="1"/>
              </p:cNvSpPr>
              <p:nvPr/>
            </p:nvSpPr>
            <p:spPr bwMode="auto">
              <a:xfrm>
                <a:off x="1056" y="2784"/>
                <a:ext cx="794"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35</a:t>
                </a:r>
              </a:p>
            </p:txBody>
          </p:sp>
          <p:sp>
            <p:nvSpPr>
              <p:cNvPr id="234503" name="Text Box 1031"/>
              <p:cNvSpPr txBox="1">
                <a:spLocks noChangeArrowheads="1"/>
              </p:cNvSpPr>
              <p:nvPr/>
            </p:nvSpPr>
            <p:spPr bwMode="auto">
              <a:xfrm>
                <a:off x="1850" y="2784"/>
                <a:ext cx="598"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4504" name="Text Box 1032"/>
              <p:cNvSpPr txBox="1">
                <a:spLocks noChangeArrowheads="1"/>
              </p:cNvSpPr>
              <p:nvPr/>
            </p:nvSpPr>
            <p:spPr bwMode="auto">
              <a:xfrm>
                <a:off x="2448" y="278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234505" name="Text Box 1033"/>
              <p:cNvSpPr txBox="1">
                <a:spLocks noChangeArrowheads="1"/>
              </p:cNvSpPr>
              <p:nvPr/>
            </p:nvSpPr>
            <p:spPr bwMode="auto">
              <a:xfrm>
                <a:off x="3024" y="2784"/>
                <a:ext cx="199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20</a:t>
                </a:r>
              </a:p>
            </p:txBody>
          </p:sp>
          <p:sp>
            <p:nvSpPr>
              <p:cNvPr id="234507" name="Text Box 1035"/>
              <p:cNvSpPr txBox="1">
                <a:spLocks noChangeArrowheads="1"/>
              </p:cNvSpPr>
              <p:nvPr/>
            </p:nvSpPr>
            <p:spPr bwMode="auto">
              <a:xfrm>
                <a:off x="336" y="278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lw</a:t>
                </a:r>
                <a:endParaRPr lang="en-US" altLang="en-US" sz="2400" b="0">
                  <a:solidFill>
                    <a:schemeClr val="tx1"/>
                  </a:solidFill>
                  <a:latin typeface="Times New Roman" panose="02020603050405020304" pitchFamily="18" charset="0"/>
                </a:endParaRPr>
              </a:p>
            </p:txBody>
          </p:sp>
        </p:grpSp>
        <p:grpSp>
          <p:nvGrpSpPr>
            <p:cNvPr id="234520" name="Group 1048"/>
            <p:cNvGrpSpPr>
              <a:grpSpLocks/>
            </p:cNvGrpSpPr>
            <p:nvPr/>
          </p:nvGrpSpPr>
          <p:grpSpPr bwMode="auto">
            <a:xfrm>
              <a:off x="384" y="1872"/>
              <a:ext cx="4683" cy="337"/>
              <a:chOff x="336" y="2784"/>
              <a:chExt cx="4683" cy="337"/>
            </a:xfrm>
          </p:grpSpPr>
          <p:sp>
            <p:nvSpPr>
              <p:cNvPr id="234521" name="Text Box 1049"/>
              <p:cNvSpPr txBox="1">
                <a:spLocks noChangeArrowheads="1"/>
              </p:cNvSpPr>
              <p:nvPr/>
            </p:nvSpPr>
            <p:spPr bwMode="auto">
              <a:xfrm>
                <a:off x="1056" y="2784"/>
                <a:ext cx="794"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43</a:t>
                </a:r>
              </a:p>
            </p:txBody>
          </p:sp>
          <p:sp>
            <p:nvSpPr>
              <p:cNvPr id="234522" name="Text Box 1050"/>
              <p:cNvSpPr txBox="1">
                <a:spLocks noChangeArrowheads="1"/>
              </p:cNvSpPr>
              <p:nvPr/>
            </p:nvSpPr>
            <p:spPr bwMode="auto">
              <a:xfrm>
                <a:off x="1850" y="2784"/>
                <a:ext cx="598"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4523" name="Text Box 1051"/>
              <p:cNvSpPr txBox="1">
                <a:spLocks noChangeArrowheads="1"/>
              </p:cNvSpPr>
              <p:nvPr/>
            </p:nvSpPr>
            <p:spPr bwMode="auto">
              <a:xfrm>
                <a:off x="2448" y="278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234524" name="Text Box 1052"/>
              <p:cNvSpPr txBox="1">
                <a:spLocks noChangeArrowheads="1"/>
              </p:cNvSpPr>
              <p:nvPr/>
            </p:nvSpPr>
            <p:spPr bwMode="auto">
              <a:xfrm>
                <a:off x="3024" y="2784"/>
                <a:ext cx="199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20</a:t>
                </a:r>
              </a:p>
            </p:txBody>
          </p:sp>
          <p:sp>
            <p:nvSpPr>
              <p:cNvPr id="234525" name="Text Box 1053"/>
              <p:cNvSpPr txBox="1">
                <a:spLocks noChangeArrowheads="1"/>
              </p:cNvSpPr>
              <p:nvPr/>
            </p:nvSpPr>
            <p:spPr bwMode="auto">
              <a:xfrm>
                <a:off x="336" y="278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sw</a:t>
                </a:r>
                <a:endParaRPr lang="en-US" altLang="en-US" sz="2400" b="0">
                  <a:solidFill>
                    <a:schemeClr val="tx1"/>
                  </a:solidFill>
                  <a:latin typeface="Times New Roman" panose="02020603050405020304" pitchFamily="18" charset="0"/>
                </a:endParaRPr>
              </a:p>
            </p:txBody>
          </p:sp>
        </p:grpSp>
        <p:grpSp>
          <p:nvGrpSpPr>
            <p:cNvPr id="234526" name="Group 1054"/>
            <p:cNvGrpSpPr>
              <a:grpSpLocks/>
            </p:cNvGrpSpPr>
            <p:nvPr/>
          </p:nvGrpSpPr>
          <p:grpSpPr bwMode="auto">
            <a:xfrm>
              <a:off x="384" y="2208"/>
              <a:ext cx="4683" cy="337"/>
              <a:chOff x="336" y="2784"/>
              <a:chExt cx="4683" cy="337"/>
            </a:xfrm>
          </p:grpSpPr>
          <p:sp>
            <p:nvSpPr>
              <p:cNvPr id="234527" name="Text Box 1055"/>
              <p:cNvSpPr txBox="1">
                <a:spLocks noChangeArrowheads="1"/>
              </p:cNvSpPr>
              <p:nvPr/>
            </p:nvSpPr>
            <p:spPr bwMode="auto">
              <a:xfrm>
                <a:off x="1056" y="2784"/>
                <a:ext cx="794"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8</a:t>
                </a:r>
                <a:endParaRPr lang="en-US" altLang="en-US" sz="2400" dirty="0">
                  <a:solidFill>
                    <a:schemeClr val="tx1"/>
                  </a:solidFill>
                  <a:latin typeface="Times New Roman" panose="02020603050405020304" pitchFamily="18" charset="0"/>
                </a:endParaRPr>
              </a:p>
            </p:txBody>
          </p:sp>
          <p:sp>
            <p:nvSpPr>
              <p:cNvPr id="234528" name="Text Box 1056"/>
              <p:cNvSpPr txBox="1">
                <a:spLocks noChangeArrowheads="1"/>
              </p:cNvSpPr>
              <p:nvPr/>
            </p:nvSpPr>
            <p:spPr bwMode="auto">
              <a:xfrm>
                <a:off x="1850" y="2784"/>
                <a:ext cx="598"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4529" name="Text Box 1057"/>
              <p:cNvSpPr txBox="1">
                <a:spLocks noChangeArrowheads="1"/>
              </p:cNvSpPr>
              <p:nvPr/>
            </p:nvSpPr>
            <p:spPr bwMode="auto">
              <a:xfrm>
                <a:off x="2448" y="278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234530" name="Text Box 1058"/>
              <p:cNvSpPr txBox="1">
                <a:spLocks noChangeArrowheads="1"/>
              </p:cNvSpPr>
              <p:nvPr/>
            </p:nvSpPr>
            <p:spPr bwMode="auto">
              <a:xfrm>
                <a:off x="3024" y="2784"/>
                <a:ext cx="199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20</a:t>
                </a:r>
              </a:p>
            </p:txBody>
          </p:sp>
          <p:sp>
            <p:nvSpPr>
              <p:cNvPr id="234531" name="Text Box 1059"/>
              <p:cNvSpPr txBox="1">
                <a:spLocks noChangeArrowheads="1"/>
              </p:cNvSpPr>
              <p:nvPr/>
            </p:nvSpPr>
            <p:spPr bwMode="auto">
              <a:xfrm>
                <a:off x="336" y="278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addi</a:t>
                </a:r>
                <a:endParaRPr lang="en-US" altLang="en-US" sz="2400" b="0">
                  <a:solidFill>
                    <a:schemeClr val="tx1"/>
                  </a:solidFill>
                  <a:latin typeface="Times New Roman" panose="02020603050405020304" pitchFamily="18" charset="0"/>
                </a:endParaRPr>
              </a:p>
            </p:txBody>
          </p:sp>
        </p:grpSp>
        <p:grpSp>
          <p:nvGrpSpPr>
            <p:cNvPr id="234541" name="Group 1069"/>
            <p:cNvGrpSpPr>
              <a:grpSpLocks/>
            </p:cNvGrpSpPr>
            <p:nvPr/>
          </p:nvGrpSpPr>
          <p:grpSpPr bwMode="auto">
            <a:xfrm>
              <a:off x="384" y="2544"/>
              <a:ext cx="4656" cy="337"/>
              <a:chOff x="384" y="2544"/>
              <a:chExt cx="4656" cy="337"/>
            </a:xfrm>
          </p:grpSpPr>
          <p:sp>
            <p:nvSpPr>
              <p:cNvPr id="234537" name="Text Box 1065"/>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add</a:t>
                </a:r>
                <a:endParaRPr lang="en-US" altLang="en-US" sz="2400" b="0">
                  <a:solidFill>
                    <a:schemeClr val="tx1"/>
                  </a:solidFill>
                  <a:latin typeface="Times New Roman" panose="02020603050405020304" pitchFamily="18" charset="0"/>
                </a:endParaRPr>
              </a:p>
            </p:txBody>
          </p:sp>
          <p:grpSp>
            <p:nvGrpSpPr>
              <p:cNvPr id="234540" name="Group 1068"/>
              <p:cNvGrpSpPr>
                <a:grpSpLocks/>
              </p:cNvGrpSpPr>
              <p:nvPr/>
            </p:nvGrpSpPr>
            <p:grpSpPr bwMode="auto">
              <a:xfrm>
                <a:off x="1104" y="2544"/>
                <a:ext cx="3936" cy="337"/>
                <a:chOff x="1104" y="2544"/>
                <a:chExt cx="3936" cy="337"/>
              </a:xfrm>
            </p:grpSpPr>
            <p:sp>
              <p:nvSpPr>
                <p:cNvPr id="234533" name="Text Box 1061"/>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34" name="Text Box 1062"/>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4535" name="Text Box 1063"/>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234536" name="Text Box 1064"/>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234538" name="Text Box 1066"/>
                <p:cNvSpPr txBox="1">
                  <a:spLocks noChangeArrowheads="1"/>
                </p:cNvSpPr>
                <p:nvPr/>
              </p:nvSpPr>
              <p:spPr bwMode="auto">
                <a:xfrm>
                  <a:off x="3697" y="2544"/>
                  <a:ext cx="62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39" name="Text Box 1067"/>
                <p:cNvSpPr txBox="1">
                  <a:spLocks noChangeArrowheads="1"/>
                </p:cNvSpPr>
                <p:nvPr/>
              </p:nvSpPr>
              <p:spPr bwMode="auto">
                <a:xfrm>
                  <a:off x="4320" y="2544"/>
                  <a:ext cx="720"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32</a:t>
                  </a:r>
                </a:p>
              </p:txBody>
            </p:sp>
          </p:grpSp>
        </p:grpSp>
        <p:grpSp>
          <p:nvGrpSpPr>
            <p:cNvPr id="234542" name="Group 1070"/>
            <p:cNvGrpSpPr>
              <a:grpSpLocks/>
            </p:cNvGrpSpPr>
            <p:nvPr/>
          </p:nvGrpSpPr>
          <p:grpSpPr bwMode="auto">
            <a:xfrm>
              <a:off x="384" y="2880"/>
              <a:ext cx="4656" cy="337"/>
              <a:chOff x="384" y="2544"/>
              <a:chExt cx="4656" cy="337"/>
            </a:xfrm>
          </p:grpSpPr>
          <p:sp>
            <p:nvSpPr>
              <p:cNvPr id="234543" name="Text Box 1071"/>
              <p:cNvSpPr txBox="1">
                <a:spLocks noChangeArrowheads="1"/>
              </p:cNvSpPr>
              <p:nvPr/>
            </p:nvSpPr>
            <p:spPr bwMode="auto">
              <a:xfrm>
                <a:off x="384" y="2544"/>
                <a:ext cx="624"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sub</a:t>
                </a:r>
                <a:endParaRPr lang="en-US" altLang="en-US" sz="2400" b="0">
                  <a:solidFill>
                    <a:schemeClr val="tx1"/>
                  </a:solidFill>
                  <a:latin typeface="Times New Roman" panose="02020603050405020304" pitchFamily="18" charset="0"/>
                </a:endParaRPr>
              </a:p>
            </p:txBody>
          </p:sp>
          <p:grpSp>
            <p:nvGrpSpPr>
              <p:cNvPr id="234544" name="Group 1072"/>
              <p:cNvGrpSpPr>
                <a:grpSpLocks/>
              </p:cNvGrpSpPr>
              <p:nvPr/>
            </p:nvGrpSpPr>
            <p:grpSpPr bwMode="auto">
              <a:xfrm>
                <a:off x="1104" y="2544"/>
                <a:ext cx="3936" cy="337"/>
                <a:chOff x="1104" y="2544"/>
                <a:chExt cx="3936" cy="337"/>
              </a:xfrm>
            </p:grpSpPr>
            <p:sp>
              <p:nvSpPr>
                <p:cNvPr id="234545" name="Text Box 1073"/>
                <p:cNvSpPr txBox="1">
                  <a:spLocks noChangeArrowheads="1"/>
                </p:cNvSpPr>
                <p:nvPr/>
              </p:nvSpPr>
              <p:spPr bwMode="auto">
                <a:xfrm>
                  <a:off x="1104" y="2544"/>
                  <a:ext cx="7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46" name="Text Box 1074"/>
                <p:cNvSpPr txBox="1">
                  <a:spLocks noChangeArrowheads="1"/>
                </p:cNvSpPr>
                <p:nvPr/>
              </p:nvSpPr>
              <p:spPr bwMode="auto">
                <a:xfrm>
                  <a:off x="1900" y="2544"/>
                  <a:ext cx="596"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4547" name="Text Box 1075"/>
                <p:cNvSpPr txBox="1">
                  <a:spLocks noChangeArrowheads="1"/>
                </p:cNvSpPr>
                <p:nvPr/>
              </p:nvSpPr>
              <p:spPr bwMode="auto">
                <a:xfrm>
                  <a:off x="2496" y="2544"/>
                  <a:ext cx="597"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15</a:t>
                  </a:r>
                  <a:endParaRPr lang="en-US" altLang="en-US" sz="2400" b="0">
                    <a:solidFill>
                      <a:schemeClr val="tx1"/>
                    </a:solidFill>
                    <a:latin typeface="Times New Roman" panose="02020603050405020304" pitchFamily="18" charset="0"/>
                  </a:endParaRPr>
                </a:p>
              </p:txBody>
            </p:sp>
            <p:sp>
              <p:nvSpPr>
                <p:cNvPr id="234548" name="Text Box 1076"/>
                <p:cNvSpPr txBox="1">
                  <a:spLocks noChangeArrowheads="1"/>
                </p:cNvSpPr>
                <p:nvPr/>
              </p:nvSpPr>
              <p:spPr bwMode="auto">
                <a:xfrm>
                  <a:off x="3072" y="2544"/>
                  <a:ext cx="62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16</a:t>
                  </a:r>
                </a:p>
              </p:txBody>
            </p:sp>
            <p:sp>
              <p:nvSpPr>
                <p:cNvPr id="234549" name="Text Box 1077"/>
                <p:cNvSpPr txBox="1">
                  <a:spLocks noChangeArrowheads="1"/>
                </p:cNvSpPr>
                <p:nvPr/>
              </p:nvSpPr>
              <p:spPr bwMode="auto">
                <a:xfrm>
                  <a:off x="3697" y="2544"/>
                  <a:ext cx="62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a:t>
                  </a:r>
                </a:p>
              </p:txBody>
            </p:sp>
            <p:sp>
              <p:nvSpPr>
                <p:cNvPr id="234550" name="Text Box 1078"/>
                <p:cNvSpPr txBox="1">
                  <a:spLocks noChangeArrowheads="1"/>
                </p:cNvSpPr>
                <p:nvPr/>
              </p:nvSpPr>
              <p:spPr bwMode="auto">
                <a:xfrm>
                  <a:off x="4320" y="2544"/>
                  <a:ext cx="720"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34</a:t>
                  </a:r>
                </a:p>
              </p:txBody>
            </p:sp>
          </p:grpSp>
        </p:grpSp>
      </p:grpSp>
      <p:grpSp>
        <p:nvGrpSpPr>
          <p:cNvPr id="234562" name="Group 1090"/>
          <p:cNvGrpSpPr>
            <a:grpSpLocks/>
          </p:cNvGrpSpPr>
          <p:nvPr/>
        </p:nvGrpSpPr>
        <p:grpSpPr bwMode="auto">
          <a:xfrm>
            <a:off x="0" y="4443848"/>
            <a:ext cx="8304213" cy="1900238"/>
            <a:chOff x="384" y="1536"/>
            <a:chExt cx="4683" cy="1786"/>
          </a:xfrm>
        </p:grpSpPr>
        <p:grpSp>
          <p:nvGrpSpPr>
            <p:cNvPr id="234563" name="Group 1091"/>
            <p:cNvGrpSpPr>
              <a:grpSpLocks/>
            </p:cNvGrpSpPr>
            <p:nvPr/>
          </p:nvGrpSpPr>
          <p:grpSpPr bwMode="auto">
            <a:xfrm>
              <a:off x="384" y="1536"/>
              <a:ext cx="4683" cy="785"/>
              <a:chOff x="336" y="2784"/>
              <a:chExt cx="4683" cy="785"/>
            </a:xfrm>
          </p:grpSpPr>
          <p:sp>
            <p:nvSpPr>
              <p:cNvPr id="234564" name="Text Box 1092"/>
              <p:cNvSpPr txBox="1">
                <a:spLocks noChangeArrowheads="1"/>
              </p:cNvSpPr>
              <p:nvPr/>
            </p:nvSpPr>
            <p:spPr bwMode="auto">
              <a:xfrm>
                <a:off x="1057" y="2784"/>
                <a:ext cx="794"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100011</a:t>
                </a:r>
              </a:p>
            </p:txBody>
          </p:sp>
          <p:sp>
            <p:nvSpPr>
              <p:cNvPr id="234565" name="Text Box 1093"/>
              <p:cNvSpPr txBox="1">
                <a:spLocks noChangeArrowheads="1"/>
              </p:cNvSpPr>
              <p:nvPr/>
            </p:nvSpPr>
            <p:spPr bwMode="auto">
              <a:xfrm>
                <a:off x="1851" y="2784"/>
                <a:ext cx="597"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a:t>
                </a:r>
              </a:p>
            </p:txBody>
          </p:sp>
          <p:sp>
            <p:nvSpPr>
              <p:cNvPr id="234566" name="Text Box 1094"/>
              <p:cNvSpPr txBox="1">
                <a:spLocks noChangeArrowheads="1"/>
              </p:cNvSpPr>
              <p:nvPr/>
            </p:nvSpPr>
            <p:spPr bwMode="auto">
              <a:xfrm>
                <a:off x="2448" y="2784"/>
                <a:ext cx="598" cy="78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011111</a:t>
                </a:r>
                <a:endParaRPr lang="en-US" altLang="en-US" sz="2400" b="0">
                  <a:solidFill>
                    <a:schemeClr val="tx1"/>
                  </a:solidFill>
                  <a:latin typeface="Times New Roman" panose="02020603050405020304" pitchFamily="18" charset="0"/>
                </a:endParaRPr>
              </a:p>
            </p:txBody>
          </p:sp>
          <p:sp>
            <p:nvSpPr>
              <p:cNvPr id="234567" name="Text Box 1095"/>
              <p:cNvSpPr txBox="1">
                <a:spLocks noChangeArrowheads="1"/>
              </p:cNvSpPr>
              <p:nvPr/>
            </p:nvSpPr>
            <p:spPr bwMode="auto">
              <a:xfrm>
                <a:off x="3024" y="2784"/>
                <a:ext cx="1995"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0000000000010100</a:t>
                </a:r>
              </a:p>
            </p:txBody>
          </p:sp>
          <p:sp>
            <p:nvSpPr>
              <p:cNvPr id="234568" name="Text Box 1096"/>
              <p:cNvSpPr txBox="1">
                <a:spLocks noChangeArrowheads="1"/>
              </p:cNvSpPr>
              <p:nvPr/>
            </p:nvSpPr>
            <p:spPr bwMode="auto">
              <a:xfrm>
                <a:off x="336" y="2784"/>
                <a:ext cx="625"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lw</a:t>
                </a:r>
                <a:endParaRPr lang="en-US" altLang="en-US" sz="2400" b="0">
                  <a:solidFill>
                    <a:schemeClr val="tx1"/>
                  </a:solidFill>
                  <a:latin typeface="Times New Roman" panose="02020603050405020304" pitchFamily="18" charset="0"/>
                </a:endParaRPr>
              </a:p>
            </p:txBody>
          </p:sp>
        </p:grpSp>
        <p:grpSp>
          <p:nvGrpSpPr>
            <p:cNvPr id="234569" name="Group 1097"/>
            <p:cNvGrpSpPr>
              <a:grpSpLocks/>
            </p:cNvGrpSpPr>
            <p:nvPr/>
          </p:nvGrpSpPr>
          <p:grpSpPr bwMode="auto">
            <a:xfrm>
              <a:off x="384" y="1872"/>
              <a:ext cx="4683" cy="442"/>
              <a:chOff x="336" y="2784"/>
              <a:chExt cx="4683" cy="442"/>
            </a:xfrm>
          </p:grpSpPr>
          <p:sp>
            <p:nvSpPr>
              <p:cNvPr id="234570" name="Text Box 1098"/>
              <p:cNvSpPr txBox="1">
                <a:spLocks noChangeArrowheads="1"/>
              </p:cNvSpPr>
              <p:nvPr/>
            </p:nvSpPr>
            <p:spPr bwMode="auto">
              <a:xfrm>
                <a:off x="1057" y="2784"/>
                <a:ext cx="794"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101011</a:t>
                </a:r>
              </a:p>
            </p:txBody>
          </p:sp>
          <p:sp>
            <p:nvSpPr>
              <p:cNvPr id="234571" name="Text Box 1099"/>
              <p:cNvSpPr txBox="1">
                <a:spLocks noChangeArrowheads="1"/>
              </p:cNvSpPr>
              <p:nvPr/>
            </p:nvSpPr>
            <p:spPr bwMode="auto">
              <a:xfrm>
                <a:off x="1851" y="2784"/>
                <a:ext cx="597"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a:t>
                </a:r>
              </a:p>
            </p:txBody>
          </p:sp>
          <p:sp>
            <p:nvSpPr>
              <p:cNvPr id="234572" name="Text Box 1100"/>
              <p:cNvSpPr txBox="1">
                <a:spLocks noChangeArrowheads="1"/>
              </p:cNvSpPr>
              <p:nvPr/>
            </p:nvSpPr>
            <p:spPr bwMode="auto">
              <a:xfrm>
                <a:off x="2448" y="2784"/>
                <a:ext cx="598"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01111</a:t>
                </a:r>
                <a:endParaRPr lang="en-US" altLang="en-US" sz="2400" b="0">
                  <a:solidFill>
                    <a:schemeClr val="tx1"/>
                  </a:solidFill>
                  <a:latin typeface="Times New Roman" panose="02020603050405020304" pitchFamily="18" charset="0"/>
                </a:endParaRPr>
              </a:p>
            </p:txBody>
          </p:sp>
          <p:sp>
            <p:nvSpPr>
              <p:cNvPr id="234573" name="Text Box 1101"/>
              <p:cNvSpPr txBox="1">
                <a:spLocks noChangeArrowheads="1"/>
              </p:cNvSpPr>
              <p:nvPr/>
            </p:nvSpPr>
            <p:spPr bwMode="auto">
              <a:xfrm>
                <a:off x="3024" y="2784"/>
                <a:ext cx="1995"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0000000000010100</a:t>
                </a:r>
              </a:p>
            </p:txBody>
          </p:sp>
          <p:sp>
            <p:nvSpPr>
              <p:cNvPr id="234574" name="Text Box 1102"/>
              <p:cNvSpPr txBox="1">
                <a:spLocks noChangeArrowheads="1"/>
              </p:cNvSpPr>
              <p:nvPr/>
            </p:nvSpPr>
            <p:spPr bwMode="auto">
              <a:xfrm>
                <a:off x="336" y="2784"/>
                <a:ext cx="625"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sw</a:t>
                </a:r>
                <a:endParaRPr lang="en-US" altLang="en-US" sz="2400" b="0">
                  <a:solidFill>
                    <a:schemeClr val="tx1"/>
                  </a:solidFill>
                  <a:latin typeface="Times New Roman" panose="02020603050405020304" pitchFamily="18" charset="0"/>
                </a:endParaRPr>
              </a:p>
            </p:txBody>
          </p:sp>
        </p:grpSp>
        <p:grpSp>
          <p:nvGrpSpPr>
            <p:cNvPr id="234575" name="Group 1103"/>
            <p:cNvGrpSpPr>
              <a:grpSpLocks/>
            </p:cNvGrpSpPr>
            <p:nvPr/>
          </p:nvGrpSpPr>
          <p:grpSpPr bwMode="auto">
            <a:xfrm>
              <a:off x="384" y="2207"/>
              <a:ext cx="4683" cy="442"/>
              <a:chOff x="336" y="2783"/>
              <a:chExt cx="4683" cy="442"/>
            </a:xfrm>
          </p:grpSpPr>
          <p:sp>
            <p:nvSpPr>
              <p:cNvPr id="234576" name="Text Box 1104"/>
              <p:cNvSpPr txBox="1">
                <a:spLocks noChangeArrowheads="1"/>
              </p:cNvSpPr>
              <p:nvPr/>
            </p:nvSpPr>
            <p:spPr bwMode="auto">
              <a:xfrm>
                <a:off x="1057" y="2783"/>
                <a:ext cx="794"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001100</a:t>
                </a:r>
              </a:p>
            </p:txBody>
          </p:sp>
          <p:sp>
            <p:nvSpPr>
              <p:cNvPr id="234577" name="Text Box 1105"/>
              <p:cNvSpPr txBox="1">
                <a:spLocks noChangeArrowheads="1"/>
              </p:cNvSpPr>
              <p:nvPr/>
            </p:nvSpPr>
            <p:spPr bwMode="auto">
              <a:xfrm>
                <a:off x="1851" y="2783"/>
                <a:ext cx="597"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a:t>
                </a:r>
              </a:p>
            </p:txBody>
          </p:sp>
          <p:sp>
            <p:nvSpPr>
              <p:cNvPr id="234578" name="Text Box 1106"/>
              <p:cNvSpPr txBox="1">
                <a:spLocks noChangeArrowheads="1"/>
              </p:cNvSpPr>
              <p:nvPr/>
            </p:nvSpPr>
            <p:spPr bwMode="auto">
              <a:xfrm>
                <a:off x="2448" y="2783"/>
                <a:ext cx="598"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01111</a:t>
                </a:r>
                <a:endParaRPr lang="en-US" altLang="en-US" sz="2400" b="0">
                  <a:solidFill>
                    <a:schemeClr val="tx1"/>
                  </a:solidFill>
                  <a:latin typeface="Times New Roman" panose="02020603050405020304" pitchFamily="18" charset="0"/>
                </a:endParaRPr>
              </a:p>
            </p:txBody>
          </p:sp>
          <p:sp>
            <p:nvSpPr>
              <p:cNvPr id="234579" name="Text Box 1107"/>
              <p:cNvSpPr txBox="1">
                <a:spLocks noChangeArrowheads="1"/>
              </p:cNvSpPr>
              <p:nvPr/>
            </p:nvSpPr>
            <p:spPr bwMode="auto">
              <a:xfrm>
                <a:off x="3024" y="2783"/>
                <a:ext cx="1995"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0000000000010100 </a:t>
                </a:r>
              </a:p>
            </p:txBody>
          </p:sp>
          <p:sp>
            <p:nvSpPr>
              <p:cNvPr id="234580" name="Text Box 1108"/>
              <p:cNvSpPr txBox="1">
                <a:spLocks noChangeArrowheads="1"/>
              </p:cNvSpPr>
              <p:nvPr/>
            </p:nvSpPr>
            <p:spPr bwMode="auto">
              <a:xfrm>
                <a:off x="336" y="2783"/>
                <a:ext cx="625"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addi</a:t>
                </a:r>
                <a:endParaRPr lang="en-US" altLang="en-US" sz="2400" b="0">
                  <a:solidFill>
                    <a:schemeClr val="tx1"/>
                  </a:solidFill>
                  <a:latin typeface="Times New Roman" panose="02020603050405020304" pitchFamily="18" charset="0"/>
                </a:endParaRPr>
              </a:p>
            </p:txBody>
          </p:sp>
        </p:grpSp>
        <p:grpSp>
          <p:nvGrpSpPr>
            <p:cNvPr id="234581" name="Group 1109"/>
            <p:cNvGrpSpPr>
              <a:grpSpLocks/>
            </p:cNvGrpSpPr>
            <p:nvPr/>
          </p:nvGrpSpPr>
          <p:grpSpPr bwMode="auto">
            <a:xfrm>
              <a:off x="384" y="2545"/>
              <a:ext cx="4656" cy="441"/>
              <a:chOff x="384" y="2545"/>
              <a:chExt cx="4656" cy="441"/>
            </a:xfrm>
          </p:grpSpPr>
          <p:sp>
            <p:nvSpPr>
              <p:cNvPr id="234582" name="Text Box 1110"/>
              <p:cNvSpPr txBox="1">
                <a:spLocks noChangeArrowheads="1"/>
              </p:cNvSpPr>
              <p:nvPr/>
            </p:nvSpPr>
            <p:spPr bwMode="auto">
              <a:xfrm>
                <a:off x="384" y="2545"/>
                <a:ext cx="625"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add</a:t>
                </a:r>
                <a:endParaRPr lang="en-US" altLang="en-US" sz="2400" b="0">
                  <a:solidFill>
                    <a:schemeClr val="tx1"/>
                  </a:solidFill>
                  <a:latin typeface="Times New Roman" panose="02020603050405020304" pitchFamily="18" charset="0"/>
                </a:endParaRPr>
              </a:p>
            </p:txBody>
          </p:sp>
          <p:grpSp>
            <p:nvGrpSpPr>
              <p:cNvPr id="234583" name="Group 1111"/>
              <p:cNvGrpSpPr>
                <a:grpSpLocks/>
              </p:cNvGrpSpPr>
              <p:nvPr/>
            </p:nvGrpSpPr>
            <p:grpSpPr bwMode="auto">
              <a:xfrm>
                <a:off x="1105" y="2545"/>
                <a:ext cx="3935" cy="441"/>
                <a:chOff x="1105" y="2545"/>
                <a:chExt cx="3935" cy="441"/>
              </a:xfrm>
            </p:grpSpPr>
            <p:sp>
              <p:nvSpPr>
                <p:cNvPr id="234584" name="Text Box 1112"/>
                <p:cNvSpPr txBox="1">
                  <a:spLocks noChangeArrowheads="1"/>
                </p:cNvSpPr>
                <p:nvPr/>
              </p:nvSpPr>
              <p:spPr bwMode="auto">
                <a:xfrm>
                  <a:off x="1105" y="2545"/>
                  <a:ext cx="794"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a:t>
                  </a:r>
                </a:p>
              </p:txBody>
            </p:sp>
            <p:sp>
              <p:nvSpPr>
                <p:cNvPr id="234585" name="Text Box 1113"/>
                <p:cNvSpPr txBox="1">
                  <a:spLocks noChangeArrowheads="1"/>
                </p:cNvSpPr>
                <p:nvPr/>
              </p:nvSpPr>
              <p:spPr bwMode="auto">
                <a:xfrm>
                  <a:off x="1899" y="2545"/>
                  <a:ext cx="598"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a:t>
                  </a:r>
                </a:p>
              </p:txBody>
            </p:sp>
            <p:sp>
              <p:nvSpPr>
                <p:cNvPr id="234586" name="Text Box 1114"/>
                <p:cNvSpPr txBox="1">
                  <a:spLocks noChangeArrowheads="1"/>
                </p:cNvSpPr>
                <p:nvPr/>
              </p:nvSpPr>
              <p:spPr bwMode="auto">
                <a:xfrm>
                  <a:off x="2497" y="2545"/>
                  <a:ext cx="597"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01111</a:t>
                  </a:r>
                  <a:endParaRPr lang="en-US" altLang="en-US" sz="2400" b="0">
                    <a:solidFill>
                      <a:schemeClr val="tx1"/>
                    </a:solidFill>
                    <a:latin typeface="Times New Roman" panose="02020603050405020304" pitchFamily="18" charset="0"/>
                  </a:endParaRPr>
                </a:p>
              </p:txBody>
            </p:sp>
            <p:sp>
              <p:nvSpPr>
                <p:cNvPr id="234587" name="Text Box 1115"/>
                <p:cNvSpPr txBox="1">
                  <a:spLocks noChangeArrowheads="1"/>
                </p:cNvSpPr>
                <p:nvPr/>
              </p:nvSpPr>
              <p:spPr bwMode="auto">
                <a:xfrm>
                  <a:off x="3073" y="2545"/>
                  <a:ext cx="623"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10000</a:t>
                  </a:r>
                </a:p>
              </p:txBody>
            </p:sp>
            <p:sp>
              <p:nvSpPr>
                <p:cNvPr id="234588" name="Text Box 1116"/>
                <p:cNvSpPr txBox="1">
                  <a:spLocks noChangeArrowheads="1"/>
                </p:cNvSpPr>
                <p:nvPr/>
              </p:nvSpPr>
              <p:spPr bwMode="auto">
                <a:xfrm>
                  <a:off x="3696" y="2545"/>
                  <a:ext cx="625"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a:t>
                  </a:r>
                </a:p>
              </p:txBody>
            </p:sp>
            <p:sp>
              <p:nvSpPr>
                <p:cNvPr id="234589" name="Text Box 1117"/>
                <p:cNvSpPr txBox="1">
                  <a:spLocks noChangeArrowheads="1"/>
                </p:cNvSpPr>
                <p:nvPr/>
              </p:nvSpPr>
              <p:spPr bwMode="auto">
                <a:xfrm>
                  <a:off x="4321" y="2545"/>
                  <a:ext cx="719" cy="44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100000</a:t>
                  </a:r>
                </a:p>
              </p:txBody>
            </p:sp>
          </p:grpSp>
        </p:grpSp>
        <p:grpSp>
          <p:nvGrpSpPr>
            <p:cNvPr id="234590" name="Group 1118"/>
            <p:cNvGrpSpPr>
              <a:grpSpLocks/>
            </p:cNvGrpSpPr>
            <p:nvPr/>
          </p:nvGrpSpPr>
          <p:grpSpPr bwMode="auto">
            <a:xfrm>
              <a:off x="384" y="2880"/>
              <a:ext cx="4656" cy="442"/>
              <a:chOff x="384" y="2544"/>
              <a:chExt cx="4656" cy="442"/>
            </a:xfrm>
          </p:grpSpPr>
          <p:sp>
            <p:nvSpPr>
              <p:cNvPr id="234591" name="Text Box 1119"/>
              <p:cNvSpPr txBox="1">
                <a:spLocks noChangeArrowheads="1"/>
              </p:cNvSpPr>
              <p:nvPr/>
            </p:nvSpPr>
            <p:spPr bwMode="auto">
              <a:xfrm>
                <a:off x="384" y="2544"/>
                <a:ext cx="625" cy="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sub</a:t>
                </a:r>
                <a:endParaRPr lang="en-US" altLang="en-US" sz="2400" b="0">
                  <a:solidFill>
                    <a:schemeClr val="tx1"/>
                  </a:solidFill>
                  <a:latin typeface="Times New Roman" panose="02020603050405020304" pitchFamily="18" charset="0"/>
                </a:endParaRPr>
              </a:p>
            </p:txBody>
          </p:sp>
          <p:grpSp>
            <p:nvGrpSpPr>
              <p:cNvPr id="234592" name="Group 1120"/>
              <p:cNvGrpSpPr>
                <a:grpSpLocks/>
              </p:cNvGrpSpPr>
              <p:nvPr/>
            </p:nvGrpSpPr>
            <p:grpSpPr bwMode="auto">
              <a:xfrm>
                <a:off x="1105" y="2544"/>
                <a:ext cx="3935" cy="442"/>
                <a:chOff x="1105" y="2544"/>
                <a:chExt cx="3935" cy="442"/>
              </a:xfrm>
            </p:grpSpPr>
            <p:sp>
              <p:nvSpPr>
                <p:cNvPr id="234593" name="Text Box 1121"/>
                <p:cNvSpPr txBox="1">
                  <a:spLocks noChangeArrowheads="1"/>
                </p:cNvSpPr>
                <p:nvPr/>
              </p:nvSpPr>
              <p:spPr bwMode="auto">
                <a:xfrm>
                  <a:off x="1105" y="2544"/>
                  <a:ext cx="794"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a:t>
                  </a:r>
                </a:p>
              </p:txBody>
            </p:sp>
            <p:sp>
              <p:nvSpPr>
                <p:cNvPr id="234594" name="Text Box 1122"/>
                <p:cNvSpPr txBox="1">
                  <a:spLocks noChangeArrowheads="1"/>
                </p:cNvSpPr>
                <p:nvPr/>
              </p:nvSpPr>
              <p:spPr bwMode="auto">
                <a:xfrm>
                  <a:off x="1899" y="2544"/>
                  <a:ext cx="598"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a:t>
                  </a:r>
                </a:p>
              </p:txBody>
            </p:sp>
            <p:sp>
              <p:nvSpPr>
                <p:cNvPr id="234595" name="Text Box 1123"/>
                <p:cNvSpPr txBox="1">
                  <a:spLocks noChangeArrowheads="1"/>
                </p:cNvSpPr>
                <p:nvPr/>
              </p:nvSpPr>
              <p:spPr bwMode="auto">
                <a:xfrm>
                  <a:off x="2497" y="2544"/>
                  <a:ext cx="597"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01111</a:t>
                  </a:r>
                  <a:endParaRPr lang="en-US" altLang="en-US" sz="2400" b="0">
                    <a:solidFill>
                      <a:schemeClr val="tx1"/>
                    </a:solidFill>
                    <a:latin typeface="Times New Roman" panose="02020603050405020304" pitchFamily="18" charset="0"/>
                  </a:endParaRPr>
                </a:p>
              </p:txBody>
            </p:sp>
            <p:sp>
              <p:nvSpPr>
                <p:cNvPr id="234596" name="Text Box 1124"/>
                <p:cNvSpPr txBox="1">
                  <a:spLocks noChangeArrowheads="1"/>
                </p:cNvSpPr>
                <p:nvPr/>
              </p:nvSpPr>
              <p:spPr bwMode="auto">
                <a:xfrm>
                  <a:off x="3073" y="2544"/>
                  <a:ext cx="624"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10000</a:t>
                  </a:r>
                </a:p>
              </p:txBody>
            </p:sp>
            <p:sp>
              <p:nvSpPr>
                <p:cNvPr id="234597" name="Text Box 1125"/>
                <p:cNvSpPr txBox="1">
                  <a:spLocks noChangeArrowheads="1"/>
                </p:cNvSpPr>
                <p:nvPr/>
              </p:nvSpPr>
              <p:spPr bwMode="auto">
                <a:xfrm>
                  <a:off x="3696" y="2544"/>
                  <a:ext cx="625"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a:t>
                  </a:r>
                </a:p>
              </p:txBody>
            </p:sp>
            <p:sp>
              <p:nvSpPr>
                <p:cNvPr id="234598" name="Text Box 1126"/>
                <p:cNvSpPr txBox="1">
                  <a:spLocks noChangeArrowheads="1"/>
                </p:cNvSpPr>
                <p:nvPr/>
              </p:nvSpPr>
              <p:spPr bwMode="auto">
                <a:xfrm>
                  <a:off x="4321" y="2544"/>
                  <a:ext cx="719" cy="442"/>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100010</a:t>
                  </a:r>
                </a:p>
              </p:txBody>
            </p:sp>
          </p:grpSp>
        </p:grpSp>
      </p:grpSp>
      <p:sp>
        <p:nvSpPr>
          <p:cNvPr id="234599" name="Comment 1127"/>
          <p:cNvSpPr>
            <a:spLocks noChangeArrowheads="1"/>
          </p:cNvSpPr>
          <p:nvPr/>
        </p:nvSpPr>
        <p:spPr bwMode="auto">
          <a:xfrm>
            <a:off x="7407275" y="1143000"/>
            <a:ext cx="1736725" cy="593725"/>
          </a:xfrm>
          <a:prstGeom prst="rect">
            <a:avLst/>
          </a:prstGeom>
          <a:solidFill>
            <a:srgbClr val="FCFDC6"/>
          </a:solidFill>
          <a:ln w="12700">
            <a:solidFill>
              <a:schemeClr val="tx1"/>
            </a:solidFill>
            <a:miter lim="800000"/>
            <a:headEnd/>
            <a:tailEnd/>
          </a:ln>
          <a:effectLst>
            <a:outerShdw dist="107763" dir="2700000" algn="ctr" rotWithShape="0">
              <a:schemeClr val="bg2"/>
            </a:outerShdw>
          </a:effectLst>
          <a:extLst>
            <a:ext uri="{53640926-AAD7-44D8-BBD7-CCE9431645EC}">
              <a14:shadowObscured xmlns:a14="http://schemas.microsoft.com/office/drawing/2010/main" val="1"/>
            </a:ext>
          </a:extLst>
        </p:spPr>
        <p:txBody>
          <a:bodyPr>
            <a:spAutoFit/>
          </a:bodyPr>
          <a:lstStyle/>
          <a:p>
            <a:pPr>
              <a:lnSpc>
                <a:spcPct val="100000"/>
              </a:lnSpc>
              <a:spcBef>
                <a:spcPct val="50000"/>
              </a:spcBef>
              <a:spcAft>
                <a:spcPct val="0"/>
              </a:spcAft>
            </a:pPr>
            <a:r>
              <a:rPr lang="en-US" altLang="en-US" sz="1600" b="0">
                <a:latin typeface="Arial" panose="020B0604020202020204" pitchFamily="34" charset="0"/>
              </a:rPr>
              <a:t>lw and sw  differ only by one bit</a:t>
            </a:r>
          </a:p>
        </p:txBody>
      </p:sp>
    </p:spTree>
    <p:extLst>
      <p:ext uri="{BB962C8B-B14F-4D97-AF65-F5344CB8AC3E}">
        <p14:creationId xmlns:p14="http://schemas.microsoft.com/office/powerpoint/2010/main" val="3704567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56</a:t>
            </a:fld>
            <a:endParaRPr lang="en-AU" altLang="en-US"/>
          </a:p>
        </p:txBody>
      </p:sp>
      <p:sp>
        <p:nvSpPr>
          <p:cNvPr id="5" name="Rectangle 4"/>
          <p:cNvSpPr/>
          <p:nvPr/>
        </p:nvSpPr>
        <p:spPr>
          <a:xfrm>
            <a:off x="2075165" y="2967335"/>
            <a:ext cx="4993675" cy="1754326"/>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CONDITIONAL</a:t>
            </a:r>
          </a:p>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BRANCING</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10192176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ECD56ADE-DA3E-49B7-9BBE-5A8CB5387165}" type="slidenum">
              <a:rPr lang="en-AU" altLang="en-US" sz="1400"/>
              <a:pPr>
                <a:spcBef>
                  <a:spcPct val="0"/>
                </a:spcBef>
                <a:buClrTx/>
                <a:buSzTx/>
                <a:buFontTx/>
                <a:buNone/>
              </a:pPr>
              <a:t>57</a:t>
            </a:fld>
            <a:endParaRPr lang="en-AU" altLang="en-US" sz="1400"/>
          </a:p>
        </p:txBody>
      </p:sp>
      <p:sp>
        <p:nvSpPr>
          <p:cNvPr id="71683" name="Rectangle 2"/>
          <p:cNvSpPr>
            <a:spLocks noGrp="1" noChangeArrowheads="1"/>
          </p:cNvSpPr>
          <p:nvPr>
            <p:ph type="title"/>
          </p:nvPr>
        </p:nvSpPr>
        <p:spPr/>
        <p:txBody>
          <a:bodyPr/>
          <a:lstStyle/>
          <a:p>
            <a:pPr eaLnBrk="1" hangingPunct="1"/>
            <a:r>
              <a:rPr lang="en-US" altLang="en-US"/>
              <a:t>Basic Blocks</a:t>
            </a:r>
            <a:endParaRPr lang="en-AU" altLang="en-US"/>
          </a:p>
        </p:txBody>
      </p:sp>
      <p:sp>
        <p:nvSpPr>
          <p:cNvPr id="71684" name="Rectangle 3"/>
          <p:cNvSpPr>
            <a:spLocks noGrp="1" noChangeArrowheads="1"/>
          </p:cNvSpPr>
          <p:nvPr>
            <p:ph type="body" idx="1"/>
          </p:nvPr>
        </p:nvSpPr>
        <p:spPr>
          <a:xfrm>
            <a:off x="684213" y="1125538"/>
            <a:ext cx="8270875" cy="2303462"/>
          </a:xfrm>
        </p:spPr>
        <p:txBody>
          <a:bodyPr/>
          <a:lstStyle/>
          <a:p>
            <a:pPr eaLnBrk="1" hangingPunct="1"/>
            <a:r>
              <a:rPr lang="en-US" altLang="en-US"/>
              <a:t>A basic block is a sequence of instructions with</a:t>
            </a:r>
          </a:p>
          <a:p>
            <a:pPr lvl="1" eaLnBrk="1" hangingPunct="1"/>
            <a:r>
              <a:rPr lang="en-US" altLang="en-US"/>
              <a:t>No embedded branches (except at end)</a:t>
            </a:r>
          </a:p>
          <a:p>
            <a:pPr lvl="1" eaLnBrk="1" hangingPunct="1"/>
            <a:r>
              <a:rPr lang="en-US" altLang="en-US"/>
              <a:t>No branch targets (except at beginning)</a:t>
            </a:r>
            <a:endParaRPr lang="en-AU" altLang="en-US"/>
          </a:p>
        </p:txBody>
      </p:sp>
      <p:grpSp>
        <p:nvGrpSpPr>
          <p:cNvPr id="71685" name="Group 4"/>
          <p:cNvGrpSpPr>
            <a:grpSpLocks/>
          </p:cNvGrpSpPr>
          <p:nvPr/>
        </p:nvGrpSpPr>
        <p:grpSpPr bwMode="auto">
          <a:xfrm>
            <a:off x="755650" y="3573463"/>
            <a:ext cx="3311525" cy="2592387"/>
            <a:chOff x="1429" y="2296"/>
            <a:chExt cx="2086" cy="1633"/>
          </a:xfrm>
        </p:grpSpPr>
        <p:sp>
          <p:nvSpPr>
            <p:cNvPr id="71687" name="Rectangle 5"/>
            <p:cNvSpPr>
              <a:spLocks noChangeArrowheads="1"/>
            </p:cNvSpPr>
            <p:nvPr/>
          </p:nvSpPr>
          <p:spPr bwMode="auto">
            <a:xfrm>
              <a:off x="1791" y="261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688" name="Rectangle 6"/>
            <p:cNvSpPr>
              <a:spLocks noChangeArrowheads="1"/>
            </p:cNvSpPr>
            <p:nvPr/>
          </p:nvSpPr>
          <p:spPr bwMode="auto">
            <a:xfrm>
              <a:off x="1791" y="275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689" name="Rectangle 7"/>
            <p:cNvSpPr>
              <a:spLocks noChangeArrowheads="1"/>
            </p:cNvSpPr>
            <p:nvPr/>
          </p:nvSpPr>
          <p:spPr bwMode="auto">
            <a:xfrm>
              <a:off x="1791" y="2886"/>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690" name="Rectangle 8"/>
            <p:cNvSpPr>
              <a:spLocks noChangeArrowheads="1"/>
            </p:cNvSpPr>
            <p:nvPr/>
          </p:nvSpPr>
          <p:spPr bwMode="auto">
            <a:xfrm>
              <a:off x="1791" y="3022"/>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691" name="Rectangle 9"/>
            <p:cNvSpPr>
              <a:spLocks noChangeArrowheads="1"/>
            </p:cNvSpPr>
            <p:nvPr/>
          </p:nvSpPr>
          <p:spPr bwMode="auto">
            <a:xfrm>
              <a:off x="1791" y="3158"/>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692" name="Rectangle 10"/>
            <p:cNvSpPr>
              <a:spLocks noChangeArrowheads="1"/>
            </p:cNvSpPr>
            <p:nvPr/>
          </p:nvSpPr>
          <p:spPr bwMode="auto">
            <a:xfrm>
              <a:off x="1791" y="3294"/>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693" name="Rectangle 11"/>
            <p:cNvSpPr>
              <a:spLocks noChangeArrowheads="1"/>
            </p:cNvSpPr>
            <p:nvPr/>
          </p:nvSpPr>
          <p:spPr bwMode="auto">
            <a:xfrm>
              <a:off x="1791" y="3430"/>
              <a:ext cx="1270" cy="13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694" name="Line 12"/>
            <p:cNvSpPr>
              <a:spLocks noChangeShapeType="1"/>
            </p:cNvSpPr>
            <p:nvPr/>
          </p:nvSpPr>
          <p:spPr bwMode="auto">
            <a:xfrm>
              <a:off x="2426" y="2296"/>
              <a:ext cx="0" cy="31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5" name="Line 13"/>
            <p:cNvSpPr>
              <a:spLocks noChangeShapeType="1"/>
            </p:cNvSpPr>
            <p:nvPr/>
          </p:nvSpPr>
          <p:spPr bwMode="auto">
            <a:xfrm>
              <a:off x="2426" y="2614"/>
              <a:ext cx="0" cy="90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6" name="Line 14"/>
            <p:cNvSpPr>
              <a:spLocks noChangeShapeType="1"/>
            </p:cNvSpPr>
            <p:nvPr/>
          </p:nvSpPr>
          <p:spPr bwMode="auto">
            <a:xfrm>
              <a:off x="2426" y="3521"/>
              <a:ext cx="0" cy="40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7" name="Line 15"/>
            <p:cNvSpPr>
              <a:spLocks noChangeShapeType="1"/>
            </p:cNvSpPr>
            <p:nvPr/>
          </p:nvSpPr>
          <p:spPr bwMode="auto">
            <a:xfrm>
              <a:off x="2426" y="3521"/>
              <a:ext cx="1089"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8" name="Line 16"/>
            <p:cNvSpPr>
              <a:spLocks noChangeShapeType="1"/>
            </p:cNvSpPr>
            <p:nvPr/>
          </p:nvSpPr>
          <p:spPr bwMode="auto">
            <a:xfrm>
              <a:off x="1429" y="2659"/>
              <a:ext cx="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1699" name="Rectangle 17"/>
            <p:cNvSpPr>
              <a:spLocks noChangeArrowheads="1"/>
            </p:cNvSpPr>
            <p:nvPr/>
          </p:nvSpPr>
          <p:spPr bwMode="auto">
            <a:xfrm>
              <a:off x="1791" y="2478"/>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700" name="Rectangle 18"/>
            <p:cNvSpPr>
              <a:spLocks noChangeArrowheads="1"/>
            </p:cNvSpPr>
            <p:nvPr/>
          </p:nvSpPr>
          <p:spPr bwMode="auto">
            <a:xfrm>
              <a:off x="1791" y="2341"/>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701" name="Rectangle 19"/>
            <p:cNvSpPr>
              <a:spLocks noChangeArrowheads="1"/>
            </p:cNvSpPr>
            <p:nvPr/>
          </p:nvSpPr>
          <p:spPr bwMode="auto">
            <a:xfrm>
              <a:off x="1791" y="3566"/>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71702" name="Rectangle 20"/>
            <p:cNvSpPr>
              <a:spLocks noChangeArrowheads="1"/>
            </p:cNvSpPr>
            <p:nvPr/>
          </p:nvSpPr>
          <p:spPr bwMode="auto">
            <a:xfrm>
              <a:off x="1791" y="3702"/>
              <a:ext cx="1270" cy="1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grpSp>
      <p:sp>
        <p:nvSpPr>
          <p:cNvPr id="71686" name="Rectangle 21"/>
          <p:cNvSpPr>
            <a:spLocks noChangeArrowheads="1"/>
          </p:cNvSpPr>
          <p:nvPr/>
        </p:nvSpPr>
        <p:spPr bwMode="auto">
          <a:xfrm>
            <a:off x="4211638" y="3716338"/>
            <a:ext cx="46704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a:t>A compiler identifies basic blocks for optimization</a:t>
            </a:r>
          </a:p>
          <a:p>
            <a:pPr eaLnBrk="1" hangingPunct="1"/>
            <a:r>
              <a:rPr lang="en-US" altLang="en-US" sz="2800"/>
              <a:t>An advanced processor can accelerate execution of basic blocks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59A661-679D-4181-B753-131D5CA86E58}" type="datetime1">
              <a:rPr lang="en-US" altLang="en-US"/>
              <a:pPr/>
              <a:t>3/11/2023</a:t>
            </a:fld>
            <a:endParaRPr lang="en-US" altLang="en-US"/>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fld id="{8FD56DA3-C07F-4F5E-BD8B-E1BBAD2C1CF5}" type="slidenum">
              <a:rPr lang="en-US" altLang="en-US"/>
              <a:pPr/>
              <a:t>58</a:t>
            </a:fld>
            <a:endParaRPr lang="en-US" altLang="en-US"/>
          </a:p>
        </p:txBody>
      </p:sp>
      <p:sp>
        <p:nvSpPr>
          <p:cNvPr id="260098" name="Rectangle 2"/>
          <p:cNvSpPr>
            <a:spLocks noGrp="1" noChangeArrowheads="1"/>
          </p:cNvSpPr>
          <p:nvPr>
            <p:ph type="body" idx="1"/>
          </p:nvPr>
        </p:nvSpPr>
        <p:spPr>
          <a:xfrm>
            <a:off x="381000" y="1772816"/>
            <a:ext cx="8763000" cy="4627984"/>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110000"/>
              </a:lnSpc>
            </a:pPr>
            <a:r>
              <a:rPr lang="en-US" altLang="en-US" sz="2200" dirty="0"/>
              <a:t>Instructions are 32 – bits binary encoded numbers</a:t>
            </a:r>
          </a:p>
          <a:p>
            <a:pPr>
              <a:lnSpc>
                <a:spcPct val="110000"/>
              </a:lnSpc>
            </a:pPr>
            <a:r>
              <a:rPr lang="en-US" altLang="en-US" sz="2200" dirty="0"/>
              <a:t>Programs are stored in memory </a:t>
            </a:r>
            <a:br>
              <a:rPr lang="en-US" altLang="en-US" sz="2200" dirty="0"/>
            </a:br>
            <a:r>
              <a:rPr lang="en-US" altLang="en-US" sz="2200" dirty="0"/>
              <a:t>	— to be read or written just like data</a:t>
            </a:r>
          </a:p>
          <a:p>
            <a:pPr>
              <a:lnSpc>
                <a:spcPct val="110000"/>
              </a:lnSpc>
            </a:pPr>
            <a:r>
              <a:rPr lang="en-US" altLang="en-US" sz="2200" dirty="0"/>
              <a:t>A special register PC contains the address of the next instruction-usually the next one to the current being executed (PC </a:t>
            </a:r>
            <a:r>
              <a:rPr lang="en-US" altLang="en-US" sz="2200" dirty="0">
                <a:sym typeface="Wingdings" panose="05000000000000000000" pitchFamily="2" charset="2"/>
              </a:rPr>
              <a:t> PC+4]</a:t>
            </a:r>
          </a:p>
          <a:p>
            <a:pPr>
              <a:lnSpc>
                <a:spcPct val="110000"/>
              </a:lnSpc>
            </a:pPr>
            <a:r>
              <a:rPr lang="en-US" altLang="en-US" sz="2200" dirty="0"/>
              <a:t>A special register IR contains t</a:t>
            </a:r>
            <a:r>
              <a:rPr lang="en-US" altLang="en-US" sz="2200" dirty="0">
                <a:sym typeface="Wingdings" panose="05000000000000000000" pitchFamily="2" charset="2"/>
              </a:rPr>
              <a:t>he current instruction being executed (not always)</a:t>
            </a:r>
          </a:p>
          <a:p>
            <a:pPr>
              <a:lnSpc>
                <a:spcPct val="110000"/>
              </a:lnSpc>
            </a:pPr>
            <a:r>
              <a:rPr lang="en-US" altLang="en-US" sz="2200" dirty="0">
                <a:sym typeface="Wingdings" panose="05000000000000000000" pitchFamily="2" charset="2"/>
              </a:rPr>
              <a:t>A branch instruction may change PC,  PC  PC + ?</a:t>
            </a:r>
            <a:endParaRPr lang="en-US" altLang="en-US" sz="2200" dirty="0"/>
          </a:p>
          <a:p>
            <a:pPr>
              <a:lnSpc>
                <a:spcPct val="110000"/>
              </a:lnSpc>
            </a:pPr>
            <a:r>
              <a:rPr lang="en-US" altLang="en-US" sz="2200" dirty="0"/>
              <a:t>Branch gives the power and challenge.</a:t>
            </a:r>
            <a:endParaRPr lang="en-US" altLang="en-US" dirty="0"/>
          </a:p>
        </p:txBody>
      </p:sp>
      <p:sp>
        <p:nvSpPr>
          <p:cNvPr id="260099" name="Rectangle 3"/>
          <p:cNvSpPr>
            <a:spLocks noGrp="1" noChangeArrowheads="1"/>
          </p:cNvSpPr>
          <p:nvPr>
            <p:ph type="title"/>
          </p:nvPr>
        </p:nvSpPr>
        <p:spPr>
          <a:xfrm>
            <a:off x="609600" y="-465753"/>
            <a:ext cx="8534400" cy="2121093"/>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Stored Program Concept &amp; Conditional Branch &amp; PC &amp; IR</a:t>
            </a:r>
          </a:p>
        </p:txBody>
      </p:sp>
    </p:spTree>
    <p:extLst>
      <p:ext uri="{BB962C8B-B14F-4D97-AF65-F5344CB8AC3E}">
        <p14:creationId xmlns:p14="http://schemas.microsoft.com/office/powerpoint/2010/main" val="684907356"/>
      </p:ext>
    </p:extLst>
  </p:cSld>
  <p:clrMapOvr>
    <a:masterClrMapping/>
  </p:clrMapOvr>
  <p:transition advTm="2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D85FAD2-99CD-41DA-A0DB-9B453C8ACC2C}" type="slidenum">
              <a:rPr lang="en-AU" altLang="en-US" sz="1400"/>
              <a:pPr>
                <a:spcBef>
                  <a:spcPct val="0"/>
                </a:spcBef>
                <a:buClrTx/>
                <a:buSzTx/>
                <a:buFontTx/>
                <a:buNone/>
              </a:pPr>
              <a:t>59</a:t>
            </a:fld>
            <a:endParaRPr lang="en-AU" altLang="en-US" sz="1400"/>
          </a:p>
        </p:txBody>
      </p:sp>
      <p:sp>
        <p:nvSpPr>
          <p:cNvPr id="53251" name="Rectangle 2"/>
          <p:cNvSpPr>
            <a:spLocks noGrp="1" noChangeArrowheads="1"/>
          </p:cNvSpPr>
          <p:nvPr>
            <p:ph type="title"/>
          </p:nvPr>
        </p:nvSpPr>
        <p:spPr/>
        <p:txBody>
          <a:bodyPr/>
          <a:lstStyle/>
          <a:p>
            <a:pPr eaLnBrk="1" hangingPunct="1"/>
            <a:r>
              <a:rPr lang="en-US" altLang="en-US"/>
              <a:t>Stored Program Computers</a:t>
            </a:r>
            <a:endParaRPr lang="en-AU" altLang="en-US"/>
          </a:p>
        </p:txBody>
      </p:sp>
      <p:sp>
        <p:nvSpPr>
          <p:cNvPr id="53252" name="Rectangle 3"/>
          <p:cNvSpPr>
            <a:spLocks noGrp="1" noChangeArrowheads="1"/>
          </p:cNvSpPr>
          <p:nvPr>
            <p:ph type="body" idx="1"/>
          </p:nvPr>
        </p:nvSpPr>
        <p:spPr>
          <a:xfrm>
            <a:off x="3708400" y="1125538"/>
            <a:ext cx="5246688" cy="5111750"/>
          </a:xfrm>
        </p:spPr>
        <p:txBody>
          <a:bodyPr/>
          <a:lstStyle/>
          <a:p>
            <a:pPr eaLnBrk="1" hangingPunct="1">
              <a:lnSpc>
                <a:spcPct val="90000"/>
              </a:lnSpc>
            </a:pPr>
            <a:r>
              <a:rPr lang="en-US" altLang="en-US" sz="2800"/>
              <a:t>Instructions represented in binary, just like data</a:t>
            </a:r>
          </a:p>
          <a:p>
            <a:pPr eaLnBrk="1" hangingPunct="1">
              <a:lnSpc>
                <a:spcPct val="90000"/>
              </a:lnSpc>
            </a:pPr>
            <a:r>
              <a:rPr lang="en-US" altLang="en-US" sz="2800"/>
              <a:t>Instructions and data stored in memory</a:t>
            </a:r>
          </a:p>
          <a:p>
            <a:pPr eaLnBrk="1" hangingPunct="1">
              <a:lnSpc>
                <a:spcPct val="90000"/>
              </a:lnSpc>
            </a:pPr>
            <a:r>
              <a:rPr lang="en-US" altLang="en-US" sz="2800"/>
              <a:t>Programs can operate on programs</a:t>
            </a:r>
          </a:p>
          <a:p>
            <a:pPr lvl="1" eaLnBrk="1" hangingPunct="1">
              <a:lnSpc>
                <a:spcPct val="90000"/>
              </a:lnSpc>
            </a:pPr>
            <a:r>
              <a:rPr lang="en-US" altLang="en-US" sz="2400"/>
              <a:t>e.g., compilers, linkers, …</a:t>
            </a:r>
          </a:p>
          <a:p>
            <a:pPr eaLnBrk="1" hangingPunct="1">
              <a:lnSpc>
                <a:spcPct val="90000"/>
              </a:lnSpc>
            </a:pPr>
            <a:r>
              <a:rPr lang="en-US" altLang="en-US" sz="2800"/>
              <a:t>Binary compatibility allows compiled programs to work on different computers</a:t>
            </a:r>
          </a:p>
          <a:p>
            <a:pPr lvl="1" eaLnBrk="1" hangingPunct="1">
              <a:lnSpc>
                <a:spcPct val="90000"/>
              </a:lnSpc>
            </a:pPr>
            <a:r>
              <a:rPr lang="en-US" altLang="en-US" sz="2400"/>
              <a:t>Standardized ISAs</a:t>
            </a:r>
            <a:endParaRPr lang="en-AU" altLang="en-US" sz="2400"/>
          </a:p>
        </p:txBody>
      </p:sp>
      <p:sp>
        <p:nvSpPr>
          <p:cNvPr id="53253" name="Text Box 5"/>
          <p:cNvSpPr txBox="1">
            <a:spLocks noChangeArrowheads="1"/>
          </p:cNvSpPr>
          <p:nvPr/>
        </p:nvSpPr>
        <p:spPr bwMode="auto">
          <a:xfrm>
            <a:off x="684213" y="1258888"/>
            <a:ext cx="282575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400" b="1">
                <a:solidFill>
                  <a:schemeClr val="folHlink"/>
                </a:solidFill>
                <a:latin typeface="Arial Black" panose="020B0A04020102020204" pitchFamily="34" charset="0"/>
              </a:rPr>
              <a:t>The BIG Picture</a:t>
            </a:r>
          </a:p>
        </p:txBody>
      </p:sp>
      <p:pic>
        <p:nvPicPr>
          <p:cNvPr id="53254" name="Picture 7" descr="f02-0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060575"/>
            <a:ext cx="2908300" cy="384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4E2BC6BC-AE7C-4F7C-B09D-88911B1366D3}" type="slidenum">
              <a:rPr lang="en-AU" altLang="en-US" sz="1400"/>
              <a:pPr>
                <a:spcBef>
                  <a:spcPct val="0"/>
                </a:spcBef>
                <a:buClrTx/>
                <a:buSzTx/>
                <a:buFontTx/>
                <a:buNone/>
              </a:pPr>
              <a:t>6</a:t>
            </a:fld>
            <a:endParaRPr lang="en-AU" altLang="en-US" sz="1400"/>
          </a:p>
        </p:txBody>
      </p:sp>
      <p:sp>
        <p:nvSpPr>
          <p:cNvPr id="9219" name="Rectangle 2"/>
          <p:cNvSpPr>
            <a:spLocks noGrp="1" noChangeArrowheads="1"/>
          </p:cNvSpPr>
          <p:nvPr>
            <p:ph type="title"/>
          </p:nvPr>
        </p:nvSpPr>
        <p:spPr/>
        <p:txBody>
          <a:bodyPr/>
          <a:lstStyle/>
          <a:p>
            <a:pPr eaLnBrk="1" hangingPunct="1"/>
            <a:r>
              <a:rPr lang="en-US" altLang="en-US"/>
              <a:t>The MIPS Instruction Set</a:t>
            </a:r>
            <a:endParaRPr lang="en-AU" altLang="en-US"/>
          </a:p>
        </p:txBody>
      </p:sp>
      <p:sp>
        <p:nvSpPr>
          <p:cNvPr id="9220" name="Rectangle 3"/>
          <p:cNvSpPr>
            <a:spLocks noGrp="1" noChangeArrowheads="1"/>
          </p:cNvSpPr>
          <p:nvPr>
            <p:ph type="body" idx="1"/>
          </p:nvPr>
        </p:nvSpPr>
        <p:spPr/>
        <p:txBody>
          <a:bodyPr/>
          <a:lstStyle/>
          <a:p>
            <a:pPr eaLnBrk="1" hangingPunct="1"/>
            <a:r>
              <a:rPr lang="en-US" altLang="en-US" sz="2800" dirty="0"/>
              <a:t>Used as the example throughout the book</a:t>
            </a:r>
          </a:p>
          <a:p>
            <a:pPr eaLnBrk="1" hangingPunct="1"/>
            <a:r>
              <a:rPr lang="en-US" altLang="en-US" sz="2800" dirty="0"/>
              <a:t>Stanford MIPS commercialized by MIPS Technologies (</a:t>
            </a:r>
            <a:r>
              <a:rPr lang="en-US" altLang="en-US" sz="2800" dirty="0">
                <a:hlinkClick r:id="rId3"/>
              </a:rPr>
              <a:t>www.mips.com</a:t>
            </a:r>
            <a:r>
              <a:rPr lang="en-US" altLang="en-US" sz="2800" dirty="0"/>
              <a:t>)</a:t>
            </a:r>
          </a:p>
          <a:p>
            <a:pPr eaLnBrk="1" hangingPunct="1"/>
            <a:r>
              <a:rPr lang="en-US" altLang="en-US" sz="2800" dirty="0"/>
              <a:t>Large share of embedded core market</a:t>
            </a:r>
          </a:p>
          <a:p>
            <a:pPr lvl="1" eaLnBrk="1" hangingPunct="1"/>
            <a:r>
              <a:rPr lang="en-US" altLang="en-US" sz="2400" dirty="0"/>
              <a:t>Applications in consumer electronics, network/storage equipment, cameras, printers, …</a:t>
            </a:r>
          </a:p>
          <a:p>
            <a:pPr eaLnBrk="1" hangingPunct="1"/>
            <a:r>
              <a:rPr lang="en-US" altLang="en-US" sz="2800" dirty="0"/>
              <a:t>Typical of many modern ISAs</a:t>
            </a:r>
          </a:p>
          <a:p>
            <a:pPr eaLnBrk="1" hangingPunct="1"/>
            <a:r>
              <a:rPr lang="en-US" altLang="en-US" sz="2800" dirty="0"/>
              <a:t>ARM</a:t>
            </a:r>
          </a:p>
          <a:p>
            <a:pPr lvl="1" eaLnBrk="1" hangingPunct="1"/>
            <a:r>
              <a:rPr lang="en-US" altLang="en-US" sz="2400" dirty="0"/>
              <a:t>See MIPS Reference Data tear-out card, and Appendixes B and 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p:cNvSpPr>
            <a:spLocks noGrp="1"/>
          </p:cNvSpPr>
          <p:nvPr>
            <p:ph type="dt" sz="half" idx="10"/>
          </p:nvPr>
        </p:nvSpPr>
        <p:spPr/>
        <p:txBody>
          <a:bodyPr/>
          <a:lstStyle/>
          <a:p>
            <a:fld id="{D9B95F14-A744-48DB-8FF8-25103318D31E}" type="datetime1">
              <a:rPr lang="en-US" altLang="en-US"/>
              <a:pPr/>
              <a:t>3/11/2023</a:t>
            </a:fld>
            <a:endParaRPr lang="en-US" altLang="en-US"/>
          </a:p>
        </p:txBody>
      </p:sp>
      <p:sp>
        <p:nvSpPr>
          <p:cNvPr id="46"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47" name="Slide Number Placeholder 5"/>
          <p:cNvSpPr>
            <a:spLocks noGrp="1"/>
          </p:cNvSpPr>
          <p:nvPr>
            <p:ph type="sldNum" sz="quarter" idx="4294967295"/>
          </p:nvPr>
        </p:nvSpPr>
        <p:spPr>
          <a:xfrm>
            <a:off x="7239000" y="6400800"/>
            <a:ext cx="1905000" cy="457200"/>
          </a:xfrm>
          <a:prstGeom prst="rect">
            <a:avLst/>
          </a:prstGeom>
        </p:spPr>
        <p:txBody>
          <a:bodyPr/>
          <a:lstStyle/>
          <a:p>
            <a:fld id="{FE6699B8-7524-4F03-BBA1-62DE91CA90B8}" type="slidenum">
              <a:rPr lang="en-US" altLang="en-US"/>
              <a:pPr/>
              <a:t>60</a:t>
            </a:fld>
            <a:endParaRPr lang="en-US" altLang="en-US"/>
          </a:p>
        </p:txBody>
      </p:sp>
      <p:sp>
        <p:nvSpPr>
          <p:cNvPr id="249858" name="Rectangle 2050"/>
          <p:cNvSpPr>
            <a:spLocks noGrp="1" noChangeArrowheads="1"/>
          </p:cNvSpPr>
          <p:nvPr>
            <p:ph type="body" idx="1"/>
          </p:nvPr>
        </p:nvSpPr>
        <p:spPr>
          <a:xfrm>
            <a:off x="2747712" y="1027944"/>
            <a:ext cx="6553200" cy="5811761"/>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buFontTx/>
              <a:buNone/>
            </a:pPr>
            <a:r>
              <a:rPr lang="en-US" altLang="en-US" dirty="0"/>
              <a:t>		</a:t>
            </a:r>
            <a:endParaRPr lang="en-US" altLang="en-US" sz="2400" dirty="0"/>
          </a:p>
          <a:p>
            <a:pPr lvl="1">
              <a:buFontTx/>
              <a:buChar char="•"/>
            </a:pPr>
            <a:r>
              <a:rPr lang="en-US" altLang="en-US" sz="2400" dirty="0"/>
              <a:t>PC gives address of next instruction</a:t>
            </a:r>
          </a:p>
          <a:p>
            <a:pPr lvl="1">
              <a:buFontTx/>
              <a:buChar char="•"/>
            </a:pPr>
            <a:r>
              <a:rPr lang="en-US" altLang="en-US" sz="2400" dirty="0"/>
              <a:t>Instructions are fetched and put into a special register IR </a:t>
            </a:r>
          </a:p>
          <a:p>
            <a:pPr lvl="1">
              <a:buFontTx/>
              <a:buChar char="•"/>
            </a:pPr>
            <a:r>
              <a:rPr lang="en-US" altLang="en-US" sz="2400" dirty="0"/>
              <a:t>And then PC</a:t>
            </a:r>
            <a:r>
              <a:rPr lang="en-US" altLang="en-US" sz="2400" dirty="0">
                <a:sym typeface="Wingdings" panose="05000000000000000000" pitchFamily="2" charset="2"/>
              </a:rPr>
              <a:t>PC+4</a:t>
            </a:r>
            <a:endParaRPr lang="en-US" altLang="en-US" sz="2400" dirty="0"/>
          </a:p>
          <a:p>
            <a:pPr lvl="1">
              <a:buFontTx/>
              <a:buChar char="•"/>
            </a:pPr>
            <a:r>
              <a:rPr lang="en-US" altLang="en-US" sz="2400" dirty="0"/>
              <a:t>Bits in the register IR "control" the subsequent actions. </a:t>
            </a:r>
          </a:p>
          <a:p>
            <a:pPr lvl="1">
              <a:buFontTx/>
              <a:buChar char="•"/>
            </a:pPr>
            <a:r>
              <a:rPr lang="en-US" altLang="en-US" sz="2400" dirty="0"/>
              <a:t>A branch or jump instruction may change PC  again</a:t>
            </a:r>
          </a:p>
          <a:p>
            <a:pPr lvl="1">
              <a:buFontTx/>
              <a:buChar char="•"/>
            </a:pPr>
            <a:r>
              <a:rPr lang="en-US" altLang="en-US" sz="2400" dirty="0"/>
              <a:t>Fetch the “next” instruction (address of it is in PC now]  and continue</a:t>
            </a:r>
          </a:p>
        </p:txBody>
      </p:sp>
      <p:sp>
        <p:nvSpPr>
          <p:cNvPr id="249859" name="Rectangle 2051"/>
          <p:cNvSpPr>
            <a:spLocks noGrp="1" noChangeArrowheads="1"/>
          </p:cNvSpPr>
          <p:nvPr>
            <p:ph type="title"/>
          </p:nvPr>
        </p:nvSpPr>
        <p:spPr>
          <a:xfrm>
            <a:off x="388813" y="90993"/>
            <a:ext cx="8077200" cy="8382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4800" dirty="0"/>
              <a:t>Fetch &amp; Execute Cycle</a:t>
            </a:r>
          </a:p>
        </p:txBody>
      </p:sp>
      <p:sp>
        <p:nvSpPr>
          <p:cNvPr id="249892" name="Text Box 2084"/>
          <p:cNvSpPr txBox="1">
            <a:spLocks noChangeArrowheads="1"/>
          </p:cNvSpPr>
          <p:nvPr/>
        </p:nvSpPr>
        <p:spPr bwMode="auto">
          <a:xfrm>
            <a:off x="1559988" y="1198287"/>
            <a:ext cx="2819400"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dirty="0"/>
              <a:t>New PC value</a:t>
            </a:r>
          </a:p>
        </p:txBody>
      </p:sp>
      <p:sp>
        <p:nvSpPr>
          <p:cNvPr id="249896" name="Line 2088"/>
          <p:cNvSpPr>
            <a:spLocks noChangeShapeType="1"/>
          </p:cNvSpPr>
          <p:nvPr/>
        </p:nvSpPr>
        <p:spPr bwMode="auto">
          <a:xfrm>
            <a:off x="2522413" y="2946629"/>
            <a:ext cx="30480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9900" name="Group 2092"/>
          <p:cNvGrpSpPr>
            <a:grpSpLocks/>
          </p:cNvGrpSpPr>
          <p:nvPr/>
        </p:nvGrpSpPr>
        <p:grpSpPr bwMode="auto">
          <a:xfrm>
            <a:off x="7813" y="1628512"/>
            <a:ext cx="3276600" cy="4889500"/>
            <a:chOff x="0" y="432"/>
            <a:chExt cx="2064" cy="3080"/>
          </a:xfrm>
        </p:grpSpPr>
        <p:grpSp>
          <p:nvGrpSpPr>
            <p:cNvPr id="249899" name="Group 2091"/>
            <p:cNvGrpSpPr>
              <a:grpSpLocks/>
            </p:cNvGrpSpPr>
            <p:nvPr/>
          </p:nvGrpSpPr>
          <p:grpSpPr bwMode="auto">
            <a:xfrm>
              <a:off x="0" y="432"/>
              <a:ext cx="2064" cy="3080"/>
              <a:chOff x="0" y="432"/>
              <a:chExt cx="2064" cy="3080"/>
            </a:xfrm>
          </p:grpSpPr>
          <p:sp>
            <p:nvSpPr>
              <p:cNvPr id="249862" name="Text Box 2054"/>
              <p:cNvSpPr txBox="1">
                <a:spLocks noChangeArrowheads="1"/>
              </p:cNvSpPr>
              <p:nvPr/>
            </p:nvSpPr>
            <p:spPr bwMode="auto">
              <a:xfrm>
                <a:off x="0" y="1968"/>
                <a:ext cx="384" cy="33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PC</a:t>
                </a:r>
              </a:p>
            </p:txBody>
          </p:sp>
          <p:sp>
            <p:nvSpPr>
              <p:cNvPr id="249864" name="Text Box 2056"/>
              <p:cNvSpPr txBox="1">
                <a:spLocks noChangeArrowheads="1"/>
              </p:cNvSpPr>
              <p:nvPr/>
            </p:nvSpPr>
            <p:spPr bwMode="auto">
              <a:xfrm>
                <a:off x="672" y="1344"/>
                <a:ext cx="288" cy="2168"/>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Memory</a:t>
                </a:r>
              </a:p>
              <a:p>
                <a:pPr>
                  <a:spcBef>
                    <a:spcPct val="50000"/>
                  </a:spcBef>
                </a:pPr>
                <a:endParaRPr lang="en-US" altLang="en-US" sz="2400"/>
              </a:p>
              <a:p>
                <a:pPr>
                  <a:spcBef>
                    <a:spcPct val="50000"/>
                  </a:spcBef>
                </a:pPr>
                <a:endParaRPr lang="en-US" altLang="en-US" sz="2400"/>
              </a:p>
            </p:txBody>
          </p:sp>
          <p:sp>
            <p:nvSpPr>
              <p:cNvPr id="249865" name="Line 2057"/>
              <p:cNvSpPr>
                <a:spLocks noChangeShapeType="1"/>
              </p:cNvSpPr>
              <p:nvPr/>
            </p:nvSpPr>
            <p:spPr bwMode="auto">
              <a:xfrm>
                <a:off x="384" y="2160"/>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6" name="Line 2058"/>
              <p:cNvSpPr>
                <a:spLocks noChangeShapeType="1"/>
              </p:cNvSpPr>
              <p:nvPr/>
            </p:nvSpPr>
            <p:spPr bwMode="auto">
              <a:xfrm flipV="1">
                <a:off x="528" y="1248"/>
                <a:ext cx="0" cy="91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7" name="Line 2059"/>
              <p:cNvSpPr>
                <a:spLocks noChangeShapeType="1"/>
              </p:cNvSpPr>
              <p:nvPr/>
            </p:nvSpPr>
            <p:spPr bwMode="auto">
              <a:xfrm>
                <a:off x="528" y="1248"/>
                <a:ext cx="672"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68" name="Line 2060"/>
              <p:cNvSpPr>
                <a:spLocks noChangeShapeType="1"/>
              </p:cNvSpPr>
              <p:nvPr/>
            </p:nvSpPr>
            <p:spPr bwMode="auto">
              <a:xfrm>
                <a:off x="576" y="960"/>
                <a:ext cx="62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9877" name="Group 2069"/>
              <p:cNvGrpSpPr>
                <a:grpSpLocks/>
              </p:cNvGrpSpPr>
              <p:nvPr/>
            </p:nvGrpSpPr>
            <p:grpSpPr bwMode="auto">
              <a:xfrm>
                <a:off x="1200" y="768"/>
                <a:ext cx="288" cy="720"/>
                <a:chOff x="1728" y="2976"/>
                <a:chExt cx="288" cy="1104"/>
              </a:xfrm>
            </p:grpSpPr>
            <p:sp>
              <p:nvSpPr>
                <p:cNvPr id="249870" name="Line 2062"/>
                <p:cNvSpPr>
                  <a:spLocks noChangeShapeType="1"/>
                </p:cNvSpPr>
                <p:nvPr/>
              </p:nvSpPr>
              <p:spPr bwMode="auto">
                <a:xfrm flipV="1">
                  <a:off x="1728" y="3840"/>
                  <a:ext cx="288" cy="24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1" name="Line 2063"/>
                <p:cNvSpPr>
                  <a:spLocks noChangeShapeType="1"/>
                </p:cNvSpPr>
                <p:nvPr/>
              </p:nvSpPr>
              <p:spPr bwMode="auto">
                <a:xfrm>
                  <a:off x="2016" y="3360"/>
                  <a:ext cx="0" cy="48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2" name="Line 2064"/>
                <p:cNvSpPr>
                  <a:spLocks noChangeShapeType="1"/>
                </p:cNvSpPr>
                <p:nvPr/>
              </p:nvSpPr>
              <p:spPr bwMode="auto">
                <a:xfrm>
                  <a:off x="1728" y="2976"/>
                  <a:ext cx="288" cy="3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3" name="Line 2065"/>
                <p:cNvSpPr>
                  <a:spLocks noChangeShapeType="1"/>
                </p:cNvSpPr>
                <p:nvPr/>
              </p:nvSpPr>
              <p:spPr bwMode="auto">
                <a:xfrm>
                  <a:off x="1728" y="3696"/>
                  <a:ext cx="0" cy="3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4" name="Line 2066"/>
                <p:cNvSpPr>
                  <a:spLocks noChangeShapeType="1"/>
                </p:cNvSpPr>
                <p:nvPr/>
              </p:nvSpPr>
              <p:spPr bwMode="auto">
                <a:xfrm>
                  <a:off x="1728" y="2976"/>
                  <a:ext cx="0" cy="38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5" name="Line 2067"/>
                <p:cNvSpPr>
                  <a:spLocks noChangeShapeType="1"/>
                </p:cNvSpPr>
                <p:nvPr/>
              </p:nvSpPr>
              <p:spPr bwMode="auto">
                <a:xfrm>
                  <a:off x="1728" y="3360"/>
                  <a:ext cx="144" cy="144"/>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76" name="Line 2068"/>
                <p:cNvSpPr>
                  <a:spLocks noChangeShapeType="1"/>
                </p:cNvSpPr>
                <p:nvPr/>
              </p:nvSpPr>
              <p:spPr bwMode="auto">
                <a:xfrm flipV="1">
                  <a:off x="1728" y="3504"/>
                  <a:ext cx="144" cy="19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9879" name="Line 2071"/>
              <p:cNvSpPr>
                <a:spLocks noChangeShapeType="1"/>
              </p:cNvSpPr>
              <p:nvPr/>
            </p:nvSpPr>
            <p:spPr bwMode="auto">
              <a:xfrm>
                <a:off x="960" y="1872"/>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0" name="Text Box 2072"/>
              <p:cNvSpPr txBox="1">
                <a:spLocks noChangeArrowheads="1"/>
              </p:cNvSpPr>
              <p:nvPr/>
            </p:nvSpPr>
            <p:spPr bwMode="auto">
              <a:xfrm>
                <a:off x="1248" y="1728"/>
                <a:ext cx="384" cy="33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IR</a:t>
                </a:r>
              </a:p>
            </p:txBody>
          </p:sp>
          <p:sp>
            <p:nvSpPr>
              <p:cNvPr id="249881" name="Line 2073"/>
              <p:cNvSpPr>
                <a:spLocks noChangeShapeType="1"/>
              </p:cNvSpPr>
              <p:nvPr/>
            </p:nvSpPr>
            <p:spPr bwMode="auto">
              <a:xfrm>
                <a:off x="1488" y="1152"/>
                <a:ext cx="19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2" name="Line 2074"/>
              <p:cNvSpPr>
                <a:spLocks noChangeShapeType="1"/>
              </p:cNvSpPr>
              <p:nvPr/>
            </p:nvSpPr>
            <p:spPr bwMode="auto">
              <a:xfrm flipV="1">
                <a:off x="1680" y="624"/>
                <a:ext cx="0" cy="528"/>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3" name="Line 2075"/>
              <p:cNvSpPr>
                <a:spLocks noChangeShapeType="1"/>
              </p:cNvSpPr>
              <p:nvPr/>
            </p:nvSpPr>
            <p:spPr bwMode="auto">
              <a:xfrm flipH="1">
                <a:off x="240" y="624"/>
                <a:ext cx="144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4" name="Line 2076"/>
              <p:cNvSpPr>
                <a:spLocks noChangeShapeType="1"/>
              </p:cNvSpPr>
              <p:nvPr/>
            </p:nvSpPr>
            <p:spPr bwMode="auto">
              <a:xfrm>
                <a:off x="240" y="624"/>
                <a:ext cx="0" cy="1344"/>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5" name="Line 2077"/>
              <p:cNvSpPr>
                <a:spLocks noChangeShapeType="1"/>
              </p:cNvSpPr>
              <p:nvPr/>
            </p:nvSpPr>
            <p:spPr bwMode="auto">
              <a:xfrm>
                <a:off x="1632" y="1872"/>
                <a:ext cx="144"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6" name="Line 2078"/>
              <p:cNvSpPr>
                <a:spLocks noChangeShapeType="1"/>
              </p:cNvSpPr>
              <p:nvPr/>
            </p:nvSpPr>
            <p:spPr bwMode="auto">
              <a:xfrm>
                <a:off x="1776" y="1488"/>
                <a:ext cx="0" cy="12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7" name="Line 2079"/>
              <p:cNvSpPr>
                <a:spLocks noChangeShapeType="1"/>
              </p:cNvSpPr>
              <p:nvPr/>
            </p:nvSpPr>
            <p:spPr bwMode="auto">
              <a:xfrm>
                <a:off x="816" y="432"/>
                <a:ext cx="0" cy="1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8" name="Line 2080"/>
              <p:cNvSpPr>
                <a:spLocks noChangeShapeType="1"/>
              </p:cNvSpPr>
              <p:nvPr/>
            </p:nvSpPr>
            <p:spPr bwMode="auto">
              <a:xfrm>
                <a:off x="816" y="432"/>
                <a:ext cx="124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89" name="Text Box 2081"/>
              <p:cNvSpPr txBox="1">
                <a:spLocks noChangeArrowheads="1"/>
              </p:cNvSpPr>
              <p:nvPr/>
            </p:nvSpPr>
            <p:spPr bwMode="auto">
              <a:xfrm>
                <a:off x="720" y="720"/>
                <a:ext cx="384"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4</a:t>
                </a:r>
              </a:p>
            </p:txBody>
          </p:sp>
          <p:sp>
            <p:nvSpPr>
              <p:cNvPr id="249890" name="Text Box 2082"/>
              <p:cNvSpPr txBox="1">
                <a:spLocks noChangeArrowheads="1"/>
              </p:cNvSpPr>
              <p:nvPr/>
            </p:nvSpPr>
            <p:spPr bwMode="auto">
              <a:xfrm>
                <a:off x="1296" y="1008"/>
                <a:ext cx="384" cy="3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a:t>
                </a:r>
              </a:p>
            </p:txBody>
          </p:sp>
        </p:grpSp>
        <p:sp>
          <p:nvSpPr>
            <p:cNvPr id="249893" name="Line 2085"/>
            <p:cNvSpPr>
              <a:spLocks noChangeShapeType="1"/>
            </p:cNvSpPr>
            <p:nvPr/>
          </p:nvSpPr>
          <p:spPr bwMode="auto">
            <a:xfrm>
              <a:off x="1056" y="1248"/>
              <a:ext cx="0" cy="3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4" name="Line 2086"/>
            <p:cNvSpPr>
              <a:spLocks noChangeShapeType="1"/>
            </p:cNvSpPr>
            <p:nvPr/>
          </p:nvSpPr>
          <p:spPr bwMode="auto">
            <a:xfrm>
              <a:off x="1056" y="1584"/>
              <a:ext cx="52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5" name="Line 2087"/>
            <p:cNvSpPr>
              <a:spLocks noChangeShapeType="1"/>
            </p:cNvSpPr>
            <p:nvPr/>
          </p:nvSpPr>
          <p:spPr bwMode="auto">
            <a:xfrm>
              <a:off x="1584" y="1248"/>
              <a:ext cx="0" cy="33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7" name="Line 2089"/>
            <p:cNvSpPr>
              <a:spLocks noChangeShapeType="1"/>
            </p:cNvSpPr>
            <p:nvPr/>
          </p:nvSpPr>
          <p:spPr bwMode="auto">
            <a:xfrm flipV="1">
              <a:off x="1776" y="576"/>
              <a:ext cx="0" cy="67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9898" name="Line 2090"/>
            <p:cNvSpPr>
              <a:spLocks noChangeShapeType="1"/>
            </p:cNvSpPr>
            <p:nvPr/>
          </p:nvSpPr>
          <p:spPr bwMode="auto">
            <a:xfrm>
              <a:off x="1776" y="576"/>
              <a:ext cx="288" cy="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49901" name="Text Box 2093"/>
          <p:cNvSpPr txBox="1">
            <a:spLocks noChangeArrowheads="1"/>
          </p:cNvSpPr>
          <p:nvPr/>
        </p:nvSpPr>
        <p:spPr bwMode="auto">
          <a:xfrm>
            <a:off x="1476375" y="3357563"/>
            <a:ext cx="1366838"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sz="1400"/>
              <a:t>instruction</a:t>
            </a:r>
          </a:p>
        </p:txBody>
      </p:sp>
      <p:sp>
        <p:nvSpPr>
          <p:cNvPr id="249902" name="Text Box 2094"/>
          <p:cNvSpPr txBox="1">
            <a:spLocks noChangeArrowheads="1"/>
          </p:cNvSpPr>
          <p:nvPr/>
        </p:nvSpPr>
        <p:spPr bwMode="auto">
          <a:xfrm>
            <a:off x="0" y="3716338"/>
            <a:ext cx="936625"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sz="1400"/>
              <a:t>address</a:t>
            </a:r>
          </a:p>
        </p:txBody>
      </p:sp>
      <p:sp>
        <p:nvSpPr>
          <p:cNvPr id="249903" name="Line 2095"/>
          <p:cNvSpPr>
            <a:spLocks noChangeShapeType="1"/>
          </p:cNvSpPr>
          <p:nvPr/>
        </p:nvSpPr>
        <p:spPr bwMode="auto">
          <a:xfrm flipH="1" flipV="1">
            <a:off x="1763713" y="3068638"/>
            <a:ext cx="0" cy="360362"/>
          </a:xfrm>
          <a:prstGeom prst="line">
            <a:avLst/>
          </a:prstGeom>
          <a:noFill/>
          <a:ln w="127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04" name="Line 2096"/>
          <p:cNvSpPr>
            <a:spLocks noChangeShapeType="1"/>
          </p:cNvSpPr>
          <p:nvPr/>
        </p:nvSpPr>
        <p:spPr bwMode="auto">
          <a:xfrm flipV="1">
            <a:off x="611188" y="3573463"/>
            <a:ext cx="288925" cy="287337"/>
          </a:xfrm>
          <a:prstGeom prst="line">
            <a:avLst/>
          </a:prstGeom>
          <a:noFill/>
          <a:ln w="1270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9905" name="Text Box 2097"/>
          <p:cNvSpPr txBox="1">
            <a:spLocks noChangeArrowheads="1"/>
          </p:cNvSpPr>
          <p:nvPr/>
        </p:nvSpPr>
        <p:spPr bwMode="auto">
          <a:xfrm>
            <a:off x="198438" y="5474740"/>
            <a:ext cx="7993062" cy="7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A Multi-Cycle Scenario! </a:t>
            </a:r>
          </a:p>
          <a:p>
            <a:pPr>
              <a:spcBef>
                <a:spcPct val="50000"/>
              </a:spcBef>
            </a:pPr>
            <a:r>
              <a:rPr lang="en-NZ" altLang="en-US" dirty="0"/>
              <a:t>In single cycle- only one clock tick to write, IR is not necessary</a:t>
            </a:r>
          </a:p>
        </p:txBody>
      </p:sp>
      <p:sp>
        <p:nvSpPr>
          <p:cNvPr id="249906" name="Oval 2098"/>
          <p:cNvSpPr>
            <a:spLocks noChangeArrowheads="1"/>
          </p:cNvSpPr>
          <p:nvPr/>
        </p:nvSpPr>
        <p:spPr bwMode="auto">
          <a:xfrm>
            <a:off x="1127000" y="1369750"/>
            <a:ext cx="504825" cy="792162"/>
          </a:xfrm>
          <a:prstGeom prst="ellipse">
            <a:avLst/>
          </a:prstGeom>
          <a:solidFill>
            <a:schemeClr val="accent1">
              <a:alpha val="41000"/>
            </a:schemeClr>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00468897"/>
      </p:ext>
    </p:extLst>
  </p:cSld>
  <p:clrMapOvr>
    <a:masterClrMapping/>
  </p:clrMapOvr>
  <p:transition advTm="2000"/>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59A661-679D-4181-B753-131D5CA86E58}" type="datetime1">
              <a:rPr lang="en-US" altLang="en-US"/>
              <a:pPr/>
              <a:t>3/11/2023</a:t>
            </a:fld>
            <a:endParaRPr lang="en-US" altLang="en-US"/>
          </a:p>
        </p:txBody>
      </p:sp>
      <p:sp>
        <p:nvSpPr>
          <p:cNvPr id="5"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fld id="{8FD56DA3-C07F-4F5E-BD8B-E1BBAD2C1CF5}" type="slidenum">
              <a:rPr lang="en-US" altLang="en-US"/>
              <a:pPr/>
              <a:t>61</a:t>
            </a:fld>
            <a:endParaRPr lang="en-US" altLang="en-US"/>
          </a:p>
        </p:txBody>
      </p:sp>
      <p:sp>
        <p:nvSpPr>
          <p:cNvPr id="260098" name="Rectangle 2"/>
          <p:cNvSpPr>
            <a:spLocks noGrp="1" noChangeArrowheads="1"/>
          </p:cNvSpPr>
          <p:nvPr>
            <p:ph type="body" idx="1"/>
          </p:nvPr>
        </p:nvSpPr>
        <p:spPr>
          <a:xfrm>
            <a:off x="108050" y="457200"/>
            <a:ext cx="9375576" cy="5943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110000"/>
              </a:lnSpc>
            </a:pPr>
            <a:endParaRPr lang="en-US" altLang="en-US" dirty="0"/>
          </a:p>
          <a:p>
            <a:pPr>
              <a:lnSpc>
                <a:spcPct val="110000"/>
              </a:lnSpc>
            </a:pPr>
            <a:r>
              <a:rPr lang="en-US" altLang="en-US" sz="2800" dirty="0"/>
              <a:t>Instructions are 32– bits binary encoded numbers</a:t>
            </a:r>
          </a:p>
          <a:p>
            <a:pPr>
              <a:lnSpc>
                <a:spcPct val="110000"/>
              </a:lnSpc>
            </a:pPr>
            <a:r>
              <a:rPr lang="en-US" altLang="en-US" sz="2800" dirty="0"/>
              <a:t>Programs are stored in memory </a:t>
            </a:r>
            <a:br>
              <a:rPr lang="en-US" altLang="en-US" sz="2800" dirty="0"/>
            </a:br>
            <a:r>
              <a:rPr lang="en-US" altLang="en-US" sz="2800" dirty="0"/>
              <a:t>	— to be read or written just like data</a:t>
            </a:r>
          </a:p>
          <a:p>
            <a:pPr>
              <a:lnSpc>
                <a:spcPct val="110000"/>
              </a:lnSpc>
            </a:pPr>
            <a:r>
              <a:rPr lang="en-US" altLang="en-US" sz="2800" dirty="0"/>
              <a:t>A special register PC contains the address of the next instruction-usually the next one to the current being executed (PC </a:t>
            </a:r>
            <a:r>
              <a:rPr lang="en-US" altLang="en-US" sz="2800" dirty="0">
                <a:sym typeface="Wingdings" panose="05000000000000000000" pitchFamily="2" charset="2"/>
              </a:rPr>
              <a:t> PC+4]</a:t>
            </a:r>
          </a:p>
          <a:p>
            <a:pPr>
              <a:lnSpc>
                <a:spcPct val="110000"/>
              </a:lnSpc>
            </a:pPr>
            <a:r>
              <a:rPr lang="en-US" altLang="en-US" sz="2800" dirty="0"/>
              <a:t>A special register IR contains t</a:t>
            </a:r>
            <a:r>
              <a:rPr lang="en-US" altLang="en-US" sz="2800" dirty="0">
                <a:sym typeface="Wingdings" panose="05000000000000000000" pitchFamily="2" charset="2"/>
              </a:rPr>
              <a:t>he current instruction being executed (not always)</a:t>
            </a:r>
          </a:p>
          <a:p>
            <a:pPr>
              <a:lnSpc>
                <a:spcPct val="110000"/>
              </a:lnSpc>
            </a:pPr>
            <a:r>
              <a:rPr lang="en-US" altLang="en-US" sz="2800" dirty="0">
                <a:sym typeface="Wingdings" panose="05000000000000000000" pitchFamily="2" charset="2"/>
              </a:rPr>
              <a:t>A branch instruction may change PC,  PC  PC + ?</a:t>
            </a:r>
            <a:endParaRPr lang="en-US" altLang="en-US" sz="2800" dirty="0"/>
          </a:p>
          <a:p>
            <a:pPr>
              <a:lnSpc>
                <a:spcPct val="110000"/>
              </a:lnSpc>
            </a:pPr>
            <a:r>
              <a:rPr lang="en-US" altLang="en-US" sz="2800" dirty="0"/>
              <a:t>Branch gives the power and challenge</a:t>
            </a:r>
          </a:p>
        </p:txBody>
      </p:sp>
      <p:sp>
        <p:nvSpPr>
          <p:cNvPr id="260099" name="Rectangle 3"/>
          <p:cNvSpPr>
            <a:spLocks noGrp="1" noChangeArrowheads="1"/>
          </p:cNvSpPr>
          <p:nvPr>
            <p:ph type="title"/>
          </p:nvPr>
        </p:nvSpPr>
        <p:spPr>
          <a:xfrm>
            <a:off x="381000" y="332656"/>
            <a:ext cx="807720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 Conditional Branch</a:t>
            </a:r>
          </a:p>
        </p:txBody>
      </p:sp>
    </p:spTree>
    <p:extLst>
      <p:ext uri="{BB962C8B-B14F-4D97-AF65-F5344CB8AC3E}">
        <p14:creationId xmlns:p14="http://schemas.microsoft.com/office/powerpoint/2010/main" val="3390541727"/>
      </p:ext>
    </p:extLst>
  </p:cSld>
  <p:clrMapOvr>
    <a:masterClrMapping/>
  </p:clrMapOvr>
  <p:transition advTm="2000"/>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Date Placeholder 3"/>
          <p:cNvSpPr>
            <a:spLocks noGrp="1"/>
          </p:cNvSpPr>
          <p:nvPr>
            <p:ph type="dt" sz="half" idx="10"/>
          </p:nvPr>
        </p:nvSpPr>
        <p:spPr/>
        <p:txBody>
          <a:bodyPr/>
          <a:lstStyle/>
          <a:p>
            <a:fld id="{33F864AA-BAA3-497C-9776-3F7F426FFFFC}" type="datetime1">
              <a:rPr lang="en-US" altLang="en-US"/>
              <a:pPr/>
              <a:t>3/11/2023</a:t>
            </a:fld>
            <a:endParaRPr lang="en-US" altLang="en-US"/>
          </a:p>
        </p:txBody>
      </p:sp>
      <p:sp>
        <p:nvSpPr>
          <p:cNvPr id="42" name="Slide Number Placeholder 5"/>
          <p:cNvSpPr>
            <a:spLocks noGrp="1"/>
          </p:cNvSpPr>
          <p:nvPr>
            <p:ph type="sldNum" sz="quarter" idx="4294967295"/>
          </p:nvPr>
        </p:nvSpPr>
        <p:spPr>
          <a:xfrm>
            <a:off x="7239000" y="6400800"/>
            <a:ext cx="1905000" cy="457200"/>
          </a:xfrm>
          <a:prstGeom prst="rect">
            <a:avLst/>
          </a:prstGeom>
        </p:spPr>
        <p:txBody>
          <a:bodyPr/>
          <a:lstStyle/>
          <a:p>
            <a:fld id="{7B443569-61F3-47CB-99F4-9871D489E248}" type="slidenum">
              <a:rPr lang="en-US" altLang="en-US"/>
              <a:pPr/>
              <a:t>62</a:t>
            </a:fld>
            <a:endParaRPr lang="en-US" altLang="en-US"/>
          </a:p>
        </p:txBody>
      </p:sp>
      <p:sp>
        <p:nvSpPr>
          <p:cNvPr id="90122" name="Rectangle 10"/>
          <p:cNvSpPr>
            <a:spLocks noGrp="1" noChangeArrowheads="1"/>
          </p:cNvSpPr>
          <p:nvPr>
            <p:ph type="title"/>
          </p:nvPr>
        </p:nvSpPr>
        <p:spPr>
          <a:xfrm>
            <a:off x="636902" y="169598"/>
            <a:ext cx="807720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Branch - BEQ</a:t>
            </a:r>
          </a:p>
        </p:txBody>
      </p:sp>
      <p:sp>
        <p:nvSpPr>
          <p:cNvPr id="90125" name="Text Box 13"/>
          <p:cNvSpPr txBox="1">
            <a:spLocks noChangeArrowheads="1"/>
          </p:cNvSpPr>
          <p:nvPr/>
        </p:nvSpPr>
        <p:spPr bwMode="auto">
          <a:xfrm>
            <a:off x="1002027" y="1404273"/>
            <a:ext cx="2305050" cy="923330"/>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If (A != B)</a:t>
            </a:r>
            <a:br>
              <a:rPr lang="en-NZ" altLang="en-US" dirty="0"/>
            </a:br>
            <a:r>
              <a:rPr lang="en-NZ" altLang="en-US" dirty="0"/>
              <a:t>	A </a:t>
            </a:r>
            <a:r>
              <a:rPr lang="en-NZ" altLang="en-US" dirty="0">
                <a:sym typeface="Wingdings" panose="05000000000000000000" pitchFamily="2" charset="2"/>
              </a:rPr>
              <a:t> A + B;</a:t>
            </a:r>
            <a:br>
              <a:rPr lang="en-NZ" altLang="en-US" dirty="0">
                <a:sym typeface="Wingdings" panose="05000000000000000000" pitchFamily="2" charset="2"/>
              </a:rPr>
            </a:br>
            <a:r>
              <a:rPr lang="en-NZ" altLang="en-US" dirty="0">
                <a:sym typeface="Wingdings" panose="05000000000000000000" pitchFamily="2" charset="2"/>
              </a:rPr>
              <a:t>B  2 * B;</a:t>
            </a:r>
            <a:endParaRPr lang="en-NZ" altLang="en-US" dirty="0"/>
          </a:p>
        </p:txBody>
      </p:sp>
      <p:sp>
        <p:nvSpPr>
          <p:cNvPr id="90126" name="Text Box 14"/>
          <p:cNvSpPr txBox="1">
            <a:spLocks noChangeArrowheads="1"/>
          </p:cNvSpPr>
          <p:nvPr/>
        </p:nvSpPr>
        <p:spPr bwMode="auto">
          <a:xfrm>
            <a:off x="5183885" y="2363198"/>
            <a:ext cx="2305050" cy="447675"/>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err="1"/>
              <a:t>beq</a:t>
            </a:r>
            <a:r>
              <a:rPr lang="en-NZ" altLang="en-US" dirty="0"/>
              <a:t>  Ra  </a:t>
            </a:r>
            <a:r>
              <a:rPr lang="en-NZ" altLang="en-US" dirty="0" err="1"/>
              <a:t>Rb</a:t>
            </a:r>
            <a:r>
              <a:rPr lang="en-NZ" altLang="en-US" dirty="0"/>
              <a:t>  2</a:t>
            </a:r>
          </a:p>
        </p:txBody>
      </p:sp>
      <p:sp>
        <p:nvSpPr>
          <p:cNvPr id="90127" name="Text Box 15"/>
          <p:cNvSpPr txBox="1">
            <a:spLocks noChangeArrowheads="1"/>
          </p:cNvSpPr>
          <p:nvPr/>
        </p:nvSpPr>
        <p:spPr bwMode="auto">
          <a:xfrm>
            <a:off x="5151437" y="1782597"/>
            <a:ext cx="2305050" cy="447675"/>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a:t>add  Ra  Ra  Rb</a:t>
            </a:r>
          </a:p>
        </p:txBody>
      </p:sp>
      <p:sp>
        <p:nvSpPr>
          <p:cNvPr id="90128" name="Text Box 16"/>
          <p:cNvSpPr txBox="1">
            <a:spLocks noChangeArrowheads="1"/>
          </p:cNvSpPr>
          <p:nvPr/>
        </p:nvSpPr>
        <p:spPr bwMode="auto">
          <a:xfrm>
            <a:off x="5136731" y="1223676"/>
            <a:ext cx="2305050"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add  </a:t>
            </a:r>
            <a:r>
              <a:rPr lang="en-NZ" altLang="en-US" dirty="0" err="1"/>
              <a:t>Rb</a:t>
            </a:r>
            <a:r>
              <a:rPr lang="en-NZ" altLang="en-US" dirty="0"/>
              <a:t>  </a:t>
            </a:r>
            <a:r>
              <a:rPr lang="en-NZ" altLang="en-US" dirty="0" err="1"/>
              <a:t>Rb</a:t>
            </a:r>
            <a:r>
              <a:rPr lang="en-NZ" altLang="en-US" dirty="0"/>
              <a:t>  </a:t>
            </a:r>
            <a:r>
              <a:rPr lang="en-NZ" altLang="en-US" dirty="0" err="1"/>
              <a:t>Rb</a:t>
            </a:r>
            <a:endParaRPr lang="en-NZ" altLang="en-US" dirty="0"/>
          </a:p>
        </p:txBody>
      </p:sp>
      <p:sp>
        <p:nvSpPr>
          <p:cNvPr id="90129" name="AutoShape 17"/>
          <p:cNvSpPr>
            <a:spLocks noChangeArrowheads="1"/>
          </p:cNvSpPr>
          <p:nvPr/>
        </p:nvSpPr>
        <p:spPr bwMode="auto">
          <a:xfrm>
            <a:off x="3449952" y="1980536"/>
            <a:ext cx="1223962" cy="144462"/>
          </a:xfrm>
          <a:prstGeom prst="rightArrow">
            <a:avLst>
              <a:gd name="adj1" fmla="val 50000"/>
              <a:gd name="adj2" fmla="val 211814"/>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2" name="Rectangle 20"/>
          <p:cNvSpPr>
            <a:spLocks noChangeArrowheads="1"/>
          </p:cNvSpPr>
          <p:nvPr/>
        </p:nvSpPr>
        <p:spPr bwMode="auto">
          <a:xfrm>
            <a:off x="1943797" y="3445365"/>
            <a:ext cx="6480175" cy="3241675"/>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0131" name="Text Box 19"/>
          <p:cNvSpPr txBox="1">
            <a:spLocks noChangeArrowheads="1"/>
          </p:cNvSpPr>
          <p:nvPr/>
        </p:nvSpPr>
        <p:spPr bwMode="auto">
          <a:xfrm>
            <a:off x="2154552" y="3810998"/>
            <a:ext cx="647700"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a:t>PC</a:t>
            </a:r>
          </a:p>
        </p:txBody>
      </p:sp>
      <p:sp>
        <p:nvSpPr>
          <p:cNvPr id="90134" name="Text Box 22"/>
          <p:cNvSpPr txBox="1">
            <a:spLocks noChangeArrowheads="1"/>
          </p:cNvSpPr>
          <p:nvPr/>
        </p:nvSpPr>
        <p:spPr bwMode="auto">
          <a:xfrm>
            <a:off x="2227577" y="4242798"/>
            <a:ext cx="720725" cy="447675"/>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a:t>20</a:t>
            </a:r>
          </a:p>
        </p:txBody>
      </p:sp>
      <p:sp>
        <p:nvSpPr>
          <p:cNvPr id="90137" name="Text Box 25"/>
          <p:cNvSpPr txBox="1">
            <a:spLocks noChangeArrowheads="1"/>
          </p:cNvSpPr>
          <p:nvPr/>
        </p:nvSpPr>
        <p:spPr bwMode="auto">
          <a:xfrm>
            <a:off x="2299015" y="4963523"/>
            <a:ext cx="2305050" cy="447675"/>
          </a:xfrm>
          <a:prstGeom prst="rect">
            <a:avLst/>
          </a:prstGeom>
          <a:solidFill>
            <a:srgbClr val="00FFFF"/>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NZ" altLang="en-US"/>
          </a:p>
        </p:txBody>
      </p:sp>
      <p:sp>
        <p:nvSpPr>
          <p:cNvPr id="90138" name="Text Box 26"/>
          <p:cNvSpPr txBox="1">
            <a:spLocks noChangeArrowheads="1"/>
          </p:cNvSpPr>
          <p:nvPr/>
        </p:nvSpPr>
        <p:spPr bwMode="auto">
          <a:xfrm>
            <a:off x="2299015" y="5466761"/>
            <a:ext cx="2305050" cy="369332"/>
          </a:xfrm>
          <a:prstGeom prst="rect">
            <a:avLst/>
          </a:prstGeom>
          <a:solidFill>
            <a:srgbClr val="00FFFF"/>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00000..0000000001</a:t>
            </a:r>
          </a:p>
        </p:txBody>
      </p:sp>
      <p:sp>
        <p:nvSpPr>
          <p:cNvPr id="90139" name="Text Box 27"/>
          <p:cNvSpPr txBox="1">
            <a:spLocks noChangeArrowheads="1"/>
          </p:cNvSpPr>
          <p:nvPr/>
        </p:nvSpPr>
        <p:spPr bwMode="auto">
          <a:xfrm>
            <a:off x="2299015" y="5971586"/>
            <a:ext cx="2305050" cy="369332"/>
          </a:xfrm>
          <a:prstGeom prst="rect">
            <a:avLst/>
          </a:prstGeom>
          <a:solidFill>
            <a:srgbClr val="00FFFF"/>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00000--0000000011</a:t>
            </a:r>
          </a:p>
        </p:txBody>
      </p:sp>
      <p:sp>
        <p:nvSpPr>
          <p:cNvPr id="90140" name="Line 28"/>
          <p:cNvSpPr>
            <a:spLocks noChangeShapeType="1"/>
          </p:cNvSpPr>
          <p:nvPr/>
        </p:nvSpPr>
        <p:spPr bwMode="auto">
          <a:xfrm>
            <a:off x="2659377" y="4674598"/>
            <a:ext cx="0" cy="1444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41" name="Line 29"/>
          <p:cNvSpPr>
            <a:spLocks noChangeShapeType="1"/>
          </p:cNvSpPr>
          <p:nvPr/>
        </p:nvSpPr>
        <p:spPr bwMode="auto">
          <a:xfrm>
            <a:off x="2659377" y="4819061"/>
            <a:ext cx="57626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42" name="Text Box 30"/>
          <p:cNvSpPr txBox="1">
            <a:spLocks noChangeArrowheads="1"/>
          </p:cNvSpPr>
          <p:nvPr/>
        </p:nvSpPr>
        <p:spPr bwMode="auto">
          <a:xfrm>
            <a:off x="3235640" y="4458698"/>
            <a:ext cx="503237" cy="447675"/>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a:t>+4</a:t>
            </a:r>
          </a:p>
        </p:txBody>
      </p:sp>
      <p:sp>
        <p:nvSpPr>
          <p:cNvPr id="90145" name="Line 33"/>
          <p:cNvSpPr>
            <a:spLocks noChangeShapeType="1"/>
          </p:cNvSpPr>
          <p:nvPr/>
        </p:nvSpPr>
        <p:spPr bwMode="auto">
          <a:xfrm>
            <a:off x="3522977" y="4171361"/>
            <a:ext cx="0" cy="288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46" name="Line 34"/>
          <p:cNvSpPr>
            <a:spLocks noChangeShapeType="1"/>
          </p:cNvSpPr>
          <p:nvPr/>
        </p:nvSpPr>
        <p:spPr bwMode="auto">
          <a:xfrm>
            <a:off x="3307077" y="4171361"/>
            <a:ext cx="215900" cy="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48" name="Text Box 36"/>
          <p:cNvSpPr txBox="1">
            <a:spLocks noChangeArrowheads="1"/>
          </p:cNvSpPr>
          <p:nvPr/>
        </p:nvSpPr>
        <p:spPr bwMode="auto">
          <a:xfrm>
            <a:off x="3967598" y="4449729"/>
            <a:ext cx="503238"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IR</a:t>
            </a:r>
          </a:p>
        </p:txBody>
      </p:sp>
      <p:sp>
        <p:nvSpPr>
          <p:cNvPr id="90150" name="Text Box 38"/>
          <p:cNvSpPr txBox="1">
            <a:spLocks noChangeArrowheads="1"/>
          </p:cNvSpPr>
          <p:nvPr/>
        </p:nvSpPr>
        <p:spPr bwMode="auto">
          <a:xfrm>
            <a:off x="4673914" y="1909098"/>
            <a:ext cx="503238"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24</a:t>
            </a:r>
          </a:p>
        </p:txBody>
      </p:sp>
      <p:sp>
        <p:nvSpPr>
          <p:cNvPr id="90151" name="Text Box 39"/>
          <p:cNvSpPr txBox="1">
            <a:spLocks noChangeArrowheads="1"/>
          </p:cNvSpPr>
          <p:nvPr/>
        </p:nvSpPr>
        <p:spPr bwMode="auto">
          <a:xfrm>
            <a:off x="1938652" y="5466761"/>
            <a:ext cx="503238"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a:t>Ra</a:t>
            </a:r>
          </a:p>
        </p:txBody>
      </p:sp>
      <p:sp>
        <p:nvSpPr>
          <p:cNvPr id="90152" name="Text Box 40"/>
          <p:cNvSpPr txBox="1">
            <a:spLocks noChangeArrowheads="1"/>
          </p:cNvSpPr>
          <p:nvPr/>
        </p:nvSpPr>
        <p:spPr bwMode="auto">
          <a:xfrm>
            <a:off x="1938652" y="5971586"/>
            <a:ext cx="503238"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a:t>Rb</a:t>
            </a:r>
          </a:p>
        </p:txBody>
      </p:sp>
      <p:sp>
        <p:nvSpPr>
          <p:cNvPr id="90154" name="Text Box 42"/>
          <p:cNvSpPr txBox="1">
            <a:spLocks noChangeArrowheads="1"/>
          </p:cNvSpPr>
          <p:nvPr/>
        </p:nvSpPr>
        <p:spPr bwMode="auto">
          <a:xfrm>
            <a:off x="4648200" y="1255048"/>
            <a:ext cx="503237"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28</a:t>
            </a:r>
          </a:p>
        </p:txBody>
      </p:sp>
      <p:grpSp>
        <p:nvGrpSpPr>
          <p:cNvPr id="90160" name="Group 48"/>
          <p:cNvGrpSpPr>
            <a:grpSpLocks/>
          </p:cNvGrpSpPr>
          <p:nvPr/>
        </p:nvGrpSpPr>
        <p:grpSpPr bwMode="auto">
          <a:xfrm>
            <a:off x="3091177" y="3739561"/>
            <a:ext cx="215900" cy="576262"/>
            <a:chOff x="1701" y="1888"/>
            <a:chExt cx="136" cy="363"/>
          </a:xfrm>
        </p:grpSpPr>
        <p:sp>
          <p:nvSpPr>
            <p:cNvPr id="90156" name="Line 44"/>
            <p:cNvSpPr>
              <a:spLocks noChangeShapeType="1"/>
            </p:cNvSpPr>
            <p:nvPr/>
          </p:nvSpPr>
          <p:spPr bwMode="auto">
            <a:xfrm flipH="1">
              <a:off x="1701" y="1888"/>
              <a:ext cx="136" cy="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57" name="Line 45"/>
            <p:cNvSpPr>
              <a:spLocks noChangeShapeType="1"/>
            </p:cNvSpPr>
            <p:nvPr/>
          </p:nvSpPr>
          <p:spPr bwMode="auto">
            <a:xfrm>
              <a:off x="1701" y="1979"/>
              <a:ext cx="0" cy="18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58" name="Line 46"/>
            <p:cNvSpPr>
              <a:spLocks noChangeShapeType="1"/>
            </p:cNvSpPr>
            <p:nvPr/>
          </p:nvSpPr>
          <p:spPr bwMode="auto">
            <a:xfrm>
              <a:off x="1701" y="2160"/>
              <a:ext cx="136" cy="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59" name="Line 47"/>
            <p:cNvSpPr>
              <a:spLocks noChangeShapeType="1"/>
            </p:cNvSpPr>
            <p:nvPr/>
          </p:nvSpPr>
          <p:spPr bwMode="auto">
            <a:xfrm flipH="1">
              <a:off x="1837" y="1888"/>
              <a:ext cx="0" cy="3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90161" name="Text Box 49"/>
          <p:cNvSpPr txBox="1">
            <a:spLocks noChangeArrowheads="1"/>
          </p:cNvSpPr>
          <p:nvPr/>
        </p:nvSpPr>
        <p:spPr bwMode="auto">
          <a:xfrm>
            <a:off x="4027802" y="3810998"/>
            <a:ext cx="1295400" cy="447675"/>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a:t>+2*4</a:t>
            </a:r>
          </a:p>
        </p:txBody>
      </p:sp>
      <p:sp>
        <p:nvSpPr>
          <p:cNvPr id="90162" name="Line 50"/>
          <p:cNvSpPr>
            <a:spLocks noChangeShapeType="1"/>
          </p:cNvSpPr>
          <p:nvPr/>
        </p:nvSpPr>
        <p:spPr bwMode="auto">
          <a:xfrm flipH="1">
            <a:off x="3307077" y="3955461"/>
            <a:ext cx="6477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64" name="Line 52"/>
          <p:cNvSpPr>
            <a:spLocks noChangeShapeType="1"/>
          </p:cNvSpPr>
          <p:nvPr/>
        </p:nvSpPr>
        <p:spPr bwMode="auto">
          <a:xfrm flipH="1">
            <a:off x="2730815" y="4026898"/>
            <a:ext cx="36036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65" name="Line 53"/>
          <p:cNvSpPr>
            <a:spLocks noChangeShapeType="1"/>
          </p:cNvSpPr>
          <p:nvPr/>
        </p:nvSpPr>
        <p:spPr bwMode="auto">
          <a:xfrm>
            <a:off x="2730815" y="4026898"/>
            <a:ext cx="0" cy="2159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66" name="Line 54"/>
          <p:cNvSpPr>
            <a:spLocks noChangeShapeType="1"/>
          </p:cNvSpPr>
          <p:nvPr/>
        </p:nvSpPr>
        <p:spPr bwMode="auto">
          <a:xfrm>
            <a:off x="3162615" y="3595098"/>
            <a:ext cx="0" cy="2873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67" name="Line 55"/>
          <p:cNvSpPr>
            <a:spLocks noChangeShapeType="1"/>
          </p:cNvSpPr>
          <p:nvPr/>
        </p:nvSpPr>
        <p:spPr bwMode="auto">
          <a:xfrm>
            <a:off x="3162614" y="3595098"/>
            <a:ext cx="356029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90168" name="Text Box 56"/>
          <p:cNvSpPr txBox="1">
            <a:spLocks noChangeArrowheads="1"/>
          </p:cNvSpPr>
          <p:nvPr/>
        </p:nvSpPr>
        <p:spPr bwMode="auto">
          <a:xfrm>
            <a:off x="6653270" y="6071052"/>
            <a:ext cx="1338752"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a:t>Ra = </a:t>
            </a:r>
            <a:r>
              <a:rPr lang="en-NZ" altLang="en-US" dirty="0" err="1"/>
              <a:t>Rb</a:t>
            </a:r>
            <a:r>
              <a:rPr lang="en-NZ" altLang="en-US" dirty="0"/>
              <a:t> ?</a:t>
            </a:r>
          </a:p>
        </p:txBody>
      </p:sp>
      <p:sp>
        <p:nvSpPr>
          <p:cNvPr id="90169" name="Text Box 57"/>
          <p:cNvSpPr txBox="1">
            <a:spLocks noChangeArrowheads="1"/>
          </p:cNvSpPr>
          <p:nvPr/>
        </p:nvSpPr>
        <p:spPr bwMode="auto">
          <a:xfrm>
            <a:off x="5270489" y="391589"/>
            <a:ext cx="1425575" cy="447675"/>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dirty="0"/>
              <a:t>If-else ?</a:t>
            </a:r>
          </a:p>
        </p:txBody>
      </p:sp>
      <p:sp>
        <p:nvSpPr>
          <p:cNvPr id="43" name="Text Box 35"/>
          <p:cNvSpPr txBox="1">
            <a:spLocks noChangeArrowheads="1"/>
          </p:cNvSpPr>
          <p:nvPr/>
        </p:nvSpPr>
        <p:spPr bwMode="auto">
          <a:xfrm>
            <a:off x="4513573" y="4449729"/>
            <a:ext cx="1916368" cy="369332"/>
          </a:xfrm>
          <a:prstGeom prst="rect">
            <a:avLst/>
          </a:prstGeom>
          <a:solidFill>
            <a:srgbClr val="FFFF99"/>
          </a:solidFill>
          <a:ln w="12700" cap="rnd">
            <a:solidFill>
              <a:schemeClr val="tx2"/>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err="1"/>
              <a:t>beq</a:t>
            </a:r>
            <a:r>
              <a:rPr lang="en-NZ" altLang="en-US" dirty="0"/>
              <a:t>   Ra   </a:t>
            </a:r>
            <a:r>
              <a:rPr lang="en-NZ" altLang="en-US" dirty="0" err="1"/>
              <a:t>Rb</a:t>
            </a:r>
            <a:r>
              <a:rPr lang="en-NZ" altLang="en-US" dirty="0"/>
              <a:t>  2</a:t>
            </a:r>
          </a:p>
        </p:txBody>
      </p:sp>
      <p:cxnSp>
        <p:nvCxnSpPr>
          <p:cNvPr id="6" name="Straight Arrow Connector 5"/>
          <p:cNvCxnSpPr/>
          <p:nvPr/>
        </p:nvCxnSpPr>
        <p:spPr bwMode="auto">
          <a:xfrm flipH="1" flipV="1">
            <a:off x="6731585" y="3595098"/>
            <a:ext cx="16340" cy="234142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Straight Arrow Connector 9"/>
          <p:cNvCxnSpPr/>
          <p:nvPr/>
        </p:nvCxnSpPr>
        <p:spPr bwMode="auto">
          <a:xfrm flipV="1">
            <a:off x="6094184" y="4053172"/>
            <a:ext cx="0" cy="44276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5257806" y="4719206"/>
            <a:ext cx="14637" cy="3469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Connector 19"/>
          <p:cNvCxnSpPr/>
          <p:nvPr/>
        </p:nvCxnSpPr>
        <p:spPr bwMode="auto">
          <a:xfrm>
            <a:off x="4604065" y="5613326"/>
            <a:ext cx="1052102" cy="4393"/>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Text Box 38"/>
          <p:cNvSpPr txBox="1">
            <a:spLocks noChangeArrowheads="1"/>
          </p:cNvSpPr>
          <p:nvPr/>
        </p:nvSpPr>
        <p:spPr bwMode="auto">
          <a:xfrm>
            <a:off x="4711221" y="2458089"/>
            <a:ext cx="503238"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20</a:t>
            </a:r>
          </a:p>
        </p:txBody>
      </p:sp>
      <p:sp>
        <p:nvSpPr>
          <p:cNvPr id="68" name="Text Box 36"/>
          <p:cNvSpPr txBox="1">
            <a:spLocks noChangeArrowheads="1"/>
          </p:cNvSpPr>
          <p:nvPr/>
        </p:nvSpPr>
        <p:spPr bwMode="auto">
          <a:xfrm>
            <a:off x="5653239" y="5283806"/>
            <a:ext cx="852617" cy="1200329"/>
          </a:xfrm>
          <a:prstGeom prst="rect">
            <a:avLst/>
          </a:prstGeom>
          <a:noFill/>
          <a:ln w="12700">
            <a:solidFill>
              <a:srgbClr val="FF0000"/>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a:t>ALU</a:t>
            </a:r>
          </a:p>
          <a:p>
            <a:pPr>
              <a:spcBef>
                <a:spcPct val="50000"/>
              </a:spcBef>
            </a:pPr>
            <a:endParaRPr lang="en-NZ" altLang="en-US" dirty="0"/>
          </a:p>
          <a:p>
            <a:pPr>
              <a:spcBef>
                <a:spcPct val="50000"/>
              </a:spcBef>
            </a:pPr>
            <a:endParaRPr lang="en-NZ" altLang="en-US" dirty="0"/>
          </a:p>
        </p:txBody>
      </p:sp>
      <p:cxnSp>
        <p:nvCxnSpPr>
          <p:cNvPr id="55" name="Straight Arrow Connector 54"/>
          <p:cNvCxnSpPr/>
          <p:nvPr/>
        </p:nvCxnSpPr>
        <p:spPr bwMode="auto">
          <a:xfrm>
            <a:off x="5761043" y="4746829"/>
            <a:ext cx="14637" cy="3469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6" name="Straight Connector 55"/>
          <p:cNvCxnSpPr/>
          <p:nvPr/>
        </p:nvCxnSpPr>
        <p:spPr bwMode="auto">
          <a:xfrm>
            <a:off x="4593954" y="6131674"/>
            <a:ext cx="1059285" cy="18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9" name="Straight Arrow Connector 68"/>
          <p:cNvCxnSpPr/>
          <p:nvPr/>
        </p:nvCxnSpPr>
        <p:spPr bwMode="auto">
          <a:xfrm>
            <a:off x="6085161" y="5154591"/>
            <a:ext cx="9025" cy="1326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0" name="Straight Connector 69"/>
          <p:cNvCxnSpPr/>
          <p:nvPr/>
        </p:nvCxnSpPr>
        <p:spPr bwMode="auto">
          <a:xfrm>
            <a:off x="4812179" y="5090787"/>
            <a:ext cx="923055" cy="66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4" name="Straight Connector 73"/>
          <p:cNvCxnSpPr/>
          <p:nvPr/>
        </p:nvCxnSpPr>
        <p:spPr bwMode="auto">
          <a:xfrm flipV="1">
            <a:off x="5373458" y="4105251"/>
            <a:ext cx="653935" cy="894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5" name="Straight Connector 74"/>
          <p:cNvCxnSpPr/>
          <p:nvPr/>
        </p:nvCxnSpPr>
        <p:spPr bwMode="auto">
          <a:xfrm>
            <a:off x="6505856" y="5955574"/>
            <a:ext cx="251522" cy="668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6164893" y="5138984"/>
            <a:ext cx="1370870" cy="1560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5" name="Text Box 57"/>
          <p:cNvSpPr txBox="1">
            <a:spLocks noChangeArrowheads="1"/>
          </p:cNvSpPr>
          <p:nvPr/>
        </p:nvSpPr>
        <p:spPr bwMode="auto">
          <a:xfrm>
            <a:off x="7142066" y="4445029"/>
            <a:ext cx="787395" cy="3693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dirty="0"/>
              <a:t>CTRL</a:t>
            </a:r>
          </a:p>
        </p:txBody>
      </p:sp>
      <p:cxnSp>
        <p:nvCxnSpPr>
          <p:cNvPr id="87" name="Straight Connector 86"/>
          <p:cNvCxnSpPr>
            <a:endCxn id="85" idx="1"/>
          </p:cNvCxnSpPr>
          <p:nvPr/>
        </p:nvCxnSpPr>
        <p:spPr bwMode="auto">
          <a:xfrm flipV="1">
            <a:off x="6429941" y="4629695"/>
            <a:ext cx="712125" cy="203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9" name="Straight Arrow Connector 88"/>
          <p:cNvCxnSpPr/>
          <p:nvPr/>
        </p:nvCxnSpPr>
        <p:spPr bwMode="auto">
          <a:xfrm>
            <a:off x="7526392" y="4794694"/>
            <a:ext cx="14637" cy="3469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7" name="Text Box 57"/>
          <p:cNvSpPr txBox="1">
            <a:spLocks noChangeArrowheads="1"/>
          </p:cNvSpPr>
          <p:nvPr/>
        </p:nvSpPr>
        <p:spPr bwMode="auto">
          <a:xfrm>
            <a:off x="873440" y="2708061"/>
            <a:ext cx="3095847" cy="78483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dirty="0"/>
              <a:t>Suppose A = 1 , B = 3 </a:t>
            </a:r>
          </a:p>
          <a:p>
            <a:pPr>
              <a:spcBef>
                <a:spcPct val="50000"/>
              </a:spcBef>
            </a:pPr>
            <a:r>
              <a:rPr lang="en-US" altLang="en-US" dirty="0"/>
              <a:t>and A is in Ra and B is in </a:t>
            </a:r>
            <a:r>
              <a:rPr lang="en-US" altLang="en-US" dirty="0" err="1"/>
              <a:t>Rb</a:t>
            </a:r>
            <a:endParaRPr lang="en-US" altLang="en-US" dirty="0"/>
          </a:p>
        </p:txBody>
      </p:sp>
    </p:spTree>
    <p:extLst>
      <p:ext uri="{BB962C8B-B14F-4D97-AF65-F5344CB8AC3E}">
        <p14:creationId xmlns:p14="http://schemas.microsoft.com/office/powerpoint/2010/main" val="2648773840"/>
      </p:ext>
    </p:extLst>
  </p:cSld>
  <p:clrMapOvr>
    <a:masterClrMapping/>
  </p:clrMapOvr>
  <p:transition advTm="2000"/>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fld id="{2A7C14A8-0003-4D7B-ADA0-8F3E2818C0E8}" type="datetime1">
              <a:rPr lang="en-US" altLang="en-US"/>
              <a:pPr/>
              <a:t>3/11/2023</a:t>
            </a:fld>
            <a:endParaRPr lang="en-US" altLang="en-US"/>
          </a:p>
        </p:txBody>
      </p:sp>
      <p:sp>
        <p:nvSpPr>
          <p:cNvPr id="10" name="Slide Number Placeholder 5"/>
          <p:cNvSpPr>
            <a:spLocks noGrp="1"/>
          </p:cNvSpPr>
          <p:nvPr>
            <p:ph type="sldNum" sz="quarter" idx="4294967295"/>
          </p:nvPr>
        </p:nvSpPr>
        <p:spPr>
          <a:xfrm>
            <a:off x="7239000" y="6400800"/>
            <a:ext cx="1905000" cy="457200"/>
          </a:xfrm>
          <a:prstGeom prst="rect">
            <a:avLst/>
          </a:prstGeom>
        </p:spPr>
        <p:txBody>
          <a:bodyPr/>
          <a:lstStyle/>
          <a:p>
            <a:fld id="{025F1746-6CA9-455B-AC99-FBD424349180}" type="slidenum">
              <a:rPr lang="en-US" altLang="en-US"/>
              <a:pPr/>
              <a:t>63</a:t>
            </a:fld>
            <a:endParaRPr lang="en-US" altLang="en-US"/>
          </a:p>
        </p:txBody>
      </p:sp>
      <p:sp>
        <p:nvSpPr>
          <p:cNvPr id="92162"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163" name="Rectangle 3"/>
          <p:cNvSpPr>
            <a:spLocks noGrp="1" noChangeArrowheads="1"/>
          </p:cNvSpPr>
          <p:nvPr>
            <p:ph type="body" idx="1"/>
          </p:nvPr>
        </p:nvSpPr>
        <p:spPr>
          <a:xfrm>
            <a:off x="802708" y="1512568"/>
            <a:ext cx="8153400" cy="5976639"/>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marL="0" indent="0">
              <a:lnSpc>
                <a:spcPct val="90000"/>
              </a:lnSpc>
              <a:buNone/>
            </a:pPr>
            <a:r>
              <a:rPr lang="en-US" altLang="en-US" sz="2800" dirty="0"/>
              <a:t>	</a:t>
            </a:r>
          </a:p>
          <a:p>
            <a:pPr>
              <a:lnSpc>
                <a:spcPct val="90000"/>
              </a:lnSpc>
            </a:pPr>
            <a:r>
              <a:rPr lang="en-US" altLang="en-US" sz="3600" b="1" dirty="0">
                <a:latin typeface="Comic Sans MS" panose="030F0702030302020204" pitchFamily="66" charset="0"/>
              </a:rPr>
              <a:t>bne $t0, $t1, offset</a:t>
            </a:r>
            <a:endParaRPr lang="en-US" altLang="en-US" b="1" dirty="0">
              <a:latin typeface="Comic Sans MS" panose="030F0702030302020204" pitchFamily="66" charset="0"/>
            </a:endParaRPr>
          </a:p>
          <a:p>
            <a:pPr>
              <a:lnSpc>
                <a:spcPct val="90000"/>
              </a:lnSpc>
              <a:buFontTx/>
              <a:buNone/>
            </a:pPr>
            <a:r>
              <a:rPr lang="en-US" altLang="en-US" dirty="0">
                <a:latin typeface="Courier New" panose="02070309020205020404" pitchFamily="49" charset="0"/>
              </a:rPr>
              <a:t>			</a:t>
            </a:r>
            <a:r>
              <a:rPr lang="en-US" altLang="en-US" sz="2800" b="1" dirty="0">
                <a:latin typeface="Courier New" panose="02070309020205020404" pitchFamily="49" charset="0"/>
              </a:rPr>
              <a:t>if ($t0!=$t1) pc</a:t>
            </a:r>
            <a:r>
              <a:rPr lang="en-US" altLang="en-US" sz="2800" b="1" dirty="0">
                <a:latin typeface="Courier New" panose="02070309020205020404" pitchFamily="49" charset="0"/>
                <a:sym typeface="Wingdings" panose="05000000000000000000" pitchFamily="2" charset="2"/>
              </a:rPr>
              <a:t>pc+4*offset</a:t>
            </a:r>
            <a:endParaRPr lang="en-US" altLang="en-US" dirty="0">
              <a:latin typeface="Courier New" panose="02070309020205020404" pitchFamily="49" charset="0"/>
            </a:endParaRPr>
          </a:p>
          <a:p>
            <a:pPr>
              <a:lnSpc>
                <a:spcPct val="90000"/>
              </a:lnSpc>
            </a:pPr>
            <a:r>
              <a:rPr lang="en-US" altLang="en-US" sz="3600" b="1" dirty="0" err="1">
                <a:latin typeface="Comic Sans MS" panose="030F0702030302020204" pitchFamily="66" charset="0"/>
              </a:rPr>
              <a:t>beq</a:t>
            </a:r>
            <a:r>
              <a:rPr lang="en-US" altLang="en-US" sz="3600" b="1" dirty="0">
                <a:latin typeface="Comic Sans MS" panose="030F0702030302020204" pitchFamily="66" charset="0"/>
              </a:rPr>
              <a:t> $t0, $t1, offset</a:t>
            </a:r>
            <a:endParaRPr lang="en-US" altLang="en-US" b="1" dirty="0">
              <a:latin typeface="Comic Sans MS" panose="030F0702030302020204" pitchFamily="66" charset="0"/>
            </a:endParaRPr>
          </a:p>
          <a:p>
            <a:pPr>
              <a:lnSpc>
                <a:spcPct val="90000"/>
              </a:lnSpc>
              <a:buFontTx/>
              <a:buNone/>
            </a:pPr>
            <a:r>
              <a:rPr lang="en-US" altLang="en-US" sz="2800" b="1" dirty="0">
                <a:latin typeface="Courier New" panose="02070309020205020404" pitchFamily="49" charset="0"/>
              </a:rPr>
              <a:t>	 		if ($t0=$t1) pc</a:t>
            </a:r>
            <a:r>
              <a:rPr lang="en-US" altLang="en-US" sz="2800" b="1" dirty="0">
                <a:latin typeface="Courier New" panose="02070309020205020404" pitchFamily="49" charset="0"/>
                <a:sym typeface="Wingdings" panose="05000000000000000000" pitchFamily="2" charset="2"/>
              </a:rPr>
              <a:t>pc+4*offset</a:t>
            </a:r>
            <a:endParaRPr lang="en-US" altLang="en-US" sz="2800" b="1" dirty="0">
              <a:latin typeface="Courier New" panose="02070309020205020404" pitchFamily="49" charset="0"/>
            </a:endParaRPr>
          </a:p>
          <a:p>
            <a:pPr>
              <a:lnSpc>
                <a:spcPct val="90000"/>
              </a:lnSpc>
              <a:buFontTx/>
              <a:buNone/>
            </a:pPr>
            <a:r>
              <a:rPr lang="en-US" altLang="en-US" sz="2800" b="1" dirty="0">
                <a:latin typeface="Courier New" panose="02070309020205020404" pitchFamily="49" charset="0"/>
              </a:rPr>
              <a:t>	</a:t>
            </a:r>
          </a:p>
          <a:p>
            <a:pPr>
              <a:lnSpc>
                <a:spcPct val="90000"/>
              </a:lnSpc>
              <a:buFontTx/>
              <a:buNone/>
            </a:pPr>
            <a:r>
              <a:rPr lang="en-US" altLang="en-US" sz="2800" b="1" dirty="0">
                <a:latin typeface="Courier New" panose="02070309020205020404" pitchFamily="49" charset="0"/>
              </a:rPr>
              <a:t>offset is an immediate +/- value which gives a PC relative word distance</a:t>
            </a:r>
          </a:p>
          <a:p>
            <a:pPr>
              <a:lnSpc>
                <a:spcPct val="90000"/>
              </a:lnSpc>
            </a:pPr>
            <a:endParaRPr lang="en-US" altLang="en-US" sz="2800" dirty="0"/>
          </a:p>
        </p:txBody>
      </p:sp>
      <p:sp>
        <p:nvSpPr>
          <p:cNvPr id="92164" name="Rectangle 4"/>
          <p:cNvSpPr>
            <a:spLocks noGrp="1" noChangeArrowheads="1"/>
          </p:cNvSpPr>
          <p:nvPr>
            <p:ph type="title"/>
          </p:nvPr>
        </p:nvSpPr>
        <p:spPr>
          <a:xfrm>
            <a:off x="370148" y="-409255"/>
            <a:ext cx="9513367" cy="1443985"/>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conditional branch- BNQ &amp; BEQ</a:t>
            </a:r>
          </a:p>
        </p:txBody>
      </p:sp>
      <p:sp>
        <p:nvSpPr>
          <p:cNvPr id="9" name="Footer Placeholder 3"/>
          <p:cNvSpPr txBox="1">
            <a:spLocks/>
          </p:cNvSpPr>
          <p:nvPr/>
        </p:nvSpPr>
        <p:spPr bwMode="auto">
          <a:xfrm>
            <a:off x="823304" y="6076546"/>
            <a:ext cx="6526114" cy="4698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AU" altLang="en-US" sz="2000" dirty="0">
                <a:solidFill>
                  <a:srgbClr val="FF0000"/>
                </a:solidFill>
              </a:rPr>
              <a:t>Cannot do IF- ELSE now ?  : Need to study J</a:t>
            </a:r>
          </a:p>
        </p:txBody>
      </p:sp>
    </p:spTree>
    <p:extLst>
      <p:ext uri="{BB962C8B-B14F-4D97-AF65-F5344CB8AC3E}">
        <p14:creationId xmlns:p14="http://schemas.microsoft.com/office/powerpoint/2010/main" val="4112076899"/>
      </p:ext>
    </p:extLst>
  </p:cSld>
  <p:clrMapOvr>
    <a:masterClrMapping/>
  </p:clrMapOvr>
  <p:transition advTm="2000"/>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3"/>
          <p:cNvSpPr>
            <a:spLocks noGrp="1"/>
          </p:cNvSpPr>
          <p:nvPr>
            <p:ph type="dt" sz="half" idx="10"/>
          </p:nvPr>
        </p:nvSpPr>
        <p:spPr/>
        <p:txBody>
          <a:bodyPr/>
          <a:lstStyle/>
          <a:p>
            <a:fld id="{35AC0BB8-EA2E-4D8D-BF70-0DAE2DA05877}" type="datetime1">
              <a:rPr lang="en-US" altLang="en-US"/>
              <a:pPr/>
              <a:t>3/11/2023</a:t>
            </a:fld>
            <a:endParaRPr lang="en-US" altLang="en-US"/>
          </a:p>
        </p:txBody>
      </p:sp>
      <p:sp>
        <p:nvSpPr>
          <p:cNvPr id="28"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29" name="Slide Number Placeholder 5"/>
          <p:cNvSpPr>
            <a:spLocks noGrp="1"/>
          </p:cNvSpPr>
          <p:nvPr>
            <p:ph type="sldNum" sz="quarter" idx="4294967295"/>
          </p:nvPr>
        </p:nvSpPr>
        <p:spPr>
          <a:xfrm>
            <a:off x="7239000" y="6400800"/>
            <a:ext cx="1905000" cy="457200"/>
          </a:xfrm>
          <a:prstGeom prst="rect">
            <a:avLst/>
          </a:prstGeom>
        </p:spPr>
        <p:txBody>
          <a:bodyPr/>
          <a:lstStyle/>
          <a:p>
            <a:fld id="{452404E2-1CE0-42F3-8F56-4D53FC3F2F30}" type="slidenum">
              <a:rPr lang="en-US" altLang="en-US"/>
              <a:pPr/>
              <a:t>64</a:t>
            </a:fld>
            <a:endParaRPr lang="en-US" altLang="en-US"/>
          </a:p>
        </p:txBody>
      </p:sp>
      <p:sp>
        <p:nvSpPr>
          <p:cNvPr id="239618"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19" name="Rectangle 3"/>
          <p:cNvSpPr>
            <a:spLocks noGrp="1" noChangeArrowheads="1"/>
          </p:cNvSpPr>
          <p:nvPr>
            <p:ph type="body" idx="1"/>
          </p:nvPr>
        </p:nvSpPr>
        <p:spPr>
          <a:xfrm>
            <a:off x="594683" y="1115654"/>
            <a:ext cx="8763000" cy="4038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2800" dirty="0"/>
              <a:t>Research shows conditional branch jumps only small distance related to current instruction position</a:t>
            </a:r>
          </a:p>
          <a:p>
            <a:r>
              <a:rPr lang="en-US" altLang="en-US" sz="2800" dirty="0"/>
              <a:t> PC related 16 bit immediate is sufficient for this</a:t>
            </a:r>
          </a:p>
          <a:p>
            <a:r>
              <a:rPr lang="en-US" altLang="en-US" sz="2800" dirty="0"/>
              <a:t>Therefore, I-type format can be used </a:t>
            </a:r>
          </a:p>
          <a:p>
            <a:r>
              <a:rPr lang="en-US" altLang="en-US" sz="2800" dirty="0"/>
              <a:t>Instructions are words- word distance is used</a:t>
            </a:r>
          </a:p>
          <a:p>
            <a:r>
              <a:rPr lang="en-US" altLang="en-US" sz="2800" dirty="0"/>
              <a:t>Should  jump both sides- </a:t>
            </a:r>
            <a:r>
              <a:rPr lang="en-US" altLang="en-US" sz="2400" dirty="0"/>
              <a:t>2’s compliment number format used</a:t>
            </a:r>
          </a:p>
          <a:p>
            <a:pPr>
              <a:buFontTx/>
              <a:buNone/>
            </a:pPr>
            <a:r>
              <a:rPr lang="en-US" altLang="en-US" sz="2800" dirty="0"/>
              <a:t>		</a:t>
            </a:r>
            <a:r>
              <a:rPr lang="en-US" altLang="en-US" sz="2800" b="1" dirty="0">
                <a:latin typeface="Courier New" panose="02070309020205020404" pitchFamily="49" charset="0"/>
              </a:rPr>
              <a:t>bne $t0, $t1, 20</a:t>
            </a:r>
          </a:p>
          <a:p>
            <a:pPr>
              <a:lnSpc>
                <a:spcPct val="80000"/>
              </a:lnSpc>
              <a:buFontTx/>
              <a:buNone/>
            </a:pPr>
            <a:r>
              <a:rPr lang="en-US" altLang="en-US" sz="2800" dirty="0">
                <a:latin typeface="Courier New" panose="02070309020205020404" pitchFamily="49" charset="0"/>
              </a:rPr>
              <a:t>		</a:t>
            </a:r>
            <a:r>
              <a:rPr lang="en-US" altLang="en-US" sz="2800" b="1" dirty="0" err="1">
                <a:latin typeface="Courier New" panose="02070309020205020404" pitchFamily="49" charset="0"/>
              </a:rPr>
              <a:t>beq</a:t>
            </a:r>
            <a:r>
              <a:rPr lang="en-US" altLang="en-US" sz="2800" b="1" dirty="0">
                <a:latin typeface="Courier New" panose="02070309020205020404" pitchFamily="49" charset="0"/>
              </a:rPr>
              <a:t> $t0, $t1, 20</a:t>
            </a:r>
          </a:p>
        </p:txBody>
      </p:sp>
      <p:sp>
        <p:nvSpPr>
          <p:cNvPr id="239620" name="Rectangle 4"/>
          <p:cNvSpPr>
            <a:spLocks noGrp="1" noChangeArrowheads="1"/>
          </p:cNvSpPr>
          <p:nvPr>
            <p:ph type="title"/>
          </p:nvPr>
        </p:nvSpPr>
        <p:spPr>
          <a:xfrm>
            <a:off x="501965" y="312738"/>
            <a:ext cx="8444870" cy="6858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Encoding - Conditional branch</a:t>
            </a:r>
          </a:p>
        </p:txBody>
      </p:sp>
      <p:grpSp>
        <p:nvGrpSpPr>
          <p:cNvPr id="239661" name="Group 45"/>
          <p:cNvGrpSpPr>
            <a:grpSpLocks/>
          </p:cNvGrpSpPr>
          <p:nvPr/>
        </p:nvGrpSpPr>
        <p:grpSpPr bwMode="auto">
          <a:xfrm>
            <a:off x="0" y="4495800"/>
            <a:ext cx="8229600" cy="1712913"/>
            <a:chOff x="0" y="2844"/>
            <a:chExt cx="5184" cy="1228"/>
          </a:xfrm>
        </p:grpSpPr>
        <p:sp>
          <p:nvSpPr>
            <p:cNvPr id="239625" name="Text Box 9"/>
            <p:cNvSpPr txBox="1">
              <a:spLocks noChangeArrowheads="1"/>
            </p:cNvSpPr>
            <p:nvPr/>
          </p:nvSpPr>
          <p:spPr bwMode="auto">
            <a:xfrm>
              <a:off x="797" y="2844"/>
              <a:ext cx="879"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05</a:t>
              </a:r>
            </a:p>
          </p:txBody>
        </p:sp>
        <p:sp>
          <p:nvSpPr>
            <p:cNvPr id="239626" name="Text Box 10"/>
            <p:cNvSpPr txBox="1">
              <a:spLocks noChangeArrowheads="1"/>
            </p:cNvSpPr>
            <p:nvPr/>
          </p:nvSpPr>
          <p:spPr bwMode="auto">
            <a:xfrm>
              <a:off x="1676" y="2844"/>
              <a:ext cx="662"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9627" name="Text Box 11"/>
            <p:cNvSpPr txBox="1">
              <a:spLocks noChangeArrowheads="1"/>
            </p:cNvSpPr>
            <p:nvPr/>
          </p:nvSpPr>
          <p:spPr bwMode="auto">
            <a:xfrm>
              <a:off x="2338" y="2844"/>
              <a:ext cx="661"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a:t>
              </a:r>
              <a:endParaRPr lang="en-US" altLang="en-US" sz="2400" b="0">
                <a:solidFill>
                  <a:schemeClr val="tx1"/>
                </a:solidFill>
                <a:latin typeface="Times New Roman" panose="02020603050405020304" pitchFamily="18" charset="0"/>
              </a:endParaRPr>
            </a:p>
          </p:txBody>
        </p:sp>
        <p:sp>
          <p:nvSpPr>
            <p:cNvPr id="239628" name="Text Box 12"/>
            <p:cNvSpPr txBox="1">
              <a:spLocks noChangeArrowheads="1"/>
            </p:cNvSpPr>
            <p:nvPr/>
          </p:nvSpPr>
          <p:spPr bwMode="auto">
            <a:xfrm>
              <a:off x="2976" y="2844"/>
              <a:ext cx="2208"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20</a:t>
              </a:r>
            </a:p>
          </p:txBody>
        </p:sp>
        <p:sp>
          <p:nvSpPr>
            <p:cNvPr id="239629" name="Text Box 13"/>
            <p:cNvSpPr txBox="1">
              <a:spLocks noChangeArrowheads="1"/>
            </p:cNvSpPr>
            <p:nvPr/>
          </p:nvSpPr>
          <p:spPr bwMode="auto">
            <a:xfrm>
              <a:off x="0" y="2880"/>
              <a:ext cx="69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bne</a:t>
              </a:r>
              <a:endParaRPr lang="en-US" altLang="en-US" sz="2400" b="0" dirty="0">
                <a:solidFill>
                  <a:schemeClr val="tx1"/>
                </a:solidFill>
                <a:latin typeface="Times New Roman" panose="02020603050405020304" pitchFamily="18" charset="0"/>
              </a:endParaRPr>
            </a:p>
          </p:txBody>
        </p:sp>
        <p:sp>
          <p:nvSpPr>
            <p:cNvPr id="239631" name="Text Box 15"/>
            <p:cNvSpPr txBox="1">
              <a:spLocks noChangeArrowheads="1"/>
            </p:cNvSpPr>
            <p:nvPr/>
          </p:nvSpPr>
          <p:spPr bwMode="auto">
            <a:xfrm>
              <a:off x="797" y="3139"/>
              <a:ext cx="879"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04</a:t>
              </a:r>
            </a:p>
          </p:txBody>
        </p:sp>
        <p:sp>
          <p:nvSpPr>
            <p:cNvPr id="239632" name="Text Box 16"/>
            <p:cNvSpPr txBox="1">
              <a:spLocks noChangeArrowheads="1"/>
            </p:cNvSpPr>
            <p:nvPr/>
          </p:nvSpPr>
          <p:spPr bwMode="auto">
            <a:xfrm>
              <a:off x="1676" y="3139"/>
              <a:ext cx="662"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a:t>
              </a:r>
            </a:p>
          </p:txBody>
        </p:sp>
        <p:sp>
          <p:nvSpPr>
            <p:cNvPr id="239633" name="Text Box 17"/>
            <p:cNvSpPr txBox="1">
              <a:spLocks noChangeArrowheads="1"/>
            </p:cNvSpPr>
            <p:nvPr/>
          </p:nvSpPr>
          <p:spPr bwMode="auto">
            <a:xfrm>
              <a:off x="2338" y="3139"/>
              <a:ext cx="661"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3</a:t>
              </a:r>
              <a:endParaRPr lang="en-US" altLang="en-US" sz="2400" b="0">
                <a:solidFill>
                  <a:schemeClr val="tx1"/>
                </a:solidFill>
                <a:latin typeface="Times New Roman" panose="02020603050405020304" pitchFamily="18" charset="0"/>
              </a:endParaRPr>
            </a:p>
          </p:txBody>
        </p:sp>
        <p:sp>
          <p:nvSpPr>
            <p:cNvPr id="239634" name="Text Box 18"/>
            <p:cNvSpPr txBox="1">
              <a:spLocks noChangeArrowheads="1"/>
            </p:cNvSpPr>
            <p:nvPr/>
          </p:nvSpPr>
          <p:spPr bwMode="auto">
            <a:xfrm>
              <a:off x="2976" y="3139"/>
              <a:ext cx="2208"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20</a:t>
              </a:r>
            </a:p>
          </p:txBody>
        </p:sp>
        <p:sp>
          <p:nvSpPr>
            <p:cNvPr id="239635" name="Text Box 19"/>
            <p:cNvSpPr txBox="1">
              <a:spLocks noChangeArrowheads="1"/>
            </p:cNvSpPr>
            <p:nvPr/>
          </p:nvSpPr>
          <p:spPr bwMode="auto">
            <a:xfrm>
              <a:off x="0" y="3139"/>
              <a:ext cx="69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beq</a:t>
              </a:r>
              <a:endParaRPr lang="en-US" altLang="en-US" sz="2400" b="0">
                <a:solidFill>
                  <a:schemeClr val="tx1"/>
                </a:solidFill>
                <a:latin typeface="Times New Roman" panose="02020603050405020304" pitchFamily="18" charset="0"/>
              </a:endParaRPr>
            </a:p>
          </p:txBody>
        </p:sp>
        <p:sp>
          <p:nvSpPr>
            <p:cNvPr id="239641" name="Text Box 25"/>
            <p:cNvSpPr txBox="1">
              <a:spLocks noChangeArrowheads="1"/>
            </p:cNvSpPr>
            <p:nvPr/>
          </p:nvSpPr>
          <p:spPr bwMode="auto">
            <a:xfrm>
              <a:off x="0" y="3434"/>
              <a:ext cx="6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bne</a:t>
              </a:r>
              <a:endParaRPr lang="en-US" altLang="en-US" sz="2400" b="0" dirty="0">
                <a:solidFill>
                  <a:schemeClr val="tx1"/>
                </a:solidFill>
                <a:latin typeface="Times New Roman" panose="02020603050405020304" pitchFamily="18" charset="0"/>
              </a:endParaRPr>
            </a:p>
          </p:txBody>
        </p:sp>
        <p:sp>
          <p:nvSpPr>
            <p:cNvPr id="239643" name="Text Box 27"/>
            <p:cNvSpPr txBox="1">
              <a:spLocks noChangeArrowheads="1"/>
            </p:cNvSpPr>
            <p:nvPr/>
          </p:nvSpPr>
          <p:spPr bwMode="auto">
            <a:xfrm>
              <a:off x="0" y="3729"/>
              <a:ext cx="69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beq</a:t>
              </a:r>
              <a:endParaRPr lang="en-US" altLang="en-US" sz="2400" b="0">
                <a:solidFill>
                  <a:schemeClr val="tx1"/>
                </a:solidFill>
                <a:latin typeface="Times New Roman" panose="02020603050405020304" pitchFamily="18" charset="0"/>
              </a:endParaRPr>
            </a:p>
          </p:txBody>
        </p:sp>
        <p:grpSp>
          <p:nvGrpSpPr>
            <p:cNvPr id="239660" name="Group 44"/>
            <p:cNvGrpSpPr>
              <a:grpSpLocks/>
            </p:cNvGrpSpPr>
            <p:nvPr/>
          </p:nvGrpSpPr>
          <p:grpSpPr bwMode="auto">
            <a:xfrm>
              <a:off x="797" y="3434"/>
              <a:ext cx="4387" cy="638"/>
              <a:chOff x="797" y="3434"/>
              <a:chExt cx="4387" cy="638"/>
            </a:xfrm>
          </p:grpSpPr>
          <p:sp>
            <p:nvSpPr>
              <p:cNvPr id="239637" name="Text Box 21"/>
              <p:cNvSpPr txBox="1">
                <a:spLocks noChangeArrowheads="1"/>
              </p:cNvSpPr>
              <p:nvPr/>
            </p:nvSpPr>
            <p:spPr bwMode="auto">
              <a:xfrm>
                <a:off x="797" y="3434"/>
                <a:ext cx="879" cy="33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000101</a:t>
                </a:r>
              </a:p>
            </p:txBody>
          </p:sp>
          <p:sp>
            <p:nvSpPr>
              <p:cNvPr id="239638" name="Text Box 22"/>
              <p:cNvSpPr txBox="1">
                <a:spLocks noChangeArrowheads="1"/>
              </p:cNvSpPr>
              <p:nvPr/>
            </p:nvSpPr>
            <p:spPr bwMode="auto">
              <a:xfrm>
                <a:off x="1676" y="3434"/>
                <a:ext cx="662" cy="33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a:t>
                </a:r>
              </a:p>
            </p:txBody>
          </p:sp>
          <p:sp>
            <p:nvSpPr>
              <p:cNvPr id="239639" name="Text Box 23"/>
              <p:cNvSpPr txBox="1">
                <a:spLocks noChangeArrowheads="1"/>
              </p:cNvSpPr>
              <p:nvPr/>
            </p:nvSpPr>
            <p:spPr bwMode="auto">
              <a:xfrm>
                <a:off x="2338" y="3434"/>
                <a:ext cx="661" cy="33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00011</a:t>
                </a:r>
                <a:endParaRPr lang="en-US" altLang="en-US" sz="2400" b="0">
                  <a:solidFill>
                    <a:schemeClr val="tx1"/>
                  </a:solidFill>
                  <a:latin typeface="Times New Roman" panose="02020603050405020304" pitchFamily="18" charset="0"/>
                </a:endParaRPr>
              </a:p>
            </p:txBody>
          </p:sp>
          <p:sp>
            <p:nvSpPr>
              <p:cNvPr id="239640" name="Text Box 24"/>
              <p:cNvSpPr txBox="1">
                <a:spLocks noChangeArrowheads="1"/>
              </p:cNvSpPr>
              <p:nvPr/>
            </p:nvSpPr>
            <p:spPr bwMode="auto">
              <a:xfrm>
                <a:off x="2976" y="3434"/>
                <a:ext cx="2208" cy="33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0000000000010100</a:t>
                </a:r>
              </a:p>
            </p:txBody>
          </p:sp>
          <p:sp>
            <p:nvSpPr>
              <p:cNvPr id="239645" name="Text Box 29"/>
              <p:cNvSpPr txBox="1">
                <a:spLocks noChangeArrowheads="1"/>
              </p:cNvSpPr>
              <p:nvPr/>
            </p:nvSpPr>
            <p:spPr bwMode="auto">
              <a:xfrm>
                <a:off x="806" y="3728"/>
                <a:ext cx="84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000100</a:t>
                </a:r>
              </a:p>
            </p:txBody>
          </p:sp>
          <p:sp>
            <p:nvSpPr>
              <p:cNvPr id="239646" name="Text Box 30"/>
              <p:cNvSpPr txBox="1">
                <a:spLocks noChangeArrowheads="1"/>
              </p:cNvSpPr>
              <p:nvPr/>
            </p:nvSpPr>
            <p:spPr bwMode="auto">
              <a:xfrm>
                <a:off x="1678" y="3728"/>
                <a:ext cx="660"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a:t>
                </a:r>
              </a:p>
            </p:txBody>
          </p:sp>
          <p:sp>
            <p:nvSpPr>
              <p:cNvPr id="239647" name="Text Box 31"/>
              <p:cNvSpPr txBox="1">
                <a:spLocks noChangeArrowheads="1"/>
              </p:cNvSpPr>
              <p:nvPr/>
            </p:nvSpPr>
            <p:spPr bwMode="auto">
              <a:xfrm>
                <a:off x="2338" y="3728"/>
                <a:ext cx="661"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00011</a:t>
                </a:r>
                <a:endParaRPr lang="en-US" altLang="en-US" sz="2400" b="0">
                  <a:solidFill>
                    <a:schemeClr val="tx1"/>
                  </a:solidFill>
                  <a:latin typeface="Times New Roman" panose="02020603050405020304" pitchFamily="18" charset="0"/>
                </a:endParaRPr>
              </a:p>
            </p:txBody>
          </p:sp>
          <p:sp>
            <p:nvSpPr>
              <p:cNvPr id="239650" name="Text Box 34"/>
              <p:cNvSpPr txBox="1">
                <a:spLocks noChangeArrowheads="1"/>
              </p:cNvSpPr>
              <p:nvPr/>
            </p:nvSpPr>
            <p:spPr bwMode="auto">
              <a:xfrm>
                <a:off x="2976" y="3735"/>
                <a:ext cx="2208"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0000000000010100</a:t>
                </a:r>
              </a:p>
            </p:txBody>
          </p:sp>
        </p:grpSp>
      </p:grpSp>
    </p:spTree>
    <p:extLst>
      <p:ext uri="{BB962C8B-B14F-4D97-AF65-F5344CB8AC3E}">
        <p14:creationId xmlns:p14="http://schemas.microsoft.com/office/powerpoint/2010/main" val="4219807324"/>
      </p:ext>
    </p:extLst>
  </p:cSld>
  <p:clrMapOvr>
    <a:masterClrMapping/>
  </p:clrMapOvr>
  <p:transition advTm="2000"/>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0" name="Rectangle 4"/>
          <p:cNvSpPr>
            <a:spLocks noGrp="1" noChangeArrowheads="1"/>
          </p:cNvSpPr>
          <p:nvPr>
            <p:ph type="title"/>
          </p:nvPr>
        </p:nvSpPr>
        <p:spPr>
          <a:xfrm>
            <a:off x="501965" y="231661"/>
            <a:ext cx="844487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Encoding -Example</a:t>
            </a:r>
          </a:p>
        </p:txBody>
      </p:sp>
      <p:grpSp>
        <p:nvGrpSpPr>
          <p:cNvPr id="239661" name="Group 45"/>
          <p:cNvGrpSpPr>
            <a:grpSpLocks/>
          </p:cNvGrpSpPr>
          <p:nvPr/>
        </p:nvGrpSpPr>
        <p:grpSpPr bwMode="auto">
          <a:xfrm>
            <a:off x="749299" y="3385175"/>
            <a:ext cx="8301038" cy="1301423"/>
            <a:chOff x="0" y="3139"/>
            <a:chExt cx="5229" cy="933"/>
          </a:xfrm>
        </p:grpSpPr>
        <p:sp>
          <p:nvSpPr>
            <p:cNvPr id="239625" name="Text Box 9"/>
            <p:cNvSpPr txBox="1">
              <a:spLocks noChangeArrowheads="1"/>
            </p:cNvSpPr>
            <p:nvPr/>
          </p:nvSpPr>
          <p:spPr bwMode="auto">
            <a:xfrm>
              <a:off x="4350" y="3165"/>
              <a:ext cx="879"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010000</a:t>
              </a:r>
            </a:p>
          </p:txBody>
        </p:sp>
        <p:sp>
          <p:nvSpPr>
            <p:cNvPr id="239626" name="Text Box 10"/>
            <p:cNvSpPr txBox="1">
              <a:spLocks noChangeArrowheads="1"/>
            </p:cNvSpPr>
            <p:nvPr/>
          </p:nvSpPr>
          <p:spPr bwMode="auto">
            <a:xfrm>
              <a:off x="4395" y="3421"/>
              <a:ext cx="789"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spcAft>
                  <a:spcPct val="0"/>
                </a:spcAft>
              </a:pPr>
              <a:r>
                <a:rPr lang="en-US" altLang="en-US" sz="2400" dirty="0">
                  <a:latin typeface="Times New Roman" panose="02020603050405020304" pitchFamily="18" charset="0"/>
                </a:rPr>
                <a:t>010000</a:t>
              </a:r>
              <a:endParaRPr lang="en-US" altLang="en-US" sz="2400" dirty="0">
                <a:solidFill>
                  <a:schemeClr val="tx1"/>
                </a:solidFill>
                <a:latin typeface="Times New Roman" panose="02020603050405020304" pitchFamily="18" charset="0"/>
              </a:endParaRPr>
            </a:p>
          </p:txBody>
        </p:sp>
        <p:sp>
          <p:nvSpPr>
            <p:cNvPr id="239627" name="Text Box 11"/>
            <p:cNvSpPr txBox="1">
              <a:spLocks noChangeArrowheads="1"/>
            </p:cNvSpPr>
            <p:nvPr/>
          </p:nvSpPr>
          <p:spPr bwMode="auto">
            <a:xfrm>
              <a:off x="2957" y="3151"/>
              <a:ext cx="661"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01000</a:t>
              </a:r>
              <a:endParaRPr lang="en-US" altLang="en-US" sz="2400" b="0" dirty="0">
                <a:solidFill>
                  <a:schemeClr val="tx1"/>
                </a:solidFill>
                <a:latin typeface="Times New Roman" panose="02020603050405020304" pitchFamily="18" charset="0"/>
              </a:endParaRPr>
            </a:p>
          </p:txBody>
        </p:sp>
        <p:sp>
          <p:nvSpPr>
            <p:cNvPr id="239628" name="Text Box 12"/>
            <p:cNvSpPr txBox="1">
              <a:spLocks noChangeArrowheads="1"/>
            </p:cNvSpPr>
            <p:nvPr/>
          </p:nvSpPr>
          <p:spPr bwMode="auto">
            <a:xfrm>
              <a:off x="3600" y="3171"/>
              <a:ext cx="79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000000</a:t>
              </a:r>
            </a:p>
          </p:txBody>
        </p:sp>
        <p:sp>
          <p:nvSpPr>
            <p:cNvPr id="239631" name="Text Box 15"/>
            <p:cNvSpPr txBox="1">
              <a:spLocks noChangeArrowheads="1"/>
            </p:cNvSpPr>
            <p:nvPr/>
          </p:nvSpPr>
          <p:spPr bwMode="auto">
            <a:xfrm>
              <a:off x="797" y="3139"/>
              <a:ext cx="879"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000000</a:t>
              </a:r>
            </a:p>
          </p:txBody>
        </p:sp>
        <p:sp>
          <p:nvSpPr>
            <p:cNvPr id="239632" name="Text Box 16"/>
            <p:cNvSpPr txBox="1">
              <a:spLocks noChangeArrowheads="1"/>
            </p:cNvSpPr>
            <p:nvPr/>
          </p:nvSpPr>
          <p:spPr bwMode="auto">
            <a:xfrm>
              <a:off x="1676" y="3139"/>
              <a:ext cx="662"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01000</a:t>
              </a:r>
            </a:p>
          </p:txBody>
        </p:sp>
        <p:sp>
          <p:nvSpPr>
            <p:cNvPr id="239633" name="Text Box 17"/>
            <p:cNvSpPr txBox="1">
              <a:spLocks noChangeArrowheads="1"/>
            </p:cNvSpPr>
            <p:nvPr/>
          </p:nvSpPr>
          <p:spPr bwMode="auto">
            <a:xfrm>
              <a:off x="2338" y="3139"/>
              <a:ext cx="661"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latin typeface="Times New Roman" panose="02020603050405020304" pitchFamily="18" charset="0"/>
                </a:rPr>
                <a:t>01000</a:t>
              </a:r>
              <a:endParaRPr lang="en-US" altLang="en-US" sz="2400" b="0" dirty="0">
                <a:solidFill>
                  <a:schemeClr val="tx1"/>
                </a:solidFill>
                <a:latin typeface="Times New Roman" panose="02020603050405020304" pitchFamily="18" charset="0"/>
              </a:endParaRPr>
            </a:p>
          </p:txBody>
        </p:sp>
        <p:sp>
          <p:nvSpPr>
            <p:cNvPr id="239634" name="Text Box 18"/>
            <p:cNvSpPr txBox="1">
              <a:spLocks noChangeArrowheads="1"/>
            </p:cNvSpPr>
            <p:nvPr/>
          </p:nvSpPr>
          <p:spPr bwMode="auto">
            <a:xfrm>
              <a:off x="3600" y="3421"/>
              <a:ext cx="795"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spcAft>
                  <a:spcPct val="0"/>
                </a:spcAft>
              </a:pPr>
              <a:r>
                <a:rPr lang="en-US" altLang="en-US" sz="2400" dirty="0">
                  <a:latin typeface="Times New Roman" panose="02020603050405020304" pitchFamily="18" charset="0"/>
                </a:rPr>
                <a:t>00000</a:t>
              </a:r>
              <a:endParaRPr lang="en-US" altLang="en-US" sz="2400" dirty="0">
                <a:solidFill>
                  <a:schemeClr val="tx1"/>
                </a:solidFill>
                <a:latin typeface="Times New Roman" panose="02020603050405020304" pitchFamily="18" charset="0"/>
              </a:endParaRPr>
            </a:p>
          </p:txBody>
        </p:sp>
        <p:sp>
          <p:nvSpPr>
            <p:cNvPr id="239635" name="Text Box 19"/>
            <p:cNvSpPr txBox="1">
              <a:spLocks noChangeArrowheads="1"/>
            </p:cNvSpPr>
            <p:nvPr/>
          </p:nvSpPr>
          <p:spPr bwMode="auto">
            <a:xfrm>
              <a:off x="0" y="3139"/>
              <a:ext cx="69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latin typeface="Times New Roman" panose="02020603050405020304" pitchFamily="18" charset="0"/>
                </a:rPr>
                <a:t>add</a:t>
              </a:r>
              <a:endParaRPr lang="en-US" altLang="en-US" sz="2400" b="0" dirty="0">
                <a:solidFill>
                  <a:schemeClr val="tx1"/>
                </a:solidFill>
                <a:latin typeface="Times New Roman" panose="02020603050405020304" pitchFamily="18" charset="0"/>
              </a:endParaRPr>
            </a:p>
          </p:txBody>
        </p:sp>
        <p:sp>
          <p:nvSpPr>
            <p:cNvPr id="239641" name="Text Box 25"/>
            <p:cNvSpPr txBox="1">
              <a:spLocks noChangeArrowheads="1"/>
            </p:cNvSpPr>
            <p:nvPr/>
          </p:nvSpPr>
          <p:spPr bwMode="auto">
            <a:xfrm>
              <a:off x="0" y="3434"/>
              <a:ext cx="69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add</a:t>
              </a:r>
              <a:endParaRPr lang="en-US" altLang="en-US" sz="2400" b="0" dirty="0">
                <a:solidFill>
                  <a:schemeClr val="tx1"/>
                </a:solidFill>
                <a:latin typeface="Times New Roman" panose="02020603050405020304" pitchFamily="18" charset="0"/>
              </a:endParaRPr>
            </a:p>
          </p:txBody>
        </p:sp>
        <p:sp>
          <p:nvSpPr>
            <p:cNvPr id="239643" name="Text Box 27"/>
            <p:cNvSpPr txBox="1">
              <a:spLocks noChangeArrowheads="1"/>
            </p:cNvSpPr>
            <p:nvPr/>
          </p:nvSpPr>
          <p:spPr bwMode="auto">
            <a:xfrm>
              <a:off x="0" y="3729"/>
              <a:ext cx="69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beq</a:t>
              </a:r>
              <a:endParaRPr lang="en-US" altLang="en-US" sz="2400" b="0">
                <a:solidFill>
                  <a:schemeClr val="tx1"/>
                </a:solidFill>
                <a:latin typeface="Times New Roman" panose="02020603050405020304" pitchFamily="18" charset="0"/>
              </a:endParaRPr>
            </a:p>
          </p:txBody>
        </p:sp>
        <p:grpSp>
          <p:nvGrpSpPr>
            <p:cNvPr id="239660" name="Group 44"/>
            <p:cNvGrpSpPr>
              <a:grpSpLocks/>
            </p:cNvGrpSpPr>
            <p:nvPr/>
          </p:nvGrpSpPr>
          <p:grpSpPr bwMode="auto">
            <a:xfrm>
              <a:off x="797" y="3434"/>
              <a:ext cx="4387" cy="638"/>
              <a:chOff x="797" y="3434"/>
              <a:chExt cx="4387" cy="638"/>
            </a:xfrm>
          </p:grpSpPr>
          <p:sp>
            <p:nvSpPr>
              <p:cNvPr id="239637" name="Text Box 21"/>
              <p:cNvSpPr txBox="1">
                <a:spLocks noChangeArrowheads="1"/>
              </p:cNvSpPr>
              <p:nvPr/>
            </p:nvSpPr>
            <p:spPr bwMode="auto">
              <a:xfrm>
                <a:off x="797" y="3434"/>
                <a:ext cx="879" cy="33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000000</a:t>
                </a:r>
              </a:p>
            </p:txBody>
          </p:sp>
          <p:sp>
            <p:nvSpPr>
              <p:cNvPr id="239638" name="Text Box 22"/>
              <p:cNvSpPr txBox="1">
                <a:spLocks noChangeArrowheads="1"/>
              </p:cNvSpPr>
              <p:nvPr/>
            </p:nvSpPr>
            <p:spPr bwMode="auto">
              <a:xfrm>
                <a:off x="1690" y="3434"/>
                <a:ext cx="662"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00111</a:t>
                </a:r>
              </a:p>
            </p:txBody>
          </p:sp>
          <p:sp>
            <p:nvSpPr>
              <p:cNvPr id="239639" name="Text Box 23"/>
              <p:cNvSpPr txBox="1">
                <a:spLocks noChangeArrowheads="1"/>
              </p:cNvSpPr>
              <p:nvPr/>
            </p:nvSpPr>
            <p:spPr bwMode="auto">
              <a:xfrm>
                <a:off x="2338" y="3434"/>
                <a:ext cx="661"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00111</a:t>
                </a:r>
                <a:endParaRPr lang="en-US" altLang="en-US" sz="2400" b="0" dirty="0">
                  <a:solidFill>
                    <a:schemeClr val="tx1"/>
                  </a:solidFill>
                  <a:latin typeface="Times New Roman" panose="02020603050405020304" pitchFamily="18" charset="0"/>
                </a:endParaRPr>
              </a:p>
            </p:txBody>
          </p:sp>
          <p:sp>
            <p:nvSpPr>
              <p:cNvPr id="239640" name="Text Box 24"/>
              <p:cNvSpPr txBox="1">
                <a:spLocks noChangeArrowheads="1"/>
              </p:cNvSpPr>
              <p:nvPr/>
            </p:nvSpPr>
            <p:spPr bwMode="auto">
              <a:xfrm>
                <a:off x="2976" y="3434"/>
                <a:ext cx="647"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01000</a:t>
                </a:r>
              </a:p>
            </p:txBody>
          </p:sp>
          <p:sp>
            <p:nvSpPr>
              <p:cNvPr id="239645" name="Text Box 29"/>
              <p:cNvSpPr txBox="1">
                <a:spLocks noChangeArrowheads="1"/>
              </p:cNvSpPr>
              <p:nvPr/>
            </p:nvSpPr>
            <p:spPr bwMode="auto">
              <a:xfrm>
                <a:off x="806" y="3728"/>
                <a:ext cx="843"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000100</a:t>
                </a:r>
              </a:p>
            </p:txBody>
          </p:sp>
          <p:sp>
            <p:nvSpPr>
              <p:cNvPr id="239646" name="Text Box 30"/>
              <p:cNvSpPr txBox="1">
                <a:spLocks noChangeArrowheads="1"/>
              </p:cNvSpPr>
              <p:nvPr/>
            </p:nvSpPr>
            <p:spPr bwMode="auto">
              <a:xfrm>
                <a:off x="1678" y="3728"/>
                <a:ext cx="660"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00111</a:t>
                </a:r>
              </a:p>
            </p:txBody>
          </p:sp>
          <p:sp>
            <p:nvSpPr>
              <p:cNvPr id="239647" name="Text Box 31"/>
              <p:cNvSpPr txBox="1">
                <a:spLocks noChangeArrowheads="1"/>
              </p:cNvSpPr>
              <p:nvPr/>
            </p:nvSpPr>
            <p:spPr bwMode="auto">
              <a:xfrm>
                <a:off x="2338" y="3728"/>
                <a:ext cx="661" cy="331"/>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01000</a:t>
                </a:r>
                <a:endParaRPr lang="en-US" altLang="en-US" sz="2400" b="0" dirty="0">
                  <a:solidFill>
                    <a:schemeClr val="tx1"/>
                  </a:solidFill>
                  <a:latin typeface="Times New Roman" panose="02020603050405020304" pitchFamily="18" charset="0"/>
                </a:endParaRPr>
              </a:p>
            </p:txBody>
          </p:sp>
          <p:sp>
            <p:nvSpPr>
              <p:cNvPr id="239650" name="Text Box 34"/>
              <p:cNvSpPr txBox="1">
                <a:spLocks noChangeArrowheads="1"/>
              </p:cNvSpPr>
              <p:nvPr/>
            </p:nvSpPr>
            <p:spPr bwMode="auto">
              <a:xfrm>
                <a:off x="2976" y="3735"/>
                <a:ext cx="2208" cy="337"/>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dirty="0">
                    <a:solidFill>
                      <a:schemeClr val="tx1"/>
                    </a:solidFill>
                    <a:latin typeface="Times New Roman" panose="02020603050405020304" pitchFamily="18" charset="0"/>
                  </a:rPr>
                  <a:t>000000000000010</a:t>
                </a:r>
              </a:p>
            </p:txBody>
          </p:sp>
        </p:grpSp>
      </p:grpSp>
      <p:sp>
        <p:nvSpPr>
          <p:cNvPr id="30" name="Text Box 13"/>
          <p:cNvSpPr txBox="1">
            <a:spLocks noChangeArrowheads="1"/>
          </p:cNvSpPr>
          <p:nvPr/>
        </p:nvSpPr>
        <p:spPr bwMode="auto">
          <a:xfrm>
            <a:off x="950380" y="1276809"/>
            <a:ext cx="2948075" cy="1200329"/>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sz="2400" dirty="0"/>
              <a:t>If (A != B)</a:t>
            </a:r>
            <a:br>
              <a:rPr lang="en-NZ" altLang="en-US" sz="2400" dirty="0"/>
            </a:br>
            <a:r>
              <a:rPr lang="en-NZ" altLang="en-US" sz="2400" dirty="0"/>
              <a:t>	A </a:t>
            </a:r>
            <a:r>
              <a:rPr lang="en-NZ" altLang="en-US" sz="2400" dirty="0">
                <a:sym typeface="Wingdings" panose="05000000000000000000" pitchFamily="2" charset="2"/>
              </a:rPr>
              <a:t> A + B;</a:t>
            </a:r>
            <a:br>
              <a:rPr lang="en-NZ" altLang="en-US" sz="2400" dirty="0">
                <a:sym typeface="Wingdings" panose="05000000000000000000" pitchFamily="2" charset="2"/>
              </a:rPr>
            </a:br>
            <a:r>
              <a:rPr lang="en-NZ" altLang="en-US" sz="2400" dirty="0">
                <a:sym typeface="Wingdings" panose="05000000000000000000" pitchFamily="2" charset="2"/>
              </a:rPr>
              <a:t>B  2 * B;</a:t>
            </a:r>
            <a:endParaRPr lang="en-NZ" altLang="en-US" sz="2400" dirty="0"/>
          </a:p>
        </p:txBody>
      </p:sp>
      <p:sp>
        <p:nvSpPr>
          <p:cNvPr id="32" name="Text Box 14"/>
          <p:cNvSpPr txBox="1">
            <a:spLocks noChangeArrowheads="1"/>
          </p:cNvSpPr>
          <p:nvPr/>
        </p:nvSpPr>
        <p:spPr bwMode="auto">
          <a:xfrm>
            <a:off x="5183885" y="2363198"/>
            <a:ext cx="2305050"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err="1"/>
              <a:t>beq</a:t>
            </a:r>
            <a:r>
              <a:rPr lang="en-NZ" altLang="en-US" dirty="0"/>
              <a:t>  $7 $8  2</a:t>
            </a:r>
          </a:p>
        </p:txBody>
      </p:sp>
      <p:sp>
        <p:nvSpPr>
          <p:cNvPr id="33" name="Text Box 15"/>
          <p:cNvSpPr txBox="1">
            <a:spLocks noChangeArrowheads="1"/>
          </p:cNvSpPr>
          <p:nvPr/>
        </p:nvSpPr>
        <p:spPr bwMode="auto">
          <a:xfrm>
            <a:off x="5151437" y="1782597"/>
            <a:ext cx="2305050"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add  $7  $7  $8</a:t>
            </a:r>
          </a:p>
        </p:txBody>
      </p:sp>
      <p:sp>
        <p:nvSpPr>
          <p:cNvPr id="34" name="Text Box 16"/>
          <p:cNvSpPr txBox="1">
            <a:spLocks noChangeArrowheads="1"/>
          </p:cNvSpPr>
          <p:nvPr/>
        </p:nvSpPr>
        <p:spPr bwMode="auto">
          <a:xfrm>
            <a:off x="5136731" y="1223676"/>
            <a:ext cx="2305050"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add  $8  $8  $8</a:t>
            </a:r>
          </a:p>
        </p:txBody>
      </p:sp>
      <p:sp>
        <p:nvSpPr>
          <p:cNvPr id="35" name="Text Box 38"/>
          <p:cNvSpPr txBox="1">
            <a:spLocks noChangeArrowheads="1"/>
          </p:cNvSpPr>
          <p:nvPr/>
        </p:nvSpPr>
        <p:spPr bwMode="auto">
          <a:xfrm>
            <a:off x="4673914" y="1909098"/>
            <a:ext cx="503238"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24</a:t>
            </a:r>
          </a:p>
        </p:txBody>
      </p:sp>
      <p:sp>
        <p:nvSpPr>
          <p:cNvPr id="36" name="Text Box 42"/>
          <p:cNvSpPr txBox="1">
            <a:spLocks noChangeArrowheads="1"/>
          </p:cNvSpPr>
          <p:nvPr/>
        </p:nvSpPr>
        <p:spPr bwMode="auto">
          <a:xfrm>
            <a:off x="4648200" y="1255048"/>
            <a:ext cx="503237" cy="4349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28</a:t>
            </a:r>
          </a:p>
        </p:txBody>
      </p:sp>
      <p:sp>
        <p:nvSpPr>
          <p:cNvPr id="37" name="Text Box 38"/>
          <p:cNvSpPr txBox="1">
            <a:spLocks noChangeArrowheads="1"/>
          </p:cNvSpPr>
          <p:nvPr/>
        </p:nvSpPr>
        <p:spPr bwMode="auto">
          <a:xfrm>
            <a:off x="4711221" y="2458089"/>
            <a:ext cx="503238"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20</a:t>
            </a:r>
          </a:p>
        </p:txBody>
      </p:sp>
      <p:sp>
        <p:nvSpPr>
          <p:cNvPr id="38" name="Text Box 57"/>
          <p:cNvSpPr txBox="1">
            <a:spLocks noChangeArrowheads="1"/>
          </p:cNvSpPr>
          <p:nvPr/>
        </p:nvSpPr>
        <p:spPr bwMode="auto">
          <a:xfrm>
            <a:off x="950380" y="2876128"/>
            <a:ext cx="6538555" cy="3693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Suppose A is in $7 and B is in $8</a:t>
            </a:r>
          </a:p>
        </p:txBody>
      </p:sp>
      <p:sp>
        <p:nvSpPr>
          <p:cNvPr id="39" name="Text Box 7"/>
          <p:cNvSpPr txBox="1">
            <a:spLocks noChangeArrowheads="1"/>
          </p:cNvSpPr>
          <p:nvPr/>
        </p:nvSpPr>
        <p:spPr bwMode="auto">
          <a:xfrm>
            <a:off x="582329" y="4991449"/>
            <a:ext cx="1877502" cy="369332"/>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US" dirty="0"/>
              <a:t>MIPS- Assembly</a:t>
            </a:r>
          </a:p>
        </p:txBody>
      </p:sp>
      <p:sp>
        <p:nvSpPr>
          <p:cNvPr id="3" name="Rectangle 2"/>
          <p:cNvSpPr/>
          <p:nvPr/>
        </p:nvSpPr>
        <p:spPr>
          <a:xfrm>
            <a:off x="2682082" y="4991449"/>
            <a:ext cx="5292724" cy="1625060"/>
          </a:xfrm>
          <a:prstGeom prst="rect">
            <a:avLst/>
          </a:prstGeom>
        </p:spPr>
        <p:txBody>
          <a:bodyPr wrap="square">
            <a:spAutoFit/>
          </a:bodyPr>
          <a:lstStyle/>
          <a:p>
            <a:pPr lvl="0">
              <a:lnSpc>
                <a:spcPct val="90000"/>
              </a:lnSpc>
              <a:spcBef>
                <a:spcPct val="20000"/>
              </a:spcBef>
              <a:buClr>
                <a:srgbClr val="ECEAAC"/>
              </a:buClr>
              <a:buSzPct val="60000"/>
            </a:pPr>
            <a:r>
              <a:rPr lang="en-US" altLang="en-US" sz="2800" b="1" kern="0" dirty="0">
                <a:solidFill>
                  <a:srgbClr val="000000"/>
                </a:solidFill>
                <a:latin typeface="Courier New" panose="02070309020205020404" pitchFamily="49" charset="0"/>
              </a:rPr>
              <a:t>	</a:t>
            </a:r>
            <a:r>
              <a:rPr lang="en-US" altLang="en-US" sz="2400" b="1" kern="0" dirty="0">
                <a:solidFill>
                  <a:srgbClr val="000000"/>
                </a:solidFill>
                <a:latin typeface="Courier New" panose="02070309020205020404" pitchFamily="49" charset="0"/>
              </a:rPr>
              <a:t>bne $7, $8, Label</a:t>
            </a:r>
          </a:p>
          <a:p>
            <a:pPr lvl="0">
              <a:lnSpc>
                <a:spcPct val="90000"/>
              </a:lnSpc>
              <a:spcBef>
                <a:spcPct val="20000"/>
              </a:spcBef>
              <a:buClr>
                <a:srgbClr val="ECEAAC"/>
              </a:buClr>
              <a:buSzPct val="60000"/>
            </a:pPr>
            <a:r>
              <a:rPr lang="en-US" altLang="en-US" sz="2400" b="1" kern="0" dirty="0">
                <a:solidFill>
                  <a:srgbClr val="000000"/>
                </a:solidFill>
                <a:latin typeface="Courier New" panose="02070309020205020404" pitchFamily="49" charset="0"/>
              </a:rPr>
              <a:t>	add $7, $7, $8</a:t>
            </a:r>
            <a:br>
              <a:rPr lang="en-US" altLang="en-US" sz="2400" b="1" kern="0" dirty="0">
                <a:solidFill>
                  <a:srgbClr val="000000"/>
                </a:solidFill>
                <a:latin typeface="Courier New" panose="02070309020205020404" pitchFamily="49" charset="0"/>
              </a:rPr>
            </a:br>
            <a:r>
              <a:rPr lang="en-US" altLang="en-US" sz="2400" b="1" kern="0" dirty="0">
                <a:solidFill>
                  <a:srgbClr val="000000"/>
                </a:solidFill>
                <a:latin typeface="Courier New" panose="02070309020205020404" pitchFamily="49" charset="0"/>
              </a:rPr>
              <a:t>Label:	</a:t>
            </a:r>
          </a:p>
          <a:p>
            <a:pPr lvl="0">
              <a:lnSpc>
                <a:spcPct val="90000"/>
              </a:lnSpc>
              <a:spcBef>
                <a:spcPct val="20000"/>
              </a:spcBef>
              <a:buClr>
                <a:srgbClr val="ECEAAC"/>
              </a:buClr>
              <a:buSzPct val="60000"/>
            </a:pPr>
            <a:r>
              <a:rPr lang="en-US" altLang="en-US" sz="2400" b="1" kern="0" dirty="0">
                <a:solidFill>
                  <a:srgbClr val="000000"/>
                </a:solidFill>
                <a:latin typeface="Courier New" panose="02070309020205020404" pitchFamily="49" charset="0"/>
              </a:rPr>
              <a:t>	add $8, $8, $8</a:t>
            </a:r>
          </a:p>
        </p:txBody>
      </p:sp>
    </p:spTree>
    <p:extLst>
      <p:ext uri="{BB962C8B-B14F-4D97-AF65-F5344CB8AC3E}">
        <p14:creationId xmlns:p14="http://schemas.microsoft.com/office/powerpoint/2010/main" val="4277807887"/>
      </p:ext>
    </p:extLst>
  </p:cSld>
  <p:clrMapOvr>
    <a:masterClrMapping/>
  </p:clrMapOvr>
  <p:transition advTm="2000"/>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0" name="Rectangle 4"/>
          <p:cNvSpPr>
            <a:spLocks noGrp="1" noChangeArrowheads="1"/>
          </p:cNvSpPr>
          <p:nvPr>
            <p:ph type="title"/>
          </p:nvPr>
        </p:nvSpPr>
        <p:spPr>
          <a:xfrm>
            <a:off x="627574" y="73734"/>
            <a:ext cx="844487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MIPS- Assembler use LABELS</a:t>
            </a:r>
          </a:p>
        </p:txBody>
      </p:sp>
      <p:sp>
        <p:nvSpPr>
          <p:cNvPr id="30" name="Text Box 13"/>
          <p:cNvSpPr txBox="1">
            <a:spLocks noChangeArrowheads="1"/>
          </p:cNvSpPr>
          <p:nvPr/>
        </p:nvSpPr>
        <p:spPr bwMode="auto">
          <a:xfrm>
            <a:off x="1208293" y="1268760"/>
            <a:ext cx="3641716" cy="2123658"/>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sz="2400" dirty="0"/>
              <a:t>score = 0</a:t>
            </a:r>
            <a:br>
              <a:rPr lang="en-NZ" altLang="en-US" sz="2400" dirty="0"/>
            </a:br>
            <a:r>
              <a:rPr lang="en-NZ" altLang="en-US" sz="2400" dirty="0"/>
              <a:t>answer =3</a:t>
            </a:r>
            <a:br>
              <a:rPr lang="en-NZ" altLang="en-US" sz="2400" dirty="0"/>
            </a:br>
            <a:r>
              <a:rPr lang="en-NZ" altLang="en-US" sz="2400" dirty="0" err="1"/>
              <a:t>stAnswer</a:t>
            </a:r>
            <a:r>
              <a:rPr lang="en-NZ" altLang="en-US" sz="2400" dirty="0"/>
              <a:t> =4</a:t>
            </a:r>
          </a:p>
          <a:p>
            <a:pPr>
              <a:spcBef>
                <a:spcPct val="50000"/>
              </a:spcBef>
            </a:pPr>
            <a:r>
              <a:rPr lang="en-NZ" altLang="en-US" sz="2400" dirty="0"/>
              <a:t>If (answer == </a:t>
            </a:r>
            <a:r>
              <a:rPr lang="en-NZ" altLang="en-US" sz="2400" dirty="0" err="1"/>
              <a:t>stAnswer</a:t>
            </a:r>
            <a:r>
              <a:rPr lang="en-NZ" altLang="en-US" sz="2400" dirty="0"/>
              <a:t>)</a:t>
            </a:r>
            <a:br>
              <a:rPr lang="en-NZ" altLang="en-US" sz="2400" dirty="0"/>
            </a:br>
            <a:r>
              <a:rPr lang="en-NZ" altLang="en-US" sz="2400" dirty="0"/>
              <a:t>     score +=4</a:t>
            </a:r>
          </a:p>
        </p:txBody>
      </p:sp>
      <p:sp>
        <p:nvSpPr>
          <p:cNvPr id="4" name="Rectangle 3"/>
          <p:cNvSpPr/>
          <p:nvPr/>
        </p:nvSpPr>
        <p:spPr>
          <a:xfrm>
            <a:off x="5201665" y="1822757"/>
            <a:ext cx="3870779" cy="3139321"/>
          </a:xfrm>
          <a:prstGeom prst="rect">
            <a:avLst/>
          </a:prstGeom>
          <a:solidFill>
            <a:srgbClr val="FFFF00"/>
          </a:solidFill>
        </p:spPr>
        <p:txBody>
          <a:bodyPr wrap="square">
            <a:spAutoFit/>
          </a:bodyPr>
          <a:lstStyle/>
          <a:p>
            <a:r>
              <a:rPr lang="fr-FR" dirty="0"/>
              <a:t>	.</a:t>
            </a:r>
            <a:r>
              <a:rPr lang="fr-FR" dirty="0" err="1"/>
              <a:t>globl</a:t>
            </a:r>
            <a:r>
              <a:rPr lang="fr-FR" dirty="0"/>
              <a:t> main</a:t>
            </a:r>
          </a:p>
          <a:p>
            <a:r>
              <a:rPr lang="fr-FR" dirty="0"/>
              <a:t>	.data</a:t>
            </a:r>
          </a:p>
          <a:p>
            <a:r>
              <a:rPr lang="fr-FR" dirty="0"/>
              <a:t>	.</a:t>
            </a:r>
            <a:r>
              <a:rPr lang="fr-FR" dirty="0" err="1"/>
              <a:t>text</a:t>
            </a:r>
            <a:endParaRPr lang="fr-FR" dirty="0"/>
          </a:p>
          <a:p>
            <a:r>
              <a:rPr lang="fr-FR" dirty="0"/>
              <a:t>main:</a:t>
            </a:r>
          </a:p>
          <a:p>
            <a:r>
              <a:rPr lang="fr-FR" dirty="0"/>
              <a:t>	</a:t>
            </a:r>
            <a:r>
              <a:rPr lang="fr-FR" dirty="0" err="1"/>
              <a:t>ori</a:t>
            </a:r>
            <a:r>
              <a:rPr lang="fr-FR" dirty="0"/>
              <a:t> $t0, $0, 0</a:t>
            </a:r>
          </a:p>
          <a:p>
            <a:r>
              <a:rPr lang="fr-FR" dirty="0"/>
              <a:t>	</a:t>
            </a:r>
            <a:r>
              <a:rPr lang="fr-FR" dirty="0" err="1"/>
              <a:t>ori</a:t>
            </a:r>
            <a:r>
              <a:rPr lang="fr-FR" dirty="0"/>
              <a:t> $t1 $0, 4</a:t>
            </a:r>
          </a:p>
          <a:p>
            <a:r>
              <a:rPr lang="fr-FR" dirty="0"/>
              <a:t>	</a:t>
            </a:r>
            <a:r>
              <a:rPr lang="fr-FR" dirty="0" err="1"/>
              <a:t>ori</a:t>
            </a:r>
            <a:r>
              <a:rPr lang="fr-FR" dirty="0"/>
              <a:t> $t2, $0, 2</a:t>
            </a:r>
          </a:p>
          <a:p>
            <a:r>
              <a:rPr lang="fr-FR" dirty="0"/>
              <a:t>	</a:t>
            </a:r>
            <a:r>
              <a:rPr lang="fr-FR" dirty="0" err="1"/>
              <a:t>bne</a:t>
            </a:r>
            <a:r>
              <a:rPr lang="fr-FR" dirty="0"/>
              <a:t> $t1, $t2, </a:t>
            </a:r>
            <a:r>
              <a:rPr lang="fr-FR" dirty="0">
                <a:solidFill>
                  <a:srgbClr val="FF0000"/>
                </a:solidFill>
              </a:rPr>
              <a:t>SKIP</a:t>
            </a:r>
          </a:p>
          <a:p>
            <a:r>
              <a:rPr lang="fr-FR" dirty="0"/>
              <a:t>	</a:t>
            </a:r>
            <a:r>
              <a:rPr lang="fr-FR" dirty="0" err="1"/>
              <a:t>addi</a:t>
            </a:r>
            <a:r>
              <a:rPr lang="fr-FR" dirty="0"/>
              <a:t> $t0, $t0, 4</a:t>
            </a:r>
          </a:p>
          <a:p>
            <a:r>
              <a:rPr lang="fr-FR" dirty="0">
                <a:solidFill>
                  <a:srgbClr val="FF0000"/>
                </a:solidFill>
              </a:rPr>
              <a:t>SKIP:</a:t>
            </a:r>
          </a:p>
          <a:p>
            <a:r>
              <a:rPr lang="fr-FR" dirty="0"/>
              <a:t>	move $t4, $t0</a:t>
            </a:r>
            <a:endParaRPr lang="en-US" dirty="0"/>
          </a:p>
        </p:txBody>
      </p:sp>
      <p:sp>
        <p:nvSpPr>
          <p:cNvPr id="7" name="Rectangle 6"/>
          <p:cNvSpPr/>
          <p:nvPr/>
        </p:nvSpPr>
        <p:spPr>
          <a:xfrm>
            <a:off x="953757" y="3933056"/>
            <a:ext cx="3870779" cy="923330"/>
          </a:xfrm>
          <a:prstGeom prst="rect">
            <a:avLst/>
          </a:prstGeom>
          <a:solidFill>
            <a:srgbClr val="92D050"/>
          </a:solidFill>
        </p:spPr>
        <p:txBody>
          <a:bodyPr wrap="square">
            <a:spAutoFit/>
          </a:bodyPr>
          <a:lstStyle/>
          <a:p>
            <a:r>
              <a:rPr lang="fr-FR" dirty="0"/>
              <a:t>	</a:t>
            </a:r>
            <a:r>
              <a:rPr lang="fr-FR" dirty="0" err="1"/>
              <a:t>bne</a:t>
            </a:r>
            <a:r>
              <a:rPr lang="fr-FR" dirty="0"/>
              <a:t> $t1, $t2, </a:t>
            </a:r>
            <a:r>
              <a:rPr lang="fr-FR" dirty="0">
                <a:solidFill>
                  <a:srgbClr val="FF0000"/>
                </a:solidFill>
              </a:rPr>
              <a:t>2</a:t>
            </a:r>
          </a:p>
          <a:p>
            <a:r>
              <a:rPr lang="fr-FR" dirty="0"/>
              <a:t>	</a:t>
            </a:r>
            <a:r>
              <a:rPr lang="fr-FR" dirty="0" err="1"/>
              <a:t>addi</a:t>
            </a:r>
            <a:r>
              <a:rPr lang="fr-FR" dirty="0"/>
              <a:t> $t0, $t0, 4</a:t>
            </a:r>
          </a:p>
          <a:p>
            <a:r>
              <a:rPr lang="fr-FR" dirty="0"/>
              <a:t>	move $t4, $t0</a:t>
            </a:r>
            <a:endParaRPr lang="en-US" dirty="0"/>
          </a:p>
        </p:txBody>
      </p:sp>
      <p:sp>
        <p:nvSpPr>
          <p:cNvPr id="8" name="Rectangle 7"/>
          <p:cNvSpPr/>
          <p:nvPr/>
        </p:nvSpPr>
        <p:spPr>
          <a:xfrm>
            <a:off x="2123728" y="5482559"/>
            <a:ext cx="3870779" cy="369332"/>
          </a:xfrm>
          <a:prstGeom prst="rect">
            <a:avLst/>
          </a:prstGeom>
          <a:solidFill>
            <a:schemeClr val="tx2">
              <a:lumMod val="40000"/>
              <a:lumOff val="60000"/>
            </a:schemeClr>
          </a:solidFill>
        </p:spPr>
        <p:txBody>
          <a:bodyPr wrap="square">
            <a:spAutoFit/>
          </a:bodyPr>
          <a:lstStyle/>
          <a:p>
            <a:r>
              <a:rPr lang="fr-FR" dirty="0"/>
              <a:t>	</a:t>
            </a:r>
            <a:r>
              <a:rPr lang="fr-FR" dirty="0" err="1"/>
              <a:t>bne</a:t>
            </a:r>
            <a:r>
              <a:rPr lang="fr-FR" dirty="0"/>
              <a:t> $t1, $t2, </a:t>
            </a:r>
            <a:r>
              <a:rPr lang="fr-FR" dirty="0">
                <a:solidFill>
                  <a:srgbClr val="FF0000"/>
                </a:solidFill>
              </a:rPr>
              <a:t>8 ??</a:t>
            </a:r>
            <a:r>
              <a:rPr lang="fr-FR" dirty="0"/>
              <a:t>	</a:t>
            </a:r>
            <a:endParaRPr lang="en-US" dirty="0"/>
          </a:p>
        </p:txBody>
      </p:sp>
    </p:spTree>
    <p:extLst>
      <p:ext uri="{BB962C8B-B14F-4D97-AF65-F5344CB8AC3E}">
        <p14:creationId xmlns:p14="http://schemas.microsoft.com/office/powerpoint/2010/main" val="890717928"/>
      </p:ext>
    </p:extLst>
  </p:cSld>
  <p:clrMapOvr>
    <a:masterClrMapping/>
  </p:clrMapOvr>
  <p:transition advTm="2000"/>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3"/>
          <p:cNvSpPr/>
          <p:nvPr/>
        </p:nvSpPr>
        <p:spPr>
          <a:xfrm>
            <a:off x="611560" y="116632"/>
            <a:ext cx="3312368" cy="2585323"/>
          </a:xfrm>
          <a:prstGeom prst="rect">
            <a:avLst/>
          </a:prstGeom>
          <a:solidFill>
            <a:schemeClr val="accent1"/>
          </a:solidFill>
        </p:spPr>
        <p:txBody>
          <a:bodyPr wrap="square">
            <a:spAutoFit/>
          </a:bodyPr>
          <a:lstStyle/>
          <a:p>
            <a:r>
              <a:rPr lang="fr-FR" dirty="0"/>
              <a:t>	.</a:t>
            </a:r>
            <a:r>
              <a:rPr lang="fr-FR" dirty="0" err="1"/>
              <a:t>globl</a:t>
            </a:r>
            <a:r>
              <a:rPr lang="fr-FR" dirty="0"/>
              <a:t> main.</a:t>
            </a:r>
          </a:p>
          <a:p>
            <a:r>
              <a:rPr lang="fr-FR" dirty="0"/>
              <a:t> main:</a:t>
            </a:r>
          </a:p>
          <a:p>
            <a:r>
              <a:rPr lang="fr-FR" dirty="0"/>
              <a:t>	</a:t>
            </a:r>
            <a:r>
              <a:rPr lang="fr-FR" dirty="0" err="1"/>
              <a:t>ori</a:t>
            </a:r>
            <a:r>
              <a:rPr lang="fr-FR" dirty="0"/>
              <a:t> $t0, $0, 0</a:t>
            </a:r>
          </a:p>
          <a:p>
            <a:r>
              <a:rPr lang="fr-FR" dirty="0"/>
              <a:t>	</a:t>
            </a:r>
            <a:r>
              <a:rPr lang="fr-FR" dirty="0" err="1"/>
              <a:t>ori</a:t>
            </a:r>
            <a:r>
              <a:rPr lang="fr-FR" dirty="0"/>
              <a:t> $t1 $0, 4</a:t>
            </a:r>
          </a:p>
          <a:p>
            <a:r>
              <a:rPr lang="fr-FR" dirty="0"/>
              <a:t>	</a:t>
            </a:r>
            <a:r>
              <a:rPr lang="fr-FR" dirty="0" err="1"/>
              <a:t>ori</a:t>
            </a:r>
            <a:r>
              <a:rPr lang="fr-FR" dirty="0"/>
              <a:t> $t2, $0, 2</a:t>
            </a:r>
          </a:p>
          <a:p>
            <a:r>
              <a:rPr lang="fr-FR" dirty="0"/>
              <a:t>	</a:t>
            </a:r>
            <a:r>
              <a:rPr lang="fr-FR" dirty="0" err="1"/>
              <a:t>bne</a:t>
            </a:r>
            <a:r>
              <a:rPr lang="fr-FR" dirty="0"/>
              <a:t> $t1, $t2, SKIP</a:t>
            </a:r>
          </a:p>
          <a:p>
            <a:r>
              <a:rPr lang="fr-FR" dirty="0"/>
              <a:t>	</a:t>
            </a:r>
            <a:r>
              <a:rPr lang="fr-FR" dirty="0" err="1"/>
              <a:t>addi</a:t>
            </a:r>
            <a:r>
              <a:rPr lang="fr-FR" dirty="0"/>
              <a:t> $t0, $t0, 4</a:t>
            </a:r>
          </a:p>
          <a:p>
            <a:r>
              <a:rPr lang="fr-FR" dirty="0"/>
              <a:t>SKIP:</a:t>
            </a:r>
          </a:p>
          <a:p>
            <a:r>
              <a:rPr lang="fr-FR" dirty="0"/>
              <a:t>	move $t4, $t0</a:t>
            </a:r>
            <a:endParaRPr lang="en-US" dirty="0"/>
          </a:p>
        </p:txBody>
      </p:sp>
      <p:pic>
        <p:nvPicPr>
          <p:cNvPr id="6" name="Picture 5"/>
          <p:cNvPicPr>
            <a:picLocks noChangeAspect="1"/>
          </p:cNvPicPr>
          <p:nvPr/>
        </p:nvPicPr>
        <p:blipFill>
          <a:blip r:embed="rId3"/>
          <a:stretch>
            <a:fillRect/>
          </a:stretch>
        </p:blipFill>
        <p:spPr>
          <a:xfrm>
            <a:off x="0" y="2870015"/>
            <a:ext cx="9048750" cy="3781425"/>
          </a:xfrm>
          <a:prstGeom prst="rect">
            <a:avLst/>
          </a:prstGeom>
        </p:spPr>
      </p:pic>
      <p:sp>
        <p:nvSpPr>
          <p:cNvPr id="40" name="Rectangle 39"/>
          <p:cNvSpPr/>
          <p:nvPr/>
        </p:nvSpPr>
        <p:spPr>
          <a:xfrm>
            <a:off x="4139952" y="551656"/>
            <a:ext cx="4608512" cy="1754326"/>
          </a:xfrm>
          <a:prstGeom prst="rect">
            <a:avLst/>
          </a:prstGeom>
          <a:solidFill>
            <a:schemeClr val="accent1"/>
          </a:solidFill>
        </p:spPr>
        <p:txBody>
          <a:bodyPr wrap="square">
            <a:spAutoFit/>
          </a:bodyPr>
          <a:lstStyle/>
          <a:p>
            <a:r>
              <a:rPr lang="fr-FR" dirty="0"/>
              <a:t>Check PC</a:t>
            </a:r>
          </a:p>
          <a:p>
            <a:r>
              <a:rPr lang="fr-FR" dirty="0"/>
              <a:t>Check </a:t>
            </a:r>
            <a:r>
              <a:rPr lang="fr-FR" dirty="0" err="1"/>
              <a:t>Registers</a:t>
            </a:r>
            <a:endParaRPr lang="fr-FR" dirty="0"/>
          </a:p>
          <a:p>
            <a:r>
              <a:rPr lang="fr-FR" dirty="0"/>
              <a:t>Check  MIPS ISA</a:t>
            </a:r>
          </a:p>
          <a:p>
            <a:r>
              <a:rPr lang="fr-FR" dirty="0"/>
              <a:t>Check MIPS ML, and in </a:t>
            </a:r>
            <a:r>
              <a:rPr lang="fr-FR" dirty="0" err="1"/>
              <a:t>Hex</a:t>
            </a:r>
            <a:endParaRPr lang="fr-FR" dirty="0"/>
          </a:p>
          <a:p>
            <a:r>
              <a:rPr lang="fr-FR" dirty="0"/>
              <a:t>Check SPIM code</a:t>
            </a:r>
          </a:p>
          <a:p>
            <a:r>
              <a:rPr lang="fr-FR" dirty="0"/>
              <a:t>Check for </a:t>
            </a:r>
            <a:r>
              <a:rPr lang="fr-FR" dirty="0" err="1"/>
              <a:t>psuedo</a:t>
            </a:r>
            <a:r>
              <a:rPr lang="fr-FR" dirty="0"/>
              <a:t> codes.</a:t>
            </a:r>
            <a:endParaRPr lang="en-US" dirty="0"/>
          </a:p>
        </p:txBody>
      </p:sp>
    </p:spTree>
    <p:extLst>
      <p:ext uri="{BB962C8B-B14F-4D97-AF65-F5344CB8AC3E}">
        <p14:creationId xmlns:p14="http://schemas.microsoft.com/office/powerpoint/2010/main" val="2695226429"/>
      </p:ext>
    </p:extLst>
  </p:cSld>
  <p:clrMapOvr>
    <a:masterClrMapping/>
  </p:clrMapOvr>
  <p:transition advTm="200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0" name="Rectangle 4"/>
          <p:cNvSpPr>
            <a:spLocks noGrp="1" noChangeArrowheads="1"/>
          </p:cNvSpPr>
          <p:nvPr>
            <p:ph type="title"/>
          </p:nvPr>
        </p:nvSpPr>
        <p:spPr>
          <a:xfrm>
            <a:off x="627574" y="73734"/>
            <a:ext cx="844487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Can we do IF_ELSE now?</a:t>
            </a:r>
          </a:p>
        </p:txBody>
      </p:sp>
      <p:sp>
        <p:nvSpPr>
          <p:cNvPr id="30" name="Text Box 13"/>
          <p:cNvSpPr txBox="1">
            <a:spLocks noChangeArrowheads="1"/>
          </p:cNvSpPr>
          <p:nvPr/>
        </p:nvSpPr>
        <p:spPr bwMode="auto">
          <a:xfrm>
            <a:off x="1208293" y="1268760"/>
            <a:ext cx="3641716" cy="3416320"/>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sz="2400" dirty="0"/>
              <a:t>score = 0</a:t>
            </a:r>
            <a:br>
              <a:rPr lang="en-NZ" altLang="en-US" sz="2400" dirty="0"/>
            </a:br>
            <a:r>
              <a:rPr lang="en-NZ" altLang="en-US" sz="2400" dirty="0"/>
              <a:t>answer =3</a:t>
            </a:r>
            <a:br>
              <a:rPr lang="en-NZ" altLang="en-US" sz="2400" dirty="0"/>
            </a:br>
            <a:r>
              <a:rPr lang="en-NZ" altLang="en-US" sz="2400" dirty="0" err="1"/>
              <a:t>stAnswer</a:t>
            </a:r>
            <a:r>
              <a:rPr lang="en-NZ" altLang="en-US" sz="2400" dirty="0"/>
              <a:t> =4</a:t>
            </a:r>
          </a:p>
          <a:p>
            <a:pPr>
              <a:spcBef>
                <a:spcPct val="50000"/>
              </a:spcBef>
            </a:pPr>
            <a:r>
              <a:rPr lang="en-NZ" altLang="en-US" sz="2400" dirty="0"/>
              <a:t>If (answer == </a:t>
            </a:r>
            <a:r>
              <a:rPr lang="en-NZ" altLang="en-US" sz="2400" dirty="0" err="1"/>
              <a:t>stAnswer</a:t>
            </a:r>
            <a:r>
              <a:rPr lang="en-NZ" altLang="en-US" sz="2400" dirty="0"/>
              <a:t>)</a:t>
            </a:r>
            <a:br>
              <a:rPr lang="en-NZ" altLang="en-US" sz="2400" dirty="0"/>
            </a:br>
            <a:r>
              <a:rPr lang="en-NZ" altLang="en-US" sz="2400" dirty="0"/>
              <a:t>     score +=4</a:t>
            </a:r>
            <a:br>
              <a:rPr lang="en-NZ" altLang="en-US" sz="2400" dirty="0"/>
            </a:br>
            <a:r>
              <a:rPr lang="en-NZ" altLang="en-US" sz="2400" dirty="0"/>
              <a:t>else</a:t>
            </a:r>
            <a:br>
              <a:rPr lang="en-NZ" altLang="en-US" sz="2400" dirty="0"/>
            </a:br>
            <a:r>
              <a:rPr lang="en-NZ" altLang="en-US" sz="2400" dirty="0"/>
              <a:t>    score -= 2;</a:t>
            </a:r>
            <a:endParaRPr lang="en-US" altLang="en-US" sz="2400" dirty="0"/>
          </a:p>
          <a:p>
            <a:pPr>
              <a:spcBef>
                <a:spcPct val="50000"/>
              </a:spcBef>
            </a:pPr>
            <a:endParaRPr lang="en-NZ" altLang="en-US" sz="2400" dirty="0"/>
          </a:p>
        </p:txBody>
      </p:sp>
      <p:sp>
        <p:nvSpPr>
          <p:cNvPr id="4" name="Rectangle 3"/>
          <p:cNvSpPr/>
          <p:nvPr/>
        </p:nvSpPr>
        <p:spPr>
          <a:xfrm>
            <a:off x="5201665" y="1822757"/>
            <a:ext cx="3870779" cy="3139321"/>
          </a:xfrm>
          <a:prstGeom prst="rect">
            <a:avLst/>
          </a:prstGeom>
          <a:solidFill>
            <a:srgbClr val="FFFF00"/>
          </a:solidFill>
        </p:spPr>
        <p:txBody>
          <a:bodyPr wrap="square">
            <a:spAutoFit/>
          </a:bodyPr>
          <a:lstStyle/>
          <a:p>
            <a:r>
              <a:rPr lang="fr-FR" dirty="0"/>
              <a:t>	.</a:t>
            </a:r>
            <a:r>
              <a:rPr lang="fr-FR" dirty="0" err="1"/>
              <a:t>globl</a:t>
            </a:r>
            <a:r>
              <a:rPr lang="fr-FR" dirty="0"/>
              <a:t> main</a:t>
            </a:r>
          </a:p>
          <a:p>
            <a:r>
              <a:rPr lang="fr-FR" dirty="0"/>
              <a:t>	.data</a:t>
            </a:r>
          </a:p>
          <a:p>
            <a:r>
              <a:rPr lang="fr-FR" dirty="0"/>
              <a:t>	.</a:t>
            </a:r>
            <a:r>
              <a:rPr lang="fr-FR" dirty="0" err="1"/>
              <a:t>text</a:t>
            </a:r>
            <a:endParaRPr lang="fr-FR" dirty="0"/>
          </a:p>
          <a:p>
            <a:r>
              <a:rPr lang="fr-FR" dirty="0"/>
              <a:t>main:</a:t>
            </a:r>
          </a:p>
          <a:p>
            <a:r>
              <a:rPr lang="fr-FR" dirty="0"/>
              <a:t>	</a:t>
            </a:r>
            <a:r>
              <a:rPr lang="fr-FR" dirty="0" err="1"/>
              <a:t>ori</a:t>
            </a:r>
            <a:r>
              <a:rPr lang="fr-FR" dirty="0"/>
              <a:t> $t0, $0, 0</a:t>
            </a:r>
          </a:p>
          <a:p>
            <a:r>
              <a:rPr lang="fr-FR" dirty="0"/>
              <a:t>	</a:t>
            </a:r>
            <a:r>
              <a:rPr lang="fr-FR" dirty="0" err="1"/>
              <a:t>ori</a:t>
            </a:r>
            <a:r>
              <a:rPr lang="fr-FR" dirty="0"/>
              <a:t> $t1 $0, 4</a:t>
            </a:r>
          </a:p>
          <a:p>
            <a:r>
              <a:rPr lang="fr-FR" dirty="0"/>
              <a:t>	</a:t>
            </a:r>
            <a:r>
              <a:rPr lang="fr-FR" dirty="0" err="1"/>
              <a:t>ori</a:t>
            </a:r>
            <a:r>
              <a:rPr lang="fr-FR" dirty="0"/>
              <a:t> $t2, $0, 2</a:t>
            </a:r>
          </a:p>
          <a:p>
            <a:r>
              <a:rPr lang="fr-FR" dirty="0"/>
              <a:t>	</a:t>
            </a:r>
            <a:r>
              <a:rPr lang="fr-FR" dirty="0" err="1"/>
              <a:t>bne</a:t>
            </a:r>
            <a:r>
              <a:rPr lang="fr-FR" dirty="0"/>
              <a:t> $t1, $t2, </a:t>
            </a:r>
            <a:r>
              <a:rPr lang="fr-FR" dirty="0">
                <a:solidFill>
                  <a:srgbClr val="FF0000"/>
                </a:solidFill>
              </a:rPr>
              <a:t>SKIP</a:t>
            </a:r>
          </a:p>
          <a:p>
            <a:r>
              <a:rPr lang="fr-FR" dirty="0"/>
              <a:t>	</a:t>
            </a:r>
            <a:r>
              <a:rPr lang="fr-FR" dirty="0" err="1"/>
              <a:t>addi</a:t>
            </a:r>
            <a:r>
              <a:rPr lang="fr-FR" dirty="0"/>
              <a:t> $t0, $t0, 4</a:t>
            </a:r>
          </a:p>
          <a:p>
            <a:r>
              <a:rPr lang="fr-FR" dirty="0">
                <a:solidFill>
                  <a:srgbClr val="FF0000"/>
                </a:solidFill>
              </a:rPr>
              <a:t>SKIP:</a:t>
            </a:r>
          </a:p>
          <a:p>
            <a:r>
              <a:rPr lang="fr-FR" dirty="0"/>
              <a:t>	</a:t>
            </a:r>
            <a:r>
              <a:rPr lang="fr-FR" dirty="0" err="1"/>
              <a:t>addi</a:t>
            </a:r>
            <a:r>
              <a:rPr lang="fr-FR" dirty="0"/>
              <a:t> $t0, $t0, -2 ???</a:t>
            </a:r>
            <a:endParaRPr lang="en-US" dirty="0"/>
          </a:p>
        </p:txBody>
      </p:sp>
      <p:sp>
        <p:nvSpPr>
          <p:cNvPr id="7" name="Rectangle 6"/>
          <p:cNvSpPr/>
          <p:nvPr/>
        </p:nvSpPr>
        <p:spPr>
          <a:xfrm>
            <a:off x="1155058" y="4958382"/>
            <a:ext cx="3870779" cy="923330"/>
          </a:xfrm>
          <a:prstGeom prst="rect">
            <a:avLst/>
          </a:prstGeom>
          <a:solidFill>
            <a:srgbClr val="92D050"/>
          </a:solidFill>
        </p:spPr>
        <p:txBody>
          <a:bodyPr wrap="square">
            <a:spAutoFit/>
          </a:bodyPr>
          <a:lstStyle/>
          <a:p>
            <a:r>
              <a:rPr lang="fr-FR" dirty="0"/>
              <a:t>	</a:t>
            </a:r>
            <a:r>
              <a:rPr lang="fr-FR" dirty="0" err="1"/>
              <a:t>bne</a:t>
            </a:r>
            <a:r>
              <a:rPr lang="fr-FR" dirty="0"/>
              <a:t> $t1, $t2, </a:t>
            </a:r>
            <a:r>
              <a:rPr lang="fr-FR" dirty="0">
                <a:solidFill>
                  <a:srgbClr val="FF0000"/>
                </a:solidFill>
              </a:rPr>
              <a:t>2</a:t>
            </a:r>
          </a:p>
          <a:p>
            <a:r>
              <a:rPr lang="fr-FR" dirty="0"/>
              <a:t>	</a:t>
            </a:r>
            <a:r>
              <a:rPr lang="fr-FR" dirty="0" err="1"/>
              <a:t>addi</a:t>
            </a:r>
            <a:r>
              <a:rPr lang="fr-FR" dirty="0"/>
              <a:t> $t0, $t0, 4</a:t>
            </a:r>
          </a:p>
          <a:p>
            <a:r>
              <a:rPr lang="fr-FR" dirty="0"/>
              <a:t>	</a:t>
            </a:r>
            <a:r>
              <a:rPr lang="fr-FR" dirty="0" err="1"/>
              <a:t>addi</a:t>
            </a:r>
            <a:r>
              <a:rPr lang="fr-FR" dirty="0"/>
              <a:t> $t0, $t0, -2 ???</a:t>
            </a:r>
            <a:endParaRPr lang="en-US" dirty="0"/>
          </a:p>
        </p:txBody>
      </p:sp>
      <p:sp>
        <p:nvSpPr>
          <p:cNvPr id="9" name="Footer Placeholder 3"/>
          <p:cNvSpPr txBox="1">
            <a:spLocks/>
          </p:cNvSpPr>
          <p:nvPr/>
        </p:nvSpPr>
        <p:spPr bwMode="auto">
          <a:xfrm>
            <a:off x="1416050" y="5959993"/>
            <a:ext cx="6526114" cy="4698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r>
              <a:rPr lang="en-AU" altLang="en-US" sz="2000" dirty="0">
                <a:solidFill>
                  <a:srgbClr val="FF0000"/>
                </a:solidFill>
              </a:rPr>
              <a:t>Cannot do IF- ELSE now - why?  : Need to study J</a:t>
            </a:r>
          </a:p>
        </p:txBody>
      </p:sp>
    </p:spTree>
    <p:extLst>
      <p:ext uri="{BB962C8B-B14F-4D97-AF65-F5344CB8AC3E}">
        <p14:creationId xmlns:p14="http://schemas.microsoft.com/office/powerpoint/2010/main" val="723016434"/>
      </p:ext>
    </p:extLst>
  </p:cSld>
  <p:clrMapOvr>
    <a:masterClrMapping/>
  </p:clrMapOvr>
  <p:transition advTm="2000"/>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9620" name="Rectangle 4"/>
          <p:cNvSpPr>
            <a:spLocks noGrp="1" noChangeArrowheads="1"/>
          </p:cNvSpPr>
          <p:nvPr>
            <p:ph type="title"/>
          </p:nvPr>
        </p:nvSpPr>
        <p:spPr>
          <a:xfrm>
            <a:off x="605467" y="197870"/>
            <a:ext cx="8444870" cy="766877"/>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Encoding -Example</a:t>
            </a:r>
          </a:p>
        </p:txBody>
      </p:sp>
      <p:grpSp>
        <p:nvGrpSpPr>
          <p:cNvPr id="239661" name="Group 45"/>
          <p:cNvGrpSpPr>
            <a:grpSpLocks/>
          </p:cNvGrpSpPr>
          <p:nvPr/>
        </p:nvGrpSpPr>
        <p:grpSpPr bwMode="auto">
          <a:xfrm>
            <a:off x="603589" y="2564431"/>
            <a:ext cx="5337539" cy="1295844"/>
            <a:chOff x="0" y="3139"/>
            <a:chExt cx="2357" cy="929"/>
          </a:xfrm>
        </p:grpSpPr>
        <p:sp>
          <p:nvSpPr>
            <p:cNvPr id="239631" name="Text Box 15"/>
            <p:cNvSpPr txBox="1">
              <a:spLocks noChangeArrowheads="1"/>
            </p:cNvSpPr>
            <p:nvPr/>
          </p:nvSpPr>
          <p:spPr bwMode="auto">
            <a:xfrm>
              <a:off x="359" y="3147"/>
              <a:ext cx="1998" cy="26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spcAft>
                  <a:spcPct val="0"/>
                </a:spcAft>
              </a:pPr>
              <a:r>
                <a:rPr lang="en-US" altLang="en-US" dirty="0">
                  <a:solidFill>
                    <a:schemeClr val="tx1"/>
                  </a:solidFill>
                  <a:latin typeface="Times New Roman" panose="02020603050405020304" pitchFamily="18" charset="0"/>
                </a:rPr>
                <a:t>00000000000000000000000000000001</a:t>
              </a:r>
            </a:p>
          </p:txBody>
        </p:sp>
        <p:sp>
          <p:nvSpPr>
            <p:cNvPr id="239635" name="Text Box 19"/>
            <p:cNvSpPr txBox="1">
              <a:spLocks noChangeArrowheads="1"/>
            </p:cNvSpPr>
            <p:nvPr/>
          </p:nvSpPr>
          <p:spPr bwMode="auto">
            <a:xfrm>
              <a:off x="0" y="3139"/>
              <a:ext cx="29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spcAft>
                  <a:spcPct val="0"/>
                </a:spcAft>
              </a:pPr>
              <a:r>
                <a:rPr lang="en-US" altLang="en-US" sz="2400" dirty="0">
                  <a:latin typeface="Times New Roman" panose="02020603050405020304" pitchFamily="18" charset="0"/>
                </a:rPr>
                <a:t>$8</a:t>
              </a:r>
              <a:endParaRPr lang="en-US" altLang="en-US" sz="2400" b="0" dirty="0">
                <a:solidFill>
                  <a:schemeClr val="tx1"/>
                </a:solidFill>
                <a:latin typeface="Times New Roman" panose="02020603050405020304" pitchFamily="18" charset="0"/>
              </a:endParaRPr>
            </a:p>
          </p:txBody>
        </p:sp>
        <p:sp>
          <p:nvSpPr>
            <p:cNvPr id="239641" name="Text Box 25"/>
            <p:cNvSpPr txBox="1">
              <a:spLocks noChangeArrowheads="1"/>
            </p:cNvSpPr>
            <p:nvPr/>
          </p:nvSpPr>
          <p:spPr bwMode="auto">
            <a:xfrm>
              <a:off x="0" y="3419"/>
              <a:ext cx="69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$7</a:t>
              </a:r>
              <a:endParaRPr lang="en-US" altLang="en-US" sz="2400" b="0" dirty="0">
                <a:solidFill>
                  <a:schemeClr val="tx1"/>
                </a:solidFill>
                <a:latin typeface="Times New Roman" panose="02020603050405020304" pitchFamily="18" charset="0"/>
              </a:endParaRPr>
            </a:p>
          </p:txBody>
        </p:sp>
        <p:sp>
          <p:nvSpPr>
            <p:cNvPr id="239643" name="Text Box 27"/>
            <p:cNvSpPr txBox="1">
              <a:spLocks noChangeArrowheads="1"/>
            </p:cNvSpPr>
            <p:nvPr/>
          </p:nvSpPr>
          <p:spPr bwMode="auto">
            <a:xfrm>
              <a:off x="0" y="3729"/>
              <a:ext cx="69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$6</a:t>
              </a:r>
              <a:endParaRPr lang="en-US" altLang="en-US" sz="2400" b="0" dirty="0">
                <a:solidFill>
                  <a:schemeClr val="tx1"/>
                </a:solidFill>
                <a:latin typeface="Times New Roman" panose="02020603050405020304" pitchFamily="18" charset="0"/>
              </a:endParaRPr>
            </a:p>
          </p:txBody>
        </p:sp>
        <p:grpSp>
          <p:nvGrpSpPr>
            <p:cNvPr id="239660" name="Group 44"/>
            <p:cNvGrpSpPr>
              <a:grpSpLocks/>
            </p:cNvGrpSpPr>
            <p:nvPr/>
          </p:nvGrpSpPr>
          <p:grpSpPr bwMode="auto">
            <a:xfrm>
              <a:off x="362" y="3467"/>
              <a:ext cx="1995" cy="601"/>
              <a:chOff x="362" y="3467"/>
              <a:chExt cx="1995" cy="601"/>
            </a:xfrm>
          </p:grpSpPr>
          <p:sp>
            <p:nvSpPr>
              <p:cNvPr id="239637" name="Text Box 21"/>
              <p:cNvSpPr txBox="1">
                <a:spLocks noChangeArrowheads="1"/>
              </p:cNvSpPr>
              <p:nvPr/>
            </p:nvSpPr>
            <p:spPr bwMode="auto">
              <a:xfrm>
                <a:off x="362" y="3467"/>
                <a:ext cx="1995" cy="26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Times New Roman" panose="02020603050405020304" pitchFamily="18" charset="0"/>
                  </a:rPr>
                  <a:t>00000000000000000000000000000001</a:t>
                </a:r>
              </a:p>
            </p:txBody>
          </p:sp>
          <p:sp>
            <p:nvSpPr>
              <p:cNvPr id="239645" name="Text Box 29"/>
              <p:cNvSpPr txBox="1">
                <a:spLocks noChangeArrowheads="1"/>
              </p:cNvSpPr>
              <p:nvPr/>
            </p:nvSpPr>
            <p:spPr bwMode="auto">
              <a:xfrm>
                <a:off x="368" y="3803"/>
                <a:ext cx="1989" cy="26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Times New Roman" panose="02020603050405020304" pitchFamily="18" charset="0"/>
                  </a:rPr>
                  <a:t>00000000000000000000000000000011</a:t>
                </a:r>
              </a:p>
            </p:txBody>
          </p:sp>
        </p:grpSp>
      </p:grpSp>
      <p:sp>
        <p:nvSpPr>
          <p:cNvPr id="38" name="Text Box 57"/>
          <p:cNvSpPr txBox="1">
            <a:spLocks noChangeArrowheads="1"/>
          </p:cNvSpPr>
          <p:nvPr/>
        </p:nvSpPr>
        <p:spPr bwMode="auto">
          <a:xfrm>
            <a:off x="853126" y="1371176"/>
            <a:ext cx="6538555" cy="923330"/>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dirty="0"/>
              <a:t>Suppose the address A1 is in PC now. The current state of the register is given on the left. What will be the state of the register when PC is A1 </a:t>
            </a:r>
            <a:r>
              <a:rPr lang="en-US" altLang="en-US"/>
              <a:t>+ 12 </a:t>
            </a:r>
            <a:endParaRPr lang="en-US" altLang="en-US" dirty="0"/>
          </a:p>
        </p:txBody>
      </p:sp>
      <p:sp>
        <p:nvSpPr>
          <p:cNvPr id="40" name="Text Box 14"/>
          <p:cNvSpPr txBox="1">
            <a:spLocks noChangeArrowheads="1"/>
          </p:cNvSpPr>
          <p:nvPr/>
        </p:nvSpPr>
        <p:spPr bwMode="auto">
          <a:xfrm>
            <a:off x="2371226" y="4846388"/>
            <a:ext cx="5137422"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a:t>000100 00111 01000 0000000000000010</a:t>
            </a:r>
          </a:p>
        </p:txBody>
      </p:sp>
      <p:sp>
        <p:nvSpPr>
          <p:cNvPr id="41" name="Text Box 15"/>
          <p:cNvSpPr txBox="1">
            <a:spLocks noChangeArrowheads="1"/>
          </p:cNvSpPr>
          <p:nvPr/>
        </p:nvSpPr>
        <p:spPr bwMode="auto">
          <a:xfrm>
            <a:off x="2347105" y="4483547"/>
            <a:ext cx="5169870"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a:t>000000 00111 00111 00111 00000 100000</a:t>
            </a:r>
          </a:p>
        </p:txBody>
      </p:sp>
      <p:sp>
        <p:nvSpPr>
          <p:cNvPr id="42" name="Text Box 16"/>
          <p:cNvSpPr txBox="1">
            <a:spLocks noChangeArrowheads="1"/>
          </p:cNvSpPr>
          <p:nvPr/>
        </p:nvSpPr>
        <p:spPr bwMode="auto">
          <a:xfrm>
            <a:off x="2339752" y="4140094"/>
            <a:ext cx="5184576" cy="369332"/>
          </a:xfrm>
          <a:prstGeom prst="rect">
            <a:avLst/>
          </a:prstGeom>
          <a:solidFill>
            <a:schemeClr val="hlink"/>
          </a:solidFill>
          <a:ln w="12700">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a:t>000000 01000 01000 01000 00000 100000</a:t>
            </a:r>
          </a:p>
        </p:txBody>
      </p:sp>
      <p:sp>
        <p:nvSpPr>
          <p:cNvPr id="43" name="Text Box 38"/>
          <p:cNvSpPr txBox="1">
            <a:spLocks noChangeArrowheads="1"/>
          </p:cNvSpPr>
          <p:nvPr/>
        </p:nvSpPr>
        <p:spPr bwMode="auto">
          <a:xfrm>
            <a:off x="1514392" y="4520601"/>
            <a:ext cx="836752"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a:t>A1+4</a:t>
            </a:r>
          </a:p>
        </p:txBody>
      </p:sp>
      <p:sp>
        <p:nvSpPr>
          <p:cNvPr id="44" name="Text Box 42"/>
          <p:cNvSpPr txBox="1">
            <a:spLocks noChangeArrowheads="1"/>
          </p:cNvSpPr>
          <p:nvPr/>
        </p:nvSpPr>
        <p:spPr bwMode="auto">
          <a:xfrm>
            <a:off x="1514392" y="4233012"/>
            <a:ext cx="917516"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NZ" altLang="en-US" dirty="0"/>
              <a:t>A1+8</a:t>
            </a:r>
          </a:p>
        </p:txBody>
      </p:sp>
      <p:sp>
        <p:nvSpPr>
          <p:cNvPr id="45" name="Text Box 38"/>
          <p:cNvSpPr txBox="1">
            <a:spLocks noChangeArrowheads="1"/>
          </p:cNvSpPr>
          <p:nvPr/>
        </p:nvSpPr>
        <p:spPr bwMode="auto">
          <a:xfrm>
            <a:off x="1823785" y="4846388"/>
            <a:ext cx="503238" cy="36933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NZ" altLang="en-US" dirty="0"/>
              <a:t>A1</a:t>
            </a:r>
          </a:p>
        </p:txBody>
      </p:sp>
      <p:grpSp>
        <p:nvGrpSpPr>
          <p:cNvPr id="46" name="Group 45"/>
          <p:cNvGrpSpPr>
            <a:grpSpLocks/>
          </p:cNvGrpSpPr>
          <p:nvPr/>
        </p:nvGrpSpPr>
        <p:grpSpPr bwMode="auto">
          <a:xfrm>
            <a:off x="3059832" y="5449605"/>
            <a:ext cx="5337539" cy="1295844"/>
            <a:chOff x="0" y="3139"/>
            <a:chExt cx="2357" cy="929"/>
          </a:xfrm>
        </p:grpSpPr>
        <p:sp>
          <p:nvSpPr>
            <p:cNvPr id="47" name="Text Box 15"/>
            <p:cNvSpPr txBox="1">
              <a:spLocks noChangeArrowheads="1"/>
            </p:cNvSpPr>
            <p:nvPr/>
          </p:nvSpPr>
          <p:spPr bwMode="auto">
            <a:xfrm>
              <a:off x="359" y="3147"/>
              <a:ext cx="1998" cy="26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lnSpc>
                  <a:spcPct val="100000"/>
                </a:lnSpc>
                <a:spcBef>
                  <a:spcPct val="50000"/>
                </a:spcBef>
                <a:spcAft>
                  <a:spcPct val="0"/>
                </a:spcAft>
              </a:pPr>
              <a:r>
                <a:rPr lang="en-US" altLang="en-US" dirty="0">
                  <a:solidFill>
                    <a:schemeClr val="tx1"/>
                  </a:solidFill>
                  <a:latin typeface="Times New Roman" panose="02020603050405020304" pitchFamily="18" charset="0"/>
                </a:rPr>
                <a:t>??</a:t>
              </a:r>
            </a:p>
          </p:txBody>
        </p:sp>
        <p:sp>
          <p:nvSpPr>
            <p:cNvPr id="48" name="Text Box 19"/>
            <p:cNvSpPr txBox="1">
              <a:spLocks noChangeArrowheads="1"/>
            </p:cNvSpPr>
            <p:nvPr/>
          </p:nvSpPr>
          <p:spPr bwMode="auto">
            <a:xfrm>
              <a:off x="0" y="3139"/>
              <a:ext cx="290"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ct val="50000"/>
                </a:spcBef>
                <a:spcAft>
                  <a:spcPct val="0"/>
                </a:spcAft>
              </a:pPr>
              <a:r>
                <a:rPr lang="en-US" altLang="en-US" sz="2400" dirty="0">
                  <a:latin typeface="Times New Roman" panose="02020603050405020304" pitchFamily="18" charset="0"/>
                </a:rPr>
                <a:t>$8</a:t>
              </a:r>
              <a:endParaRPr lang="en-US" altLang="en-US" sz="2400" b="0" dirty="0">
                <a:solidFill>
                  <a:schemeClr val="tx1"/>
                </a:solidFill>
                <a:latin typeface="Times New Roman" panose="02020603050405020304" pitchFamily="18" charset="0"/>
              </a:endParaRPr>
            </a:p>
          </p:txBody>
        </p:sp>
        <p:sp>
          <p:nvSpPr>
            <p:cNvPr id="49" name="Text Box 25"/>
            <p:cNvSpPr txBox="1">
              <a:spLocks noChangeArrowheads="1"/>
            </p:cNvSpPr>
            <p:nvPr/>
          </p:nvSpPr>
          <p:spPr bwMode="auto">
            <a:xfrm>
              <a:off x="0" y="3419"/>
              <a:ext cx="691"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$7</a:t>
              </a:r>
              <a:endParaRPr lang="en-US" altLang="en-US" sz="2400" b="0" dirty="0">
                <a:solidFill>
                  <a:schemeClr val="tx1"/>
                </a:solidFill>
                <a:latin typeface="Times New Roman" panose="02020603050405020304" pitchFamily="18" charset="0"/>
              </a:endParaRPr>
            </a:p>
          </p:txBody>
        </p:sp>
        <p:sp>
          <p:nvSpPr>
            <p:cNvPr id="50" name="Text Box 27"/>
            <p:cNvSpPr txBox="1">
              <a:spLocks noChangeArrowheads="1"/>
            </p:cNvSpPr>
            <p:nvPr/>
          </p:nvSpPr>
          <p:spPr bwMode="auto">
            <a:xfrm>
              <a:off x="0" y="3729"/>
              <a:ext cx="691"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dirty="0">
                  <a:solidFill>
                    <a:schemeClr val="tx1"/>
                  </a:solidFill>
                  <a:latin typeface="Times New Roman" panose="02020603050405020304" pitchFamily="18" charset="0"/>
                </a:rPr>
                <a:t>$6</a:t>
              </a:r>
              <a:endParaRPr lang="en-US" altLang="en-US" sz="2400" b="0" dirty="0">
                <a:solidFill>
                  <a:schemeClr val="tx1"/>
                </a:solidFill>
                <a:latin typeface="Times New Roman" panose="02020603050405020304" pitchFamily="18" charset="0"/>
              </a:endParaRPr>
            </a:p>
          </p:txBody>
        </p:sp>
        <p:grpSp>
          <p:nvGrpSpPr>
            <p:cNvPr id="51" name="Group 44"/>
            <p:cNvGrpSpPr>
              <a:grpSpLocks/>
            </p:cNvGrpSpPr>
            <p:nvPr/>
          </p:nvGrpSpPr>
          <p:grpSpPr bwMode="auto">
            <a:xfrm>
              <a:off x="362" y="3467"/>
              <a:ext cx="1995" cy="601"/>
              <a:chOff x="362" y="3467"/>
              <a:chExt cx="1995" cy="601"/>
            </a:xfrm>
          </p:grpSpPr>
          <p:sp>
            <p:nvSpPr>
              <p:cNvPr id="52" name="Text Box 21"/>
              <p:cNvSpPr txBox="1">
                <a:spLocks noChangeArrowheads="1"/>
              </p:cNvSpPr>
              <p:nvPr/>
            </p:nvSpPr>
            <p:spPr bwMode="auto">
              <a:xfrm>
                <a:off x="362" y="3467"/>
                <a:ext cx="1995" cy="26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Times New Roman" panose="02020603050405020304" pitchFamily="18" charset="0"/>
                  </a:rPr>
                  <a:t>??</a:t>
                </a:r>
              </a:p>
            </p:txBody>
          </p:sp>
          <p:sp>
            <p:nvSpPr>
              <p:cNvPr id="53" name="Text Box 29"/>
              <p:cNvSpPr txBox="1">
                <a:spLocks noChangeArrowheads="1"/>
              </p:cNvSpPr>
              <p:nvPr/>
            </p:nvSpPr>
            <p:spPr bwMode="auto">
              <a:xfrm>
                <a:off x="368" y="3803"/>
                <a:ext cx="1989" cy="265"/>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en-US" altLang="en-US" dirty="0">
                    <a:latin typeface="Times New Roman" panose="02020603050405020304" pitchFamily="18" charset="0"/>
                  </a:rPr>
                  <a:t>??</a:t>
                </a:r>
              </a:p>
            </p:txBody>
          </p:sp>
        </p:grpSp>
      </p:grpSp>
      <p:sp>
        <p:nvSpPr>
          <p:cNvPr id="2" name="TextBox 1"/>
          <p:cNvSpPr txBox="1"/>
          <p:nvPr/>
        </p:nvSpPr>
        <p:spPr>
          <a:xfrm>
            <a:off x="319880" y="5308335"/>
            <a:ext cx="1224136" cy="369332"/>
          </a:xfrm>
          <a:prstGeom prst="rect">
            <a:avLst/>
          </a:prstGeom>
          <a:noFill/>
        </p:spPr>
        <p:txBody>
          <a:bodyPr wrap="square" rtlCol="0">
            <a:spAutoFit/>
          </a:bodyPr>
          <a:lstStyle/>
          <a:p>
            <a:r>
              <a:rPr lang="en-US" dirty="0"/>
              <a:t>PC</a:t>
            </a:r>
          </a:p>
        </p:txBody>
      </p:sp>
      <p:sp>
        <p:nvSpPr>
          <p:cNvPr id="3" name="TextBox 2"/>
          <p:cNvSpPr txBox="1"/>
          <p:nvPr/>
        </p:nvSpPr>
        <p:spPr>
          <a:xfrm>
            <a:off x="353942" y="5655506"/>
            <a:ext cx="906365" cy="369332"/>
          </a:xfrm>
          <a:prstGeom prst="rect">
            <a:avLst/>
          </a:prstGeom>
          <a:solidFill>
            <a:srgbClr val="00B050"/>
          </a:solidFill>
        </p:spPr>
        <p:txBody>
          <a:bodyPr wrap="square" rtlCol="0">
            <a:spAutoFit/>
          </a:bodyPr>
          <a:lstStyle/>
          <a:p>
            <a:r>
              <a:rPr lang="en-US" dirty="0"/>
              <a:t>A1</a:t>
            </a:r>
          </a:p>
        </p:txBody>
      </p:sp>
    </p:spTree>
    <p:extLst>
      <p:ext uri="{BB962C8B-B14F-4D97-AF65-F5344CB8AC3E}">
        <p14:creationId xmlns:p14="http://schemas.microsoft.com/office/powerpoint/2010/main" val="722186683"/>
      </p:ext>
    </p:extLst>
  </p:cSld>
  <p:clrMapOvr>
    <a:masterClrMapping/>
  </p:clrMapOvr>
  <p:transition advTm="2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A8CB24-3651-410F-AA2B-EFAF3EE7FF71}" type="datetime1">
              <a:rPr lang="en-US" altLang="en-US"/>
              <a:pPr/>
              <a:t>3/11/2023</a:t>
            </a:fld>
            <a:endParaRPr lang="en-US" altLang="en-US"/>
          </a:p>
        </p:txBody>
      </p:sp>
      <p:sp>
        <p:nvSpPr>
          <p:cNvPr id="5"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fld id="{BCBAA540-CBA8-4F3B-B162-156D2E6583EE}" type="slidenum">
              <a:rPr lang="en-US" altLang="en-US"/>
              <a:pPr/>
              <a:t>7</a:t>
            </a:fld>
            <a:endParaRPr lang="en-US" altLang="en-US"/>
          </a:p>
        </p:txBody>
      </p:sp>
      <p:sp>
        <p:nvSpPr>
          <p:cNvPr id="67586" name="Rectangle 2"/>
          <p:cNvSpPr>
            <a:spLocks noGrp="1" noChangeArrowheads="1"/>
          </p:cNvSpPr>
          <p:nvPr>
            <p:ph type="title"/>
          </p:nvPr>
        </p:nvSpPr>
        <p:spPr>
          <a:xfrm>
            <a:off x="899592" y="188640"/>
            <a:ext cx="2819400" cy="8382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MIPS ISA</a:t>
            </a:r>
          </a:p>
        </p:txBody>
      </p:sp>
      <p:sp>
        <p:nvSpPr>
          <p:cNvPr id="67587" name="Rectangle 3"/>
          <p:cNvSpPr>
            <a:spLocks noGrp="1" noChangeArrowheads="1"/>
          </p:cNvSpPr>
          <p:nvPr>
            <p:ph type="body" idx="1"/>
          </p:nvPr>
        </p:nvSpPr>
        <p:spPr>
          <a:xfrm>
            <a:off x="467544" y="1196752"/>
            <a:ext cx="8305800" cy="4248472"/>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110000"/>
              </a:lnSpc>
            </a:pPr>
            <a:r>
              <a:rPr lang="en-US" altLang="en-US" sz="2800" dirty="0"/>
              <a:t>ISA is an abstraction of Machine code- it is the Language of the Machine</a:t>
            </a:r>
          </a:p>
          <a:p>
            <a:r>
              <a:rPr lang="en-US" altLang="en-US" sz="2800" dirty="0"/>
              <a:t>More primitive than higher level languages</a:t>
            </a:r>
            <a:br>
              <a:rPr lang="en-US" altLang="en-US" sz="2800" dirty="0"/>
            </a:br>
            <a:r>
              <a:rPr lang="en-US" altLang="en-US" sz="2800" dirty="0"/>
              <a:t>e.g. no sophisticated control flow and very restrictive instructions</a:t>
            </a:r>
          </a:p>
          <a:p>
            <a:r>
              <a:rPr lang="en-US" altLang="en-US" sz="2800" dirty="0"/>
              <a:t>MIPS is similar to other architectures developed since the 1980's</a:t>
            </a:r>
          </a:p>
          <a:p>
            <a:r>
              <a:rPr lang="en-US" altLang="en-US" sz="2800" dirty="0"/>
              <a:t>MIPS is used by NEC, Nintendo, Silicon Graphics, Sony , AMD</a:t>
            </a:r>
          </a:p>
          <a:p>
            <a:pPr>
              <a:lnSpc>
                <a:spcPct val="90000"/>
              </a:lnSpc>
              <a:buFontTx/>
              <a:buNone/>
            </a:pPr>
            <a:r>
              <a:rPr lang="en-US" altLang="en-US" i="1" dirty="0">
                <a:latin typeface="Times New Roman" panose="02020603050405020304" pitchFamily="18" charset="0"/>
              </a:rPr>
              <a:t>Goal: maximize performance, minimize cost, </a:t>
            </a:r>
          </a:p>
          <a:p>
            <a:pPr>
              <a:lnSpc>
                <a:spcPct val="40000"/>
              </a:lnSpc>
              <a:buFontTx/>
              <a:buNone/>
            </a:pPr>
            <a:r>
              <a:rPr lang="en-US" altLang="en-US" i="1" dirty="0">
                <a:latin typeface="Times New Roman" panose="02020603050405020304" pitchFamily="18" charset="0"/>
              </a:rPr>
              <a:t>reduce design time</a:t>
            </a:r>
          </a:p>
        </p:txBody>
      </p:sp>
    </p:spTree>
    <p:extLst>
      <p:ext uri="{BB962C8B-B14F-4D97-AF65-F5344CB8AC3E}">
        <p14:creationId xmlns:p14="http://schemas.microsoft.com/office/powerpoint/2010/main" val="793146005"/>
      </p:ext>
    </p:extLst>
  </p:cSld>
  <p:clrMapOvr>
    <a:masterClrMapping/>
  </p:clrMapOvr>
  <p:transition advTm="200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flipV="1">
            <a:off x="7180713" y="1389951"/>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Loop – Do While</a:t>
            </a:r>
          </a:p>
        </p:txBody>
      </p:sp>
      <p:sp>
        <p:nvSpPr>
          <p:cNvPr id="4" name="Footer Placeholder 3"/>
          <p:cNvSpPr>
            <a:spLocks noGrp="1"/>
          </p:cNvSpPr>
          <p:nvPr>
            <p:ph type="ftr" sz="quarter" idx="10"/>
          </p:nvPr>
        </p:nvSpPr>
        <p:spPr/>
        <p:txBody>
          <a:bodyPr/>
          <a:lstStyle/>
          <a:p>
            <a:pPr>
              <a:defRPr/>
            </a:pPr>
            <a:r>
              <a:rPr lang="en-AU" altLang="en-US" dirty="0"/>
              <a:t>Chapter 2 — Instructions: Language of the Computer — </a:t>
            </a:r>
            <a:fld id="{A088DE0B-D20B-494C-8FAC-FAA29A3340EA}" type="slidenum">
              <a:rPr lang="en-AU" altLang="en-US" smtClean="0"/>
              <a:pPr>
                <a:defRPr/>
              </a:pPr>
              <a:t>70</a:t>
            </a:fld>
            <a:endParaRPr lang="en-AU" altLang="en-US" dirty="0"/>
          </a:p>
        </p:txBody>
      </p:sp>
      <p:sp>
        <p:nvSpPr>
          <p:cNvPr id="6" name="Diamond 5"/>
          <p:cNvSpPr/>
          <p:nvPr/>
        </p:nvSpPr>
        <p:spPr bwMode="auto">
          <a:xfrm>
            <a:off x="7344308" y="4074710"/>
            <a:ext cx="914400" cy="914400"/>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ounded Rectangle 6"/>
          <p:cNvSpPr/>
          <p:nvPr/>
        </p:nvSpPr>
        <p:spPr bwMode="auto">
          <a:xfrm flipV="1">
            <a:off x="7249130" y="3169940"/>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ounded Rectangle 8"/>
          <p:cNvSpPr/>
          <p:nvPr/>
        </p:nvSpPr>
        <p:spPr bwMode="auto">
          <a:xfrm flipV="1">
            <a:off x="7236296" y="5451758"/>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 name="Straight Arrow Connector 10"/>
          <p:cNvCxnSpPr>
            <a:endCxn id="7" idx="2"/>
          </p:cNvCxnSpPr>
          <p:nvPr/>
        </p:nvCxnSpPr>
        <p:spPr bwMode="auto">
          <a:xfrm>
            <a:off x="7801508" y="2848320"/>
            <a:ext cx="12834" cy="3216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801508" y="3714670"/>
            <a:ext cx="3227" cy="4206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Connector 13"/>
          <p:cNvCxnSpPr>
            <a:stCxn id="6" idx="1"/>
          </p:cNvCxnSpPr>
          <p:nvPr/>
        </p:nvCxnSpPr>
        <p:spPr bwMode="auto">
          <a:xfrm flipH="1">
            <a:off x="6479992" y="4531910"/>
            <a:ext cx="8643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H="1" flipV="1">
            <a:off x="6479992" y="2632949"/>
            <a:ext cx="12834" cy="189896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Arrow Connector 17"/>
          <p:cNvCxnSpPr/>
          <p:nvPr/>
        </p:nvCxnSpPr>
        <p:spPr bwMode="auto">
          <a:xfrm>
            <a:off x="7814342" y="6012731"/>
            <a:ext cx="0" cy="4382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a:stCxn id="6" idx="2"/>
          </p:cNvCxnSpPr>
          <p:nvPr/>
        </p:nvCxnSpPr>
        <p:spPr bwMode="auto">
          <a:xfrm>
            <a:off x="7801508" y="4989110"/>
            <a:ext cx="0" cy="453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Rounded Rectangle 21"/>
          <p:cNvSpPr/>
          <p:nvPr/>
        </p:nvSpPr>
        <p:spPr bwMode="auto">
          <a:xfrm flipV="1">
            <a:off x="7236296" y="2348880"/>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endCxn id="22" idx="1"/>
          </p:cNvCxnSpPr>
          <p:nvPr/>
        </p:nvCxnSpPr>
        <p:spPr bwMode="auto">
          <a:xfrm>
            <a:off x="6479992" y="2614052"/>
            <a:ext cx="75630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7801508" y="1910637"/>
            <a:ext cx="0" cy="4382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p:cNvSpPr txBox="1"/>
          <p:nvPr/>
        </p:nvSpPr>
        <p:spPr>
          <a:xfrm>
            <a:off x="7380280" y="1546881"/>
            <a:ext cx="731290" cy="369332"/>
          </a:xfrm>
          <a:prstGeom prst="rect">
            <a:avLst/>
          </a:prstGeom>
          <a:noFill/>
        </p:spPr>
        <p:txBody>
          <a:bodyPr wrap="none" rtlCol="0">
            <a:spAutoFit/>
          </a:bodyPr>
          <a:lstStyle/>
          <a:p>
            <a:r>
              <a:rPr lang="en-US" dirty="0"/>
              <a:t>t </a:t>
            </a:r>
            <a:r>
              <a:rPr lang="en-US" dirty="0">
                <a:sym typeface="Wingdings" panose="05000000000000000000" pitchFamily="2" charset="2"/>
              </a:rPr>
              <a:t> 5</a:t>
            </a:r>
            <a:endParaRPr lang="en-US" dirty="0"/>
          </a:p>
        </p:txBody>
      </p:sp>
      <p:sp>
        <p:nvSpPr>
          <p:cNvPr id="32" name="TextBox 31"/>
          <p:cNvSpPr txBox="1"/>
          <p:nvPr/>
        </p:nvSpPr>
        <p:spPr>
          <a:xfrm>
            <a:off x="7205835" y="2460985"/>
            <a:ext cx="1173719" cy="369332"/>
          </a:xfrm>
          <a:prstGeom prst="rect">
            <a:avLst/>
          </a:prstGeom>
          <a:noFill/>
        </p:spPr>
        <p:txBody>
          <a:bodyPr wrap="none" rtlCol="0">
            <a:spAutoFit/>
          </a:bodyPr>
          <a:lstStyle/>
          <a:p>
            <a:r>
              <a:rPr lang="en-US" dirty="0"/>
              <a:t>S </a:t>
            </a:r>
            <a:r>
              <a:rPr lang="en-US" dirty="0">
                <a:sym typeface="Wingdings" panose="05000000000000000000" pitchFamily="2" charset="2"/>
              </a:rPr>
              <a:t> S + t</a:t>
            </a:r>
            <a:endParaRPr lang="en-US" dirty="0"/>
          </a:p>
        </p:txBody>
      </p:sp>
      <p:sp>
        <p:nvSpPr>
          <p:cNvPr id="33" name="TextBox 32"/>
          <p:cNvSpPr txBox="1"/>
          <p:nvPr/>
        </p:nvSpPr>
        <p:spPr>
          <a:xfrm>
            <a:off x="7134334" y="3310141"/>
            <a:ext cx="1192955" cy="369332"/>
          </a:xfrm>
          <a:prstGeom prst="rect">
            <a:avLst/>
          </a:prstGeom>
          <a:noFill/>
        </p:spPr>
        <p:txBody>
          <a:bodyPr wrap="none" rtlCol="0">
            <a:spAutoFit/>
          </a:bodyPr>
          <a:lstStyle/>
          <a:p>
            <a:r>
              <a:rPr lang="en-US" dirty="0"/>
              <a:t>   t </a:t>
            </a:r>
            <a:r>
              <a:rPr lang="en-US" dirty="0">
                <a:sym typeface="Wingdings" panose="05000000000000000000" pitchFamily="2" charset="2"/>
              </a:rPr>
              <a:t> t - 1</a:t>
            </a:r>
            <a:endParaRPr lang="en-US" dirty="0"/>
          </a:p>
        </p:txBody>
      </p:sp>
      <p:sp>
        <p:nvSpPr>
          <p:cNvPr id="34" name="Rounded Rectangle 33"/>
          <p:cNvSpPr/>
          <p:nvPr/>
        </p:nvSpPr>
        <p:spPr bwMode="auto">
          <a:xfrm flipV="1">
            <a:off x="7149509" y="570040"/>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5" name="Straight Arrow Connector 34"/>
          <p:cNvCxnSpPr/>
          <p:nvPr/>
        </p:nvCxnSpPr>
        <p:spPr bwMode="auto">
          <a:xfrm>
            <a:off x="7784811" y="1041709"/>
            <a:ext cx="0" cy="4382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TextBox 36"/>
          <p:cNvSpPr txBox="1"/>
          <p:nvPr/>
        </p:nvSpPr>
        <p:spPr>
          <a:xfrm>
            <a:off x="7344308" y="677586"/>
            <a:ext cx="756938" cy="369332"/>
          </a:xfrm>
          <a:prstGeom prst="rect">
            <a:avLst/>
          </a:prstGeom>
          <a:noFill/>
        </p:spPr>
        <p:txBody>
          <a:bodyPr wrap="none" rtlCol="0">
            <a:spAutoFit/>
          </a:bodyPr>
          <a:lstStyle/>
          <a:p>
            <a:r>
              <a:rPr lang="en-US" dirty="0">
                <a:sym typeface="Wingdings" panose="05000000000000000000" pitchFamily="2" charset="2"/>
              </a:rPr>
              <a:t>S 0</a:t>
            </a:r>
            <a:endParaRPr lang="en-US" dirty="0"/>
          </a:p>
        </p:txBody>
      </p:sp>
      <p:sp>
        <p:nvSpPr>
          <p:cNvPr id="38" name="TextBox 37"/>
          <p:cNvSpPr txBox="1"/>
          <p:nvPr/>
        </p:nvSpPr>
        <p:spPr>
          <a:xfrm>
            <a:off x="7249130" y="4383175"/>
            <a:ext cx="1024639" cy="369332"/>
          </a:xfrm>
          <a:prstGeom prst="rect">
            <a:avLst/>
          </a:prstGeom>
          <a:noFill/>
        </p:spPr>
        <p:txBody>
          <a:bodyPr wrap="none" rtlCol="0">
            <a:spAutoFit/>
          </a:bodyPr>
          <a:lstStyle/>
          <a:p>
            <a:r>
              <a:rPr lang="en-US" dirty="0"/>
              <a:t>   t </a:t>
            </a:r>
            <a:r>
              <a:rPr lang="en-US" dirty="0">
                <a:sym typeface="Wingdings" panose="05000000000000000000" pitchFamily="2" charset="2"/>
              </a:rPr>
              <a:t>= 0 ?</a:t>
            </a:r>
            <a:endParaRPr lang="en-US" dirty="0"/>
          </a:p>
        </p:txBody>
      </p:sp>
      <p:sp>
        <p:nvSpPr>
          <p:cNvPr id="39" name="TextBox 38"/>
          <p:cNvSpPr txBox="1"/>
          <p:nvPr/>
        </p:nvSpPr>
        <p:spPr>
          <a:xfrm>
            <a:off x="7181775" y="4985747"/>
            <a:ext cx="462627" cy="369332"/>
          </a:xfrm>
          <a:prstGeom prst="rect">
            <a:avLst/>
          </a:prstGeom>
          <a:noFill/>
        </p:spPr>
        <p:txBody>
          <a:bodyPr wrap="none" rtlCol="0">
            <a:spAutoFit/>
          </a:bodyPr>
          <a:lstStyle/>
          <a:p>
            <a:r>
              <a:rPr lang="en-US" dirty="0"/>
              <a:t>  Y</a:t>
            </a:r>
          </a:p>
        </p:txBody>
      </p:sp>
      <p:sp>
        <p:nvSpPr>
          <p:cNvPr id="40" name="TextBox 39"/>
          <p:cNvSpPr txBox="1"/>
          <p:nvPr/>
        </p:nvSpPr>
        <p:spPr>
          <a:xfrm>
            <a:off x="6557903" y="3345338"/>
            <a:ext cx="479618" cy="369332"/>
          </a:xfrm>
          <a:prstGeom prst="rect">
            <a:avLst/>
          </a:prstGeom>
          <a:noFill/>
        </p:spPr>
        <p:txBody>
          <a:bodyPr wrap="none" rtlCol="0">
            <a:spAutoFit/>
          </a:bodyPr>
          <a:lstStyle/>
          <a:p>
            <a:r>
              <a:rPr lang="en-US" dirty="0"/>
              <a:t>  N</a:t>
            </a:r>
          </a:p>
        </p:txBody>
      </p:sp>
      <p:sp>
        <p:nvSpPr>
          <p:cNvPr id="41" name="Content Placeholder 2"/>
          <p:cNvSpPr>
            <a:spLocks noGrp="1"/>
          </p:cNvSpPr>
          <p:nvPr>
            <p:ph idx="1"/>
          </p:nvPr>
        </p:nvSpPr>
        <p:spPr>
          <a:xfrm>
            <a:off x="782774" y="1260830"/>
            <a:ext cx="5143565" cy="5111750"/>
          </a:xfrm>
        </p:spPr>
        <p:txBody>
          <a:bodyPr/>
          <a:lstStyle/>
          <a:p>
            <a:pPr marL="0" indent="0">
              <a:buNone/>
            </a:pPr>
            <a:r>
              <a:rPr lang="en-US" dirty="0"/>
              <a:t>Finally, what will be in $s0?</a:t>
            </a:r>
          </a:p>
          <a:p>
            <a:pPr marL="0" indent="0">
              <a:buNone/>
            </a:pPr>
            <a:endParaRPr lang="en-US" dirty="0"/>
          </a:p>
          <a:p>
            <a:pPr marL="0" indent="0">
              <a:buNone/>
            </a:pPr>
            <a:r>
              <a:rPr lang="en-US" dirty="0" err="1"/>
              <a:t>addi</a:t>
            </a:r>
            <a:r>
              <a:rPr lang="en-US" dirty="0"/>
              <a:t> $t0, $0, 5</a:t>
            </a:r>
          </a:p>
          <a:p>
            <a:pPr marL="0" indent="0">
              <a:buNone/>
            </a:pPr>
            <a:r>
              <a:rPr lang="en-US" dirty="0" err="1"/>
              <a:t>addi</a:t>
            </a:r>
            <a:r>
              <a:rPr lang="en-US" dirty="0"/>
              <a:t> $s0, $0, 0</a:t>
            </a:r>
          </a:p>
          <a:p>
            <a:pPr marL="0" indent="0">
              <a:buNone/>
            </a:pPr>
            <a:r>
              <a:rPr lang="en-US" dirty="0"/>
              <a:t>add $s0, $s0, $t0 </a:t>
            </a:r>
          </a:p>
          <a:p>
            <a:pPr marL="0" indent="0">
              <a:buNone/>
            </a:pPr>
            <a:r>
              <a:rPr lang="en-US" dirty="0" err="1"/>
              <a:t>addi</a:t>
            </a:r>
            <a:r>
              <a:rPr lang="en-US" dirty="0"/>
              <a:t> $t0, $t0, -1</a:t>
            </a:r>
          </a:p>
          <a:p>
            <a:pPr marL="0" indent="0">
              <a:buNone/>
            </a:pPr>
            <a:r>
              <a:rPr lang="en-US" dirty="0" err="1"/>
              <a:t>bne</a:t>
            </a:r>
            <a:r>
              <a:rPr lang="en-US" dirty="0"/>
              <a:t> $t0, $0, -2   </a:t>
            </a:r>
          </a:p>
        </p:txBody>
      </p:sp>
    </p:spTree>
    <p:extLst>
      <p:ext uri="{BB962C8B-B14F-4D97-AF65-F5344CB8AC3E}">
        <p14:creationId xmlns:p14="http://schemas.microsoft.com/office/powerpoint/2010/main" val="560291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p:cNvSpPr/>
          <p:nvPr/>
        </p:nvSpPr>
        <p:spPr bwMode="auto">
          <a:xfrm flipV="1">
            <a:off x="7180713" y="1389951"/>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t>Loop – Do While: FACT</a:t>
            </a:r>
          </a:p>
        </p:txBody>
      </p:sp>
      <p:sp>
        <p:nvSpPr>
          <p:cNvPr id="4" name="Footer Placeholder 3"/>
          <p:cNvSpPr>
            <a:spLocks noGrp="1"/>
          </p:cNvSpPr>
          <p:nvPr>
            <p:ph type="ftr" sz="quarter" idx="10"/>
          </p:nvPr>
        </p:nvSpPr>
        <p:spPr>
          <a:xfrm>
            <a:off x="1118288" y="6189956"/>
            <a:ext cx="6526114" cy="469812"/>
          </a:xfrm>
        </p:spPr>
        <p:txBody>
          <a:bodyPr/>
          <a:lstStyle/>
          <a:p>
            <a:pPr>
              <a:defRPr/>
            </a:pPr>
            <a:r>
              <a:rPr lang="en-AU" altLang="en-US" sz="2000" dirty="0">
                <a:solidFill>
                  <a:srgbClr val="FF0000"/>
                </a:solidFill>
              </a:rPr>
              <a:t>Cannot do WHILE – DO now ?  : Need to study J</a:t>
            </a:r>
          </a:p>
        </p:txBody>
      </p:sp>
      <p:sp>
        <p:nvSpPr>
          <p:cNvPr id="6" name="Diamond 5"/>
          <p:cNvSpPr/>
          <p:nvPr/>
        </p:nvSpPr>
        <p:spPr bwMode="auto">
          <a:xfrm>
            <a:off x="7344308" y="4074710"/>
            <a:ext cx="914400" cy="914400"/>
          </a:xfrm>
          <a:prstGeom prst="diamon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Rounded Rectangle 6"/>
          <p:cNvSpPr/>
          <p:nvPr/>
        </p:nvSpPr>
        <p:spPr bwMode="auto">
          <a:xfrm flipV="1">
            <a:off x="7249130" y="3169940"/>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ounded Rectangle 8"/>
          <p:cNvSpPr/>
          <p:nvPr/>
        </p:nvSpPr>
        <p:spPr bwMode="auto">
          <a:xfrm flipV="1">
            <a:off x="7236296" y="5451758"/>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 name="Straight Arrow Connector 10"/>
          <p:cNvCxnSpPr>
            <a:endCxn id="7" idx="2"/>
          </p:cNvCxnSpPr>
          <p:nvPr/>
        </p:nvCxnSpPr>
        <p:spPr bwMode="auto">
          <a:xfrm>
            <a:off x="7801508" y="2848320"/>
            <a:ext cx="12834" cy="32162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p:cNvCxnSpPr/>
          <p:nvPr/>
        </p:nvCxnSpPr>
        <p:spPr bwMode="auto">
          <a:xfrm>
            <a:off x="7801508" y="3714670"/>
            <a:ext cx="3227" cy="4206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Connector 13"/>
          <p:cNvCxnSpPr>
            <a:stCxn id="6" idx="1"/>
          </p:cNvCxnSpPr>
          <p:nvPr/>
        </p:nvCxnSpPr>
        <p:spPr bwMode="auto">
          <a:xfrm flipH="1">
            <a:off x="6479992" y="4531910"/>
            <a:ext cx="86431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flipH="1" flipV="1">
            <a:off x="6479992" y="2632949"/>
            <a:ext cx="12834" cy="189896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Arrow Connector 17"/>
          <p:cNvCxnSpPr/>
          <p:nvPr/>
        </p:nvCxnSpPr>
        <p:spPr bwMode="auto">
          <a:xfrm>
            <a:off x="7814342" y="6012731"/>
            <a:ext cx="0" cy="4382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a:stCxn id="6" idx="2"/>
          </p:cNvCxnSpPr>
          <p:nvPr/>
        </p:nvCxnSpPr>
        <p:spPr bwMode="auto">
          <a:xfrm>
            <a:off x="7801508" y="4989110"/>
            <a:ext cx="0" cy="453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Rounded Rectangle 21"/>
          <p:cNvSpPr/>
          <p:nvPr/>
        </p:nvSpPr>
        <p:spPr bwMode="auto">
          <a:xfrm flipV="1">
            <a:off x="7236296" y="2348880"/>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endCxn id="22" idx="1"/>
          </p:cNvCxnSpPr>
          <p:nvPr/>
        </p:nvCxnSpPr>
        <p:spPr bwMode="auto">
          <a:xfrm>
            <a:off x="6479992" y="2614052"/>
            <a:ext cx="756304"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Arrow Connector 28"/>
          <p:cNvCxnSpPr/>
          <p:nvPr/>
        </p:nvCxnSpPr>
        <p:spPr bwMode="auto">
          <a:xfrm>
            <a:off x="7801508" y="1910637"/>
            <a:ext cx="0" cy="4382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0" name="TextBox 29"/>
          <p:cNvSpPr txBox="1"/>
          <p:nvPr/>
        </p:nvSpPr>
        <p:spPr>
          <a:xfrm>
            <a:off x="7380280" y="1546881"/>
            <a:ext cx="731290" cy="369332"/>
          </a:xfrm>
          <a:prstGeom prst="rect">
            <a:avLst/>
          </a:prstGeom>
          <a:noFill/>
        </p:spPr>
        <p:txBody>
          <a:bodyPr wrap="none" rtlCol="0">
            <a:spAutoFit/>
          </a:bodyPr>
          <a:lstStyle/>
          <a:p>
            <a:r>
              <a:rPr lang="en-US" dirty="0"/>
              <a:t>t </a:t>
            </a:r>
            <a:r>
              <a:rPr lang="en-US" dirty="0">
                <a:sym typeface="Wingdings" panose="05000000000000000000" pitchFamily="2" charset="2"/>
              </a:rPr>
              <a:t> 5</a:t>
            </a:r>
            <a:endParaRPr lang="en-US" dirty="0"/>
          </a:p>
        </p:txBody>
      </p:sp>
      <p:sp>
        <p:nvSpPr>
          <p:cNvPr id="32" name="TextBox 31"/>
          <p:cNvSpPr txBox="1"/>
          <p:nvPr/>
        </p:nvSpPr>
        <p:spPr>
          <a:xfrm>
            <a:off x="7205835" y="2460985"/>
            <a:ext cx="1141659" cy="369332"/>
          </a:xfrm>
          <a:prstGeom prst="rect">
            <a:avLst/>
          </a:prstGeom>
          <a:noFill/>
        </p:spPr>
        <p:txBody>
          <a:bodyPr wrap="none" rtlCol="0">
            <a:spAutoFit/>
          </a:bodyPr>
          <a:lstStyle/>
          <a:p>
            <a:r>
              <a:rPr lang="en-US" dirty="0"/>
              <a:t>S </a:t>
            </a:r>
            <a:r>
              <a:rPr lang="en-US" dirty="0">
                <a:sym typeface="Wingdings" panose="05000000000000000000" pitchFamily="2" charset="2"/>
              </a:rPr>
              <a:t>  ???</a:t>
            </a:r>
            <a:endParaRPr lang="en-US" dirty="0"/>
          </a:p>
        </p:txBody>
      </p:sp>
      <p:sp>
        <p:nvSpPr>
          <p:cNvPr id="33" name="TextBox 32"/>
          <p:cNvSpPr txBox="1"/>
          <p:nvPr/>
        </p:nvSpPr>
        <p:spPr>
          <a:xfrm>
            <a:off x="7134334" y="3310141"/>
            <a:ext cx="1192955" cy="369332"/>
          </a:xfrm>
          <a:prstGeom prst="rect">
            <a:avLst/>
          </a:prstGeom>
          <a:noFill/>
        </p:spPr>
        <p:txBody>
          <a:bodyPr wrap="none" rtlCol="0">
            <a:spAutoFit/>
          </a:bodyPr>
          <a:lstStyle/>
          <a:p>
            <a:r>
              <a:rPr lang="en-US" dirty="0"/>
              <a:t>   t </a:t>
            </a:r>
            <a:r>
              <a:rPr lang="en-US" dirty="0">
                <a:sym typeface="Wingdings" panose="05000000000000000000" pitchFamily="2" charset="2"/>
              </a:rPr>
              <a:t> t - 1</a:t>
            </a:r>
            <a:endParaRPr lang="en-US" dirty="0"/>
          </a:p>
        </p:txBody>
      </p:sp>
      <p:sp>
        <p:nvSpPr>
          <p:cNvPr id="34" name="Rounded Rectangle 33"/>
          <p:cNvSpPr/>
          <p:nvPr/>
        </p:nvSpPr>
        <p:spPr bwMode="auto">
          <a:xfrm flipV="1">
            <a:off x="7149509" y="570040"/>
            <a:ext cx="1130424" cy="530345"/>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5" name="Straight Arrow Connector 34"/>
          <p:cNvCxnSpPr/>
          <p:nvPr/>
        </p:nvCxnSpPr>
        <p:spPr bwMode="auto">
          <a:xfrm>
            <a:off x="7784811" y="1041709"/>
            <a:ext cx="0" cy="43824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7" name="TextBox 36"/>
          <p:cNvSpPr txBox="1"/>
          <p:nvPr/>
        </p:nvSpPr>
        <p:spPr>
          <a:xfrm>
            <a:off x="7344308" y="677586"/>
            <a:ext cx="821059" cy="369332"/>
          </a:xfrm>
          <a:prstGeom prst="rect">
            <a:avLst/>
          </a:prstGeom>
          <a:noFill/>
        </p:spPr>
        <p:txBody>
          <a:bodyPr wrap="none" rtlCol="0">
            <a:spAutoFit/>
          </a:bodyPr>
          <a:lstStyle/>
          <a:p>
            <a:r>
              <a:rPr lang="en-US" dirty="0">
                <a:sym typeface="Wingdings" panose="05000000000000000000" pitchFamily="2" charset="2"/>
              </a:rPr>
              <a:t>S  ?</a:t>
            </a:r>
            <a:endParaRPr lang="en-US" dirty="0"/>
          </a:p>
        </p:txBody>
      </p:sp>
      <p:sp>
        <p:nvSpPr>
          <p:cNvPr id="38" name="TextBox 37"/>
          <p:cNvSpPr txBox="1"/>
          <p:nvPr/>
        </p:nvSpPr>
        <p:spPr>
          <a:xfrm>
            <a:off x="7249130" y="4383175"/>
            <a:ext cx="1024639" cy="369332"/>
          </a:xfrm>
          <a:prstGeom prst="rect">
            <a:avLst/>
          </a:prstGeom>
          <a:noFill/>
        </p:spPr>
        <p:txBody>
          <a:bodyPr wrap="none" rtlCol="0">
            <a:spAutoFit/>
          </a:bodyPr>
          <a:lstStyle/>
          <a:p>
            <a:r>
              <a:rPr lang="en-US" dirty="0"/>
              <a:t>   t </a:t>
            </a:r>
            <a:r>
              <a:rPr lang="en-US" dirty="0">
                <a:sym typeface="Wingdings" panose="05000000000000000000" pitchFamily="2" charset="2"/>
              </a:rPr>
              <a:t>= 0 ?</a:t>
            </a:r>
            <a:endParaRPr lang="en-US" dirty="0"/>
          </a:p>
        </p:txBody>
      </p:sp>
      <p:sp>
        <p:nvSpPr>
          <p:cNvPr id="39" name="TextBox 38"/>
          <p:cNvSpPr txBox="1"/>
          <p:nvPr/>
        </p:nvSpPr>
        <p:spPr>
          <a:xfrm>
            <a:off x="7181775" y="4985747"/>
            <a:ext cx="462627" cy="369332"/>
          </a:xfrm>
          <a:prstGeom prst="rect">
            <a:avLst/>
          </a:prstGeom>
          <a:noFill/>
        </p:spPr>
        <p:txBody>
          <a:bodyPr wrap="none" rtlCol="0">
            <a:spAutoFit/>
          </a:bodyPr>
          <a:lstStyle/>
          <a:p>
            <a:r>
              <a:rPr lang="en-US" dirty="0"/>
              <a:t>  Y</a:t>
            </a:r>
          </a:p>
        </p:txBody>
      </p:sp>
      <p:sp>
        <p:nvSpPr>
          <p:cNvPr id="40" name="TextBox 39"/>
          <p:cNvSpPr txBox="1"/>
          <p:nvPr/>
        </p:nvSpPr>
        <p:spPr>
          <a:xfrm>
            <a:off x="6557903" y="3345338"/>
            <a:ext cx="479618" cy="369332"/>
          </a:xfrm>
          <a:prstGeom prst="rect">
            <a:avLst/>
          </a:prstGeom>
          <a:noFill/>
        </p:spPr>
        <p:txBody>
          <a:bodyPr wrap="none" rtlCol="0">
            <a:spAutoFit/>
          </a:bodyPr>
          <a:lstStyle/>
          <a:p>
            <a:r>
              <a:rPr lang="en-US" dirty="0"/>
              <a:t>  N</a:t>
            </a:r>
          </a:p>
        </p:txBody>
      </p:sp>
      <p:sp>
        <p:nvSpPr>
          <p:cNvPr id="41" name="Content Placeholder 2"/>
          <p:cNvSpPr>
            <a:spLocks noGrp="1"/>
          </p:cNvSpPr>
          <p:nvPr>
            <p:ph idx="1"/>
          </p:nvPr>
        </p:nvSpPr>
        <p:spPr>
          <a:xfrm>
            <a:off x="570039" y="1022978"/>
            <a:ext cx="3641922" cy="5111750"/>
          </a:xfrm>
        </p:spPr>
        <p:txBody>
          <a:bodyPr/>
          <a:lstStyle/>
          <a:p>
            <a:pPr marL="0" indent="0">
              <a:buNone/>
            </a:pPr>
            <a:r>
              <a:rPr lang="en-US" dirty="0"/>
              <a:t>Calculate 5!, and </a:t>
            </a:r>
          </a:p>
          <a:p>
            <a:pPr marL="0" indent="0">
              <a:buNone/>
            </a:pPr>
            <a:r>
              <a:rPr lang="en-US" dirty="0"/>
              <a:t>leave it in $s0?</a:t>
            </a:r>
          </a:p>
          <a:p>
            <a:pPr marL="0" indent="0">
              <a:buNone/>
            </a:pPr>
            <a:endParaRPr lang="en-US" dirty="0"/>
          </a:p>
          <a:p>
            <a:pPr marL="0" indent="0">
              <a:buNone/>
            </a:pPr>
            <a:r>
              <a:rPr lang="en-US" dirty="0" err="1"/>
              <a:t>addi</a:t>
            </a:r>
            <a:r>
              <a:rPr lang="en-US" dirty="0"/>
              <a:t> $t0, $0, 5</a:t>
            </a:r>
          </a:p>
          <a:p>
            <a:pPr marL="0" indent="0">
              <a:buNone/>
            </a:pPr>
            <a:r>
              <a:rPr lang="en-US" dirty="0" err="1"/>
              <a:t>addi</a:t>
            </a:r>
            <a:r>
              <a:rPr lang="en-US" dirty="0"/>
              <a:t> $s0, $0, ?</a:t>
            </a:r>
          </a:p>
          <a:p>
            <a:pPr marL="0" indent="0">
              <a:buNone/>
            </a:pPr>
            <a:r>
              <a:rPr lang="en-US" dirty="0"/>
              <a:t>??? $s0, $s0, $t0 </a:t>
            </a:r>
          </a:p>
          <a:p>
            <a:pPr marL="0" indent="0">
              <a:buNone/>
            </a:pPr>
            <a:r>
              <a:rPr lang="en-US" dirty="0" err="1"/>
              <a:t>addi</a:t>
            </a:r>
            <a:r>
              <a:rPr lang="en-US" dirty="0"/>
              <a:t> $t0, $t0, -1</a:t>
            </a:r>
          </a:p>
          <a:p>
            <a:pPr marL="0" indent="0">
              <a:buNone/>
            </a:pPr>
            <a:r>
              <a:rPr lang="en-US" dirty="0" err="1"/>
              <a:t>bne</a:t>
            </a:r>
            <a:r>
              <a:rPr lang="en-US" dirty="0"/>
              <a:t> $t0, $0, -2   </a:t>
            </a:r>
          </a:p>
        </p:txBody>
      </p:sp>
    </p:spTree>
    <p:extLst>
      <p:ext uri="{BB962C8B-B14F-4D97-AF65-F5344CB8AC3E}">
        <p14:creationId xmlns:p14="http://schemas.microsoft.com/office/powerpoint/2010/main" val="514954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72</a:t>
            </a:fld>
            <a:endParaRPr lang="en-AU" altLang="en-US"/>
          </a:p>
        </p:txBody>
      </p:sp>
      <p:sp>
        <p:nvSpPr>
          <p:cNvPr id="5" name="Rectangle 4"/>
          <p:cNvSpPr/>
          <p:nvPr/>
        </p:nvSpPr>
        <p:spPr>
          <a:xfrm>
            <a:off x="1362465" y="1052736"/>
            <a:ext cx="4147289" cy="1754326"/>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J- Format</a:t>
            </a:r>
          </a:p>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Instructions</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6" name="Rectangle 5"/>
          <p:cNvSpPr/>
          <p:nvPr/>
        </p:nvSpPr>
        <p:spPr>
          <a:xfrm>
            <a:off x="539552" y="2996952"/>
            <a:ext cx="7879080" cy="3416320"/>
          </a:xfrm>
          <a:prstGeom prst="rect">
            <a:avLst/>
          </a:prstGeom>
          <a:noFill/>
        </p:spPr>
        <p:txBody>
          <a:bodyPr wrap="none" lIns="91440" tIns="45720" rIns="91440" bIns="45720">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Unconditional Jumping</a:t>
            </a:r>
          </a:p>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&amp; IF- THEN- ELSE</a:t>
            </a:r>
          </a:p>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&amp; While-Do</a:t>
            </a:r>
          </a:p>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&amp; proc call</a:t>
            </a:r>
          </a:p>
        </p:txBody>
      </p:sp>
    </p:spTree>
    <p:extLst>
      <p:ext uri="{BB962C8B-B14F-4D97-AF65-F5344CB8AC3E}">
        <p14:creationId xmlns:p14="http://schemas.microsoft.com/office/powerpoint/2010/main" val="217103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p:cNvSpPr>
            <a:spLocks noGrp="1"/>
          </p:cNvSpPr>
          <p:nvPr>
            <p:ph type="dt" sz="half" idx="10"/>
          </p:nvPr>
        </p:nvSpPr>
        <p:spPr/>
        <p:txBody>
          <a:bodyPr/>
          <a:lstStyle/>
          <a:p>
            <a:fld id="{738B2B0D-CB75-4A68-B5B5-82AF6FB0B8FD}" type="datetime1">
              <a:rPr lang="en-US" altLang="en-US"/>
              <a:pPr/>
              <a:t>3/11/2023</a:t>
            </a:fld>
            <a:endParaRPr lang="en-US" altLang="en-US"/>
          </a:p>
        </p:txBody>
      </p:sp>
      <p:sp>
        <p:nvSpPr>
          <p:cNvPr id="16" name="Slide Number Placeholder 5"/>
          <p:cNvSpPr>
            <a:spLocks noGrp="1"/>
          </p:cNvSpPr>
          <p:nvPr>
            <p:ph type="sldNum" sz="quarter" idx="4294967295"/>
          </p:nvPr>
        </p:nvSpPr>
        <p:spPr>
          <a:xfrm>
            <a:off x="7239000" y="6400800"/>
            <a:ext cx="1905000" cy="457200"/>
          </a:xfrm>
          <a:prstGeom prst="rect">
            <a:avLst/>
          </a:prstGeom>
        </p:spPr>
        <p:txBody>
          <a:bodyPr/>
          <a:lstStyle/>
          <a:p>
            <a:fld id="{A1AA6E17-D79C-4581-972D-46E0C0445659}" type="slidenum">
              <a:rPr lang="en-US" altLang="en-US"/>
              <a:pPr/>
              <a:t>73</a:t>
            </a:fld>
            <a:endParaRPr lang="en-US" altLang="en-US" dirty="0"/>
          </a:p>
        </p:txBody>
      </p:sp>
      <p:sp>
        <p:nvSpPr>
          <p:cNvPr id="94210"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4211" name="Rectangle 3"/>
          <p:cNvSpPr>
            <a:spLocks noGrp="1" noChangeArrowheads="1"/>
          </p:cNvSpPr>
          <p:nvPr>
            <p:ph type="body" idx="1"/>
          </p:nvPr>
        </p:nvSpPr>
        <p:spPr>
          <a:xfrm>
            <a:off x="457200" y="1377950"/>
            <a:ext cx="8795320" cy="2895600"/>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a:lnSpc>
                <a:spcPct val="120000"/>
              </a:lnSpc>
            </a:pPr>
            <a:r>
              <a:rPr lang="en-US" altLang="en-US" sz="2400" dirty="0"/>
              <a:t>Research shows unconditional branch jumps  far distances.  16 bit offset is not sufficient</a:t>
            </a:r>
          </a:p>
          <a:p>
            <a:r>
              <a:rPr lang="en-US" altLang="en-US" sz="2400" dirty="0"/>
              <a:t>Another compromise- a new format (j-format]  is introduced- opcode differentiates all 3 formats</a:t>
            </a:r>
          </a:p>
          <a:p>
            <a:br>
              <a:rPr lang="en-US" altLang="en-US" sz="2800" dirty="0"/>
            </a:br>
            <a:r>
              <a:rPr lang="en-US" altLang="en-US" sz="2800" dirty="0">
                <a:latin typeface="Courier New" panose="02070309020205020404" pitchFamily="49" charset="0"/>
              </a:rPr>
              <a:t>			</a:t>
            </a:r>
            <a:endParaRPr lang="en-US" altLang="en-US" sz="2800" b="1" dirty="0"/>
          </a:p>
        </p:txBody>
      </p:sp>
      <p:grpSp>
        <p:nvGrpSpPr>
          <p:cNvPr id="94236" name="Group 28"/>
          <p:cNvGrpSpPr>
            <a:grpSpLocks/>
          </p:cNvGrpSpPr>
          <p:nvPr/>
        </p:nvGrpSpPr>
        <p:grpSpPr bwMode="auto">
          <a:xfrm>
            <a:off x="794340" y="3071922"/>
            <a:ext cx="7573963" cy="1338263"/>
            <a:chOff x="288" y="1872"/>
            <a:chExt cx="4771" cy="843"/>
          </a:xfrm>
        </p:grpSpPr>
        <p:sp>
          <p:nvSpPr>
            <p:cNvPr id="94214" name="Text Box 6"/>
            <p:cNvSpPr txBox="1">
              <a:spLocks noChangeArrowheads="1"/>
            </p:cNvSpPr>
            <p:nvPr/>
          </p:nvSpPr>
          <p:spPr bwMode="auto">
            <a:xfrm>
              <a:off x="672" y="2160"/>
              <a:ext cx="87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02</a:t>
              </a:r>
            </a:p>
          </p:txBody>
        </p:sp>
        <p:sp>
          <p:nvSpPr>
            <p:cNvPr id="94217" name="Text Box 9"/>
            <p:cNvSpPr txBox="1">
              <a:spLocks noChangeArrowheads="1"/>
            </p:cNvSpPr>
            <p:nvPr/>
          </p:nvSpPr>
          <p:spPr bwMode="auto">
            <a:xfrm>
              <a:off x="1536" y="2160"/>
              <a:ext cx="3523"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endParaRPr lang="en-NZ" altLang="en-US" sz="2400">
                <a:solidFill>
                  <a:schemeClr val="tx1"/>
                </a:solidFill>
                <a:latin typeface="Times New Roman" panose="02020603050405020304" pitchFamily="18" charset="0"/>
              </a:endParaRPr>
            </a:p>
          </p:txBody>
        </p:sp>
        <p:sp>
          <p:nvSpPr>
            <p:cNvPr id="94219" name="Text Box 11"/>
            <p:cNvSpPr txBox="1">
              <a:spLocks noChangeArrowheads="1"/>
            </p:cNvSpPr>
            <p:nvPr/>
          </p:nvSpPr>
          <p:spPr bwMode="auto">
            <a:xfrm>
              <a:off x="672" y="2419"/>
              <a:ext cx="879"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000010</a:t>
              </a:r>
            </a:p>
          </p:txBody>
        </p:sp>
        <p:sp>
          <p:nvSpPr>
            <p:cNvPr id="94222" name="Text Box 14"/>
            <p:cNvSpPr txBox="1">
              <a:spLocks noChangeArrowheads="1"/>
            </p:cNvSpPr>
            <p:nvPr/>
          </p:nvSpPr>
          <p:spPr bwMode="auto">
            <a:xfrm>
              <a:off x="1536" y="2400"/>
              <a:ext cx="3523" cy="296"/>
            </a:xfrm>
            <a:prstGeom prst="rect">
              <a:avLst/>
            </a:prstGeom>
            <a:solidFill>
              <a:schemeClr val="hlink"/>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spcAft>
                  <a:spcPct val="0"/>
                </a:spcAft>
              </a:pPr>
              <a:r>
                <a:rPr lang="en-US" altLang="en-US" sz="2400">
                  <a:solidFill>
                    <a:schemeClr val="tx1"/>
                  </a:solidFill>
                  <a:latin typeface="Times New Roman" panose="02020603050405020304" pitchFamily="18" charset="0"/>
                </a:rPr>
                <a:t>00000000000000000000010101</a:t>
              </a:r>
            </a:p>
          </p:txBody>
        </p:sp>
        <p:sp>
          <p:nvSpPr>
            <p:cNvPr id="94223" name="Text Box 15"/>
            <p:cNvSpPr txBox="1">
              <a:spLocks noChangeArrowheads="1"/>
            </p:cNvSpPr>
            <p:nvPr/>
          </p:nvSpPr>
          <p:spPr bwMode="auto">
            <a:xfrm>
              <a:off x="288" y="1872"/>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a:solidFill>
                    <a:schemeClr val="tx1"/>
                  </a:solidFill>
                  <a:latin typeface="Times New Roman" panose="02020603050405020304" pitchFamily="18" charset="0"/>
                </a:rPr>
                <a:t>J-format</a:t>
              </a:r>
              <a:endParaRPr lang="en-US" altLang="en-US" sz="2400" b="0">
                <a:solidFill>
                  <a:schemeClr val="tx1"/>
                </a:solidFill>
                <a:latin typeface="Times New Roman" panose="02020603050405020304" pitchFamily="18" charset="0"/>
              </a:endParaRPr>
            </a:p>
          </p:txBody>
        </p:sp>
      </p:grpSp>
      <p:sp>
        <p:nvSpPr>
          <p:cNvPr id="94237" name="Rectangle 29"/>
          <p:cNvSpPr>
            <a:spLocks noChangeArrowheads="1"/>
          </p:cNvSpPr>
          <p:nvPr/>
        </p:nvSpPr>
        <p:spPr bwMode="auto">
          <a:xfrm>
            <a:off x="1692275" y="4921623"/>
            <a:ext cx="6196069" cy="1818901"/>
          </a:xfrm>
          <a:prstGeom prst="rect">
            <a:avLst/>
          </a:prstGeom>
          <a:solidFill>
            <a:srgbClr val="FFFF00"/>
          </a:solidFill>
          <a:ln>
            <a:noFill/>
          </a:ln>
          <a:effectLst/>
        </p:spPr>
        <p:txBody>
          <a:bodyPr lIns="90488" tIns="44450" rIns="90488" bIns="44450"/>
          <a:lstStyle>
            <a:lvl1pPr marL="342900" indent="-342900">
              <a:spcBef>
                <a:spcPct val="0"/>
              </a:spcBef>
              <a:spcAft>
                <a:spcPct val="0"/>
              </a:spcAft>
              <a:defRPr sz="2400">
                <a:solidFill>
                  <a:schemeClr val="tx1"/>
                </a:solidFill>
                <a:latin typeface="Times New Roman" panose="02020603050405020304" pitchFamily="18" charset="0"/>
              </a:defRPr>
            </a:lvl1pPr>
            <a:lvl2pPr marL="742950" indent="-285750">
              <a:spcBef>
                <a:spcPct val="0"/>
              </a:spcBef>
              <a:spcAft>
                <a:spcPct val="0"/>
              </a:spcAft>
              <a:defRPr sz="2400">
                <a:solidFill>
                  <a:schemeClr val="tx1"/>
                </a:solidFill>
                <a:latin typeface="Times New Roman" panose="02020603050405020304" pitchFamily="18" charset="0"/>
              </a:defRPr>
            </a:lvl2pPr>
            <a:lvl3pPr marL="1143000" indent="-228600">
              <a:spcBef>
                <a:spcPct val="0"/>
              </a:spcBef>
              <a:spcAft>
                <a:spcPct val="0"/>
              </a:spcAft>
              <a:defRPr sz="2400">
                <a:solidFill>
                  <a:schemeClr val="tx1"/>
                </a:solidFill>
                <a:latin typeface="Times New Roman" panose="02020603050405020304" pitchFamily="18" charset="0"/>
              </a:defRPr>
            </a:lvl3pPr>
            <a:lvl4pPr marL="1600200" indent="-228600">
              <a:spcBef>
                <a:spcPct val="0"/>
              </a:spcBef>
              <a:spcAft>
                <a:spcPct val="0"/>
              </a:spcAft>
              <a:defRPr sz="2400">
                <a:solidFill>
                  <a:schemeClr val="tx1"/>
                </a:solidFill>
                <a:latin typeface="Times New Roman" panose="02020603050405020304" pitchFamily="18" charset="0"/>
              </a:defRPr>
            </a:lvl4pPr>
            <a:lvl5pPr marL="2057400" indent="-228600">
              <a:spcBef>
                <a:spcPct val="0"/>
              </a:spcBef>
              <a:spcAft>
                <a:spcPct val="0"/>
              </a:spcAf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20000"/>
              </a:spcBef>
            </a:pPr>
            <a:r>
              <a:rPr kumimoji="1" lang="en-US" altLang="en-US" b="0" dirty="0">
                <a:latin typeface="Impact" panose="020B0806030902050204" pitchFamily="34" charset="0"/>
              </a:rPr>
              <a:t>Address in j is an immediate word address- </a:t>
            </a:r>
          </a:p>
          <a:p>
            <a:pPr>
              <a:lnSpc>
                <a:spcPct val="100000"/>
              </a:lnSpc>
              <a:spcBef>
                <a:spcPct val="20000"/>
              </a:spcBef>
            </a:pPr>
            <a:r>
              <a:rPr kumimoji="1" lang="en-US" altLang="en-US" dirty="0">
                <a:latin typeface="Impact" panose="020B0806030902050204" pitchFamily="34" charset="0"/>
              </a:rPr>
              <a:t>S</a:t>
            </a:r>
            <a:r>
              <a:rPr kumimoji="1" lang="en-US" altLang="en-US" b="0" dirty="0">
                <a:latin typeface="Impact" panose="020B0806030902050204" pitchFamily="34" charset="0"/>
              </a:rPr>
              <a:t>o two 0’s should be added in last.	</a:t>
            </a:r>
          </a:p>
          <a:p>
            <a:pPr>
              <a:lnSpc>
                <a:spcPct val="100000"/>
              </a:lnSpc>
              <a:spcBef>
                <a:spcPct val="20000"/>
              </a:spcBef>
            </a:pPr>
            <a:r>
              <a:rPr kumimoji="1" lang="en-US" altLang="en-US" b="0" dirty="0">
                <a:latin typeface="Impact" panose="020B0806030902050204" pitchFamily="34" charset="0"/>
              </a:rPr>
              <a:t>Yet first four bites are borrowed from PC.</a:t>
            </a:r>
          </a:p>
          <a:p>
            <a:pPr>
              <a:lnSpc>
                <a:spcPct val="100000"/>
              </a:lnSpc>
              <a:spcBef>
                <a:spcPct val="20000"/>
              </a:spcBef>
            </a:pPr>
            <a:r>
              <a:rPr kumimoji="1" lang="en-US" altLang="en-US" dirty="0">
                <a:latin typeface="Impact" panose="020B0806030902050204" pitchFamily="34" charset="0"/>
              </a:rPr>
              <a:t>Only can jump </a:t>
            </a:r>
            <a:r>
              <a:rPr kumimoji="1" lang="en-US" altLang="en-US">
                <a:latin typeface="Impact" panose="020B0806030902050204" pitchFamily="34" charset="0"/>
              </a:rPr>
              <a:t>to part of </a:t>
            </a:r>
            <a:r>
              <a:rPr kumimoji="1" lang="en-US" altLang="en-US" dirty="0">
                <a:latin typeface="Impact" panose="020B0806030902050204" pitchFamily="34" charset="0"/>
              </a:rPr>
              <a:t>RAM related to PC.</a:t>
            </a:r>
            <a:endParaRPr kumimoji="1" lang="en-US" altLang="en-US" b="0" dirty="0">
              <a:latin typeface="Impact" panose="020B0806030902050204" pitchFamily="34" charset="0"/>
            </a:endParaRPr>
          </a:p>
        </p:txBody>
      </p:sp>
      <p:sp>
        <p:nvSpPr>
          <p:cNvPr id="94238" name="Text Box 30"/>
          <p:cNvSpPr txBox="1">
            <a:spLocks noChangeArrowheads="1"/>
          </p:cNvSpPr>
          <p:nvPr/>
        </p:nvSpPr>
        <p:spPr bwMode="auto">
          <a:xfrm>
            <a:off x="4321460" y="4445373"/>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b="0" dirty="0">
                <a:solidFill>
                  <a:schemeClr val="tx1"/>
                </a:solidFill>
                <a:latin typeface="Times New Roman" panose="02020603050405020304" pitchFamily="18" charset="0"/>
              </a:rPr>
              <a:t>26</a:t>
            </a:r>
          </a:p>
        </p:txBody>
      </p:sp>
      <p:sp>
        <p:nvSpPr>
          <p:cNvPr id="94239" name="Text Box 31"/>
          <p:cNvSpPr txBox="1">
            <a:spLocks noChangeArrowheads="1"/>
          </p:cNvSpPr>
          <p:nvPr/>
        </p:nvSpPr>
        <p:spPr bwMode="auto">
          <a:xfrm>
            <a:off x="1779886" y="4554702"/>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spcAft>
                <a:spcPct val="0"/>
              </a:spcAft>
            </a:pPr>
            <a:r>
              <a:rPr lang="en-US" altLang="en-US" sz="2400" b="0" dirty="0">
                <a:solidFill>
                  <a:schemeClr val="tx1"/>
                </a:solidFill>
                <a:latin typeface="Times New Roman" panose="02020603050405020304" pitchFamily="18" charset="0"/>
              </a:rPr>
              <a:t>6</a:t>
            </a:r>
          </a:p>
        </p:txBody>
      </p:sp>
      <p:sp>
        <p:nvSpPr>
          <p:cNvPr id="94240" name="Rectangle 32"/>
          <p:cNvSpPr>
            <a:spLocks noChangeArrowheads="1"/>
          </p:cNvSpPr>
          <p:nvPr/>
        </p:nvSpPr>
        <p:spPr bwMode="auto">
          <a:xfrm>
            <a:off x="660755" y="259254"/>
            <a:ext cx="6858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chor="ct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sz="4000" b="0" dirty="0"/>
              <a:t>Unconditional jump – J Format</a:t>
            </a:r>
          </a:p>
        </p:txBody>
      </p:sp>
      <p:sp>
        <p:nvSpPr>
          <p:cNvPr id="2" name="Rectangle 1"/>
          <p:cNvSpPr/>
          <p:nvPr/>
        </p:nvSpPr>
        <p:spPr>
          <a:xfrm>
            <a:off x="4003619" y="3577939"/>
            <a:ext cx="1563248" cy="369332"/>
          </a:xfrm>
          <a:prstGeom prst="rect">
            <a:avLst/>
          </a:prstGeom>
        </p:spPr>
        <p:txBody>
          <a:bodyPr wrap="none">
            <a:spAutoFit/>
          </a:bodyPr>
          <a:lstStyle/>
          <a:p>
            <a:r>
              <a:rPr lang="en-US" altLang="en-US" b="1" dirty="0">
                <a:latin typeface="Courier New" panose="02070309020205020404" pitchFamily="49" charset="0"/>
              </a:rPr>
              <a:t>j  address</a:t>
            </a:r>
            <a:endParaRPr lang="en-US" altLang="en-US" b="1" dirty="0"/>
          </a:p>
        </p:txBody>
      </p:sp>
    </p:spTree>
    <p:extLst>
      <p:ext uri="{BB962C8B-B14F-4D97-AF65-F5344CB8AC3E}">
        <p14:creationId xmlns:p14="http://schemas.microsoft.com/office/powerpoint/2010/main" val="1789976955"/>
      </p:ext>
    </p:extLst>
  </p:cSld>
  <p:clrMapOvr>
    <a:masterClrMapping/>
  </p:clrMapOvr>
  <p:transition advTm="2000"/>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84213" y="138609"/>
            <a:ext cx="8259762" cy="769441"/>
          </a:xfrm>
        </p:spPr>
        <p:txBody>
          <a:bodyPr/>
          <a:lstStyle/>
          <a:p>
            <a:pPr eaLnBrk="1" hangingPunct="1"/>
            <a:r>
              <a:rPr lang="en-US" altLang="en-US" dirty="0"/>
              <a:t>MIPS ISA : If-Else</a:t>
            </a:r>
            <a:endParaRPr lang="en-AU" altLang="en-US" dirty="0"/>
          </a:p>
        </p:txBody>
      </p:sp>
      <p:sp>
        <p:nvSpPr>
          <p:cNvPr id="67588" name="Rectangle 3"/>
          <p:cNvSpPr>
            <a:spLocks noGrp="1" noChangeArrowheads="1"/>
          </p:cNvSpPr>
          <p:nvPr>
            <p:ph type="body" idx="1"/>
          </p:nvPr>
        </p:nvSpPr>
        <p:spPr>
          <a:xfrm>
            <a:off x="536024" y="1092103"/>
            <a:ext cx="8270875" cy="5111750"/>
          </a:xfrm>
        </p:spPr>
        <p:txBody>
          <a:bodyPr/>
          <a:lstStyle/>
          <a:p>
            <a:pPr marL="0" indent="0" eaLnBrk="1" hangingPunct="1">
              <a:lnSpc>
                <a:spcPct val="90000"/>
              </a:lnSpc>
              <a:buNone/>
            </a:pPr>
            <a:r>
              <a:rPr lang="en-US" altLang="en-US" sz="2400" dirty="0">
                <a:latin typeface="Lucida Console" panose="020B0609040504020204" pitchFamily="49" charset="0"/>
              </a:rPr>
              <a:t>if (</a:t>
            </a:r>
            <a:r>
              <a:rPr lang="en-US" altLang="en-US" sz="2400" dirty="0" err="1">
                <a:latin typeface="Lucida Console" panose="020B0609040504020204" pitchFamily="49" charset="0"/>
              </a:rPr>
              <a:t>i</a:t>
            </a:r>
            <a:r>
              <a:rPr lang="en-US" altLang="en-US" sz="2400" dirty="0">
                <a:latin typeface="Lucida Console" panose="020B0609040504020204" pitchFamily="49" charset="0"/>
              </a:rPr>
              <a:t>==j) </a:t>
            </a:r>
            <a:br>
              <a:rPr lang="en-US" altLang="en-US" sz="2400" dirty="0">
                <a:latin typeface="Lucida Console" panose="020B0609040504020204" pitchFamily="49" charset="0"/>
              </a:rPr>
            </a:br>
            <a:r>
              <a:rPr lang="en-US" altLang="en-US" sz="2400" dirty="0">
                <a:latin typeface="Lucida Console" panose="020B0609040504020204" pitchFamily="49" charset="0"/>
              </a:rPr>
              <a:t>    f = </a:t>
            </a:r>
            <a:r>
              <a:rPr lang="en-US" altLang="en-US" sz="2400" dirty="0" err="1">
                <a:latin typeface="Lucida Console" panose="020B0609040504020204" pitchFamily="49" charset="0"/>
              </a:rPr>
              <a:t>g+h</a:t>
            </a:r>
            <a:r>
              <a:rPr lang="en-US" altLang="en-US" sz="2400" dirty="0">
                <a:latin typeface="Lucida Console" panose="020B0609040504020204" pitchFamily="49" charset="0"/>
              </a:rPr>
              <a:t>;</a:t>
            </a:r>
            <a:br>
              <a:rPr lang="en-US" altLang="en-US" sz="2400" dirty="0">
                <a:latin typeface="Lucida Console" panose="020B0609040504020204" pitchFamily="49" charset="0"/>
              </a:rPr>
            </a:br>
            <a:r>
              <a:rPr lang="en-US" altLang="en-US" sz="2400" dirty="0">
                <a:latin typeface="Lucida Console" panose="020B0609040504020204" pitchFamily="49" charset="0"/>
              </a:rPr>
              <a:t>else</a:t>
            </a:r>
            <a:br>
              <a:rPr lang="en-US" altLang="en-US" sz="2400" dirty="0">
                <a:latin typeface="Lucida Console" panose="020B0609040504020204" pitchFamily="49" charset="0"/>
              </a:rPr>
            </a:br>
            <a:r>
              <a:rPr lang="en-US" altLang="en-US" sz="2400" dirty="0">
                <a:latin typeface="Lucida Console" panose="020B0609040504020204" pitchFamily="49" charset="0"/>
              </a:rPr>
              <a:t>    f = g-h;</a:t>
            </a:r>
            <a:br>
              <a:rPr lang="en-US" altLang="en-US" sz="2400" dirty="0">
                <a:latin typeface="Lucida Console" panose="020B0609040504020204" pitchFamily="49" charset="0"/>
              </a:rPr>
            </a:br>
            <a:r>
              <a:rPr lang="en-US" altLang="en-US" sz="2400" dirty="0">
                <a:latin typeface="Lucida Console" panose="020B0609040504020204" pitchFamily="49" charset="0"/>
              </a:rPr>
              <a:t>g = h</a:t>
            </a:r>
          </a:p>
          <a:p>
            <a:pPr eaLnBrk="1" hangingPunct="1">
              <a:lnSpc>
                <a:spcPct val="90000"/>
              </a:lnSpc>
              <a:spcBef>
                <a:spcPct val="50000"/>
              </a:spcBef>
              <a:spcAft>
                <a:spcPct val="30000"/>
              </a:spcAft>
              <a:buFont typeface="Wingdings" panose="05000000000000000000" pitchFamily="2" charset="2"/>
              <a:buNone/>
            </a:pPr>
            <a:r>
              <a:rPr lang="en-US" altLang="en-US" sz="2400" dirty="0"/>
              <a:t>f, g, j  in $s0, $s1, …$s4</a:t>
            </a:r>
          </a:p>
        </p:txBody>
      </p:sp>
      <p:pic>
        <p:nvPicPr>
          <p:cNvPr id="67590" name="Picture 6" descr="f02-09-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0940" y="250688"/>
            <a:ext cx="3468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523198" y="3514277"/>
            <a:ext cx="3345788" cy="1754326"/>
          </a:xfrm>
          <a:prstGeom prst="rect">
            <a:avLst/>
          </a:prstGeom>
          <a:solidFill>
            <a:srgbClr val="FFFF00"/>
          </a:solidFill>
        </p:spPr>
        <p:txBody>
          <a:bodyPr wrap="non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sz="2400" dirty="0">
                <a:latin typeface="Lucida Console" panose="020B0609040504020204" pitchFamily="49" charset="0"/>
              </a:rPr>
              <a:t>bne $s3, $s4, 3</a:t>
            </a:r>
            <a:br>
              <a:rPr lang="en-US" altLang="en-US" sz="2400" dirty="0">
                <a:latin typeface="Lucida Console" panose="020B0609040504020204" pitchFamily="49" charset="0"/>
              </a:rPr>
            </a:br>
            <a:r>
              <a:rPr lang="en-US" altLang="en-US" sz="2400" dirty="0">
                <a:latin typeface="Lucida Console" panose="020B0609040504020204" pitchFamily="49" charset="0"/>
              </a:rPr>
              <a:t>add $s0, $s1, $s2</a:t>
            </a:r>
            <a:br>
              <a:rPr lang="en-US" altLang="en-US" sz="2400" dirty="0">
                <a:latin typeface="Lucida Console" panose="020B0609040504020204" pitchFamily="49" charset="0"/>
              </a:rPr>
            </a:br>
            <a:r>
              <a:rPr lang="en-US" altLang="en-US" sz="2400" dirty="0">
                <a:latin typeface="Lucida Console" panose="020B0609040504020204" pitchFamily="49" charset="0"/>
              </a:rPr>
              <a:t>j ??  [PC + 8]</a:t>
            </a:r>
            <a:br>
              <a:rPr lang="en-US" altLang="en-US" sz="2400" dirty="0">
                <a:latin typeface="Lucida Console" panose="020B0609040504020204" pitchFamily="49" charset="0"/>
              </a:rPr>
            </a:br>
            <a:r>
              <a:rPr lang="en-US" altLang="en-US" sz="2400" dirty="0">
                <a:latin typeface="Lucida Console" panose="020B0609040504020204" pitchFamily="49" charset="0"/>
              </a:rPr>
              <a:t>sub $s0, $s1, $s2</a:t>
            </a:r>
            <a:br>
              <a:rPr lang="en-US" altLang="en-US" sz="2400" dirty="0">
                <a:latin typeface="Lucida Console" panose="020B0609040504020204" pitchFamily="49" charset="0"/>
              </a:rPr>
            </a:br>
            <a:r>
              <a:rPr lang="en-US" altLang="en-US" sz="2400" dirty="0">
                <a:latin typeface="Lucida Console" panose="020B0609040504020204" pitchFamily="49" charset="0"/>
              </a:rPr>
              <a:t>add $s1, $s2, $0</a:t>
            </a:r>
            <a:endParaRPr lang="en-AU" altLang="en-US" sz="2400" dirty="0">
              <a:latin typeface="Lucida Console" panose="020B0609040504020204" pitchFamily="49" charset="0"/>
            </a:endParaRPr>
          </a:p>
        </p:txBody>
      </p:sp>
      <p:sp>
        <p:nvSpPr>
          <p:cNvPr id="5" name="Rectangle 4"/>
          <p:cNvSpPr/>
          <p:nvPr/>
        </p:nvSpPr>
        <p:spPr bwMode="auto">
          <a:xfrm>
            <a:off x="5511574" y="2877404"/>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5558346" y="3393198"/>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Rectangle 12"/>
          <p:cNvSpPr/>
          <p:nvPr/>
        </p:nvSpPr>
        <p:spPr bwMode="auto">
          <a:xfrm>
            <a:off x="5558346" y="4675195"/>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6" name="Straight Connector 15"/>
          <p:cNvCxnSpPr/>
          <p:nvPr/>
        </p:nvCxnSpPr>
        <p:spPr bwMode="auto">
          <a:xfrm flipH="1">
            <a:off x="5123013" y="2277009"/>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137386" y="2277009"/>
            <a:ext cx="60732" cy="1859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Arrow Connector 19"/>
          <p:cNvCxnSpPr/>
          <p:nvPr/>
        </p:nvCxnSpPr>
        <p:spPr bwMode="auto">
          <a:xfrm flipV="1">
            <a:off x="5198118" y="4095052"/>
            <a:ext cx="420960" cy="1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9" name="Straight Connector 28"/>
          <p:cNvCxnSpPr/>
          <p:nvPr/>
        </p:nvCxnSpPr>
        <p:spPr bwMode="auto">
          <a:xfrm flipH="1">
            <a:off x="6771046" y="3451271"/>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7288665" y="3467039"/>
            <a:ext cx="0" cy="117027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Flowchart: Decision 26"/>
          <p:cNvSpPr/>
          <p:nvPr/>
        </p:nvSpPr>
        <p:spPr bwMode="auto">
          <a:xfrm>
            <a:off x="5666442" y="2105443"/>
            <a:ext cx="853469" cy="341072"/>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1" name="Straight Arrow Connector 30"/>
          <p:cNvCxnSpPr>
            <a:stCxn id="27" idx="2"/>
            <a:endCxn id="5" idx="0"/>
          </p:cNvCxnSpPr>
          <p:nvPr/>
        </p:nvCxnSpPr>
        <p:spPr bwMode="auto">
          <a:xfrm>
            <a:off x="6093177" y="2446515"/>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7" name="Straight Arrow Connector 36"/>
          <p:cNvCxnSpPr/>
          <p:nvPr/>
        </p:nvCxnSpPr>
        <p:spPr bwMode="auto">
          <a:xfrm>
            <a:off x="6123642" y="4273300"/>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Straight Arrow Connector 32"/>
          <p:cNvCxnSpPr/>
          <p:nvPr/>
        </p:nvCxnSpPr>
        <p:spPr bwMode="auto">
          <a:xfrm flipH="1">
            <a:off x="6825094" y="4652502"/>
            <a:ext cx="463571" cy="226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0" name="Rectangle 39"/>
          <p:cNvSpPr/>
          <p:nvPr/>
        </p:nvSpPr>
        <p:spPr bwMode="auto">
          <a:xfrm>
            <a:off x="5647593" y="4015682"/>
            <a:ext cx="1224136" cy="32823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f</a:t>
            </a:r>
            <a:r>
              <a:rPr kumimoji="0" lang="en-US" sz="1800" b="0" i="0" u="none" strike="noStrike" cap="none" normalizeH="0" baseline="0" dirty="0">
                <a:ln>
                  <a:noFill/>
                </a:ln>
                <a:solidFill>
                  <a:schemeClr val="tx1"/>
                </a:solidFill>
                <a:effectLst/>
                <a:latin typeface="Arial" charset="0"/>
              </a:rPr>
              <a:t> = g - h</a:t>
            </a:r>
          </a:p>
        </p:txBody>
      </p:sp>
      <p:cxnSp>
        <p:nvCxnSpPr>
          <p:cNvPr id="43" name="Straight Arrow Connector 42"/>
          <p:cNvCxnSpPr/>
          <p:nvPr/>
        </p:nvCxnSpPr>
        <p:spPr bwMode="auto">
          <a:xfrm>
            <a:off x="6108409" y="3040936"/>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6" name="TextBox 35"/>
          <p:cNvSpPr txBox="1"/>
          <p:nvPr/>
        </p:nvSpPr>
        <p:spPr>
          <a:xfrm>
            <a:off x="5725420" y="2069853"/>
            <a:ext cx="941283" cy="369332"/>
          </a:xfrm>
          <a:prstGeom prst="rect">
            <a:avLst/>
          </a:prstGeom>
          <a:noFill/>
        </p:spPr>
        <p:txBody>
          <a:bodyPr wrap="none" rtlCol="0">
            <a:spAutoFit/>
          </a:bodyPr>
          <a:lstStyle/>
          <a:p>
            <a:r>
              <a:rPr lang="en-US" dirty="0"/>
              <a:t>  </a:t>
            </a:r>
            <a:r>
              <a:rPr lang="en-US" dirty="0" err="1"/>
              <a:t>i</a:t>
            </a:r>
            <a:r>
              <a:rPr lang="en-US" dirty="0"/>
              <a:t>== j ?</a:t>
            </a:r>
          </a:p>
        </p:txBody>
      </p:sp>
      <p:sp>
        <p:nvSpPr>
          <p:cNvPr id="45" name="TextBox 44"/>
          <p:cNvSpPr txBox="1"/>
          <p:nvPr/>
        </p:nvSpPr>
        <p:spPr>
          <a:xfrm>
            <a:off x="5808482" y="2789121"/>
            <a:ext cx="1031051" cy="369332"/>
          </a:xfrm>
          <a:prstGeom prst="rect">
            <a:avLst/>
          </a:prstGeom>
          <a:noFill/>
        </p:spPr>
        <p:txBody>
          <a:bodyPr wrap="none" rtlCol="0">
            <a:spAutoFit/>
          </a:bodyPr>
          <a:lstStyle/>
          <a:p>
            <a:r>
              <a:rPr lang="en-US" dirty="0"/>
              <a:t>f = g + h</a:t>
            </a:r>
          </a:p>
        </p:txBody>
      </p:sp>
      <p:sp>
        <p:nvSpPr>
          <p:cNvPr id="46" name="TextBox 45"/>
          <p:cNvSpPr txBox="1"/>
          <p:nvPr/>
        </p:nvSpPr>
        <p:spPr>
          <a:xfrm>
            <a:off x="5867306" y="4618645"/>
            <a:ext cx="704039" cy="369332"/>
          </a:xfrm>
          <a:prstGeom prst="rect">
            <a:avLst/>
          </a:prstGeom>
          <a:noFill/>
        </p:spPr>
        <p:txBody>
          <a:bodyPr wrap="none" rtlCol="0">
            <a:spAutoFit/>
          </a:bodyPr>
          <a:lstStyle/>
          <a:p>
            <a:r>
              <a:rPr lang="en-US" dirty="0"/>
              <a:t>g = h</a:t>
            </a:r>
          </a:p>
        </p:txBody>
      </p:sp>
      <p:sp>
        <p:nvSpPr>
          <p:cNvPr id="47" name="TextBox 46"/>
          <p:cNvSpPr txBox="1"/>
          <p:nvPr/>
        </p:nvSpPr>
        <p:spPr>
          <a:xfrm>
            <a:off x="5948567" y="3314107"/>
            <a:ext cx="620683" cy="369332"/>
          </a:xfrm>
          <a:prstGeom prst="rect">
            <a:avLst/>
          </a:prstGeom>
          <a:noFill/>
        </p:spPr>
        <p:txBody>
          <a:bodyPr wrap="none" rtlCol="0">
            <a:spAutoFit/>
          </a:bodyPr>
          <a:lstStyle/>
          <a:p>
            <a:r>
              <a:rPr lang="en-US" dirty="0"/>
              <a:t>J   ?</a:t>
            </a:r>
          </a:p>
        </p:txBody>
      </p:sp>
      <p:sp>
        <p:nvSpPr>
          <p:cNvPr id="48" name="TextBox 47"/>
          <p:cNvSpPr txBox="1"/>
          <p:nvPr/>
        </p:nvSpPr>
        <p:spPr>
          <a:xfrm>
            <a:off x="4223169" y="3139057"/>
            <a:ext cx="1763624" cy="369332"/>
          </a:xfrm>
          <a:prstGeom prst="rect">
            <a:avLst/>
          </a:prstGeom>
          <a:noFill/>
        </p:spPr>
        <p:txBody>
          <a:bodyPr wrap="none" rtlCol="0">
            <a:spAutoFit/>
          </a:bodyPr>
          <a:lstStyle/>
          <a:p>
            <a:r>
              <a:rPr lang="en-US" dirty="0"/>
              <a:t>pc </a:t>
            </a:r>
            <a:r>
              <a:rPr lang="en-US" dirty="0">
                <a:sym typeface="Wingdings" panose="05000000000000000000" pitchFamily="2" charset="2"/>
              </a:rPr>
              <a:t> pc + </a:t>
            </a:r>
            <a:r>
              <a:rPr lang="en-US" dirty="0"/>
              <a:t>3 * 4</a:t>
            </a:r>
          </a:p>
        </p:txBody>
      </p:sp>
      <p:sp>
        <p:nvSpPr>
          <p:cNvPr id="49" name="TextBox 48"/>
          <p:cNvSpPr txBox="1"/>
          <p:nvPr/>
        </p:nvSpPr>
        <p:spPr>
          <a:xfrm>
            <a:off x="6157443" y="3645689"/>
            <a:ext cx="1827744" cy="369332"/>
          </a:xfrm>
          <a:prstGeom prst="rect">
            <a:avLst/>
          </a:prstGeom>
          <a:noFill/>
        </p:spPr>
        <p:txBody>
          <a:bodyPr wrap="none" rtlCol="0">
            <a:spAutoFit/>
          </a:bodyPr>
          <a:lstStyle/>
          <a:p>
            <a:r>
              <a:rPr lang="en-US" dirty="0"/>
              <a:t>pc </a:t>
            </a:r>
            <a:r>
              <a:rPr lang="en-US" dirty="0">
                <a:sym typeface="Wingdings" panose="05000000000000000000" pitchFamily="2" charset="2"/>
              </a:rPr>
              <a:t> pc +  2 </a:t>
            </a:r>
            <a:r>
              <a:rPr lang="en-US" dirty="0"/>
              <a:t>* 4</a:t>
            </a:r>
          </a:p>
        </p:txBody>
      </p:sp>
      <p:sp>
        <p:nvSpPr>
          <p:cNvPr id="50" name="TextBox 49"/>
          <p:cNvSpPr txBox="1"/>
          <p:nvPr/>
        </p:nvSpPr>
        <p:spPr>
          <a:xfrm>
            <a:off x="4233513" y="2627772"/>
            <a:ext cx="774571" cy="369332"/>
          </a:xfrm>
          <a:prstGeom prst="rect">
            <a:avLst/>
          </a:prstGeom>
          <a:noFill/>
        </p:spPr>
        <p:txBody>
          <a:bodyPr wrap="none" rtlCol="0">
            <a:spAutoFit/>
          </a:bodyPr>
          <a:lstStyle/>
          <a:p>
            <a:r>
              <a:rPr lang="en-US" dirty="0">
                <a:sym typeface="Wingdings" panose="05000000000000000000" pitchFamily="2" charset="2"/>
              </a:rPr>
              <a:t>ELSE</a:t>
            </a:r>
            <a:endParaRPr lang="en-US" dirty="0"/>
          </a:p>
        </p:txBody>
      </p:sp>
      <p:sp>
        <p:nvSpPr>
          <p:cNvPr id="51" name="TextBox 50"/>
          <p:cNvSpPr txBox="1"/>
          <p:nvPr/>
        </p:nvSpPr>
        <p:spPr>
          <a:xfrm>
            <a:off x="213296" y="5365174"/>
            <a:ext cx="5152063" cy="1477328"/>
          </a:xfrm>
          <a:prstGeom prst="rect">
            <a:avLst/>
          </a:prstGeom>
          <a:solidFill>
            <a:srgbClr val="FFFF00"/>
          </a:solidFill>
        </p:spPr>
        <p:txBody>
          <a:bodyPr wrap="squar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sz="2000" dirty="0">
                <a:latin typeface="Lucida Console" panose="020B0609040504020204" pitchFamily="49" charset="0"/>
              </a:rPr>
              <a:t>00010110011101000000000000000110</a:t>
            </a:r>
            <a:br>
              <a:rPr lang="en-US" altLang="en-US" sz="2000" dirty="0">
                <a:latin typeface="Lucida Console" panose="020B0609040504020204" pitchFamily="49" charset="0"/>
              </a:rPr>
            </a:br>
            <a:r>
              <a:rPr lang="en-US" altLang="en-US" sz="2000" dirty="0">
                <a:latin typeface="Lucida Console" panose="020B0609040504020204" pitchFamily="49" charset="0"/>
              </a:rPr>
              <a:t>00000010000100011001000000010000</a:t>
            </a:r>
            <a:br>
              <a:rPr lang="en-US" altLang="en-US" sz="2400" dirty="0">
                <a:latin typeface="Lucida Console" panose="020B0609040504020204" pitchFamily="49" charset="0"/>
              </a:rPr>
            </a:br>
            <a:r>
              <a:rPr lang="en-US" altLang="en-US" sz="2000" dirty="0">
                <a:latin typeface="Lucida Console" panose="020B0609040504020204" pitchFamily="49" charset="0"/>
              </a:rPr>
              <a:t>000010000000000000000000000000100000001000010001100100000001001000000010000100000000000000010000</a:t>
            </a:r>
            <a:endParaRPr lang="en-AU" altLang="en-US" sz="2000" dirty="0">
              <a:latin typeface="Lucida Console" panose="020B0609040504020204" pitchFamily="49" charset="0"/>
            </a:endParaRPr>
          </a:p>
        </p:txBody>
      </p:sp>
      <p:sp>
        <p:nvSpPr>
          <p:cNvPr id="28" name="TextBox 27"/>
          <p:cNvSpPr txBox="1"/>
          <p:nvPr/>
        </p:nvSpPr>
        <p:spPr>
          <a:xfrm>
            <a:off x="213296" y="5360031"/>
            <a:ext cx="5152063" cy="1477328"/>
          </a:xfrm>
          <a:prstGeom prst="rect">
            <a:avLst/>
          </a:prstGeom>
          <a:solidFill>
            <a:srgbClr val="FFFF00"/>
          </a:solidFill>
        </p:spPr>
        <p:txBody>
          <a:bodyPr wrap="squar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sz="2000" dirty="0">
                <a:latin typeface="Lucida Console" panose="020B0609040504020204" pitchFamily="49" charset="0"/>
              </a:rPr>
              <a:t>00010110011101000000000000000110</a:t>
            </a:r>
            <a:br>
              <a:rPr lang="en-US" altLang="en-US" sz="2000" dirty="0">
                <a:latin typeface="Lucida Console" panose="020B0609040504020204" pitchFamily="49" charset="0"/>
              </a:rPr>
            </a:br>
            <a:r>
              <a:rPr lang="en-US" altLang="en-US" sz="2000" dirty="0">
                <a:latin typeface="Lucida Console" panose="020B0609040504020204" pitchFamily="49" charset="0"/>
              </a:rPr>
              <a:t>00000010000100011001000000010000</a:t>
            </a:r>
            <a:br>
              <a:rPr lang="en-US" altLang="en-US" sz="2400" dirty="0">
                <a:latin typeface="Lucida Console" panose="020B0609040504020204" pitchFamily="49" charset="0"/>
              </a:rPr>
            </a:br>
            <a:r>
              <a:rPr lang="en-US" altLang="en-US" sz="2000" dirty="0">
                <a:latin typeface="Lucida Console" panose="020B0609040504020204" pitchFamily="49" charset="0"/>
              </a:rPr>
              <a:t>000010??????????????????????????0000001000010001100100000001001000000010000100000000000000010000</a:t>
            </a:r>
            <a:endParaRPr lang="en-AU" altLang="en-US" sz="2000" dirty="0">
              <a:latin typeface="Lucida Console" panose="020B0609040504020204" pitchFamily="49" charset="0"/>
            </a:endParaRPr>
          </a:p>
        </p:txBody>
      </p:sp>
      <p:sp>
        <p:nvSpPr>
          <p:cNvPr id="32" name="TextBox 31"/>
          <p:cNvSpPr txBox="1"/>
          <p:nvPr/>
        </p:nvSpPr>
        <p:spPr>
          <a:xfrm>
            <a:off x="5415361" y="5176592"/>
            <a:ext cx="3283035" cy="1588127"/>
          </a:xfrm>
          <a:prstGeom prst="rect">
            <a:avLst/>
          </a:prstGeom>
          <a:solidFill>
            <a:srgbClr val="FFFF00"/>
          </a:solidFill>
        </p:spPr>
        <p:txBody>
          <a:bodyPr wrap="squar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dirty="0">
                <a:latin typeface="Lucida Console" panose="020B0609040504020204" pitchFamily="49" charset="0"/>
              </a:rPr>
              <a:t>J – need to give almost the full address- only the first 4 bits of PC is used + last 00.</a:t>
            </a:r>
            <a:br>
              <a:rPr lang="en-US" altLang="en-US" dirty="0">
                <a:latin typeface="Lucida Console" panose="020B0609040504020204" pitchFamily="49" charset="0"/>
              </a:rPr>
            </a:br>
            <a:r>
              <a:rPr lang="en-US" altLang="en-US" dirty="0">
                <a:latin typeface="Lucida Console" panose="020B0609040504020204" pitchFamily="49" charset="0"/>
              </a:rPr>
              <a:t>26 + 4 + 2 : </a:t>
            </a:r>
            <a:r>
              <a:rPr lang="en-US" altLang="en-US" dirty="0" err="1">
                <a:latin typeface="Lucida Console" panose="020B0609040504020204" pitchFamily="49" charset="0"/>
              </a:rPr>
              <a:t>bne</a:t>
            </a:r>
            <a:r>
              <a:rPr lang="en-US" altLang="en-US" dirty="0">
                <a:latin typeface="Lucida Console" panose="020B0609040504020204" pitchFamily="49" charset="0"/>
              </a:rPr>
              <a:t>?</a:t>
            </a:r>
            <a:endParaRPr lang="en-AU" altLang="en-US" dirty="0">
              <a:latin typeface="Lucida Console" panose="020B0609040504020204"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684213" y="138609"/>
            <a:ext cx="8259762" cy="769441"/>
          </a:xfrm>
        </p:spPr>
        <p:txBody>
          <a:bodyPr/>
          <a:lstStyle/>
          <a:p>
            <a:pPr eaLnBrk="1" hangingPunct="1"/>
            <a:r>
              <a:rPr lang="en-US" altLang="en-US" dirty="0"/>
              <a:t>MIPS Assembly: If-Else</a:t>
            </a:r>
            <a:endParaRPr lang="en-AU" altLang="en-US" dirty="0"/>
          </a:p>
        </p:txBody>
      </p:sp>
      <p:sp>
        <p:nvSpPr>
          <p:cNvPr id="67588" name="Rectangle 3"/>
          <p:cNvSpPr>
            <a:spLocks noGrp="1" noChangeArrowheads="1"/>
          </p:cNvSpPr>
          <p:nvPr>
            <p:ph type="body" idx="1"/>
          </p:nvPr>
        </p:nvSpPr>
        <p:spPr>
          <a:xfrm>
            <a:off x="684213" y="1125538"/>
            <a:ext cx="8270875" cy="5111750"/>
          </a:xfrm>
        </p:spPr>
        <p:txBody>
          <a:bodyPr/>
          <a:lstStyle/>
          <a:p>
            <a:pPr marL="0" indent="0" eaLnBrk="1" hangingPunct="1">
              <a:lnSpc>
                <a:spcPct val="90000"/>
              </a:lnSpc>
              <a:buNone/>
            </a:pPr>
            <a:r>
              <a:rPr lang="en-US" altLang="en-US" sz="2400" dirty="0"/>
              <a:t>C code:</a:t>
            </a:r>
          </a:p>
          <a:p>
            <a:pPr eaLnBrk="1" hangingPunct="1">
              <a:lnSpc>
                <a:spcPct val="90000"/>
              </a:lnSpc>
              <a:spcBef>
                <a:spcPct val="50000"/>
              </a:spcBef>
              <a:spcAft>
                <a:spcPct val="30000"/>
              </a:spcAft>
              <a:buFont typeface="Wingdings" panose="05000000000000000000" pitchFamily="2" charset="2"/>
              <a:buNone/>
            </a:pPr>
            <a:r>
              <a:rPr lang="en-US" altLang="en-US" sz="2400" dirty="0">
                <a:latin typeface="Lucida Console" panose="020B0609040504020204" pitchFamily="49" charset="0"/>
              </a:rPr>
              <a:t>	if (</a:t>
            </a:r>
            <a:r>
              <a:rPr lang="en-US" altLang="en-US" sz="2400" dirty="0" err="1">
                <a:latin typeface="Lucida Console" panose="020B0609040504020204" pitchFamily="49" charset="0"/>
              </a:rPr>
              <a:t>i</a:t>
            </a:r>
            <a:r>
              <a:rPr lang="en-US" altLang="en-US" sz="2400" dirty="0">
                <a:latin typeface="Lucida Console" panose="020B0609040504020204" pitchFamily="49" charset="0"/>
              </a:rPr>
              <a:t>==j) f = </a:t>
            </a:r>
            <a:r>
              <a:rPr lang="en-US" altLang="en-US" sz="2400" dirty="0" err="1">
                <a:latin typeface="Lucida Console" panose="020B0609040504020204" pitchFamily="49" charset="0"/>
              </a:rPr>
              <a:t>g+h</a:t>
            </a:r>
            <a:r>
              <a:rPr lang="en-US" altLang="en-US" sz="2400" dirty="0">
                <a:latin typeface="Lucida Console" panose="020B0609040504020204" pitchFamily="49" charset="0"/>
              </a:rPr>
              <a:t>;</a:t>
            </a:r>
            <a:br>
              <a:rPr lang="en-US" altLang="en-US" sz="2400" dirty="0">
                <a:latin typeface="Lucida Console" panose="020B0609040504020204" pitchFamily="49" charset="0"/>
              </a:rPr>
            </a:br>
            <a:r>
              <a:rPr lang="en-US" altLang="en-US" sz="2400" dirty="0">
                <a:latin typeface="Lucida Console" panose="020B0609040504020204" pitchFamily="49" charset="0"/>
              </a:rPr>
              <a:t>else f = g-h;</a:t>
            </a:r>
            <a:br>
              <a:rPr lang="en-US" altLang="en-US" sz="2400" dirty="0">
                <a:latin typeface="Lucida Console" panose="020B0609040504020204" pitchFamily="49" charset="0"/>
              </a:rPr>
            </a:br>
            <a:r>
              <a:rPr lang="en-US" altLang="en-US" sz="2400" dirty="0">
                <a:latin typeface="Lucida Console" panose="020B0609040504020204" pitchFamily="49" charset="0"/>
              </a:rPr>
              <a:t>g = h</a:t>
            </a:r>
          </a:p>
          <a:p>
            <a:pPr eaLnBrk="1" hangingPunct="1">
              <a:lnSpc>
                <a:spcPct val="90000"/>
              </a:lnSpc>
              <a:spcBef>
                <a:spcPct val="50000"/>
              </a:spcBef>
              <a:spcAft>
                <a:spcPct val="30000"/>
              </a:spcAft>
              <a:buFont typeface="Wingdings" panose="05000000000000000000" pitchFamily="2" charset="2"/>
              <a:buNone/>
            </a:pPr>
            <a:r>
              <a:rPr lang="en-US" altLang="en-US" sz="2400" dirty="0"/>
              <a:t>f, g, … in $s0, $s1, …</a:t>
            </a:r>
          </a:p>
          <a:p>
            <a:pPr marL="0" indent="0" eaLnBrk="1" hangingPunct="1">
              <a:lnSpc>
                <a:spcPct val="90000"/>
              </a:lnSpc>
              <a:buNone/>
            </a:pPr>
            <a:r>
              <a:rPr lang="en-US" altLang="en-US" sz="2800" dirty="0"/>
              <a:t>Compiled MIPS code:</a:t>
            </a:r>
          </a:p>
          <a:p>
            <a:pPr eaLnBrk="1" hangingPunct="1">
              <a:lnSpc>
                <a:spcPct val="90000"/>
              </a:lnSpc>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a:t>
            </a:r>
            <a:r>
              <a:rPr lang="en-US" altLang="en-US" sz="2400" dirty="0">
                <a:latin typeface="Lucida Console" panose="020B0609040504020204" pitchFamily="49" charset="0"/>
              </a:rPr>
              <a:t>bne $s3, $s4, Else</a:t>
            </a:r>
            <a:br>
              <a:rPr lang="en-US" altLang="en-US" sz="2400" dirty="0">
                <a:latin typeface="Lucida Console" panose="020B0609040504020204" pitchFamily="49" charset="0"/>
              </a:rPr>
            </a:br>
            <a:r>
              <a:rPr lang="en-US" altLang="en-US" sz="2400" dirty="0">
                <a:latin typeface="Lucida Console" panose="020B0609040504020204" pitchFamily="49" charset="0"/>
              </a:rPr>
              <a:t>  add $s0, $s1, $s2</a:t>
            </a:r>
            <a:br>
              <a:rPr lang="en-US" altLang="en-US" sz="2400" dirty="0">
                <a:latin typeface="Lucida Console" panose="020B0609040504020204" pitchFamily="49" charset="0"/>
              </a:rPr>
            </a:br>
            <a:r>
              <a:rPr lang="en-US" altLang="en-US" sz="2400" dirty="0">
                <a:latin typeface="Lucida Console" panose="020B0609040504020204" pitchFamily="49" charset="0"/>
              </a:rPr>
              <a:t>  j   Exit</a:t>
            </a:r>
            <a:br>
              <a:rPr lang="en-US" altLang="en-US" sz="2400" dirty="0">
                <a:latin typeface="Lucida Console" panose="020B0609040504020204" pitchFamily="49" charset="0"/>
              </a:rPr>
            </a:br>
            <a:r>
              <a:rPr lang="en-US" altLang="en-US" sz="2400" dirty="0">
                <a:latin typeface="Lucida Console" panose="020B0609040504020204" pitchFamily="49" charset="0"/>
              </a:rPr>
              <a:t>Else: sub $s0, $s1, $s2</a:t>
            </a:r>
            <a:br>
              <a:rPr lang="en-US" altLang="en-US" sz="2400" dirty="0">
                <a:latin typeface="Lucida Console" panose="020B0609040504020204" pitchFamily="49" charset="0"/>
              </a:rPr>
            </a:br>
            <a:r>
              <a:rPr lang="en-US" altLang="en-US" sz="2400" dirty="0">
                <a:latin typeface="Lucida Console" panose="020B0609040504020204" pitchFamily="49" charset="0"/>
              </a:rPr>
              <a:t>Exit: add $s1, 4S2, $0…</a:t>
            </a:r>
            <a:endParaRPr lang="en-AU" altLang="en-US" sz="2400" dirty="0">
              <a:latin typeface="Lucida Console" panose="020B0609040504020204" pitchFamily="49" charset="0"/>
            </a:endParaRPr>
          </a:p>
        </p:txBody>
      </p:sp>
      <p:sp>
        <p:nvSpPr>
          <p:cNvPr id="67589" name="AutoShape 5"/>
          <p:cNvSpPr>
            <a:spLocks/>
          </p:cNvSpPr>
          <p:nvPr/>
        </p:nvSpPr>
        <p:spPr bwMode="auto">
          <a:xfrm>
            <a:off x="3917852" y="2236596"/>
            <a:ext cx="1948823" cy="1025286"/>
          </a:xfrm>
          <a:prstGeom prst="borderCallout1">
            <a:avLst>
              <a:gd name="adj1" fmla="val 28347"/>
              <a:gd name="adj2" fmla="val -2157"/>
              <a:gd name="adj3" fmla="val 187745"/>
              <a:gd name="adj4" fmla="val 35438"/>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dirty="0"/>
              <a:t>Assembler calculates addresses</a:t>
            </a:r>
          </a:p>
        </p:txBody>
      </p:sp>
      <p:sp>
        <p:nvSpPr>
          <p:cNvPr id="7" name="TextBox 6"/>
          <p:cNvSpPr txBox="1"/>
          <p:nvPr/>
        </p:nvSpPr>
        <p:spPr>
          <a:xfrm>
            <a:off x="5609300" y="4062175"/>
            <a:ext cx="3345788" cy="1754326"/>
          </a:xfrm>
          <a:prstGeom prst="rect">
            <a:avLst/>
          </a:prstGeom>
          <a:solidFill>
            <a:srgbClr val="FFFF00"/>
          </a:solidFill>
        </p:spPr>
        <p:txBody>
          <a:bodyPr wrap="non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sz="2400" dirty="0">
                <a:latin typeface="Lucida Console" panose="020B0609040504020204" pitchFamily="49" charset="0"/>
              </a:rPr>
              <a:t>bne $s3, $s4, 3</a:t>
            </a:r>
            <a:br>
              <a:rPr lang="en-US" altLang="en-US" sz="2400" dirty="0">
                <a:latin typeface="Lucida Console" panose="020B0609040504020204" pitchFamily="49" charset="0"/>
              </a:rPr>
            </a:br>
            <a:r>
              <a:rPr lang="en-US" altLang="en-US" sz="2400" dirty="0">
                <a:latin typeface="Lucida Console" panose="020B0609040504020204" pitchFamily="49" charset="0"/>
              </a:rPr>
              <a:t>add $s0, $s1, $s2</a:t>
            </a:r>
            <a:br>
              <a:rPr lang="en-US" altLang="en-US" sz="2400" dirty="0">
                <a:latin typeface="Lucida Console" panose="020B0609040504020204" pitchFamily="49" charset="0"/>
              </a:rPr>
            </a:br>
            <a:r>
              <a:rPr lang="en-US" altLang="en-US" sz="2400" dirty="0">
                <a:latin typeface="Lucida Console" panose="020B0609040504020204" pitchFamily="49" charset="0"/>
              </a:rPr>
              <a:t>j ?? </a:t>
            </a:r>
            <a:br>
              <a:rPr lang="en-US" altLang="en-US" sz="2400" dirty="0">
                <a:latin typeface="Lucida Console" panose="020B0609040504020204" pitchFamily="49" charset="0"/>
              </a:rPr>
            </a:br>
            <a:r>
              <a:rPr lang="en-US" altLang="en-US" sz="2400" dirty="0">
                <a:latin typeface="Lucida Console" panose="020B0609040504020204" pitchFamily="49" charset="0"/>
              </a:rPr>
              <a:t>sub $s0, $s1, $s2</a:t>
            </a:r>
            <a:br>
              <a:rPr lang="en-US" altLang="en-US" sz="2400" dirty="0">
                <a:latin typeface="Lucida Console" panose="020B0609040504020204" pitchFamily="49" charset="0"/>
              </a:rPr>
            </a:br>
            <a:r>
              <a:rPr lang="en-US" altLang="en-US" sz="2400" dirty="0">
                <a:latin typeface="Lucida Console" panose="020B0609040504020204" pitchFamily="49" charset="0"/>
              </a:rPr>
              <a:t>add $s1, $s2, $0</a:t>
            </a:r>
            <a:endParaRPr lang="en-AU" altLang="en-US" sz="2400" dirty="0">
              <a:latin typeface="Lucida Console" panose="020B0609040504020204" pitchFamily="49" charset="0"/>
            </a:endParaRPr>
          </a:p>
        </p:txBody>
      </p:sp>
      <p:sp>
        <p:nvSpPr>
          <p:cNvPr id="8" name="Rectangle 7"/>
          <p:cNvSpPr/>
          <p:nvPr/>
        </p:nvSpPr>
        <p:spPr bwMode="auto">
          <a:xfrm>
            <a:off x="6648175" y="1726963"/>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Rectangle 8"/>
          <p:cNvSpPr/>
          <p:nvPr/>
        </p:nvSpPr>
        <p:spPr bwMode="auto">
          <a:xfrm>
            <a:off x="6694947" y="2242757"/>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Rectangle 9"/>
          <p:cNvSpPr/>
          <p:nvPr/>
        </p:nvSpPr>
        <p:spPr bwMode="auto">
          <a:xfrm>
            <a:off x="6694947" y="3524754"/>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 name="Straight Connector 10"/>
          <p:cNvCxnSpPr/>
          <p:nvPr/>
        </p:nvCxnSpPr>
        <p:spPr bwMode="auto">
          <a:xfrm flipH="1">
            <a:off x="6259614" y="1126568"/>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6273987" y="1126568"/>
            <a:ext cx="60732" cy="1859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Arrow Connector 12"/>
          <p:cNvCxnSpPr/>
          <p:nvPr/>
        </p:nvCxnSpPr>
        <p:spPr bwMode="auto">
          <a:xfrm flipV="1">
            <a:off x="6334719" y="2944611"/>
            <a:ext cx="420960" cy="1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Connector 13"/>
          <p:cNvCxnSpPr/>
          <p:nvPr/>
        </p:nvCxnSpPr>
        <p:spPr bwMode="auto">
          <a:xfrm flipH="1">
            <a:off x="7907647" y="2300830"/>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8425266" y="2316598"/>
            <a:ext cx="0" cy="117027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6" name="Flowchart: Decision 15"/>
          <p:cNvSpPr/>
          <p:nvPr/>
        </p:nvSpPr>
        <p:spPr bwMode="auto">
          <a:xfrm>
            <a:off x="6803043" y="955002"/>
            <a:ext cx="853469" cy="341072"/>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7" name="Straight Arrow Connector 16"/>
          <p:cNvCxnSpPr>
            <a:stCxn id="16" idx="2"/>
            <a:endCxn id="8" idx="0"/>
          </p:cNvCxnSpPr>
          <p:nvPr/>
        </p:nvCxnSpPr>
        <p:spPr bwMode="auto">
          <a:xfrm>
            <a:off x="7229778" y="1296074"/>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a:off x="7260243" y="3122859"/>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flipH="1">
            <a:off x="7961695" y="3502061"/>
            <a:ext cx="463571" cy="2269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0" name="Rectangle 19"/>
          <p:cNvSpPr/>
          <p:nvPr/>
        </p:nvSpPr>
        <p:spPr bwMode="auto">
          <a:xfrm>
            <a:off x="6784194" y="2865241"/>
            <a:ext cx="1224136" cy="32823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f</a:t>
            </a:r>
            <a:r>
              <a:rPr kumimoji="0" lang="en-US" sz="1800" b="0" i="0" u="none" strike="noStrike" cap="none" normalizeH="0" baseline="0" dirty="0">
                <a:ln>
                  <a:noFill/>
                </a:ln>
                <a:solidFill>
                  <a:schemeClr val="tx1"/>
                </a:solidFill>
                <a:effectLst/>
                <a:latin typeface="Arial" charset="0"/>
              </a:rPr>
              <a:t> = g - h</a:t>
            </a:r>
          </a:p>
        </p:txBody>
      </p:sp>
      <p:cxnSp>
        <p:nvCxnSpPr>
          <p:cNvPr id="21" name="Straight Arrow Connector 20"/>
          <p:cNvCxnSpPr/>
          <p:nvPr/>
        </p:nvCxnSpPr>
        <p:spPr bwMode="auto">
          <a:xfrm>
            <a:off x="7245010" y="1890495"/>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p:cNvSpPr txBox="1"/>
          <p:nvPr/>
        </p:nvSpPr>
        <p:spPr>
          <a:xfrm>
            <a:off x="6862021" y="919412"/>
            <a:ext cx="941283" cy="369332"/>
          </a:xfrm>
          <a:prstGeom prst="rect">
            <a:avLst/>
          </a:prstGeom>
          <a:noFill/>
        </p:spPr>
        <p:txBody>
          <a:bodyPr wrap="none" rtlCol="0">
            <a:spAutoFit/>
          </a:bodyPr>
          <a:lstStyle/>
          <a:p>
            <a:r>
              <a:rPr lang="en-US" dirty="0"/>
              <a:t>  </a:t>
            </a:r>
            <a:r>
              <a:rPr lang="en-US" dirty="0" err="1"/>
              <a:t>i</a:t>
            </a:r>
            <a:r>
              <a:rPr lang="en-US" dirty="0"/>
              <a:t>== j ?</a:t>
            </a:r>
          </a:p>
        </p:txBody>
      </p:sp>
      <p:sp>
        <p:nvSpPr>
          <p:cNvPr id="23" name="TextBox 22"/>
          <p:cNvSpPr txBox="1"/>
          <p:nvPr/>
        </p:nvSpPr>
        <p:spPr>
          <a:xfrm>
            <a:off x="6945083" y="1638680"/>
            <a:ext cx="1031051" cy="369332"/>
          </a:xfrm>
          <a:prstGeom prst="rect">
            <a:avLst/>
          </a:prstGeom>
          <a:noFill/>
        </p:spPr>
        <p:txBody>
          <a:bodyPr wrap="none" rtlCol="0">
            <a:spAutoFit/>
          </a:bodyPr>
          <a:lstStyle/>
          <a:p>
            <a:r>
              <a:rPr lang="en-US" dirty="0"/>
              <a:t>f = g + h</a:t>
            </a:r>
          </a:p>
        </p:txBody>
      </p:sp>
      <p:sp>
        <p:nvSpPr>
          <p:cNvPr id="24" name="TextBox 23"/>
          <p:cNvSpPr txBox="1"/>
          <p:nvPr/>
        </p:nvSpPr>
        <p:spPr>
          <a:xfrm>
            <a:off x="7003907" y="3468204"/>
            <a:ext cx="704039" cy="369332"/>
          </a:xfrm>
          <a:prstGeom prst="rect">
            <a:avLst/>
          </a:prstGeom>
          <a:noFill/>
        </p:spPr>
        <p:txBody>
          <a:bodyPr wrap="none" rtlCol="0">
            <a:spAutoFit/>
          </a:bodyPr>
          <a:lstStyle/>
          <a:p>
            <a:r>
              <a:rPr lang="en-US" dirty="0"/>
              <a:t>g = h</a:t>
            </a:r>
          </a:p>
        </p:txBody>
      </p:sp>
      <p:sp>
        <p:nvSpPr>
          <p:cNvPr id="25" name="TextBox 24"/>
          <p:cNvSpPr txBox="1"/>
          <p:nvPr/>
        </p:nvSpPr>
        <p:spPr>
          <a:xfrm>
            <a:off x="7085168" y="2163666"/>
            <a:ext cx="851515" cy="369332"/>
          </a:xfrm>
          <a:prstGeom prst="rect">
            <a:avLst/>
          </a:prstGeom>
          <a:noFill/>
        </p:spPr>
        <p:txBody>
          <a:bodyPr wrap="none" rtlCol="0">
            <a:spAutoFit/>
          </a:bodyPr>
          <a:lstStyle/>
          <a:p>
            <a:r>
              <a:rPr lang="en-US" dirty="0"/>
              <a:t>J   exit</a:t>
            </a:r>
          </a:p>
        </p:txBody>
      </p:sp>
      <p:sp>
        <p:nvSpPr>
          <p:cNvPr id="27" name="TextBox 26"/>
          <p:cNvSpPr txBox="1"/>
          <p:nvPr/>
        </p:nvSpPr>
        <p:spPr>
          <a:xfrm>
            <a:off x="6328909" y="3233447"/>
            <a:ext cx="697627" cy="369332"/>
          </a:xfrm>
          <a:prstGeom prst="rect">
            <a:avLst/>
          </a:prstGeom>
          <a:noFill/>
        </p:spPr>
        <p:txBody>
          <a:bodyPr wrap="none" rtlCol="0">
            <a:spAutoFit/>
          </a:bodyPr>
          <a:lstStyle/>
          <a:p>
            <a:r>
              <a:rPr lang="en-US" dirty="0"/>
              <a:t>EXIT</a:t>
            </a:r>
          </a:p>
        </p:txBody>
      </p:sp>
      <p:sp>
        <p:nvSpPr>
          <p:cNvPr id="28" name="TextBox 27"/>
          <p:cNvSpPr txBox="1"/>
          <p:nvPr/>
        </p:nvSpPr>
        <p:spPr>
          <a:xfrm>
            <a:off x="6321821" y="2588695"/>
            <a:ext cx="774571" cy="369332"/>
          </a:xfrm>
          <a:prstGeom prst="rect">
            <a:avLst/>
          </a:prstGeom>
          <a:noFill/>
        </p:spPr>
        <p:txBody>
          <a:bodyPr wrap="none" rtlCol="0">
            <a:spAutoFit/>
          </a:bodyPr>
          <a:lstStyle/>
          <a:p>
            <a:r>
              <a:rPr lang="en-US" dirty="0">
                <a:sym typeface="Wingdings" panose="05000000000000000000" pitchFamily="2" charset="2"/>
              </a:rPr>
              <a:t>ELSE</a:t>
            </a:r>
            <a:endParaRPr lang="en-US" dirty="0"/>
          </a:p>
        </p:txBody>
      </p:sp>
    </p:spTree>
    <p:extLst>
      <p:ext uri="{BB962C8B-B14F-4D97-AF65-F5344CB8AC3E}">
        <p14:creationId xmlns:p14="http://schemas.microsoft.com/office/powerpoint/2010/main" val="38753500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a:t>
            </a:r>
          </a:p>
        </p:txBody>
      </p:sp>
      <p:sp>
        <p:nvSpPr>
          <p:cNvPr id="3" name="Content Placeholder 2"/>
          <p:cNvSpPr>
            <a:spLocks noGrp="1"/>
          </p:cNvSpPr>
          <p:nvPr>
            <p:ph idx="1"/>
          </p:nvPr>
        </p:nvSpPr>
        <p:spPr/>
        <p:txBody>
          <a:bodyPr/>
          <a:lstStyle/>
          <a:p>
            <a:pPr marL="0" indent="0">
              <a:buNone/>
            </a:pPr>
            <a:r>
              <a:rPr lang="en-US" dirty="0"/>
              <a:t>         if (A ==B) AND (B==C)  // Try OR also</a:t>
            </a:r>
          </a:p>
          <a:p>
            <a:pPr marL="914400" lvl="2" indent="0">
              <a:buNone/>
            </a:pPr>
            <a:r>
              <a:rPr lang="en-US" sz="3200" dirty="0"/>
              <a:t>             code = 1</a:t>
            </a:r>
          </a:p>
          <a:p>
            <a:pPr marL="914400" lvl="2" indent="0">
              <a:buNone/>
            </a:pPr>
            <a:r>
              <a:rPr lang="en-US" sz="3200" dirty="0"/>
              <a:t>else </a:t>
            </a:r>
          </a:p>
          <a:p>
            <a:pPr marL="914400" lvl="2" indent="0">
              <a:buNone/>
            </a:pPr>
            <a:r>
              <a:rPr lang="en-US" sz="3200" dirty="0"/>
              <a:t>	    code = 2</a:t>
            </a:r>
          </a:p>
          <a:p>
            <a:pPr marL="914400" lvl="2" indent="0">
              <a:buNone/>
            </a:pPr>
            <a:endParaRPr lang="en-US" sz="3200" dirty="0"/>
          </a:p>
          <a:p>
            <a:pPr marL="914400" lvl="2" indent="0">
              <a:buNone/>
            </a:pPr>
            <a:r>
              <a:rPr lang="en-US" sz="3200" dirty="0"/>
              <a:t>Draw flow graph.</a:t>
            </a:r>
          </a:p>
          <a:p>
            <a:pPr marL="914400" lvl="2" indent="0">
              <a:buNone/>
            </a:pPr>
            <a:r>
              <a:rPr lang="en-US" sz="3200" dirty="0"/>
              <a:t>Assume A, B, C are in $t0, $t1, $t2,</a:t>
            </a:r>
          </a:p>
          <a:p>
            <a:pPr marL="914400" lvl="2" indent="0">
              <a:buNone/>
            </a:pPr>
            <a:r>
              <a:rPr lang="en-US" sz="3200" dirty="0"/>
              <a:t>Put the code in $t3</a:t>
            </a:r>
          </a:p>
          <a:p>
            <a:pPr marL="914400" lvl="2" indent="0">
              <a:buNone/>
            </a:pPr>
            <a:endParaRPr lang="en-US" dirty="0"/>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76</a:t>
            </a:fld>
            <a:endParaRPr lang="en-AU" altLang="en-US"/>
          </a:p>
        </p:txBody>
      </p:sp>
    </p:spTree>
    <p:extLst>
      <p:ext uri="{BB962C8B-B14F-4D97-AF65-F5344CB8AC3E}">
        <p14:creationId xmlns:p14="http://schemas.microsoft.com/office/powerpoint/2010/main" val="36963765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A87462DE-900A-4AE0-BF23-C71EF1F90701}" type="datetime1">
              <a:rPr lang="en-US" altLang="en-US"/>
              <a:pPr/>
              <a:t>3/11/2023</a:t>
            </a:fld>
            <a:endParaRPr lang="en-US" altLang="en-US"/>
          </a:p>
        </p:txBody>
      </p:sp>
      <p:sp>
        <p:nvSpPr>
          <p:cNvPr id="9" name="Slide Number Placeholder 5"/>
          <p:cNvSpPr>
            <a:spLocks noGrp="1"/>
          </p:cNvSpPr>
          <p:nvPr>
            <p:ph type="sldNum" sz="quarter" idx="4294967295"/>
          </p:nvPr>
        </p:nvSpPr>
        <p:spPr>
          <a:xfrm>
            <a:off x="7239000" y="6400800"/>
            <a:ext cx="1905000" cy="457200"/>
          </a:xfrm>
          <a:prstGeom prst="rect">
            <a:avLst/>
          </a:prstGeom>
        </p:spPr>
        <p:txBody>
          <a:bodyPr/>
          <a:lstStyle/>
          <a:p>
            <a:fld id="{CC646A3E-6AC8-4AED-99B7-2E0BFD43BF61}" type="slidenum">
              <a:rPr lang="en-US" altLang="en-US"/>
              <a:pPr/>
              <a:t>77</a:t>
            </a:fld>
            <a:endParaRPr lang="en-US" altLang="en-US"/>
          </a:p>
        </p:txBody>
      </p:sp>
      <p:sp>
        <p:nvSpPr>
          <p:cNvPr id="241666"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68" name="Rectangle 4"/>
          <p:cNvSpPr>
            <a:spLocks noGrp="1" noChangeArrowheads="1"/>
          </p:cNvSpPr>
          <p:nvPr>
            <p:ph type="title"/>
          </p:nvPr>
        </p:nvSpPr>
        <p:spPr>
          <a:xfrm>
            <a:off x="528714" y="291246"/>
            <a:ext cx="9459142" cy="705321"/>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4000" dirty="0"/>
              <a:t>LOOP with Unconditional jump</a:t>
            </a:r>
          </a:p>
        </p:txBody>
      </p:sp>
      <p:sp>
        <p:nvSpPr>
          <p:cNvPr id="241674" name="Rectangle 10"/>
          <p:cNvSpPr>
            <a:spLocks noChangeArrowheads="1"/>
          </p:cNvSpPr>
          <p:nvPr/>
        </p:nvSpPr>
        <p:spPr bwMode="auto">
          <a:xfrm>
            <a:off x="528714" y="1681272"/>
            <a:ext cx="8686800" cy="42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0"/>
              </a:spcBef>
              <a:spcAft>
                <a:spcPct val="0"/>
              </a:spcAft>
              <a:defRPr sz="2400">
                <a:solidFill>
                  <a:schemeClr val="tx1"/>
                </a:solidFill>
                <a:latin typeface="Times New Roman" panose="02020603050405020304" pitchFamily="18" charset="0"/>
              </a:defRPr>
            </a:lvl1pPr>
            <a:lvl2pPr marL="742950" indent="-285750">
              <a:spcBef>
                <a:spcPct val="0"/>
              </a:spcBef>
              <a:spcAft>
                <a:spcPct val="0"/>
              </a:spcAft>
              <a:defRPr sz="2400">
                <a:solidFill>
                  <a:schemeClr val="tx1"/>
                </a:solidFill>
                <a:latin typeface="Times New Roman" panose="02020603050405020304" pitchFamily="18" charset="0"/>
              </a:defRPr>
            </a:lvl2pPr>
            <a:lvl3pPr marL="1143000" indent="-228600">
              <a:spcBef>
                <a:spcPct val="0"/>
              </a:spcBef>
              <a:spcAft>
                <a:spcPct val="0"/>
              </a:spcAft>
              <a:defRPr sz="2400">
                <a:solidFill>
                  <a:schemeClr val="tx1"/>
                </a:solidFill>
                <a:latin typeface="Times New Roman" panose="02020603050405020304" pitchFamily="18" charset="0"/>
              </a:defRPr>
            </a:lvl3pPr>
            <a:lvl4pPr marL="1600200" indent="-228600">
              <a:spcBef>
                <a:spcPct val="0"/>
              </a:spcBef>
              <a:spcAft>
                <a:spcPct val="0"/>
              </a:spcAft>
              <a:defRPr sz="2400">
                <a:solidFill>
                  <a:schemeClr val="tx1"/>
                </a:solidFill>
                <a:latin typeface="Times New Roman" panose="02020603050405020304" pitchFamily="18" charset="0"/>
              </a:defRPr>
            </a:lvl4pPr>
            <a:lvl5pPr marL="2057400" indent="-228600">
              <a:spcBef>
                <a:spcPct val="0"/>
              </a:spcBef>
              <a:spcAft>
                <a:spcPct val="0"/>
              </a:spcAf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20000"/>
              </a:spcBef>
            </a:pPr>
            <a:r>
              <a:rPr kumimoji="1" lang="en-US" altLang="en-US" sz="2800" b="0" dirty="0">
                <a:latin typeface="Impact" panose="020B0806030902050204" pitchFamily="34" charset="0"/>
              </a:rPr>
              <a:t>Example   loop:                         </a:t>
            </a:r>
          </a:p>
          <a:p>
            <a:pPr>
              <a:lnSpc>
                <a:spcPct val="100000"/>
              </a:lnSpc>
              <a:spcBef>
                <a:spcPct val="20000"/>
              </a:spcBef>
            </a:pPr>
            <a:r>
              <a:rPr kumimoji="1" lang="en-US" altLang="en-US" sz="2800" b="0" dirty="0">
                <a:latin typeface="Impact" panose="020B0806030902050204" pitchFamily="34" charset="0"/>
              </a:rPr>
              <a:t> </a:t>
            </a:r>
            <a:r>
              <a:rPr kumimoji="1" lang="en-US" altLang="en-US" sz="3200" b="0" dirty="0">
                <a:latin typeface="Impact" panose="020B0806030902050204" pitchFamily="34" charset="0"/>
              </a:rPr>
              <a:t>	</a:t>
            </a:r>
            <a:r>
              <a:rPr kumimoji="1" lang="en-US" altLang="en-US" sz="3200" b="0" dirty="0">
                <a:latin typeface="Comic Sans MS" panose="030F0702030302020204" pitchFamily="66" charset="0"/>
              </a:rPr>
              <a:t>while</a:t>
            </a:r>
            <a:r>
              <a:rPr kumimoji="1" lang="en-US" altLang="en-US" b="0" dirty="0">
                <a:latin typeface="Comic Sans MS" panose="030F0702030302020204" pitchFamily="66" charset="0"/>
              </a:rPr>
              <a:t>  ( </a:t>
            </a:r>
            <a:r>
              <a:rPr kumimoji="1" lang="en-US" altLang="en-US" b="0" dirty="0" err="1">
                <a:latin typeface="Comic Sans MS" panose="030F0702030302020204" pitchFamily="66" charset="0"/>
              </a:rPr>
              <a:t>i</a:t>
            </a:r>
            <a:r>
              <a:rPr kumimoji="1" lang="en-US" altLang="en-US" b="0" dirty="0">
                <a:latin typeface="Comic Sans MS" panose="030F0702030302020204" pitchFamily="66" charset="0"/>
              </a:rPr>
              <a:t> !=j )	       </a:t>
            </a:r>
          </a:p>
          <a:p>
            <a:pPr>
              <a:spcBef>
                <a:spcPct val="20000"/>
              </a:spcBef>
            </a:pPr>
            <a:r>
              <a:rPr kumimoji="1" lang="en-US" altLang="en-US" dirty="0">
                <a:latin typeface="Courier New" panose="02070309020205020404" pitchFamily="49" charset="0"/>
              </a:rPr>
              <a:t>	      </a:t>
            </a:r>
            <a:r>
              <a:rPr kumimoji="1" lang="en-US" altLang="en-US" dirty="0" err="1">
                <a:latin typeface="Courier New" panose="02070309020205020404" pitchFamily="49" charset="0"/>
              </a:rPr>
              <a:t>i</a:t>
            </a:r>
            <a:r>
              <a:rPr kumimoji="1" lang="en-US" altLang="en-US" dirty="0">
                <a:latin typeface="Courier New" panose="02070309020205020404" pitchFamily="49" charset="0"/>
              </a:rPr>
              <a:t>=</a:t>
            </a:r>
            <a:r>
              <a:rPr kumimoji="1" lang="en-US" altLang="en-US" dirty="0" err="1">
                <a:latin typeface="Courier New" panose="02070309020205020404" pitchFamily="49" charset="0"/>
              </a:rPr>
              <a:t>i+j</a:t>
            </a:r>
            <a:r>
              <a:rPr kumimoji="1" lang="en-US" altLang="en-US" dirty="0">
                <a:latin typeface="Courier New" panose="02070309020205020404" pitchFamily="49" charset="0"/>
              </a:rPr>
              <a:t>;</a:t>
            </a:r>
          </a:p>
          <a:p>
            <a:pPr>
              <a:lnSpc>
                <a:spcPct val="100000"/>
              </a:lnSpc>
              <a:spcBef>
                <a:spcPct val="20000"/>
              </a:spcBef>
            </a:pPr>
            <a:endParaRPr kumimoji="1" lang="en-US" altLang="en-US" dirty="0">
              <a:latin typeface="Comic Sans MS" panose="030F0702030302020204" pitchFamily="66" charset="0"/>
            </a:endParaRPr>
          </a:p>
          <a:p>
            <a:pPr>
              <a:lnSpc>
                <a:spcPct val="100000"/>
              </a:lnSpc>
              <a:spcBef>
                <a:spcPct val="20000"/>
              </a:spcBef>
            </a:pPr>
            <a:r>
              <a:rPr kumimoji="1" lang="en-US" altLang="en-US" b="0" dirty="0">
                <a:latin typeface="Comic Sans MS" panose="030F0702030302020204" pitchFamily="66" charset="0"/>
              </a:rPr>
              <a:t>					loop: </a:t>
            </a:r>
            <a:r>
              <a:rPr kumimoji="1" lang="en-US" altLang="en-US" sz="2800" b="0" dirty="0" err="1">
                <a:latin typeface="Courier New" panose="02070309020205020404" pitchFamily="49" charset="0"/>
              </a:rPr>
              <a:t>beq</a:t>
            </a:r>
            <a:r>
              <a:rPr kumimoji="1" lang="en-US" altLang="en-US" sz="2800" b="0" dirty="0">
                <a:latin typeface="Courier New" panose="02070309020205020404" pitchFamily="49" charset="0"/>
              </a:rPr>
              <a:t> $s4, $s5, exit;			</a:t>
            </a:r>
            <a:r>
              <a:rPr kumimoji="1" lang="en-US" altLang="en-US" sz="2800" dirty="0">
                <a:latin typeface="Courier New" panose="02070309020205020404" pitchFamily="49" charset="0"/>
              </a:rPr>
              <a:t>	</a:t>
            </a:r>
            <a:r>
              <a:rPr kumimoji="1" lang="en-US" altLang="en-US" sz="2800" b="0" dirty="0">
                <a:latin typeface="Courier New" panose="02070309020205020404" pitchFamily="49" charset="0"/>
              </a:rPr>
              <a:t>add $s4, $s4, $s5</a:t>
            </a:r>
            <a:br>
              <a:rPr kumimoji="1" lang="en-US" altLang="en-US" sz="2800" b="0" dirty="0">
                <a:latin typeface="Courier New" panose="02070309020205020404" pitchFamily="49" charset="0"/>
              </a:rPr>
            </a:br>
            <a:r>
              <a:rPr kumimoji="1" lang="en-US" altLang="en-US" sz="2800" b="0" dirty="0">
                <a:latin typeface="Courier New" panose="02070309020205020404" pitchFamily="49" charset="0"/>
              </a:rPr>
              <a:t>			   j loop</a:t>
            </a:r>
            <a:br>
              <a:rPr kumimoji="1" lang="en-US" altLang="en-US" sz="2800" b="0" dirty="0">
                <a:latin typeface="Courier New" panose="02070309020205020404" pitchFamily="49" charset="0"/>
              </a:rPr>
            </a:br>
            <a:r>
              <a:rPr kumimoji="1" lang="en-US" altLang="en-US" sz="2800" b="0" dirty="0">
                <a:latin typeface="Courier New" panose="02070309020205020404" pitchFamily="49" charset="0"/>
              </a:rPr>
              <a:t>			   exit:</a:t>
            </a:r>
            <a:endParaRPr kumimoji="1" lang="en-US" altLang="en-US" sz="2800" b="0" dirty="0">
              <a:latin typeface="Impact" panose="020B0806030902050204" pitchFamily="34" charset="0"/>
            </a:endParaRPr>
          </a:p>
        </p:txBody>
      </p:sp>
      <p:sp>
        <p:nvSpPr>
          <p:cNvPr id="241675" name="Line 11"/>
          <p:cNvSpPr>
            <a:spLocks noChangeShapeType="1"/>
          </p:cNvSpPr>
          <p:nvPr/>
        </p:nvSpPr>
        <p:spPr bwMode="auto">
          <a:xfrm>
            <a:off x="3707904" y="1208361"/>
            <a:ext cx="0" cy="4648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Rectangle 9"/>
          <p:cNvSpPr/>
          <p:nvPr/>
        </p:nvSpPr>
        <p:spPr bwMode="auto">
          <a:xfrm>
            <a:off x="1478429" y="4094981"/>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Rectangle 10"/>
          <p:cNvSpPr/>
          <p:nvPr/>
        </p:nvSpPr>
        <p:spPr bwMode="auto">
          <a:xfrm>
            <a:off x="1525201" y="4610775"/>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3" name="Straight Connector 12"/>
          <p:cNvCxnSpPr/>
          <p:nvPr/>
        </p:nvCxnSpPr>
        <p:spPr bwMode="auto">
          <a:xfrm flipH="1">
            <a:off x="1089868" y="3494586"/>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1104241" y="3494586"/>
            <a:ext cx="60732" cy="1859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1164973" y="5312629"/>
            <a:ext cx="420960" cy="1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6" name="Straight Connector 15"/>
          <p:cNvCxnSpPr/>
          <p:nvPr/>
        </p:nvCxnSpPr>
        <p:spPr bwMode="auto">
          <a:xfrm flipH="1">
            <a:off x="2737901" y="4668848"/>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3266957" y="3509842"/>
            <a:ext cx="0" cy="117027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Flowchart: Decision 17"/>
          <p:cNvSpPr/>
          <p:nvPr/>
        </p:nvSpPr>
        <p:spPr bwMode="auto">
          <a:xfrm>
            <a:off x="1633297" y="3323020"/>
            <a:ext cx="853469" cy="341072"/>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9" name="Straight Arrow Connector 18"/>
          <p:cNvCxnSpPr>
            <a:stCxn id="18" idx="2"/>
            <a:endCxn id="10" idx="0"/>
          </p:cNvCxnSpPr>
          <p:nvPr/>
        </p:nvCxnSpPr>
        <p:spPr bwMode="auto">
          <a:xfrm>
            <a:off x="2060032" y="3664092"/>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a:off x="2090497" y="5490877"/>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p:cNvCxnSpPr/>
          <p:nvPr/>
        </p:nvCxnSpPr>
        <p:spPr bwMode="auto">
          <a:xfrm flipH="1">
            <a:off x="2486766" y="3485307"/>
            <a:ext cx="722841" cy="92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Rectangle 21"/>
          <p:cNvSpPr/>
          <p:nvPr/>
        </p:nvSpPr>
        <p:spPr bwMode="auto">
          <a:xfrm>
            <a:off x="1614448" y="5233259"/>
            <a:ext cx="1224136" cy="32823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23" name="Straight Arrow Connector 22"/>
          <p:cNvCxnSpPr/>
          <p:nvPr/>
        </p:nvCxnSpPr>
        <p:spPr bwMode="auto">
          <a:xfrm>
            <a:off x="2075264" y="4258513"/>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TextBox 23"/>
          <p:cNvSpPr txBox="1"/>
          <p:nvPr/>
        </p:nvSpPr>
        <p:spPr>
          <a:xfrm>
            <a:off x="1692275" y="3287430"/>
            <a:ext cx="941283" cy="369332"/>
          </a:xfrm>
          <a:prstGeom prst="rect">
            <a:avLst/>
          </a:prstGeom>
          <a:noFill/>
        </p:spPr>
        <p:txBody>
          <a:bodyPr wrap="none" rtlCol="0">
            <a:spAutoFit/>
          </a:bodyPr>
          <a:lstStyle/>
          <a:p>
            <a:r>
              <a:rPr lang="en-US" dirty="0"/>
              <a:t>  </a:t>
            </a:r>
            <a:r>
              <a:rPr lang="en-US" dirty="0" err="1"/>
              <a:t>i</a:t>
            </a:r>
            <a:r>
              <a:rPr lang="en-US" dirty="0"/>
              <a:t>== j ?</a:t>
            </a:r>
          </a:p>
        </p:txBody>
      </p:sp>
      <p:sp>
        <p:nvSpPr>
          <p:cNvPr id="25" name="TextBox 24"/>
          <p:cNvSpPr txBox="1"/>
          <p:nvPr/>
        </p:nvSpPr>
        <p:spPr>
          <a:xfrm>
            <a:off x="1775337" y="4006698"/>
            <a:ext cx="671979" cy="369332"/>
          </a:xfrm>
          <a:prstGeom prst="rect">
            <a:avLst/>
          </a:prstGeom>
          <a:noFill/>
        </p:spPr>
        <p:txBody>
          <a:bodyPr wrap="none" rtlCol="0">
            <a:spAutoFit/>
          </a:bodyPr>
          <a:lstStyle/>
          <a:p>
            <a:r>
              <a:rPr lang="en-US" dirty="0" err="1"/>
              <a:t>i</a:t>
            </a:r>
            <a:r>
              <a:rPr lang="en-US" dirty="0"/>
              <a:t>= </a:t>
            </a:r>
            <a:r>
              <a:rPr lang="en-US" dirty="0" err="1"/>
              <a:t>i+j</a:t>
            </a:r>
            <a:endParaRPr lang="en-US" dirty="0"/>
          </a:p>
        </p:txBody>
      </p:sp>
      <p:sp>
        <p:nvSpPr>
          <p:cNvPr id="27" name="TextBox 26"/>
          <p:cNvSpPr txBox="1"/>
          <p:nvPr/>
        </p:nvSpPr>
        <p:spPr>
          <a:xfrm>
            <a:off x="1915422" y="4531684"/>
            <a:ext cx="761747" cy="369332"/>
          </a:xfrm>
          <a:prstGeom prst="rect">
            <a:avLst/>
          </a:prstGeom>
          <a:noFill/>
        </p:spPr>
        <p:txBody>
          <a:bodyPr wrap="none" rtlCol="0">
            <a:spAutoFit/>
          </a:bodyPr>
          <a:lstStyle/>
          <a:p>
            <a:r>
              <a:rPr lang="en-US" dirty="0"/>
              <a:t>J   - 2</a:t>
            </a:r>
          </a:p>
        </p:txBody>
      </p:sp>
      <p:sp>
        <p:nvSpPr>
          <p:cNvPr id="28" name="TextBox 27"/>
          <p:cNvSpPr txBox="1"/>
          <p:nvPr/>
        </p:nvSpPr>
        <p:spPr>
          <a:xfrm>
            <a:off x="1179346" y="4915022"/>
            <a:ext cx="697627" cy="369332"/>
          </a:xfrm>
          <a:prstGeom prst="rect">
            <a:avLst/>
          </a:prstGeom>
          <a:noFill/>
        </p:spPr>
        <p:txBody>
          <a:bodyPr wrap="none" rtlCol="0">
            <a:spAutoFit/>
          </a:bodyPr>
          <a:lstStyle/>
          <a:p>
            <a:r>
              <a:rPr lang="en-US" dirty="0"/>
              <a:t>EXIT</a:t>
            </a:r>
          </a:p>
        </p:txBody>
      </p:sp>
      <p:sp>
        <p:nvSpPr>
          <p:cNvPr id="30" name="TextBox 29"/>
          <p:cNvSpPr txBox="1"/>
          <p:nvPr/>
        </p:nvSpPr>
        <p:spPr>
          <a:xfrm>
            <a:off x="2545744" y="3169955"/>
            <a:ext cx="825867" cy="369332"/>
          </a:xfrm>
          <a:prstGeom prst="rect">
            <a:avLst/>
          </a:prstGeom>
          <a:noFill/>
        </p:spPr>
        <p:txBody>
          <a:bodyPr wrap="none" rtlCol="0">
            <a:spAutoFit/>
          </a:bodyPr>
          <a:lstStyle/>
          <a:p>
            <a:r>
              <a:rPr lang="en-US" dirty="0">
                <a:sym typeface="Wingdings" panose="05000000000000000000" pitchFamily="2" charset="2"/>
              </a:rPr>
              <a:t>LOOP</a:t>
            </a:r>
            <a:endParaRPr lang="en-US" dirty="0"/>
          </a:p>
        </p:txBody>
      </p:sp>
      <p:sp>
        <p:nvSpPr>
          <p:cNvPr id="31" name="TextBox 30"/>
          <p:cNvSpPr txBox="1"/>
          <p:nvPr/>
        </p:nvSpPr>
        <p:spPr>
          <a:xfrm>
            <a:off x="4134958" y="1310009"/>
            <a:ext cx="3345788" cy="1754326"/>
          </a:xfrm>
          <a:prstGeom prst="rect">
            <a:avLst/>
          </a:prstGeom>
          <a:solidFill>
            <a:srgbClr val="FFFF00"/>
          </a:solidFill>
        </p:spPr>
        <p:txBody>
          <a:bodyPr wrap="non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sz="2400" dirty="0" err="1">
                <a:latin typeface="Lucida Console" panose="020B0609040504020204" pitchFamily="49" charset="0"/>
              </a:rPr>
              <a:t>beq</a:t>
            </a:r>
            <a:r>
              <a:rPr lang="en-US" altLang="en-US" sz="2400" dirty="0">
                <a:latin typeface="Lucida Console" panose="020B0609040504020204" pitchFamily="49" charset="0"/>
              </a:rPr>
              <a:t> $s4, $s5, 3</a:t>
            </a:r>
            <a:br>
              <a:rPr lang="en-US" altLang="en-US" sz="2400" dirty="0">
                <a:latin typeface="Lucida Console" panose="020B0609040504020204" pitchFamily="49" charset="0"/>
              </a:rPr>
            </a:br>
            <a:r>
              <a:rPr lang="en-US" altLang="en-US" sz="2400" dirty="0">
                <a:latin typeface="Lucida Console" panose="020B0609040504020204" pitchFamily="49" charset="0"/>
              </a:rPr>
              <a:t>add $s4, $s4, $s5</a:t>
            </a:r>
            <a:br>
              <a:rPr lang="en-US" altLang="en-US" sz="2400" dirty="0">
                <a:latin typeface="Lucida Console" panose="020B0609040504020204" pitchFamily="49" charset="0"/>
              </a:rPr>
            </a:br>
            <a:r>
              <a:rPr lang="en-US" altLang="en-US" sz="2400" dirty="0">
                <a:latin typeface="Lucida Console" panose="020B0609040504020204" pitchFamily="49" charset="0"/>
              </a:rPr>
              <a:t>j ??</a:t>
            </a:r>
            <a:br>
              <a:rPr lang="en-US" altLang="en-US" sz="2400" dirty="0">
                <a:latin typeface="Lucida Console" panose="020B0609040504020204" pitchFamily="49" charset="0"/>
              </a:rPr>
            </a:br>
            <a:r>
              <a:rPr lang="en-US" altLang="en-US" sz="2400" dirty="0">
                <a:latin typeface="Lucida Console" panose="020B0609040504020204" pitchFamily="49" charset="0"/>
              </a:rPr>
              <a:t>sub $s0, $s1, $s2</a:t>
            </a:r>
            <a:br>
              <a:rPr lang="en-US" altLang="en-US" sz="2400" dirty="0">
                <a:latin typeface="Lucida Console" panose="020B0609040504020204" pitchFamily="49" charset="0"/>
              </a:rPr>
            </a:br>
            <a:r>
              <a:rPr lang="en-US" altLang="en-US" sz="2400" dirty="0">
                <a:latin typeface="Lucida Console" panose="020B0609040504020204" pitchFamily="49" charset="0"/>
              </a:rPr>
              <a:t>add $s1, $s2, $0</a:t>
            </a:r>
            <a:endParaRPr lang="en-AU" altLang="en-US" sz="2400" dirty="0">
              <a:latin typeface="Lucida Console" panose="020B0609040504020204" pitchFamily="49" charset="0"/>
            </a:endParaRPr>
          </a:p>
        </p:txBody>
      </p:sp>
    </p:spTree>
    <p:extLst>
      <p:ext uri="{BB962C8B-B14F-4D97-AF65-F5344CB8AC3E}">
        <p14:creationId xmlns:p14="http://schemas.microsoft.com/office/powerpoint/2010/main" val="3736205898"/>
      </p:ext>
    </p:extLst>
  </p:cSld>
  <p:clrMapOvr>
    <a:masterClrMapping/>
  </p:clrMapOvr>
  <p:transition advTm="2000"/>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fld id="{A87462DE-900A-4AE0-BF23-C71EF1F90701}" type="datetime1">
              <a:rPr lang="en-US" altLang="en-US"/>
              <a:pPr/>
              <a:t>3/11/2023</a:t>
            </a:fld>
            <a:endParaRPr lang="en-US" altLang="en-US"/>
          </a:p>
        </p:txBody>
      </p:sp>
      <p:sp>
        <p:nvSpPr>
          <p:cNvPr id="9" name="Slide Number Placeholder 5"/>
          <p:cNvSpPr>
            <a:spLocks noGrp="1"/>
          </p:cNvSpPr>
          <p:nvPr>
            <p:ph type="sldNum" sz="quarter" idx="4294967295"/>
          </p:nvPr>
        </p:nvSpPr>
        <p:spPr>
          <a:xfrm>
            <a:off x="7239000" y="6400800"/>
            <a:ext cx="1905000" cy="457200"/>
          </a:xfrm>
          <a:prstGeom prst="rect">
            <a:avLst/>
          </a:prstGeom>
        </p:spPr>
        <p:txBody>
          <a:bodyPr/>
          <a:lstStyle/>
          <a:p>
            <a:fld id="{CC646A3E-6AC8-4AED-99B7-2E0BFD43BF61}" type="slidenum">
              <a:rPr lang="en-US" altLang="en-US"/>
              <a:pPr/>
              <a:t>78</a:t>
            </a:fld>
            <a:endParaRPr lang="en-US" altLang="en-US"/>
          </a:p>
        </p:txBody>
      </p:sp>
      <p:sp>
        <p:nvSpPr>
          <p:cNvPr id="241666" name="Rectangle 2"/>
          <p:cNvSpPr>
            <a:spLocks noChangeArrowheads="1"/>
          </p:cNvSpPr>
          <p:nvPr/>
        </p:nvSpPr>
        <p:spPr bwMode="auto">
          <a:xfrm>
            <a:off x="225425" y="312738"/>
            <a:ext cx="1190625"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1668" name="Rectangle 4"/>
          <p:cNvSpPr>
            <a:spLocks noGrp="1" noChangeArrowheads="1"/>
          </p:cNvSpPr>
          <p:nvPr>
            <p:ph type="title"/>
          </p:nvPr>
        </p:nvSpPr>
        <p:spPr>
          <a:xfrm>
            <a:off x="528714" y="291246"/>
            <a:ext cx="9459142" cy="705321"/>
          </a:xfrm>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sz="4000" dirty="0"/>
              <a:t>LOOP – WHILE DO</a:t>
            </a:r>
          </a:p>
        </p:txBody>
      </p:sp>
      <p:sp>
        <p:nvSpPr>
          <p:cNvPr id="241674" name="Rectangle 10"/>
          <p:cNvSpPr>
            <a:spLocks noChangeArrowheads="1"/>
          </p:cNvSpPr>
          <p:nvPr/>
        </p:nvSpPr>
        <p:spPr bwMode="auto">
          <a:xfrm>
            <a:off x="528714" y="1681272"/>
            <a:ext cx="8686800" cy="42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lvl1pPr marL="342900" indent="-342900">
              <a:spcBef>
                <a:spcPct val="0"/>
              </a:spcBef>
              <a:spcAft>
                <a:spcPct val="0"/>
              </a:spcAft>
              <a:defRPr sz="2400">
                <a:solidFill>
                  <a:schemeClr val="tx1"/>
                </a:solidFill>
                <a:latin typeface="Times New Roman" panose="02020603050405020304" pitchFamily="18" charset="0"/>
              </a:defRPr>
            </a:lvl1pPr>
            <a:lvl2pPr marL="742950" indent="-285750">
              <a:spcBef>
                <a:spcPct val="0"/>
              </a:spcBef>
              <a:spcAft>
                <a:spcPct val="0"/>
              </a:spcAft>
              <a:defRPr sz="2400">
                <a:solidFill>
                  <a:schemeClr val="tx1"/>
                </a:solidFill>
                <a:latin typeface="Times New Roman" panose="02020603050405020304" pitchFamily="18" charset="0"/>
              </a:defRPr>
            </a:lvl2pPr>
            <a:lvl3pPr marL="1143000" indent="-228600">
              <a:spcBef>
                <a:spcPct val="0"/>
              </a:spcBef>
              <a:spcAft>
                <a:spcPct val="0"/>
              </a:spcAft>
              <a:defRPr sz="2400">
                <a:solidFill>
                  <a:schemeClr val="tx1"/>
                </a:solidFill>
                <a:latin typeface="Times New Roman" panose="02020603050405020304" pitchFamily="18" charset="0"/>
              </a:defRPr>
            </a:lvl3pPr>
            <a:lvl4pPr marL="1600200" indent="-228600">
              <a:spcBef>
                <a:spcPct val="0"/>
              </a:spcBef>
              <a:spcAft>
                <a:spcPct val="0"/>
              </a:spcAft>
              <a:defRPr sz="2400">
                <a:solidFill>
                  <a:schemeClr val="tx1"/>
                </a:solidFill>
                <a:latin typeface="Times New Roman" panose="02020603050405020304" pitchFamily="18" charset="0"/>
              </a:defRPr>
            </a:lvl4pPr>
            <a:lvl5pPr marL="2057400" indent="-228600">
              <a:spcBef>
                <a:spcPct val="0"/>
              </a:spcBef>
              <a:spcAft>
                <a:spcPct val="0"/>
              </a:spcAf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0000"/>
              </a:lnSpc>
              <a:spcBef>
                <a:spcPct val="20000"/>
              </a:spcBef>
            </a:pPr>
            <a:r>
              <a:rPr kumimoji="1" lang="en-US" altLang="en-US" sz="2800" b="0" dirty="0">
                <a:latin typeface="Impact" panose="020B0806030902050204" pitchFamily="34" charset="0"/>
              </a:rPr>
              <a:t>Example   loop:                         </a:t>
            </a:r>
          </a:p>
          <a:p>
            <a:pPr>
              <a:lnSpc>
                <a:spcPct val="100000"/>
              </a:lnSpc>
              <a:spcBef>
                <a:spcPct val="20000"/>
              </a:spcBef>
            </a:pPr>
            <a:r>
              <a:rPr kumimoji="1" lang="en-US" altLang="en-US" sz="2800" b="0" dirty="0">
                <a:latin typeface="Impact" panose="020B0806030902050204" pitchFamily="34" charset="0"/>
              </a:rPr>
              <a:t> </a:t>
            </a:r>
            <a:r>
              <a:rPr kumimoji="1" lang="en-US" altLang="en-US" sz="3200" b="0" dirty="0">
                <a:latin typeface="Impact" panose="020B0806030902050204" pitchFamily="34" charset="0"/>
              </a:rPr>
              <a:t>	</a:t>
            </a:r>
            <a:r>
              <a:rPr kumimoji="1" lang="en-US" altLang="en-US" sz="3200" b="0" dirty="0">
                <a:latin typeface="Comic Sans MS" panose="030F0702030302020204" pitchFamily="66" charset="0"/>
              </a:rPr>
              <a:t>while</a:t>
            </a:r>
            <a:r>
              <a:rPr kumimoji="1" lang="en-US" altLang="en-US" b="0" dirty="0">
                <a:latin typeface="Comic Sans MS" panose="030F0702030302020204" pitchFamily="66" charset="0"/>
              </a:rPr>
              <a:t>  ( </a:t>
            </a:r>
            <a:r>
              <a:rPr kumimoji="1" lang="en-US" altLang="en-US" b="0" dirty="0" err="1">
                <a:latin typeface="Comic Sans MS" panose="030F0702030302020204" pitchFamily="66" charset="0"/>
              </a:rPr>
              <a:t>i</a:t>
            </a:r>
            <a:r>
              <a:rPr kumimoji="1" lang="en-US" altLang="en-US" b="0" dirty="0">
                <a:latin typeface="Comic Sans MS" panose="030F0702030302020204" pitchFamily="66" charset="0"/>
              </a:rPr>
              <a:t> !=j )	       </a:t>
            </a:r>
          </a:p>
          <a:p>
            <a:pPr>
              <a:spcBef>
                <a:spcPct val="20000"/>
              </a:spcBef>
            </a:pPr>
            <a:r>
              <a:rPr kumimoji="1" lang="en-US" altLang="en-US" dirty="0">
                <a:latin typeface="Courier New" panose="02070309020205020404" pitchFamily="49" charset="0"/>
              </a:rPr>
              <a:t>	      </a:t>
            </a:r>
            <a:r>
              <a:rPr kumimoji="1" lang="en-US" altLang="en-US" dirty="0" err="1">
                <a:latin typeface="Courier New" panose="02070309020205020404" pitchFamily="49" charset="0"/>
              </a:rPr>
              <a:t>i</a:t>
            </a:r>
            <a:r>
              <a:rPr kumimoji="1" lang="en-US" altLang="en-US" dirty="0">
                <a:latin typeface="Courier New" panose="02070309020205020404" pitchFamily="49" charset="0"/>
              </a:rPr>
              <a:t>=</a:t>
            </a:r>
            <a:r>
              <a:rPr kumimoji="1" lang="en-US" altLang="en-US" dirty="0" err="1">
                <a:latin typeface="Courier New" panose="02070309020205020404" pitchFamily="49" charset="0"/>
              </a:rPr>
              <a:t>i+j</a:t>
            </a:r>
            <a:r>
              <a:rPr kumimoji="1" lang="en-US" altLang="en-US" dirty="0">
                <a:latin typeface="Courier New" panose="02070309020205020404" pitchFamily="49" charset="0"/>
              </a:rPr>
              <a:t>;</a:t>
            </a:r>
          </a:p>
          <a:p>
            <a:pPr>
              <a:lnSpc>
                <a:spcPct val="100000"/>
              </a:lnSpc>
              <a:spcBef>
                <a:spcPct val="20000"/>
              </a:spcBef>
            </a:pPr>
            <a:endParaRPr kumimoji="1" lang="en-US" altLang="en-US" dirty="0">
              <a:latin typeface="Comic Sans MS" panose="030F0702030302020204" pitchFamily="66" charset="0"/>
            </a:endParaRPr>
          </a:p>
          <a:p>
            <a:pPr>
              <a:lnSpc>
                <a:spcPct val="100000"/>
              </a:lnSpc>
              <a:spcBef>
                <a:spcPct val="20000"/>
              </a:spcBef>
            </a:pPr>
            <a:r>
              <a:rPr kumimoji="1" lang="en-US" altLang="en-US" b="0" dirty="0">
                <a:latin typeface="Comic Sans MS" panose="030F0702030302020204" pitchFamily="66" charset="0"/>
              </a:rPr>
              <a:t>					</a:t>
            </a:r>
            <a:endParaRPr kumimoji="1" lang="en-US" altLang="en-US" sz="2800" b="0" dirty="0">
              <a:latin typeface="Impact" panose="020B0806030902050204" pitchFamily="34" charset="0"/>
            </a:endParaRPr>
          </a:p>
        </p:txBody>
      </p:sp>
      <p:sp>
        <p:nvSpPr>
          <p:cNvPr id="31" name="TextBox 30"/>
          <p:cNvSpPr txBox="1"/>
          <p:nvPr/>
        </p:nvSpPr>
        <p:spPr>
          <a:xfrm>
            <a:off x="4355976" y="1534839"/>
            <a:ext cx="3345788" cy="1421928"/>
          </a:xfrm>
          <a:prstGeom prst="rect">
            <a:avLst/>
          </a:prstGeom>
          <a:solidFill>
            <a:srgbClr val="FFFF00"/>
          </a:solidFill>
        </p:spPr>
        <p:txBody>
          <a:bodyPr wrap="non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sz="2400" dirty="0" err="1">
                <a:latin typeface="Lucida Console" panose="020B0609040504020204" pitchFamily="49" charset="0"/>
              </a:rPr>
              <a:t>beq</a:t>
            </a:r>
            <a:r>
              <a:rPr lang="en-US" altLang="en-US" sz="2400" dirty="0">
                <a:latin typeface="Lucida Console" panose="020B0609040504020204" pitchFamily="49" charset="0"/>
              </a:rPr>
              <a:t> $s4, $s5, 3</a:t>
            </a:r>
            <a:br>
              <a:rPr lang="en-US" altLang="en-US" sz="2400" dirty="0">
                <a:latin typeface="Lucida Console" panose="020B0609040504020204" pitchFamily="49" charset="0"/>
              </a:rPr>
            </a:br>
            <a:r>
              <a:rPr lang="en-US" altLang="en-US" sz="2400" dirty="0">
                <a:latin typeface="Lucida Console" panose="020B0609040504020204" pitchFamily="49" charset="0"/>
              </a:rPr>
              <a:t>add $s4, $s4, $s5</a:t>
            </a:r>
            <a:br>
              <a:rPr lang="en-US" altLang="en-US" sz="2400" dirty="0">
                <a:latin typeface="Lucida Console" panose="020B0609040504020204" pitchFamily="49" charset="0"/>
              </a:rPr>
            </a:br>
            <a:r>
              <a:rPr lang="en-US" altLang="en-US" sz="2400" dirty="0">
                <a:latin typeface="Lucida Console" panose="020B0609040504020204" pitchFamily="49" charset="0"/>
              </a:rPr>
              <a:t>j ??</a:t>
            </a:r>
            <a:br>
              <a:rPr lang="en-AU" altLang="en-US" sz="2400" dirty="0">
                <a:latin typeface="Lucida Console" panose="020B0609040504020204" pitchFamily="49" charset="0"/>
              </a:rPr>
            </a:br>
            <a:endParaRPr lang="en-US" altLang="en-US" sz="2400" dirty="0">
              <a:latin typeface="Lucida Console" panose="020B0609040504020204" pitchFamily="49" charset="0"/>
            </a:endParaRPr>
          </a:p>
        </p:txBody>
      </p:sp>
      <p:sp>
        <p:nvSpPr>
          <p:cNvPr id="29" name="Rectangle 28"/>
          <p:cNvSpPr/>
          <p:nvPr/>
        </p:nvSpPr>
        <p:spPr bwMode="auto">
          <a:xfrm>
            <a:off x="1280084" y="4295293"/>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2" name="Rectangle 31"/>
          <p:cNvSpPr/>
          <p:nvPr/>
        </p:nvSpPr>
        <p:spPr bwMode="auto">
          <a:xfrm>
            <a:off x="1326856" y="4811087"/>
            <a:ext cx="1224136" cy="24215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3" name="Straight Connector 32"/>
          <p:cNvCxnSpPr/>
          <p:nvPr/>
        </p:nvCxnSpPr>
        <p:spPr bwMode="auto">
          <a:xfrm flipH="1">
            <a:off x="891523" y="3694898"/>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905896" y="3694898"/>
            <a:ext cx="60732" cy="185975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Arrow Connector 34"/>
          <p:cNvCxnSpPr/>
          <p:nvPr/>
        </p:nvCxnSpPr>
        <p:spPr bwMode="auto">
          <a:xfrm flipV="1">
            <a:off x="966628" y="5512941"/>
            <a:ext cx="420960" cy="192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6" name="Straight Connector 35"/>
          <p:cNvCxnSpPr/>
          <p:nvPr/>
        </p:nvCxnSpPr>
        <p:spPr bwMode="auto">
          <a:xfrm flipH="1">
            <a:off x="2539556" y="4869160"/>
            <a:ext cx="529056" cy="157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3068612" y="3710154"/>
            <a:ext cx="0" cy="117027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8" name="Flowchart: Decision 37"/>
          <p:cNvSpPr/>
          <p:nvPr/>
        </p:nvSpPr>
        <p:spPr bwMode="auto">
          <a:xfrm>
            <a:off x="1434952" y="3523332"/>
            <a:ext cx="853469" cy="341072"/>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39" name="Straight Arrow Connector 38"/>
          <p:cNvCxnSpPr>
            <a:stCxn id="38" idx="2"/>
            <a:endCxn id="29" idx="0"/>
          </p:cNvCxnSpPr>
          <p:nvPr/>
        </p:nvCxnSpPr>
        <p:spPr bwMode="auto">
          <a:xfrm>
            <a:off x="1861687" y="3864404"/>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0" name="Straight Arrow Connector 39"/>
          <p:cNvCxnSpPr/>
          <p:nvPr/>
        </p:nvCxnSpPr>
        <p:spPr bwMode="auto">
          <a:xfrm>
            <a:off x="1892152" y="5691189"/>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1" name="Straight Arrow Connector 40"/>
          <p:cNvCxnSpPr/>
          <p:nvPr/>
        </p:nvCxnSpPr>
        <p:spPr bwMode="auto">
          <a:xfrm flipH="1">
            <a:off x="2288421" y="3685619"/>
            <a:ext cx="722841" cy="927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Rectangle 41"/>
          <p:cNvSpPr/>
          <p:nvPr/>
        </p:nvSpPr>
        <p:spPr bwMode="auto">
          <a:xfrm>
            <a:off x="1416103" y="5433571"/>
            <a:ext cx="1224136" cy="32823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3" name="Straight Arrow Connector 42"/>
          <p:cNvCxnSpPr/>
          <p:nvPr/>
        </p:nvCxnSpPr>
        <p:spPr bwMode="auto">
          <a:xfrm>
            <a:off x="1876919" y="4458825"/>
            <a:ext cx="30465" cy="4308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4" name="TextBox 43"/>
          <p:cNvSpPr txBox="1"/>
          <p:nvPr/>
        </p:nvSpPr>
        <p:spPr>
          <a:xfrm>
            <a:off x="1493930" y="3487742"/>
            <a:ext cx="941283" cy="369332"/>
          </a:xfrm>
          <a:prstGeom prst="rect">
            <a:avLst/>
          </a:prstGeom>
          <a:noFill/>
        </p:spPr>
        <p:txBody>
          <a:bodyPr wrap="none" rtlCol="0">
            <a:spAutoFit/>
          </a:bodyPr>
          <a:lstStyle/>
          <a:p>
            <a:r>
              <a:rPr lang="en-US" dirty="0"/>
              <a:t>  </a:t>
            </a:r>
            <a:r>
              <a:rPr lang="en-US" dirty="0" err="1"/>
              <a:t>i</a:t>
            </a:r>
            <a:r>
              <a:rPr lang="en-US" dirty="0"/>
              <a:t>== j ?</a:t>
            </a:r>
          </a:p>
        </p:txBody>
      </p:sp>
      <p:sp>
        <p:nvSpPr>
          <p:cNvPr id="45" name="TextBox 44"/>
          <p:cNvSpPr txBox="1"/>
          <p:nvPr/>
        </p:nvSpPr>
        <p:spPr>
          <a:xfrm>
            <a:off x="1576992" y="4207010"/>
            <a:ext cx="671979" cy="369332"/>
          </a:xfrm>
          <a:prstGeom prst="rect">
            <a:avLst/>
          </a:prstGeom>
          <a:noFill/>
        </p:spPr>
        <p:txBody>
          <a:bodyPr wrap="none" rtlCol="0">
            <a:spAutoFit/>
          </a:bodyPr>
          <a:lstStyle/>
          <a:p>
            <a:r>
              <a:rPr lang="en-US" dirty="0" err="1"/>
              <a:t>i</a:t>
            </a:r>
            <a:r>
              <a:rPr lang="en-US" dirty="0"/>
              <a:t>= </a:t>
            </a:r>
            <a:r>
              <a:rPr lang="en-US" dirty="0" err="1"/>
              <a:t>i+j</a:t>
            </a:r>
            <a:endParaRPr lang="en-US" dirty="0"/>
          </a:p>
        </p:txBody>
      </p:sp>
      <p:sp>
        <p:nvSpPr>
          <p:cNvPr id="46" name="TextBox 45"/>
          <p:cNvSpPr txBox="1"/>
          <p:nvPr/>
        </p:nvSpPr>
        <p:spPr>
          <a:xfrm>
            <a:off x="1717077" y="4731996"/>
            <a:ext cx="761747" cy="369332"/>
          </a:xfrm>
          <a:prstGeom prst="rect">
            <a:avLst/>
          </a:prstGeom>
          <a:noFill/>
        </p:spPr>
        <p:txBody>
          <a:bodyPr wrap="none" rtlCol="0">
            <a:spAutoFit/>
          </a:bodyPr>
          <a:lstStyle/>
          <a:p>
            <a:r>
              <a:rPr lang="en-US" dirty="0"/>
              <a:t>J   - 2</a:t>
            </a:r>
          </a:p>
        </p:txBody>
      </p:sp>
      <p:sp>
        <p:nvSpPr>
          <p:cNvPr id="47" name="TextBox 46"/>
          <p:cNvSpPr txBox="1"/>
          <p:nvPr/>
        </p:nvSpPr>
        <p:spPr>
          <a:xfrm>
            <a:off x="981001" y="5115334"/>
            <a:ext cx="697627" cy="369332"/>
          </a:xfrm>
          <a:prstGeom prst="rect">
            <a:avLst/>
          </a:prstGeom>
          <a:noFill/>
        </p:spPr>
        <p:txBody>
          <a:bodyPr wrap="none" rtlCol="0">
            <a:spAutoFit/>
          </a:bodyPr>
          <a:lstStyle/>
          <a:p>
            <a:r>
              <a:rPr lang="en-US" dirty="0"/>
              <a:t>EXIT</a:t>
            </a:r>
          </a:p>
        </p:txBody>
      </p:sp>
      <p:sp>
        <p:nvSpPr>
          <p:cNvPr id="48" name="TextBox 47"/>
          <p:cNvSpPr txBox="1"/>
          <p:nvPr/>
        </p:nvSpPr>
        <p:spPr>
          <a:xfrm>
            <a:off x="2347399" y="3370267"/>
            <a:ext cx="825867" cy="369332"/>
          </a:xfrm>
          <a:prstGeom prst="rect">
            <a:avLst/>
          </a:prstGeom>
          <a:noFill/>
        </p:spPr>
        <p:txBody>
          <a:bodyPr wrap="none" rtlCol="0">
            <a:spAutoFit/>
          </a:bodyPr>
          <a:lstStyle/>
          <a:p>
            <a:r>
              <a:rPr lang="en-US" dirty="0">
                <a:sym typeface="Wingdings" panose="05000000000000000000" pitchFamily="2" charset="2"/>
              </a:rPr>
              <a:t>LOOP</a:t>
            </a:r>
            <a:endParaRPr lang="en-US" dirty="0"/>
          </a:p>
        </p:txBody>
      </p:sp>
      <p:sp>
        <p:nvSpPr>
          <p:cNvPr id="54" name="TextBox 53"/>
          <p:cNvSpPr txBox="1"/>
          <p:nvPr/>
        </p:nvSpPr>
        <p:spPr>
          <a:xfrm>
            <a:off x="3682717" y="3961598"/>
            <a:ext cx="5152063" cy="923330"/>
          </a:xfrm>
          <a:prstGeom prst="rect">
            <a:avLst/>
          </a:prstGeom>
          <a:solidFill>
            <a:srgbClr val="FFFF00"/>
          </a:solidFill>
        </p:spPr>
        <p:txBody>
          <a:bodyPr wrap="square" rtlCol="0">
            <a:spAutoFit/>
          </a:bodyPr>
          <a:lstStyle/>
          <a:p>
            <a:pPr eaLnBrk="1" hangingPunct="1">
              <a:lnSpc>
                <a:spcPct val="90000"/>
              </a:lnSpc>
              <a:spcBef>
                <a:spcPct val="50000"/>
              </a:spcBef>
              <a:spcAft>
                <a:spcPct val="30000"/>
              </a:spcAft>
              <a:buFont typeface="Wingdings" panose="05000000000000000000" pitchFamily="2" charset="2"/>
              <a:buNone/>
            </a:pPr>
            <a:r>
              <a:rPr lang="en-US" altLang="en-US" sz="2000" dirty="0">
                <a:latin typeface="Lucida Console" panose="020B0609040504020204" pitchFamily="49" charset="0"/>
              </a:rPr>
              <a:t>00010110100101010000000000000110</a:t>
            </a:r>
            <a:br>
              <a:rPr lang="en-US" altLang="en-US" sz="2000" dirty="0">
                <a:latin typeface="Lucida Console" panose="020B0609040504020204" pitchFamily="49" charset="0"/>
              </a:rPr>
            </a:br>
            <a:r>
              <a:rPr lang="en-US" altLang="en-US" sz="2000" dirty="0">
                <a:latin typeface="Lucida Console" panose="020B0609040504020204" pitchFamily="49" charset="0"/>
              </a:rPr>
              <a:t>00000010100101001010100000010000</a:t>
            </a:r>
            <a:br>
              <a:rPr lang="en-US" altLang="en-US" sz="2400" dirty="0">
                <a:latin typeface="Lucida Console" panose="020B0609040504020204" pitchFamily="49" charset="0"/>
              </a:rPr>
            </a:br>
            <a:r>
              <a:rPr lang="en-US" altLang="en-US" sz="2000" dirty="0">
                <a:latin typeface="Lucida Console" panose="020B0609040504020204" pitchFamily="49" charset="0"/>
              </a:rPr>
              <a:t>000010 ????</a:t>
            </a:r>
            <a:endParaRPr lang="en-AU" altLang="en-US" sz="2000" dirty="0">
              <a:latin typeface="Lucida Console" panose="020B0609040504020204" pitchFamily="49" charset="0"/>
            </a:endParaRPr>
          </a:p>
        </p:txBody>
      </p:sp>
    </p:spTree>
    <p:extLst>
      <p:ext uri="{BB962C8B-B14F-4D97-AF65-F5344CB8AC3E}">
        <p14:creationId xmlns:p14="http://schemas.microsoft.com/office/powerpoint/2010/main" val="282573484"/>
      </p:ext>
    </p:extLst>
  </p:cSld>
  <p:clrMapOvr>
    <a:masterClrMapping/>
  </p:clrMapOvr>
  <p:transition advTm="2000"/>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1552BF0D-4EF4-4097-86A1-6C05EE8264C8}" type="slidenum">
              <a:rPr lang="en-AU" altLang="en-US" sz="1400"/>
              <a:pPr>
                <a:spcBef>
                  <a:spcPct val="0"/>
                </a:spcBef>
                <a:buClrTx/>
                <a:buSzTx/>
                <a:buFontTx/>
                <a:buNone/>
              </a:pPr>
              <a:t>79</a:t>
            </a:fld>
            <a:endParaRPr lang="en-AU" altLang="en-US" sz="1400"/>
          </a:p>
        </p:txBody>
      </p:sp>
      <p:sp>
        <p:nvSpPr>
          <p:cNvPr id="69635" name="Rectangle 2"/>
          <p:cNvSpPr>
            <a:spLocks noGrp="1" noChangeArrowheads="1"/>
          </p:cNvSpPr>
          <p:nvPr>
            <p:ph type="title"/>
          </p:nvPr>
        </p:nvSpPr>
        <p:spPr/>
        <p:txBody>
          <a:bodyPr/>
          <a:lstStyle/>
          <a:p>
            <a:pPr eaLnBrk="1" hangingPunct="1"/>
            <a:r>
              <a:rPr lang="en-US" altLang="en-US" dirty="0"/>
              <a:t>Loop Example</a:t>
            </a:r>
            <a:endParaRPr lang="en-AU" altLang="en-US" dirty="0"/>
          </a:p>
        </p:txBody>
      </p:sp>
      <p:sp>
        <p:nvSpPr>
          <p:cNvPr id="69636" name="Rectangle 3"/>
          <p:cNvSpPr>
            <a:spLocks noGrp="1" noChangeArrowheads="1"/>
          </p:cNvSpPr>
          <p:nvPr>
            <p:ph type="body" idx="1"/>
          </p:nvPr>
        </p:nvSpPr>
        <p:spPr/>
        <p:txBody>
          <a:bodyPr/>
          <a:lstStyle/>
          <a:p>
            <a:pPr eaLnBrk="1" hangingPunct="1">
              <a:lnSpc>
                <a:spcPct val="80000"/>
              </a:lnSpc>
            </a:pPr>
            <a:r>
              <a:rPr lang="en-US" altLang="en-US" dirty="0"/>
              <a:t>C code:</a:t>
            </a:r>
          </a:p>
          <a:p>
            <a:pPr eaLnBrk="1" hangingPunct="1">
              <a:lnSpc>
                <a:spcPct val="80000"/>
              </a:lnSpc>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while (save[</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k) </a:t>
            </a:r>
            <a:r>
              <a:rPr lang="en-US" altLang="en-US" sz="2800" dirty="0" err="1">
                <a:latin typeface="Lucida Console" panose="020B0609040504020204" pitchFamily="49" charset="0"/>
              </a:rPr>
              <a:t>i</a:t>
            </a:r>
            <a:r>
              <a:rPr lang="en-US" altLang="en-US" sz="2800" dirty="0">
                <a:latin typeface="Lucida Console" panose="020B0609040504020204" pitchFamily="49" charset="0"/>
              </a:rPr>
              <a:t> += 1;</a:t>
            </a:r>
          </a:p>
          <a:p>
            <a:pPr lvl="1" eaLnBrk="1" hangingPunct="1">
              <a:lnSpc>
                <a:spcPct val="80000"/>
              </a:lnSpc>
            </a:pPr>
            <a:r>
              <a:rPr lang="en-US" altLang="en-US" dirty="0" err="1"/>
              <a:t>i</a:t>
            </a:r>
            <a:r>
              <a:rPr lang="en-US" altLang="en-US" dirty="0"/>
              <a:t> in $s3, k in $s5, address of save in $s6</a:t>
            </a:r>
          </a:p>
          <a:p>
            <a:pPr eaLnBrk="1" hangingPunct="1">
              <a:lnSpc>
                <a:spcPct val="80000"/>
              </a:lnSpc>
            </a:pPr>
            <a:r>
              <a:rPr lang="en-US" altLang="en-US" dirty="0"/>
              <a:t>Compiled MIPS code:</a:t>
            </a:r>
          </a:p>
          <a:p>
            <a:pPr eaLnBrk="1" hangingPunct="1">
              <a:lnSpc>
                <a:spcPct val="80000"/>
              </a:lnSpc>
              <a:spcBef>
                <a:spcPct val="50000"/>
              </a:spcBef>
              <a:spcAft>
                <a:spcPct val="30000"/>
              </a:spcAft>
              <a:buFont typeface="Wingdings" panose="05000000000000000000" pitchFamily="2" charset="2"/>
              <a:buNone/>
            </a:pPr>
            <a:r>
              <a:rPr lang="en-US" altLang="en-US" sz="2800" dirty="0">
                <a:latin typeface="Lucida Console" panose="020B0609040504020204" pitchFamily="49" charset="0"/>
              </a:rPr>
              <a:t>	Loop: </a:t>
            </a:r>
            <a:r>
              <a:rPr lang="en-US" altLang="en-US" sz="2800" dirty="0" err="1">
                <a:latin typeface="Lucida Console" panose="020B0609040504020204" pitchFamily="49" charset="0"/>
              </a:rPr>
              <a:t>sll</a:t>
            </a:r>
            <a:r>
              <a:rPr lang="en-US" altLang="en-US" sz="2800" dirty="0">
                <a:latin typeface="Lucida Console" panose="020B0609040504020204" pitchFamily="49" charset="0"/>
              </a:rPr>
              <a:t>  $t1, $s3, 2</a:t>
            </a:r>
            <a:br>
              <a:rPr lang="en-US" altLang="en-US" sz="2800" dirty="0">
                <a:latin typeface="Lucida Console" panose="020B0609040504020204" pitchFamily="49" charset="0"/>
              </a:rPr>
            </a:br>
            <a:r>
              <a:rPr lang="en-US" altLang="en-US" sz="2800" dirty="0">
                <a:latin typeface="Lucida Console" panose="020B0609040504020204" pitchFamily="49" charset="0"/>
              </a:rPr>
              <a:t>      add  $t1, $t1, $s6</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lw</a:t>
            </a:r>
            <a:r>
              <a:rPr lang="en-US" altLang="en-US" sz="2800" dirty="0">
                <a:latin typeface="Lucida Console" panose="020B0609040504020204" pitchFamily="49" charset="0"/>
              </a:rPr>
              <a:t>   $t0, 0($t1)</a:t>
            </a:r>
            <a:br>
              <a:rPr lang="en-US" altLang="en-US" sz="2800" dirty="0">
                <a:latin typeface="Lucida Console" panose="020B0609040504020204" pitchFamily="49" charset="0"/>
              </a:rPr>
            </a:br>
            <a:r>
              <a:rPr lang="en-US" altLang="en-US" sz="2800" dirty="0">
                <a:latin typeface="Lucida Console" panose="020B0609040504020204" pitchFamily="49" charset="0"/>
              </a:rPr>
              <a:t>      bne  $t0, $s5, Exit</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addi</a:t>
            </a:r>
            <a:r>
              <a:rPr lang="en-US" altLang="en-US" sz="2800" dirty="0">
                <a:latin typeface="Lucida Console" panose="020B0609040504020204" pitchFamily="49" charset="0"/>
              </a:rPr>
              <a:t> $s3, $s3, 1</a:t>
            </a:r>
            <a:br>
              <a:rPr lang="en-US" altLang="en-US" sz="2800" dirty="0">
                <a:latin typeface="Lucida Console" panose="020B0609040504020204" pitchFamily="49" charset="0"/>
              </a:rPr>
            </a:br>
            <a:r>
              <a:rPr lang="en-US" altLang="en-US" sz="2800" dirty="0">
                <a:latin typeface="Lucida Console" panose="020B0609040504020204" pitchFamily="49" charset="0"/>
              </a:rPr>
              <a:t>      j    Loop</a:t>
            </a:r>
            <a:br>
              <a:rPr lang="en-US" altLang="en-US" sz="2800" dirty="0">
                <a:latin typeface="Lucida Console" panose="020B0609040504020204" pitchFamily="49" charset="0"/>
              </a:rPr>
            </a:br>
            <a:r>
              <a:rPr lang="en-US" altLang="en-US" sz="2800" dirty="0">
                <a:latin typeface="Lucida Console" panose="020B0609040504020204" pitchFamily="49" charset="0"/>
              </a:rPr>
              <a:t>Exit: …</a:t>
            </a:r>
            <a:endParaRPr lang="en-AU" altLang="en-US" sz="2800" dirty="0">
              <a:latin typeface="Lucida Console" panose="020B060904050402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94AC15-5E9F-4753-ABCA-07E4C6B72A01}" type="datetime1">
              <a:rPr lang="en-US" altLang="en-US"/>
              <a:pPr/>
              <a:t>3/11/2023</a:t>
            </a:fld>
            <a:endParaRPr lang="en-US" altLang="en-US"/>
          </a:p>
        </p:txBody>
      </p:sp>
      <p:sp>
        <p:nvSpPr>
          <p:cNvPr id="5" name="Footer Placeholder 4"/>
          <p:cNvSpPr>
            <a:spLocks noGrp="1"/>
          </p:cNvSpPr>
          <p:nvPr>
            <p:ph type="ftr" sz="quarter" idx="4294967295"/>
          </p:nvPr>
        </p:nvSpPr>
        <p:spPr>
          <a:xfrm>
            <a:off x="3348038" y="6400800"/>
            <a:ext cx="2895600" cy="457200"/>
          </a:xfrm>
          <a:prstGeom prst="rect">
            <a:avLst/>
          </a:prstGeom>
        </p:spPr>
        <p:txBody>
          <a:bodyPr/>
          <a:lstStyle/>
          <a:p>
            <a:r>
              <a:rPr lang="en-US" altLang="en-US"/>
              <a:t>CS-IIST-Massey              © UCB-MORGAN</a:t>
            </a:r>
          </a:p>
        </p:txBody>
      </p:sp>
      <p:sp>
        <p:nvSpPr>
          <p:cNvPr id="6" name="Slide Number Placeholder 5"/>
          <p:cNvSpPr>
            <a:spLocks noGrp="1"/>
          </p:cNvSpPr>
          <p:nvPr>
            <p:ph type="sldNum" sz="quarter" idx="4294967295"/>
          </p:nvPr>
        </p:nvSpPr>
        <p:spPr>
          <a:xfrm>
            <a:off x="7239000" y="6400800"/>
            <a:ext cx="1905000" cy="457200"/>
          </a:xfrm>
          <a:prstGeom prst="rect">
            <a:avLst/>
          </a:prstGeom>
        </p:spPr>
        <p:txBody>
          <a:bodyPr/>
          <a:lstStyle/>
          <a:p>
            <a:fld id="{4DE86488-969F-444D-AB87-BE51A40A8016}" type="slidenum">
              <a:rPr lang="en-US" altLang="en-US"/>
              <a:pPr/>
              <a:t>8</a:t>
            </a:fld>
            <a:endParaRPr lang="en-US" altLang="en-US"/>
          </a:p>
        </p:txBody>
      </p:sp>
      <p:sp>
        <p:nvSpPr>
          <p:cNvPr id="212994" name="Rectangle 1026"/>
          <p:cNvSpPr>
            <a:spLocks noGrp="1" noChangeArrowheads="1"/>
          </p:cNvSpPr>
          <p:nvPr>
            <p:ph type="title"/>
          </p:nvPr>
        </p:nvSpPr>
        <p:spPr>
          <a:xfrm>
            <a:off x="749300" y="346212"/>
            <a:ext cx="7772400" cy="685800"/>
          </a:xfrm>
        </p:spPr>
        <p:txBody>
          <a:bodyPr/>
          <a:lstStyle/>
          <a:p>
            <a:r>
              <a:rPr lang="en-US" altLang="en-US"/>
              <a:t>MIPS- special features</a:t>
            </a:r>
          </a:p>
        </p:txBody>
      </p:sp>
      <p:sp>
        <p:nvSpPr>
          <p:cNvPr id="212995" name="Rectangle 1027"/>
          <p:cNvSpPr>
            <a:spLocks noGrp="1" noChangeArrowheads="1"/>
          </p:cNvSpPr>
          <p:nvPr>
            <p:ph type="body" idx="1"/>
          </p:nvPr>
        </p:nvSpPr>
        <p:spPr>
          <a:xfrm>
            <a:off x="107504" y="1104968"/>
            <a:ext cx="8754615" cy="5203825"/>
          </a:xfrm>
        </p:spPr>
        <p:txBody>
          <a:bodyPr/>
          <a:lstStyle/>
          <a:p>
            <a:r>
              <a:rPr lang="en-US" altLang="en-US" sz="2800" dirty="0"/>
              <a:t>MIPS is a RISC, a compact and simple ISA</a:t>
            </a:r>
          </a:p>
          <a:p>
            <a:r>
              <a:rPr lang="en-US" altLang="en-US" sz="2800" dirty="0"/>
              <a:t>Instruction length is fixed - 32 bits</a:t>
            </a:r>
          </a:p>
          <a:p>
            <a:r>
              <a:rPr lang="en-US" altLang="en-US" sz="2800" dirty="0"/>
              <a:t>Simple Instruction Formats- 3 Types [ R-I-J formats]</a:t>
            </a:r>
          </a:p>
          <a:p>
            <a:r>
              <a:rPr lang="en-US" altLang="en-US" sz="2800" dirty="0"/>
              <a:t>Register file is small- 32 32-bit GPR</a:t>
            </a:r>
          </a:p>
          <a:p>
            <a:r>
              <a:rPr lang="en-US" altLang="en-US" sz="2800" dirty="0" err="1"/>
              <a:t>Reg-Reg</a:t>
            </a:r>
            <a:r>
              <a:rPr lang="en-US" altLang="en-US" sz="2800" dirty="0"/>
              <a:t> 3 address arithmetic format</a:t>
            </a:r>
          </a:p>
          <a:p>
            <a:r>
              <a:rPr lang="en-US" altLang="en-US" sz="2800" dirty="0"/>
              <a:t>Only LW and SW can access main memory</a:t>
            </a:r>
          </a:p>
          <a:p>
            <a:r>
              <a:rPr lang="en-US" altLang="en-US" sz="2800" dirty="0"/>
              <a:t>LW and SW has only </a:t>
            </a:r>
            <a:r>
              <a:rPr lang="en-US" altLang="en-US" sz="2800" dirty="0" err="1"/>
              <a:t>base+displace</a:t>
            </a:r>
            <a:r>
              <a:rPr lang="en-US" altLang="en-US" sz="2800" dirty="0"/>
              <a:t> address</a:t>
            </a:r>
          </a:p>
          <a:p>
            <a:r>
              <a:rPr lang="en-US" altLang="en-US" sz="2800" dirty="0"/>
              <a:t>Simple Branching (</a:t>
            </a:r>
            <a:r>
              <a:rPr lang="en-US" altLang="en-US" sz="2800" dirty="0" err="1"/>
              <a:t>bne</a:t>
            </a:r>
            <a:r>
              <a:rPr lang="en-US" altLang="en-US" sz="2800" dirty="0"/>
              <a:t> and </a:t>
            </a:r>
            <a:r>
              <a:rPr lang="en-US" altLang="en-US" sz="2800" dirty="0" err="1"/>
              <a:t>beq</a:t>
            </a:r>
            <a:r>
              <a:rPr lang="en-US" altLang="en-US" sz="2800" dirty="0"/>
              <a:t> only)</a:t>
            </a:r>
          </a:p>
          <a:p>
            <a:r>
              <a:rPr lang="en-US" altLang="en-US" sz="2800" dirty="0"/>
              <a:t>Delayed Branch etc.</a:t>
            </a:r>
          </a:p>
          <a:p>
            <a:r>
              <a:rPr lang="en-US" altLang="en-US" sz="2800" dirty="0"/>
              <a:t>Simple Implementation </a:t>
            </a:r>
            <a:r>
              <a:rPr lang="en-US" altLang="en-US" sz="2800" dirty="0">
                <a:sym typeface="Wingdings" panose="05000000000000000000" pitchFamily="2" charset="2"/>
              </a:rPr>
              <a:t> low</a:t>
            </a:r>
            <a:r>
              <a:rPr lang="en-US" altLang="en-US" sz="2800" dirty="0"/>
              <a:t> power, less heat</a:t>
            </a:r>
            <a:r>
              <a:rPr lang="en-US" altLang="en-US" sz="2000" dirty="0"/>
              <a:t> </a:t>
            </a:r>
          </a:p>
        </p:txBody>
      </p:sp>
    </p:spTree>
    <p:extLst>
      <p:ext uri="{BB962C8B-B14F-4D97-AF65-F5344CB8AC3E}">
        <p14:creationId xmlns:p14="http://schemas.microsoft.com/office/powerpoint/2010/main" val="2422436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 While Do : </a:t>
            </a:r>
            <a:r>
              <a:rPr lang="en-US" dirty="0" err="1"/>
              <a:t>eg</a:t>
            </a:r>
            <a:r>
              <a:rPr lang="en-US" dirty="0"/>
              <a:t>. FACT</a:t>
            </a:r>
          </a:p>
        </p:txBody>
      </p:sp>
      <p:cxnSp>
        <p:nvCxnSpPr>
          <p:cNvPr id="20" name="Straight Arrow Connector 19"/>
          <p:cNvCxnSpPr/>
          <p:nvPr/>
        </p:nvCxnSpPr>
        <p:spPr bwMode="auto">
          <a:xfrm>
            <a:off x="8033185" y="6393673"/>
            <a:ext cx="0" cy="453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Content Placeholder 2"/>
          <p:cNvSpPr>
            <a:spLocks noGrp="1"/>
          </p:cNvSpPr>
          <p:nvPr>
            <p:ph idx="1"/>
          </p:nvPr>
        </p:nvSpPr>
        <p:spPr>
          <a:xfrm>
            <a:off x="1043608" y="1085370"/>
            <a:ext cx="6989577" cy="5583990"/>
          </a:xfrm>
        </p:spPr>
        <p:txBody>
          <a:bodyPr/>
          <a:lstStyle/>
          <a:p>
            <a:pPr marL="0" indent="0">
              <a:buNone/>
            </a:pPr>
            <a:r>
              <a:rPr lang="en-US" dirty="0"/>
              <a:t>Calculate 5!, and put it in $s0?</a:t>
            </a:r>
          </a:p>
          <a:p>
            <a:pPr marL="0" indent="0">
              <a:buNone/>
            </a:pPr>
            <a:r>
              <a:rPr lang="en-US" dirty="0"/>
              <a:t>	</a:t>
            </a:r>
            <a:r>
              <a:rPr lang="en-US" dirty="0" err="1"/>
              <a:t>addi</a:t>
            </a:r>
            <a:r>
              <a:rPr lang="en-US" dirty="0"/>
              <a:t> $t0, $0, 5</a:t>
            </a:r>
          </a:p>
          <a:p>
            <a:pPr marL="0" indent="0">
              <a:buNone/>
            </a:pPr>
            <a:r>
              <a:rPr lang="en-US" dirty="0"/>
              <a:t>	</a:t>
            </a:r>
            <a:r>
              <a:rPr lang="en-US" dirty="0" err="1"/>
              <a:t>addi</a:t>
            </a:r>
            <a:r>
              <a:rPr lang="en-US" dirty="0"/>
              <a:t> $s0, $0, ?</a:t>
            </a:r>
          </a:p>
          <a:p>
            <a:pPr marL="0" indent="0">
              <a:buNone/>
            </a:pPr>
            <a:r>
              <a:rPr lang="en-US" dirty="0"/>
              <a:t>Loop:</a:t>
            </a:r>
          </a:p>
          <a:p>
            <a:pPr marL="0" indent="0">
              <a:buNone/>
            </a:pPr>
            <a:r>
              <a:rPr lang="en-US" dirty="0"/>
              <a:t>	</a:t>
            </a:r>
            <a:r>
              <a:rPr lang="en-US" dirty="0" err="1"/>
              <a:t>beq</a:t>
            </a:r>
            <a:r>
              <a:rPr lang="en-US" dirty="0"/>
              <a:t> $t0, $0, </a:t>
            </a:r>
            <a:r>
              <a:rPr lang="en-US" dirty="0" err="1"/>
              <a:t>endLoop</a:t>
            </a:r>
            <a:r>
              <a:rPr lang="en-US" dirty="0"/>
              <a:t>   </a:t>
            </a:r>
          </a:p>
          <a:p>
            <a:pPr marL="0" indent="0">
              <a:buNone/>
            </a:pPr>
            <a:r>
              <a:rPr lang="en-US" dirty="0"/>
              <a:t>	</a:t>
            </a:r>
            <a:r>
              <a:rPr lang="en-US" dirty="0" err="1"/>
              <a:t>mul</a:t>
            </a:r>
            <a:r>
              <a:rPr lang="en-US" dirty="0"/>
              <a:t> $s0, $s0, $t0 </a:t>
            </a:r>
          </a:p>
          <a:p>
            <a:pPr marL="0" indent="0">
              <a:buNone/>
            </a:pPr>
            <a:r>
              <a:rPr lang="en-US" dirty="0"/>
              <a:t>	</a:t>
            </a:r>
            <a:r>
              <a:rPr lang="en-US" dirty="0" err="1"/>
              <a:t>addi</a:t>
            </a:r>
            <a:r>
              <a:rPr lang="en-US" dirty="0"/>
              <a:t> $t0, $t0, -1</a:t>
            </a:r>
          </a:p>
          <a:p>
            <a:pPr marL="0" indent="0">
              <a:buNone/>
            </a:pPr>
            <a:r>
              <a:rPr lang="en-US" dirty="0"/>
              <a:t>	j Loop</a:t>
            </a:r>
          </a:p>
          <a:p>
            <a:pPr marL="0" indent="0">
              <a:buNone/>
            </a:pPr>
            <a:r>
              <a:rPr lang="en-US" dirty="0" err="1"/>
              <a:t>endLoop</a:t>
            </a:r>
            <a:r>
              <a:rPr lang="en-US" dirty="0"/>
              <a:t>:</a:t>
            </a:r>
          </a:p>
        </p:txBody>
      </p:sp>
    </p:spTree>
    <p:extLst>
      <p:ext uri="{BB962C8B-B14F-4D97-AF65-F5344CB8AC3E}">
        <p14:creationId xmlns:p14="http://schemas.microsoft.com/office/powerpoint/2010/main" val="20231814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F488A223-3A35-4691-A0AD-B08D559BB0D8}" type="slidenum">
              <a:rPr lang="en-AU" altLang="en-US" sz="1400"/>
              <a:pPr>
                <a:spcBef>
                  <a:spcPct val="0"/>
                </a:spcBef>
                <a:buClrTx/>
                <a:buSzTx/>
                <a:buFontTx/>
                <a:buNone/>
              </a:pPr>
              <a:t>81</a:t>
            </a:fld>
            <a:endParaRPr lang="en-AU" altLang="en-US" sz="1400"/>
          </a:p>
        </p:txBody>
      </p:sp>
      <p:sp>
        <p:nvSpPr>
          <p:cNvPr id="73731" name="Rectangle 2"/>
          <p:cNvSpPr>
            <a:spLocks noGrp="1" noChangeArrowheads="1"/>
          </p:cNvSpPr>
          <p:nvPr>
            <p:ph type="title"/>
          </p:nvPr>
        </p:nvSpPr>
        <p:spPr>
          <a:xfrm>
            <a:off x="684213" y="138609"/>
            <a:ext cx="8259762" cy="769441"/>
          </a:xfrm>
        </p:spPr>
        <p:txBody>
          <a:bodyPr/>
          <a:lstStyle/>
          <a:p>
            <a:pPr eaLnBrk="1" hangingPunct="1"/>
            <a:r>
              <a:rPr lang="en-US" altLang="en-US" dirty="0"/>
              <a:t>BLT, BGT ? use SLT</a:t>
            </a:r>
            <a:endParaRPr lang="en-AU" altLang="en-US" dirty="0"/>
          </a:p>
        </p:txBody>
      </p:sp>
      <p:sp>
        <p:nvSpPr>
          <p:cNvPr id="73732" name="Rectangle 3"/>
          <p:cNvSpPr>
            <a:spLocks noGrp="1" noChangeArrowheads="1"/>
          </p:cNvSpPr>
          <p:nvPr>
            <p:ph type="body" idx="1"/>
          </p:nvPr>
        </p:nvSpPr>
        <p:spPr/>
        <p:txBody>
          <a:bodyPr/>
          <a:lstStyle/>
          <a:p>
            <a:pPr eaLnBrk="1" hangingPunct="1"/>
            <a:r>
              <a:rPr lang="en-US" altLang="en-US" dirty="0"/>
              <a:t>Set result to 1 if a condition is true</a:t>
            </a:r>
          </a:p>
          <a:p>
            <a:pPr lvl="1" eaLnBrk="1" hangingPunct="1"/>
            <a:r>
              <a:rPr lang="en-US" altLang="en-US" dirty="0"/>
              <a:t>Otherwise, set to 0</a:t>
            </a:r>
          </a:p>
          <a:p>
            <a:pPr eaLnBrk="1" hangingPunct="1"/>
            <a:r>
              <a:rPr lang="en-US" altLang="en-US" dirty="0" err="1">
                <a:latin typeface="Lucida Console" panose="020B0609040504020204" pitchFamily="49" charset="0"/>
              </a:rPr>
              <a:t>slt</a:t>
            </a:r>
            <a:r>
              <a:rPr lang="en-US" altLang="en-US" dirty="0">
                <a:latin typeface="Lucida Console" panose="020B0609040504020204" pitchFamily="49" charset="0"/>
              </a:rPr>
              <a:t> </a:t>
            </a:r>
            <a:r>
              <a:rPr lang="en-US" altLang="en-US" dirty="0" err="1">
                <a:latin typeface="Lucida Console" panose="020B0609040504020204" pitchFamily="49" charset="0"/>
              </a:rPr>
              <a:t>rd</a:t>
            </a:r>
            <a:r>
              <a:rPr lang="en-US" altLang="en-US" dirty="0">
                <a:latin typeface="Lucida Console" panose="020B0609040504020204" pitchFamily="49" charset="0"/>
              </a:rPr>
              <a:t>, </a:t>
            </a:r>
            <a:r>
              <a:rPr lang="en-US" altLang="en-US" dirty="0" err="1">
                <a:latin typeface="Lucida Console" panose="020B0609040504020204" pitchFamily="49" charset="0"/>
              </a:rPr>
              <a:t>rs</a:t>
            </a:r>
            <a:r>
              <a:rPr lang="en-US" altLang="en-US" dirty="0">
                <a:latin typeface="Lucida Console" panose="020B0609040504020204" pitchFamily="49" charset="0"/>
              </a:rPr>
              <a:t>, </a:t>
            </a:r>
            <a:r>
              <a:rPr lang="en-US" altLang="en-US" dirty="0" err="1">
                <a:latin typeface="Lucida Console" panose="020B0609040504020204" pitchFamily="49" charset="0"/>
              </a:rPr>
              <a:t>rt</a:t>
            </a:r>
            <a:endParaRPr lang="en-US" altLang="en-US" dirty="0">
              <a:latin typeface="Lucida Console" panose="020B0609040504020204" pitchFamily="49" charset="0"/>
            </a:endParaRPr>
          </a:p>
          <a:p>
            <a:pPr lvl="1" eaLnBrk="1" hangingPunct="1"/>
            <a:r>
              <a:rPr lang="en-US" altLang="en-US" dirty="0"/>
              <a:t>if (</a:t>
            </a:r>
            <a:r>
              <a:rPr lang="en-US" altLang="en-US" dirty="0" err="1"/>
              <a:t>rs</a:t>
            </a:r>
            <a:r>
              <a:rPr lang="en-US" altLang="en-US" dirty="0"/>
              <a:t> &lt; </a:t>
            </a:r>
            <a:r>
              <a:rPr lang="en-US" altLang="en-US" dirty="0" err="1"/>
              <a:t>rt</a:t>
            </a:r>
            <a:r>
              <a:rPr lang="en-US" altLang="en-US" dirty="0"/>
              <a:t>) </a:t>
            </a:r>
            <a:r>
              <a:rPr lang="en-US" altLang="en-US" dirty="0" err="1"/>
              <a:t>rd</a:t>
            </a:r>
            <a:r>
              <a:rPr lang="en-US" altLang="en-US" dirty="0"/>
              <a:t> = 1; else </a:t>
            </a:r>
            <a:r>
              <a:rPr lang="en-US" altLang="en-US" dirty="0" err="1"/>
              <a:t>rd</a:t>
            </a:r>
            <a:r>
              <a:rPr lang="en-US" altLang="en-US" dirty="0"/>
              <a:t> = 0;</a:t>
            </a:r>
          </a:p>
          <a:p>
            <a:pPr eaLnBrk="1" hangingPunct="1"/>
            <a:r>
              <a:rPr lang="en-US" altLang="en-US" dirty="0" err="1">
                <a:latin typeface="Lucida Console" panose="020B0609040504020204" pitchFamily="49" charset="0"/>
              </a:rPr>
              <a:t>slti</a:t>
            </a:r>
            <a:r>
              <a:rPr lang="en-US" altLang="en-US" dirty="0">
                <a:latin typeface="Lucida Console" panose="020B0609040504020204" pitchFamily="49" charset="0"/>
              </a:rPr>
              <a:t> </a:t>
            </a:r>
            <a:r>
              <a:rPr lang="en-US" altLang="en-US" dirty="0" err="1">
                <a:latin typeface="Lucida Console" panose="020B0609040504020204" pitchFamily="49" charset="0"/>
              </a:rPr>
              <a:t>rt</a:t>
            </a:r>
            <a:r>
              <a:rPr lang="en-US" altLang="en-US" dirty="0">
                <a:latin typeface="Lucida Console" panose="020B0609040504020204" pitchFamily="49" charset="0"/>
              </a:rPr>
              <a:t>, </a:t>
            </a:r>
            <a:r>
              <a:rPr lang="en-US" altLang="en-US" dirty="0" err="1">
                <a:latin typeface="Lucida Console" panose="020B0609040504020204" pitchFamily="49" charset="0"/>
              </a:rPr>
              <a:t>rs</a:t>
            </a:r>
            <a:r>
              <a:rPr lang="en-US" altLang="en-US" dirty="0">
                <a:latin typeface="Lucida Console" panose="020B0609040504020204" pitchFamily="49" charset="0"/>
              </a:rPr>
              <a:t>, constant</a:t>
            </a:r>
          </a:p>
          <a:p>
            <a:pPr lvl="1" eaLnBrk="1" hangingPunct="1"/>
            <a:r>
              <a:rPr lang="en-US" altLang="en-US" dirty="0"/>
              <a:t>if (</a:t>
            </a:r>
            <a:r>
              <a:rPr lang="en-US" altLang="en-US" dirty="0" err="1"/>
              <a:t>rs</a:t>
            </a:r>
            <a:r>
              <a:rPr lang="en-US" altLang="en-US" dirty="0"/>
              <a:t> &lt; constant) </a:t>
            </a:r>
            <a:r>
              <a:rPr lang="en-US" altLang="en-US" dirty="0" err="1"/>
              <a:t>rt</a:t>
            </a:r>
            <a:r>
              <a:rPr lang="en-US" altLang="en-US" dirty="0"/>
              <a:t> = 1; else </a:t>
            </a:r>
            <a:r>
              <a:rPr lang="en-US" altLang="en-US" dirty="0" err="1"/>
              <a:t>rt</a:t>
            </a:r>
            <a:r>
              <a:rPr lang="en-US" altLang="en-US" dirty="0"/>
              <a:t> = 0;</a:t>
            </a:r>
          </a:p>
          <a:p>
            <a:pPr eaLnBrk="1" hangingPunct="1"/>
            <a:r>
              <a:rPr lang="en-US" altLang="en-US" dirty="0"/>
              <a:t>Use in combination with </a:t>
            </a:r>
            <a:r>
              <a:rPr lang="en-US" altLang="en-US" dirty="0" err="1">
                <a:latin typeface="Lucida Console" panose="020B0609040504020204" pitchFamily="49" charset="0"/>
              </a:rPr>
              <a:t>beq</a:t>
            </a:r>
            <a:r>
              <a:rPr lang="en-US" altLang="en-US" dirty="0"/>
              <a:t>, </a:t>
            </a:r>
            <a:r>
              <a:rPr lang="en-US" altLang="en-US" dirty="0">
                <a:latin typeface="Lucida Console" panose="020B0609040504020204" pitchFamily="49" charset="0"/>
              </a:rPr>
              <a:t>bne</a:t>
            </a:r>
          </a:p>
          <a:p>
            <a:pPr lvl="1" eaLnBrk="1" hangingPunct="1">
              <a:buFont typeface="Wingdings" panose="05000000000000000000" pitchFamily="2" charset="2"/>
              <a:buNone/>
            </a:pPr>
            <a:r>
              <a:rPr lang="en-US" altLang="en-US" sz="2400" dirty="0"/>
              <a:t>	</a:t>
            </a:r>
            <a:r>
              <a:rPr lang="en-US" altLang="en-US" sz="2400" dirty="0" err="1">
                <a:latin typeface="Lucida Console" panose="020B0609040504020204" pitchFamily="49" charset="0"/>
              </a:rPr>
              <a:t>slt</a:t>
            </a:r>
            <a:r>
              <a:rPr lang="en-US" altLang="en-US" sz="2400" dirty="0">
                <a:latin typeface="Lucida Console" panose="020B0609040504020204" pitchFamily="49" charset="0"/>
              </a:rPr>
              <a:t> $t0, $s1, $s2  # if ($s1 &lt; $s2)</a:t>
            </a:r>
            <a:br>
              <a:rPr lang="en-US" altLang="en-US" sz="2400" dirty="0">
                <a:latin typeface="Lucida Console" panose="020B0609040504020204" pitchFamily="49" charset="0"/>
              </a:rPr>
            </a:br>
            <a:r>
              <a:rPr lang="en-US" altLang="en-US" sz="2400" dirty="0">
                <a:latin typeface="Lucida Console" panose="020B0609040504020204" pitchFamily="49" charset="0"/>
              </a:rPr>
              <a:t>bne $t0, $zero, L  #   branch to 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AE5F183-CAC1-4A0D-8CF9-A465FA1F1B0A}" type="slidenum">
              <a:rPr lang="en-AU" altLang="en-US" sz="1400"/>
              <a:pPr>
                <a:spcBef>
                  <a:spcPct val="0"/>
                </a:spcBef>
                <a:buClrTx/>
                <a:buSzTx/>
                <a:buFontTx/>
                <a:buNone/>
              </a:pPr>
              <a:t>82</a:t>
            </a:fld>
            <a:endParaRPr lang="en-AU" altLang="en-US" sz="1400"/>
          </a:p>
        </p:txBody>
      </p:sp>
      <p:sp>
        <p:nvSpPr>
          <p:cNvPr id="75779" name="Rectangle 2"/>
          <p:cNvSpPr>
            <a:spLocks noGrp="1" noChangeArrowheads="1"/>
          </p:cNvSpPr>
          <p:nvPr>
            <p:ph type="title"/>
          </p:nvPr>
        </p:nvSpPr>
        <p:spPr>
          <a:xfrm>
            <a:off x="684213" y="138609"/>
            <a:ext cx="8259762" cy="769441"/>
          </a:xfrm>
        </p:spPr>
        <p:txBody>
          <a:bodyPr/>
          <a:lstStyle/>
          <a:p>
            <a:pPr eaLnBrk="1" hangingPunct="1"/>
            <a:r>
              <a:rPr lang="en-US" altLang="en-US" dirty="0"/>
              <a:t>BLT &amp; BGT are Pseudo codes</a:t>
            </a:r>
            <a:endParaRPr lang="en-AU" altLang="en-US" dirty="0"/>
          </a:p>
        </p:txBody>
      </p:sp>
      <p:sp>
        <p:nvSpPr>
          <p:cNvPr id="75780" name="Rectangle 3"/>
          <p:cNvSpPr>
            <a:spLocks noGrp="1" noChangeArrowheads="1"/>
          </p:cNvSpPr>
          <p:nvPr>
            <p:ph type="body" idx="1"/>
          </p:nvPr>
        </p:nvSpPr>
        <p:spPr/>
        <p:txBody>
          <a:bodyPr/>
          <a:lstStyle/>
          <a:p>
            <a:pPr marL="0" indent="0" eaLnBrk="1" hangingPunct="1">
              <a:buNone/>
            </a:pPr>
            <a:r>
              <a:rPr lang="en-US" altLang="en-US" sz="2800" dirty="0"/>
              <a:t>Why not </a:t>
            </a:r>
            <a:r>
              <a:rPr lang="en-US" altLang="en-US" sz="2800" dirty="0" err="1">
                <a:latin typeface="Lucida Console" panose="020B0609040504020204" pitchFamily="49" charset="0"/>
              </a:rPr>
              <a:t>blt</a:t>
            </a:r>
            <a:r>
              <a:rPr lang="en-US" altLang="en-US" sz="2800" dirty="0"/>
              <a:t>, </a:t>
            </a:r>
            <a:r>
              <a:rPr lang="en-US" altLang="en-US" sz="2800" dirty="0" err="1">
                <a:latin typeface="Lucida Console" panose="020B0609040504020204" pitchFamily="49" charset="0"/>
              </a:rPr>
              <a:t>bge</a:t>
            </a:r>
            <a:r>
              <a:rPr lang="en-US" altLang="en-US" sz="2800" dirty="0"/>
              <a:t>, </a:t>
            </a:r>
            <a:r>
              <a:rPr lang="en-US" altLang="en-US" sz="2800" dirty="0" err="1"/>
              <a:t>etc</a:t>
            </a:r>
            <a:r>
              <a:rPr lang="en-US" altLang="en-US" sz="2800" dirty="0"/>
              <a:t> in MIPS ISA?</a:t>
            </a:r>
          </a:p>
          <a:p>
            <a:pPr eaLnBrk="1" hangingPunct="1"/>
            <a:r>
              <a:rPr lang="en-US" altLang="en-US" sz="2800" dirty="0"/>
              <a:t>Hardware for &lt;, ≥, … slower than =, ≠</a:t>
            </a:r>
          </a:p>
          <a:p>
            <a:pPr lvl="1" eaLnBrk="1" hangingPunct="1"/>
            <a:r>
              <a:rPr lang="en-US" altLang="en-US" dirty="0"/>
              <a:t>Combining with branch involves more work per instruction, requiring a slower clock</a:t>
            </a:r>
          </a:p>
          <a:p>
            <a:pPr lvl="1" eaLnBrk="1" hangingPunct="1"/>
            <a:r>
              <a:rPr lang="en-US" altLang="en-US" dirty="0"/>
              <a:t>All instructions penalized!</a:t>
            </a:r>
          </a:p>
          <a:p>
            <a:pPr eaLnBrk="1" hangingPunct="1"/>
            <a:r>
              <a:rPr lang="en-US" altLang="en-US" sz="2800" dirty="0" err="1">
                <a:latin typeface="Lucida Console" panose="020B0609040504020204" pitchFamily="49" charset="0"/>
              </a:rPr>
              <a:t>beq</a:t>
            </a:r>
            <a:r>
              <a:rPr lang="en-US" altLang="en-US" sz="2800" dirty="0"/>
              <a:t> and </a:t>
            </a:r>
            <a:r>
              <a:rPr lang="en-US" altLang="en-US" sz="2800" dirty="0">
                <a:latin typeface="Lucida Console" panose="020B0609040504020204" pitchFamily="49" charset="0"/>
              </a:rPr>
              <a:t>bne</a:t>
            </a:r>
            <a:r>
              <a:rPr lang="en-US" altLang="en-US" sz="2800" dirty="0"/>
              <a:t> are the common case</a:t>
            </a:r>
          </a:p>
          <a:p>
            <a:pPr eaLnBrk="1" hangingPunct="1"/>
            <a:r>
              <a:rPr lang="en-US" altLang="en-US" sz="2800" dirty="0"/>
              <a:t>This is a good design compromise</a:t>
            </a:r>
          </a:p>
          <a:p>
            <a:pPr eaLnBrk="1" hangingPunct="1"/>
            <a:r>
              <a:rPr lang="en-US" altLang="en-US" sz="2800" dirty="0"/>
              <a:t>BLT - assembler convert it to SLT and BEQ</a:t>
            </a:r>
          </a:p>
          <a:p>
            <a:pPr eaLnBrk="1" hangingPunct="1"/>
            <a:r>
              <a:rPr lang="en-US" altLang="en-US" sz="2800" dirty="0"/>
              <a:t>$1 is used by the assembler to store SLT result</a:t>
            </a:r>
          </a:p>
          <a:p>
            <a:pPr eaLnBrk="1" hangingPunct="1"/>
            <a:r>
              <a:rPr lang="en-US" altLang="en-US" sz="2800" dirty="0"/>
              <a:t>Similarly BGE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30030"/>
            <a:ext cx="8712323" cy="646331"/>
          </a:xfrm>
        </p:spPr>
        <p:txBody>
          <a:bodyPr/>
          <a:lstStyle/>
          <a:p>
            <a:r>
              <a:rPr lang="en-US" sz="3600" dirty="0"/>
              <a:t>BLT- </a:t>
            </a:r>
            <a:r>
              <a:rPr lang="en-US" altLang="en-US" sz="3600" b="0" dirty="0">
                <a:solidFill>
                  <a:srgbClr val="222222"/>
                </a:solidFill>
                <a:cs typeface="Arial" panose="020B0604020202020204" pitchFamily="34" charset="0"/>
              </a:rPr>
              <a:t>Branch if Less Than &amp; </a:t>
            </a:r>
            <a:r>
              <a:rPr lang="en-US" altLang="en-US" sz="3600" dirty="0"/>
              <a:t>BGT</a:t>
            </a:r>
            <a:endParaRPr lang="en-US" sz="3600" dirty="0"/>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83</a:t>
            </a:fld>
            <a:endParaRPr lang="en-AU" altLang="en-US"/>
          </a:p>
        </p:txBody>
      </p:sp>
      <p:sp>
        <p:nvSpPr>
          <p:cNvPr id="5" name="Rectangle 1"/>
          <p:cNvSpPr>
            <a:spLocks noGrp="1" noChangeArrowheads="1"/>
          </p:cNvSpPr>
          <p:nvPr>
            <p:ph idx="1"/>
          </p:nvPr>
        </p:nvSpPr>
        <p:spPr bwMode="auto">
          <a:xfrm>
            <a:off x="623428" y="1334621"/>
            <a:ext cx="3502882" cy="156966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blt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$8, $9, label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cs typeface="Arial" panose="020B0604020202020204" pitchFamily="34" charset="0"/>
              </a:rPr>
              <a:t>translates to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a:solidFill>
                  <a:srgbClr val="000000"/>
                </a:solidFill>
                <a:latin typeface="Courier New" panose="02070309020205020404" pitchFamily="49" charset="0"/>
                <a:cs typeface="Courier New" panose="02070309020205020404" pitchFamily="49" charset="0"/>
              </a:rPr>
              <a:t>slt</a:t>
            </a:r>
            <a:r>
              <a:rPr lang="en-US" altLang="en-US" sz="2400" dirty="0">
                <a:solidFill>
                  <a:srgbClr val="000000"/>
                </a:solidFill>
                <a:latin typeface="Courier New" panose="02070309020205020404" pitchFamily="49" charset="0"/>
                <a:cs typeface="Courier New" panose="02070309020205020404" pitchFamily="49" charset="0"/>
              </a:rPr>
              <a:t> $1, $8, $9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err="1">
                <a:solidFill>
                  <a:srgbClr val="000000"/>
                </a:solidFill>
                <a:latin typeface="Courier New" panose="02070309020205020404" pitchFamily="49" charset="0"/>
                <a:cs typeface="Courier New" panose="02070309020205020404" pitchFamily="49" charset="0"/>
              </a:rPr>
              <a:t>bne</a:t>
            </a:r>
            <a:r>
              <a:rPr lang="en-US" altLang="en-US" sz="2400" dirty="0">
                <a:solidFill>
                  <a:srgbClr val="000000"/>
                </a:solidFill>
                <a:latin typeface="Courier New" panose="02070309020205020404" pitchFamily="49" charset="0"/>
                <a:cs typeface="Courier New" panose="02070309020205020404" pitchFamily="49" charset="0"/>
              </a:rPr>
              <a:t> $1, $0, label </a:t>
            </a:r>
          </a:p>
        </p:txBody>
      </p:sp>
      <p:sp>
        <p:nvSpPr>
          <p:cNvPr id="7" name="Rectangle 1"/>
          <p:cNvSpPr txBox="1">
            <a:spLocks noChangeArrowheads="1"/>
          </p:cNvSpPr>
          <p:nvPr/>
        </p:nvSpPr>
        <p:spPr bwMode="auto">
          <a:xfrm>
            <a:off x="4644008" y="1321297"/>
            <a:ext cx="3502882" cy="156966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bgt</a:t>
            </a:r>
            <a:r>
              <a:rPr lang="en-US" altLang="en-US" sz="2400" kern="0" dirty="0">
                <a:solidFill>
                  <a:srgbClr val="000000"/>
                </a:solidFill>
                <a:latin typeface="Courier New" panose="02070309020205020404" pitchFamily="49" charset="0"/>
                <a:cs typeface="Courier New" panose="02070309020205020404" pitchFamily="49" charset="0"/>
              </a:rPr>
              <a:t> $8, $9, label </a:t>
            </a:r>
            <a:endParaRPr lang="en-US" altLang="en-US" sz="2400" kern="0" dirty="0"/>
          </a:p>
          <a:p>
            <a:pPr marL="0" indent="0">
              <a:spcBef>
                <a:spcPct val="0"/>
              </a:spcBef>
              <a:buClrTx/>
              <a:buSzTx/>
              <a:buFontTx/>
              <a:buNone/>
            </a:pPr>
            <a:r>
              <a:rPr lang="en-US" altLang="en-US" sz="2400" kern="0" dirty="0">
                <a:solidFill>
                  <a:srgbClr val="222222"/>
                </a:solidFill>
                <a:cs typeface="Arial" panose="020B0604020202020204" pitchFamily="34" charset="0"/>
              </a:rPr>
              <a:t>translates to</a:t>
            </a:r>
          </a:p>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slt</a:t>
            </a:r>
            <a:r>
              <a:rPr lang="en-US" altLang="en-US" sz="2400" kern="0" dirty="0">
                <a:solidFill>
                  <a:srgbClr val="000000"/>
                </a:solidFill>
                <a:latin typeface="Courier New" panose="02070309020205020404" pitchFamily="49" charset="0"/>
                <a:cs typeface="Courier New" panose="02070309020205020404" pitchFamily="49" charset="0"/>
              </a:rPr>
              <a:t> $1, $8, $9 </a:t>
            </a:r>
          </a:p>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bne</a:t>
            </a:r>
            <a:r>
              <a:rPr lang="en-US" altLang="en-US" sz="2400" kern="0" dirty="0">
                <a:solidFill>
                  <a:srgbClr val="000000"/>
                </a:solidFill>
                <a:latin typeface="Courier New" panose="02070309020205020404" pitchFamily="49" charset="0"/>
                <a:cs typeface="Courier New" panose="02070309020205020404" pitchFamily="49" charset="0"/>
              </a:rPr>
              <a:t> $1, $0, label </a:t>
            </a:r>
          </a:p>
        </p:txBody>
      </p:sp>
      <p:sp>
        <p:nvSpPr>
          <p:cNvPr id="8" name="Title 1"/>
          <p:cNvSpPr txBox="1">
            <a:spLocks/>
          </p:cNvSpPr>
          <p:nvPr/>
        </p:nvSpPr>
        <p:spPr bwMode="auto">
          <a:xfrm>
            <a:off x="287846" y="3407279"/>
            <a:ext cx="871232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charset="0"/>
              </a:defRPr>
            </a:lvl2pPr>
            <a:lvl3pPr algn="l" rtl="0" eaLnBrk="0" fontAlgn="base" hangingPunct="0">
              <a:spcBef>
                <a:spcPct val="0"/>
              </a:spcBef>
              <a:spcAft>
                <a:spcPct val="0"/>
              </a:spcAft>
              <a:defRPr sz="4400" b="1">
                <a:solidFill>
                  <a:schemeClr val="tx2"/>
                </a:solidFill>
                <a:latin typeface="Arial" charset="0"/>
              </a:defRPr>
            </a:lvl3pPr>
            <a:lvl4pPr algn="l" rtl="0" eaLnBrk="0" fontAlgn="base" hangingPunct="0">
              <a:spcBef>
                <a:spcPct val="0"/>
              </a:spcBef>
              <a:spcAft>
                <a:spcPct val="0"/>
              </a:spcAft>
              <a:defRPr sz="4400" b="1">
                <a:solidFill>
                  <a:schemeClr val="tx2"/>
                </a:solidFill>
                <a:latin typeface="Arial" charset="0"/>
              </a:defRPr>
            </a:lvl4pPr>
            <a:lvl5pPr algn="l" rtl="0" eaLnBrk="0" fontAlgn="base" hangingPunct="0">
              <a:spcBef>
                <a:spcPct val="0"/>
              </a:spcBef>
              <a:spcAft>
                <a:spcPct val="0"/>
              </a:spcAft>
              <a:defRPr sz="4400" b="1">
                <a:solidFill>
                  <a:schemeClr val="tx2"/>
                </a:solidFill>
                <a:latin typeface="Arial" charset="0"/>
              </a:defRPr>
            </a:lvl5pPr>
            <a:lvl6pPr marL="457200" algn="l" rtl="0" fontAlgn="base">
              <a:spcBef>
                <a:spcPct val="0"/>
              </a:spcBef>
              <a:spcAft>
                <a:spcPct val="0"/>
              </a:spcAft>
              <a:defRPr sz="4400" b="1">
                <a:solidFill>
                  <a:schemeClr val="tx2"/>
                </a:solidFill>
                <a:latin typeface="Arial" charset="0"/>
              </a:defRPr>
            </a:lvl6pPr>
            <a:lvl7pPr marL="914400" algn="l" rtl="0" fontAlgn="base">
              <a:spcBef>
                <a:spcPct val="0"/>
              </a:spcBef>
              <a:spcAft>
                <a:spcPct val="0"/>
              </a:spcAft>
              <a:defRPr sz="4400" b="1">
                <a:solidFill>
                  <a:schemeClr val="tx2"/>
                </a:solidFill>
                <a:latin typeface="Arial" charset="0"/>
              </a:defRPr>
            </a:lvl7pPr>
            <a:lvl8pPr marL="1371600" algn="l" rtl="0" fontAlgn="base">
              <a:spcBef>
                <a:spcPct val="0"/>
              </a:spcBef>
              <a:spcAft>
                <a:spcPct val="0"/>
              </a:spcAft>
              <a:defRPr sz="4400" b="1">
                <a:solidFill>
                  <a:schemeClr val="tx2"/>
                </a:solidFill>
                <a:latin typeface="Arial" charset="0"/>
              </a:defRPr>
            </a:lvl8pPr>
            <a:lvl9pPr marL="1828800" algn="l" rtl="0" fontAlgn="base">
              <a:spcBef>
                <a:spcPct val="0"/>
              </a:spcBef>
              <a:spcAft>
                <a:spcPct val="0"/>
              </a:spcAft>
              <a:defRPr sz="4400" b="1">
                <a:solidFill>
                  <a:schemeClr val="tx2"/>
                </a:solidFill>
                <a:latin typeface="Arial" charset="0"/>
              </a:defRPr>
            </a:lvl9pPr>
          </a:lstStyle>
          <a:p>
            <a:r>
              <a:rPr lang="en-US" sz="3600" kern="0" dirty="0"/>
              <a:t>BLE- </a:t>
            </a:r>
            <a:r>
              <a:rPr lang="en-US" altLang="en-US" sz="3600" b="0" kern="0" dirty="0">
                <a:solidFill>
                  <a:srgbClr val="222222"/>
                </a:solidFill>
                <a:cs typeface="Arial" panose="020B0604020202020204" pitchFamily="34" charset="0"/>
              </a:rPr>
              <a:t>Branch if Less than Equal to &amp; </a:t>
            </a:r>
            <a:r>
              <a:rPr lang="en-US" altLang="en-US" sz="3600" kern="0" dirty="0"/>
              <a:t>BGE </a:t>
            </a:r>
            <a:r>
              <a:rPr lang="en-US" altLang="en-US" sz="1400" kern="0" dirty="0"/>
              <a:t>(check whether the opposite is not true)</a:t>
            </a:r>
            <a:endParaRPr lang="en-US" sz="1400" kern="0" dirty="0"/>
          </a:p>
        </p:txBody>
      </p:sp>
      <p:sp>
        <p:nvSpPr>
          <p:cNvPr id="9" name="Rectangle 1"/>
          <p:cNvSpPr txBox="1">
            <a:spLocks noChangeArrowheads="1"/>
          </p:cNvSpPr>
          <p:nvPr/>
        </p:nvSpPr>
        <p:spPr bwMode="auto">
          <a:xfrm>
            <a:off x="539552" y="4397157"/>
            <a:ext cx="3502882" cy="156966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ble</a:t>
            </a:r>
            <a:r>
              <a:rPr lang="en-US" altLang="en-US" sz="2400" kern="0" dirty="0">
                <a:solidFill>
                  <a:srgbClr val="000000"/>
                </a:solidFill>
                <a:latin typeface="Courier New" panose="02070309020205020404" pitchFamily="49" charset="0"/>
                <a:cs typeface="Courier New" panose="02070309020205020404" pitchFamily="49" charset="0"/>
              </a:rPr>
              <a:t> $8, $9, label </a:t>
            </a:r>
            <a:endParaRPr lang="en-US" altLang="en-US" sz="2400" kern="0" dirty="0"/>
          </a:p>
          <a:p>
            <a:pPr marL="0" indent="0">
              <a:spcBef>
                <a:spcPct val="0"/>
              </a:spcBef>
              <a:buClrTx/>
              <a:buSzTx/>
              <a:buFontTx/>
              <a:buNone/>
            </a:pPr>
            <a:r>
              <a:rPr lang="en-US" altLang="en-US" sz="2400" kern="0" dirty="0">
                <a:solidFill>
                  <a:srgbClr val="222222"/>
                </a:solidFill>
                <a:cs typeface="Arial" panose="020B0604020202020204" pitchFamily="34" charset="0"/>
              </a:rPr>
              <a:t>translates to</a:t>
            </a:r>
          </a:p>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slt</a:t>
            </a:r>
            <a:r>
              <a:rPr lang="en-US" altLang="en-US" sz="2400" kern="0" dirty="0">
                <a:solidFill>
                  <a:srgbClr val="000000"/>
                </a:solidFill>
                <a:latin typeface="Courier New" panose="02070309020205020404" pitchFamily="49" charset="0"/>
                <a:cs typeface="Courier New" panose="02070309020205020404" pitchFamily="49" charset="0"/>
              </a:rPr>
              <a:t> $1, $9, $8 </a:t>
            </a:r>
          </a:p>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beq</a:t>
            </a:r>
            <a:r>
              <a:rPr lang="en-US" altLang="en-US" sz="2400" kern="0" dirty="0">
                <a:solidFill>
                  <a:srgbClr val="000000"/>
                </a:solidFill>
                <a:latin typeface="Courier New" panose="02070309020205020404" pitchFamily="49" charset="0"/>
                <a:cs typeface="Courier New" panose="02070309020205020404" pitchFamily="49" charset="0"/>
              </a:rPr>
              <a:t> $1, $0, label </a:t>
            </a:r>
          </a:p>
        </p:txBody>
      </p:sp>
      <p:sp>
        <p:nvSpPr>
          <p:cNvPr id="10" name="Rectangle 1"/>
          <p:cNvSpPr txBox="1">
            <a:spLocks noChangeArrowheads="1"/>
          </p:cNvSpPr>
          <p:nvPr/>
        </p:nvSpPr>
        <p:spPr bwMode="auto">
          <a:xfrm>
            <a:off x="4644007" y="4397157"/>
            <a:ext cx="3502882" cy="156966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Arial" panose="020B0604020202020204"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6pPr>
            <a:lvl7pPr marL="29718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7pPr>
            <a:lvl8pPr marL="34290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8pPr>
            <a:lvl9pPr marL="3886200" indent="-228600" algn="l" rtl="0" eaLnBrk="0" fontAlgn="base" hangingPunct="0">
              <a:spcBef>
                <a:spcPct val="0"/>
              </a:spcBef>
              <a:spcAft>
                <a:spcPct val="0"/>
              </a:spcAft>
              <a:buClr>
                <a:schemeClr val="accent1"/>
              </a:buClr>
              <a:buSzPct val="50000"/>
              <a:buFont typeface="Wingdings" pitchFamily="2" charset="2"/>
              <a:buChar char="n"/>
              <a:defRPr sz="2000">
                <a:solidFill>
                  <a:schemeClr val="tx1"/>
                </a:solidFill>
                <a:latin typeface="Arial" panose="020B0604020202020204" pitchFamily="34" charset="0"/>
              </a:defRPr>
            </a:lvl9pPr>
          </a:lstStyle>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bge</a:t>
            </a:r>
            <a:r>
              <a:rPr lang="en-US" altLang="en-US" sz="2400" kern="0" dirty="0">
                <a:solidFill>
                  <a:srgbClr val="000000"/>
                </a:solidFill>
                <a:latin typeface="Courier New" panose="02070309020205020404" pitchFamily="49" charset="0"/>
                <a:cs typeface="Courier New" panose="02070309020205020404" pitchFamily="49" charset="0"/>
              </a:rPr>
              <a:t> $8, $9, label </a:t>
            </a:r>
            <a:endParaRPr lang="en-US" altLang="en-US" sz="2400" kern="0" dirty="0"/>
          </a:p>
          <a:p>
            <a:pPr marL="0" indent="0">
              <a:spcBef>
                <a:spcPct val="0"/>
              </a:spcBef>
              <a:buClrTx/>
              <a:buSzTx/>
              <a:buFontTx/>
              <a:buNone/>
            </a:pPr>
            <a:r>
              <a:rPr lang="en-US" altLang="en-US" sz="2400" kern="0" dirty="0">
                <a:solidFill>
                  <a:srgbClr val="222222"/>
                </a:solidFill>
                <a:cs typeface="Arial" panose="020B0604020202020204" pitchFamily="34" charset="0"/>
              </a:rPr>
              <a:t>translates to</a:t>
            </a:r>
          </a:p>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slt</a:t>
            </a:r>
            <a:r>
              <a:rPr lang="en-US" altLang="en-US" sz="2400" kern="0" dirty="0">
                <a:solidFill>
                  <a:srgbClr val="000000"/>
                </a:solidFill>
                <a:latin typeface="Courier New" panose="02070309020205020404" pitchFamily="49" charset="0"/>
                <a:cs typeface="Courier New" panose="02070309020205020404" pitchFamily="49" charset="0"/>
              </a:rPr>
              <a:t> $1, $9, $8 </a:t>
            </a:r>
          </a:p>
          <a:p>
            <a:pPr marL="0" indent="0">
              <a:spcBef>
                <a:spcPct val="0"/>
              </a:spcBef>
              <a:buClrTx/>
              <a:buSzTx/>
              <a:buFontTx/>
              <a:buNone/>
            </a:pPr>
            <a:r>
              <a:rPr lang="en-US" altLang="en-US" sz="2400" kern="0" dirty="0" err="1">
                <a:solidFill>
                  <a:srgbClr val="000000"/>
                </a:solidFill>
                <a:latin typeface="Courier New" panose="02070309020205020404" pitchFamily="49" charset="0"/>
                <a:cs typeface="Courier New" panose="02070309020205020404" pitchFamily="49" charset="0"/>
              </a:rPr>
              <a:t>beq</a:t>
            </a:r>
            <a:r>
              <a:rPr lang="en-US" altLang="en-US" sz="2400" kern="0" dirty="0">
                <a:solidFill>
                  <a:srgbClr val="000000"/>
                </a:solidFill>
                <a:latin typeface="Courier New" panose="02070309020205020404" pitchFamily="49" charset="0"/>
                <a:cs typeface="Courier New" panose="02070309020205020404" pitchFamily="49" charset="0"/>
              </a:rPr>
              <a:t> $1, $0, label </a:t>
            </a:r>
          </a:p>
        </p:txBody>
      </p:sp>
    </p:spTree>
    <p:extLst>
      <p:ext uri="{BB962C8B-B14F-4D97-AF65-F5344CB8AC3E}">
        <p14:creationId xmlns:p14="http://schemas.microsoft.com/office/powerpoint/2010/main" val="19995027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8C9F054A-6514-459C-BBE9-E4981EA517A5}" type="slidenum">
              <a:rPr lang="en-AU" altLang="en-US" sz="1400"/>
              <a:pPr>
                <a:spcBef>
                  <a:spcPct val="0"/>
                </a:spcBef>
                <a:buClrTx/>
                <a:buSzTx/>
                <a:buFontTx/>
                <a:buNone/>
              </a:pPr>
              <a:t>84</a:t>
            </a:fld>
            <a:endParaRPr lang="en-AU" altLang="en-US" sz="1400"/>
          </a:p>
        </p:txBody>
      </p:sp>
      <p:sp>
        <p:nvSpPr>
          <p:cNvPr id="77827" name="Rectangle 2"/>
          <p:cNvSpPr>
            <a:spLocks noGrp="1" noChangeArrowheads="1"/>
          </p:cNvSpPr>
          <p:nvPr>
            <p:ph type="title"/>
          </p:nvPr>
        </p:nvSpPr>
        <p:spPr/>
        <p:txBody>
          <a:bodyPr/>
          <a:lstStyle/>
          <a:p>
            <a:pPr eaLnBrk="1" hangingPunct="1"/>
            <a:r>
              <a:rPr lang="en-AU" altLang="en-US" dirty="0"/>
              <a:t>Signed vs. Unsigned SLT</a:t>
            </a:r>
          </a:p>
        </p:txBody>
      </p:sp>
      <p:sp>
        <p:nvSpPr>
          <p:cNvPr id="77828" name="Rectangle 3"/>
          <p:cNvSpPr>
            <a:spLocks noGrp="1" noChangeArrowheads="1"/>
          </p:cNvSpPr>
          <p:nvPr>
            <p:ph type="body" idx="1"/>
          </p:nvPr>
        </p:nvSpPr>
        <p:spPr/>
        <p:txBody>
          <a:bodyPr/>
          <a:lstStyle/>
          <a:p>
            <a:pPr eaLnBrk="1" hangingPunct="1"/>
            <a:r>
              <a:rPr lang="en-AU" altLang="en-US"/>
              <a:t>Signed comparison: </a:t>
            </a:r>
            <a:r>
              <a:rPr lang="en-AU" altLang="en-US">
                <a:latin typeface="Lucida Console" panose="020B0609040504020204" pitchFamily="49" charset="0"/>
              </a:rPr>
              <a:t>slt</a:t>
            </a:r>
            <a:r>
              <a:rPr lang="en-AU" altLang="en-US"/>
              <a:t>, </a:t>
            </a:r>
            <a:r>
              <a:rPr lang="en-AU" altLang="en-US">
                <a:latin typeface="Lucida Console" panose="020B0609040504020204" pitchFamily="49" charset="0"/>
              </a:rPr>
              <a:t>slti</a:t>
            </a:r>
          </a:p>
          <a:p>
            <a:pPr eaLnBrk="1" hangingPunct="1"/>
            <a:r>
              <a:rPr lang="en-AU" altLang="en-US"/>
              <a:t>Unsigned comparison: </a:t>
            </a:r>
            <a:r>
              <a:rPr lang="en-AU" altLang="en-US">
                <a:latin typeface="Lucida Console" panose="020B0609040504020204" pitchFamily="49" charset="0"/>
              </a:rPr>
              <a:t>sltu</a:t>
            </a:r>
            <a:r>
              <a:rPr lang="en-AU" altLang="en-US"/>
              <a:t>, </a:t>
            </a:r>
            <a:r>
              <a:rPr lang="en-AU" altLang="en-US">
                <a:latin typeface="Lucida Console" panose="020B0609040504020204" pitchFamily="49" charset="0"/>
              </a:rPr>
              <a:t>sltui</a:t>
            </a:r>
          </a:p>
          <a:p>
            <a:pPr eaLnBrk="1" hangingPunct="1"/>
            <a:r>
              <a:rPr lang="en-AU" altLang="en-US"/>
              <a:t>Example</a:t>
            </a:r>
          </a:p>
          <a:p>
            <a:pPr lvl="1" eaLnBrk="1" hangingPunct="1"/>
            <a:r>
              <a:rPr lang="en-AU" altLang="en-US"/>
              <a:t>$s0 = </a:t>
            </a:r>
            <a:r>
              <a:rPr lang="en-AU" altLang="en-US" sz="2400"/>
              <a:t>1111 1111 1111 1111 1111 1111 1111 1111</a:t>
            </a:r>
          </a:p>
          <a:p>
            <a:pPr lvl="1" eaLnBrk="1" hangingPunct="1"/>
            <a:r>
              <a:rPr lang="en-AU" altLang="en-US"/>
              <a:t>$s1 = </a:t>
            </a:r>
            <a:r>
              <a:rPr lang="en-AU" altLang="en-US" sz="2400"/>
              <a:t>0000 0000 0000 0000 0000 0000 0000 0001</a:t>
            </a:r>
          </a:p>
          <a:p>
            <a:pPr lvl="1" eaLnBrk="1" hangingPunct="1"/>
            <a:r>
              <a:rPr lang="en-AU" altLang="en-US">
                <a:latin typeface="Lucida Console" panose="020B0609040504020204" pitchFamily="49" charset="0"/>
              </a:rPr>
              <a:t>slt  $t0, $s0, $s1  # signed</a:t>
            </a:r>
          </a:p>
          <a:p>
            <a:pPr lvl="2" eaLnBrk="1" hangingPunct="1"/>
            <a:r>
              <a:rPr lang="en-AU" altLang="en-US">
                <a:cs typeface="Arial" panose="020B0604020202020204" pitchFamily="34" charset="0"/>
              </a:rPr>
              <a:t>–1 &lt; +1 </a:t>
            </a:r>
            <a:r>
              <a:rPr lang="en-AU" altLang="en-US">
                <a:cs typeface="Arial" panose="020B0604020202020204" pitchFamily="34" charset="0"/>
                <a:sym typeface="Symbol" panose="05050102010706020507" pitchFamily="18" charset="2"/>
              </a:rPr>
              <a:t> $t0 = 1</a:t>
            </a:r>
          </a:p>
          <a:p>
            <a:pPr lvl="1" eaLnBrk="1" hangingPunct="1"/>
            <a:r>
              <a:rPr lang="en-AU" altLang="en-US">
                <a:latin typeface="Lucida Console" panose="020B0609040504020204" pitchFamily="49" charset="0"/>
                <a:cs typeface="Arial" panose="020B0604020202020204" pitchFamily="34" charset="0"/>
                <a:sym typeface="Symbol" panose="05050102010706020507" pitchFamily="18" charset="2"/>
              </a:rPr>
              <a:t>sltu $t0, $s0, $s1  # unsigned</a:t>
            </a:r>
          </a:p>
          <a:p>
            <a:pPr lvl="2" eaLnBrk="1" hangingPunct="1"/>
            <a:r>
              <a:rPr lang="en-US" altLang="en-US"/>
              <a:t>+4,294,967,295 &gt; +1 </a:t>
            </a:r>
            <a:r>
              <a:rPr lang="en-AU" altLang="en-US">
                <a:cs typeface="Arial" panose="020B0604020202020204" pitchFamily="34" charset="0"/>
                <a:sym typeface="Symbol" panose="05050102010706020507" pitchFamily="18" charset="2"/>
              </a:rPr>
              <a:t> $t0 = 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85</a:t>
            </a:fld>
            <a:endParaRPr lang="en-AU" altLang="en-US"/>
          </a:p>
        </p:txBody>
      </p:sp>
      <p:sp>
        <p:nvSpPr>
          <p:cNvPr id="5" name="Rectangle 4"/>
          <p:cNvSpPr/>
          <p:nvPr/>
        </p:nvSpPr>
        <p:spPr>
          <a:xfrm>
            <a:off x="2267524" y="2967335"/>
            <a:ext cx="4608954" cy="1754326"/>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PROCEDURE</a:t>
            </a:r>
          </a:p>
          <a:p>
            <a:pPr algn="ct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35218912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1FD00A7-F1AB-4DD6-A371-6B9C23A58534}" type="slidenum">
              <a:rPr lang="en-AU" altLang="en-US" sz="1400"/>
              <a:pPr>
                <a:spcBef>
                  <a:spcPct val="0"/>
                </a:spcBef>
                <a:buClrTx/>
                <a:buSzTx/>
                <a:buFontTx/>
                <a:buNone/>
              </a:pPr>
              <a:t>86</a:t>
            </a:fld>
            <a:endParaRPr lang="en-AU" altLang="en-US" sz="1400"/>
          </a:p>
        </p:txBody>
      </p:sp>
      <p:sp>
        <p:nvSpPr>
          <p:cNvPr id="79875" name="Rectangle 2"/>
          <p:cNvSpPr>
            <a:spLocks noGrp="1" noChangeArrowheads="1"/>
          </p:cNvSpPr>
          <p:nvPr>
            <p:ph type="title"/>
          </p:nvPr>
        </p:nvSpPr>
        <p:spPr/>
        <p:txBody>
          <a:bodyPr/>
          <a:lstStyle/>
          <a:p>
            <a:pPr eaLnBrk="1" hangingPunct="1"/>
            <a:r>
              <a:rPr lang="en-US" altLang="en-US"/>
              <a:t>Procedure Calling</a:t>
            </a:r>
            <a:endParaRPr lang="en-AU" altLang="en-US"/>
          </a:p>
        </p:txBody>
      </p:sp>
      <p:sp>
        <p:nvSpPr>
          <p:cNvPr id="79876" name="Rectangle 3"/>
          <p:cNvSpPr>
            <a:spLocks noGrp="1" noChangeArrowheads="1"/>
          </p:cNvSpPr>
          <p:nvPr>
            <p:ph type="body" idx="1"/>
          </p:nvPr>
        </p:nvSpPr>
        <p:spPr/>
        <p:txBody>
          <a:bodyPr/>
          <a:lstStyle/>
          <a:p>
            <a:pPr marL="609600" indent="-609600" eaLnBrk="1" hangingPunct="1"/>
            <a:r>
              <a:rPr lang="en-US" altLang="en-US"/>
              <a:t>Steps required</a:t>
            </a:r>
          </a:p>
          <a:p>
            <a:pPr marL="990600" lvl="1" indent="-533400" eaLnBrk="1" hangingPunct="1">
              <a:buSzTx/>
              <a:buFont typeface="Wingdings" panose="05000000000000000000" pitchFamily="2" charset="2"/>
              <a:buAutoNum type="arabicPeriod"/>
            </a:pPr>
            <a:r>
              <a:rPr lang="en-US" altLang="en-US"/>
              <a:t>Place parameters in registers</a:t>
            </a:r>
          </a:p>
          <a:p>
            <a:pPr marL="990600" lvl="1" indent="-533400" eaLnBrk="1" hangingPunct="1">
              <a:buSzTx/>
              <a:buFont typeface="Wingdings" panose="05000000000000000000" pitchFamily="2" charset="2"/>
              <a:buAutoNum type="arabicPeriod"/>
            </a:pPr>
            <a:r>
              <a:rPr lang="en-US" altLang="en-US"/>
              <a:t>Transfer control to procedure</a:t>
            </a:r>
          </a:p>
          <a:p>
            <a:pPr marL="990600" lvl="1" indent="-533400" eaLnBrk="1" hangingPunct="1">
              <a:buSzTx/>
              <a:buFont typeface="Wingdings" panose="05000000000000000000" pitchFamily="2" charset="2"/>
              <a:buAutoNum type="arabicPeriod"/>
            </a:pPr>
            <a:r>
              <a:rPr lang="en-US" altLang="en-US"/>
              <a:t>Acquire storage for procedure</a:t>
            </a:r>
          </a:p>
          <a:p>
            <a:pPr marL="990600" lvl="1" indent="-533400" eaLnBrk="1" hangingPunct="1">
              <a:buSzTx/>
              <a:buFont typeface="Wingdings" panose="05000000000000000000" pitchFamily="2" charset="2"/>
              <a:buAutoNum type="arabicPeriod"/>
            </a:pPr>
            <a:r>
              <a:rPr lang="en-US" altLang="en-US"/>
              <a:t>Perform procedure’s operations</a:t>
            </a:r>
          </a:p>
          <a:p>
            <a:pPr marL="990600" lvl="1" indent="-533400" eaLnBrk="1" hangingPunct="1">
              <a:buSzTx/>
              <a:buFont typeface="Wingdings" panose="05000000000000000000" pitchFamily="2" charset="2"/>
              <a:buAutoNum type="arabicPeriod"/>
            </a:pPr>
            <a:r>
              <a:rPr lang="en-US" altLang="en-US"/>
              <a:t>Place result in register for caller</a:t>
            </a:r>
          </a:p>
          <a:p>
            <a:pPr marL="990600" lvl="1" indent="-533400" eaLnBrk="1" hangingPunct="1">
              <a:buSzTx/>
              <a:buFont typeface="Wingdings" panose="05000000000000000000" pitchFamily="2" charset="2"/>
              <a:buAutoNum type="arabicPeriod"/>
            </a:pPr>
            <a:r>
              <a:rPr lang="en-US" altLang="en-US"/>
              <a:t>Return to place of call</a:t>
            </a:r>
          </a:p>
        </p:txBody>
      </p:sp>
      <p:sp>
        <p:nvSpPr>
          <p:cNvPr id="79877" name="Text Box 4"/>
          <p:cNvSpPr txBox="1">
            <a:spLocks noChangeArrowheads="1"/>
          </p:cNvSpPr>
          <p:nvPr/>
        </p:nvSpPr>
        <p:spPr bwMode="auto">
          <a:xfrm rot="5400000">
            <a:off x="6265069" y="2512219"/>
            <a:ext cx="5391150" cy="36671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§2.8 Supporting Procedures in Computer Hardware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791B2E26-B7C6-4365-ACF9-CC78884A7E5D}" type="slidenum">
              <a:rPr lang="en-AU" altLang="en-US" sz="1400"/>
              <a:pPr>
                <a:spcBef>
                  <a:spcPct val="0"/>
                </a:spcBef>
                <a:buClrTx/>
                <a:buSzTx/>
                <a:buFontTx/>
                <a:buNone/>
              </a:pPr>
              <a:t>87</a:t>
            </a:fld>
            <a:endParaRPr lang="en-AU" altLang="en-US" sz="1400"/>
          </a:p>
        </p:txBody>
      </p:sp>
      <p:sp>
        <p:nvSpPr>
          <p:cNvPr id="81923" name="Rectangle 2"/>
          <p:cNvSpPr>
            <a:spLocks noGrp="1" noChangeArrowheads="1"/>
          </p:cNvSpPr>
          <p:nvPr>
            <p:ph type="title"/>
          </p:nvPr>
        </p:nvSpPr>
        <p:spPr/>
        <p:txBody>
          <a:bodyPr/>
          <a:lstStyle/>
          <a:p>
            <a:pPr eaLnBrk="1" hangingPunct="1"/>
            <a:r>
              <a:rPr lang="en-US" altLang="en-US"/>
              <a:t>Register Usage</a:t>
            </a:r>
            <a:endParaRPr lang="en-AU" altLang="en-US"/>
          </a:p>
        </p:txBody>
      </p:sp>
      <p:sp>
        <p:nvSpPr>
          <p:cNvPr id="81924" name="Rectangle 3"/>
          <p:cNvSpPr>
            <a:spLocks noGrp="1" noChangeArrowheads="1"/>
          </p:cNvSpPr>
          <p:nvPr>
            <p:ph type="body" idx="1"/>
          </p:nvPr>
        </p:nvSpPr>
        <p:spPr/>
        <p:txBody>
          <a:bodyPr/>
          <a:lstStyle/>
          <a:p>
            <a:pPr eaLnBrk="1" hangingPunct="1">
              <a:lnSpc>
                <a:spcPct val="90000"/>
              </a:lnSpc>
            </a:pPr>
            <a:r>
              <a:rPr lang="en-US" altLang="en-US" sz="2800" dirty="0"/>
              <a:t>$a0 – $a3: arguments (</a:t>
            </a:r>
            <a:r>
              <a:rPr lang="en-US" altLang="en-US" sz="2800" dirty="0" err="1"/>
              <a:t>reg’s</a:t>
            </a:r>
            <a:r>
              <a:rPr lang="en-US" altLang="en-US" sz="2800" dirty="0"/>
              <a:t> 4 – 7)</a:t>
            </a:r>
          </a:p>
          <a:p>
            <a:pPr eaLnBrk="1" hangingPunct="1">
              <a:lnSpc>
                <a:spcPct val="90000"/>
              </a:lnSpc>
            </a:pPr>
            <a:r>
              <a:rPr lang="en-US" altLang="en-US" sz="2800" dirty="0"/>
              <a:t>$v0, $v1: result values (</a:t>
            </a:r>
            <a:r>
              <a:rPr lang="en-US" altLang="en-US" sz="2800" dirty="0" err="1"/>
              <a:t>reg’s</a:t>
            </a:r>
            <a:r>
              <a:rPr lang="en-US" altLang="en-US" sz="2800" dirty="0"/>
              <a:t> 2 and 3)</a:t>
            </a:r>
          </a:p>
          <a:p>
            <a:pPr eaLnBrk="1" hangingPunct="1">
              <a:lnSpc>
                <a:spcPct val="90000"/>
              </a:lnSpc>
            </a:pPr>
            <a:r>
              <a:rPr lang="en-US" altLang="en-US" sz="2800" dirty="0"/>
              <a:t>$t0 – $t9: temporaries</a:t>
            </a:r>
          </a:p>
          <a:p>
            <a:pPr lvl="1" eaLnBrk="1" hangingPunct="1">
              <a:lnSpc>
                <a:spcPct val="90000"/>
              </a:lnSpc>
            </a:pPr>
            <a:r>
              <a:rPr lang="en-US" altLang="en-US" sz="2400" dirty="0"/>
              <a:t>Can be overwritten by </a:t>
            </a:r>
            <a:r>
              <a:rPr lang="en-US" altLang="en-US" sz="2400" dirty="0" err="1"/>
              <a:t>callee</a:t>
            </a:r>
            <a:endParaRPr lang="en-US" altLang="en-US" sz="2400" dirty="0"/>
          </a:p>
          <a:p>
            <a:pPr eaLnBrk="1" hangingPunct="1">
              <a:lnSpc>
                <a:spcPct val="90000"/>
              </a:lnSpc>
            </a:pPr>
            <a:r>
              <a:rPr lang="en-US" altLang="en-US" sz="2800" dirty="0"/>
              <a:t>$s0 – $s7: saved</a:t>
            </a:r>
          </a:p>
          <a:p>
            <a:pPr lvl="1" eaLnBrk="1" hangingPunct="1">
              <a:lnSpc>
                <a:spcPct val="90000"/>
              </a:lnSpc>
            </a:pPr>
            <a:r>
              <a:rPr lang="en-US" altLang="en-US" sz="2400" dirty="0"/>
              <a:t>Must be saved/restored by </a:t>
            </a:r>
            <a:r>
              <a:rPr lang="en-US" altLang="en-US" sz="2400" dirty="0" err="1"/>
              <a:t>callee</a:t>
            </a:r>
            <a:endParaRPr lang="en-US" altLang="en-US" sz="2400" dirty="0"/>
          </a:p>
          <a:p>
            <a:pPr eaLnBrk="1" hangingPunct="1">
              <a:lnSpc>
                <a:spcPct val="90000"/>
              </a:lnSpc>
            </a:pPr>
            <a:r>
              <a:rPr lang="en-US" altLang="en-US" sz="2800" dirty="0"/>
              <a:t>$</a:t>
            </a:r>
            <a:r>
              <a:rPr lang="en-US" altLang="en-US" sz="2800" dirty="0" err="1"/>
              <a:t>gp</a:t>
            </a:r>
            <a:r>
              <a:rPr lang="en-US" altLang="en-US" sz="2800" dirty="0"/>
              <a:t>: global pointer for static data (</a:t>
            </a:r>
            <a:r>
              <a:rPr lang="en-US" altLang="en-US" sz="2800" dirty="0" err="1"/>
              <a:t>reg</a:t>
            </a:r>
            <a:r>
              <a:rPr lang="en-US" altLang="en-US" sz="2800" dirty="0"/>
              <a:t> 28)</a:t>
            </a:r>
          </a:p>
          <a:p>
            <a:pPr eaLnBrk="1" hangingPunct="1">
              <a:lnSpc>
                <a:spcPct val="90000"/>
              </a:lnSpc>
            </a:pPr>
            <a:r>
              <a:rPr lang="en-US" altLang="en-US" sz="2800" dirty="0"/>
              <a:t>$</a:t>
            </a:r>
            <a:r>
              <a:rPr lang="en-US" altLang="en-US" sz="2800" dirty="0" err="1"/>
              <a:t>sp</a:t>
            </a:r>
            <a:r>
              <a:rPr lang="en-US" altLang="en-US" sz="2800" dirty="0"/>
              <a:t>: stack pointer (</a:t>
            </a:r>
            <a:r>
              <a:rPr lang="en-US" altLang="en-US" sz="2800" dirty="0" err="1"/>
              <a:t>reg</a:t>
            </a:r>
            <a:r>
              <a:rPr lang="en-US" altLang="en-US" sz="2800" dirty="0"/>
              <a:t> 29)</a:t>
            </a:r>
          </a:p>
          <a:p>
            <a:pPr eaLnBrk="1" hangingPunct="1">
              <a:lnSpc>
                <a:spcPct val="90000"/>
              </a:lnSpc>
            </a:pPr>
            <a:r>
              <a:rPr lang="en-US" altLang="en-US" sz="2800" dirty="0"/>
              <a:t>$</a:t>
            </a:r>
            <a:r>
              <a:rPr lang="en-US" altLang="en-US" sz="2800" dirty="0" err="1"/>
              <a:t>fp</a:t>
            </a:r>
            <a:r>
              <a:rPr lang="en-US" altLang="en-US" sz="2800" dirty="0"/>
              <a:t>: frame pointer (</a:t>
            </a:r>
            <a:r>
              <a:rPr lang="en-US" altLang="en-US" sz="2800" dirty="0" err="1"/>
              <a:t>reg</a:t>
            </a:r>
            <a:r>
              <a:rPr lang="en-US" altLang="en-US" sz="2800" dirty="0"/>
              <a:t> 30)</a:t>
            </a:r>
          </a:p>
          <a:p>
            <a:pPr eaLnBrk="1" hangingPunct="1">
              <a:lnSpc>
                <a:spcPct val="90000"/>
              </a:lnSpc>
            </a:pPr>
            <a:r>
              <a:rPr lang="en-US" altLang="en-US" sz="2800" dirty="0"/>
              <a:t>$</a:t>
            </a:r>
            <a:r>
              <a:rPr lang="en-US" altLang="en-US" sz="2800" dirty="0" err="1"/>
              <a:t>ra</a:t>
            </a:r>
            <a:r>
              <a:rPr lang="en-US" altLang="en-US" sz="2800" dirty="0"/>
              <a:t>: return address (</a:t>
            </a:r>
            <a:r>
              <a:rPr lang="en-US" altLang="en-US" sz="2800" dirty="0" err="1"/>
              <a:t>reg</a:t>
            </a:r>
            <a:r>
              <a:rPr lang="en-US" altLang="en-US" sz="2800" dirty="0"/>
              <a:t> 31)</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p:txBody>
          <a:bodyPr/>
          <a:lstStyle/>
          <a:p>
            <a:pPr eaLnBrk="1" hangingPunct="1"/>
            <a:r>
              <a:rPr lang="en-US" altLang="en-US"/>
              <a:t>Procedure Call Instructions</a:t>
            </a:r>
            <a:endParaRPr lang="en-AU" altLang="en-US"/>
          </a:p>
        </p:txBody>
      </p:sp>
      <p:sp>
        <p:nvSpPr>
          <p:cNvPr id="83972" name="Rectangle 3"/>
          <p:cNvSpPr>
            <a:spLocks noGrp="1" noChangeArrowheads="1"/>
          </p:cNvSpPr>
          <p:nvPr>
            <p:ph type="body" idx="1"/>
          </p:nvPr>
        </p:nvSpPr>
        <p:spPr>
          <a:xfrm>
            <a:off x="539552" y="1069706"/>
            <a:ext cx="8270875" cy="5788294"/>
          </a:xfrm>
        </p:spPr>
        <p:txBody>
          <a:bodyPr/>
          <a:lstStyle/>
          <a:p>
            <a:pPr eaLnBrk="1" hangingPunct="1"/>
            <a:r>
              <a:rPr lang="en-US" altLang="en-US" dirty="0"/>
              <a:t>Procedure call: jump </a:t>
            </a:r>
            <a:r>
              <a:rPr lang="en-US" altLang="en-US" b="1" dirty="0"/>
              <a:t>and</a:t>
            </a:r>
            <a:r>
              <a:rPr lang="en-US" altLang="en-US" dirty="0"/>
              <a:t> link (2 tasks)</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jal</a:t>
            </a:r>
            <a:r>
              <a:rPr lang="en-US" altLang="en-US" sz="2800" dirty="0">
                <a:latin typeface="Lucida Console" panose="020B0609040504020204" pitchFamily="49" charset="0"/>
              </a:rPr>
              <a:t> </a:t>
            </a:r>
            <a:r>
              <a:rPr lang="en-US" altLang="en-US" sz="2800" dirty="0" err="1">
                <a:latin typeface="Lucida Console" panose="020B0609040504020204" pitchFamily="49" charset="0"/>
              </a:rPr>
              <a:t>ProcedureLabel</a:t>
            </a:r>
            <a:endParaRPr lang="en-US" altLang="en-US" sz="2800" dirty="0">
              <a:latin typeface="Lucida Console" panose="020B0609040504020204" pitchFamily="49" charset="0"/>
            </a:endParaRPr>
          </a:p>
          <a:p>
            <a:pPr lvl="1" eaLnBrk="1" hangingPunct="1"/>
            <a:r>
              <a:rPr lang="en-US" altLang="en-US" dirty="0"/>
              <a:t>Address of following instruction put in $</a:t>
            </a:r>
            <a:r>
              <a:rPr lang="en-US" altLang="en-US" dirty="0" err="1"/>
              <a:t>ra</a:t>
            </a:r>
            <a:endParaRPr lang="en-US" altLang="en-US" dirty="0"/>
          </a:p>
          <a:p>
            <a:pPr marL="457200" lvl="1" indent="0" eaLnBrk="1" hangingPunct="1">
              <a:buNone/>
            </a:pPr>
            <a:r>
              <a:rPr lang="en-US" altLang="en-US" dirty="0"/>
              <a:t>	$</a:t>
            </a:r>
            <a:r>
              <a:rPr lang="en-US" altLang="en-US" dirty="0" err="1"/>
              <a:t>ra</a:t>
            </a:r>
            <a:r>
              <a:rPr lang="en-US" altLang="en-US" dirty="0"/>
              <a:t>  </a:t>
            </a:r>
            <a:r>
              <a:rPr lang="en-US" altLang="en-US" dirty="0">
                <a:sym typeface="Wingdings" panose="05000000000000000000" pitchFamily="2" charset="2"/>
              </a:rPr>
              <a:t> PC + 4</a:t>
            </a:r>
            <a:endParaRPr lang="en-US" altLang="en-US" dirty="0"/>
          </a:p>
          <a:p>
            <a:pPr lvl="1" eaLnBrk="1" hangingPunct="1"/>
            <a:r>
              <a:rPr lang="en-US" altLang="en-US" dirty="0"/>
              <a:t>Jumps to target address</a:t>
            </a:r>
          </a:p>
          <a:p>
            <a:pPr marL="457200" lvl="1" indent="0" eaLnBrk="1" hangingPunct="1">
              <a:buNone/>
            </a:pPr>
            <a:r>
              <a:rPr lang="en-US" altLang="en-US" dirty="0"/>
              <a:t>      PC </a:t>
            </a:r>
            <a:r>
              <a:rPr lang="en-US" altLang="en-US" dirty="0">
                <a:sym typeface="Wingdings" panose="05000000000000000000" pitchFamily="2" charset="2"/>
              </a:rPr>
              <a:t> Label</a:t>
            </a:r>
            <a:endParaRPr lang="en-US" altLang="en-US" dirty="0"/>
          </a:p>
          <a:p>
            <a:pPr eaLnBrk="1" hangingPunct="1"/>
            <a:r>
              <a:rPr lang="en-US" altLang="en-US" dirty="0"/>
              <a:t>Procedure return: jump register</a:t>
            </a:r>
          </a:p>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jr</a:t>
            </a:r>
            <a:r>
              <a:rPr lang="en-US" altLang="en-US" sz="2800" dirty="0">
                <a:latin typeface="Lucida Console" panose="020B0609040504020204" pitchFamily="49" charset="0"/>
              </a:rPr>
              <a:t> $</a:t>
            </a:r>
            <a:r>
              <a:rPr lang="en-US" altLang="en-US" sz="2800" dirty="0" err="1">
                <a:latin typeface="Lucida Console" panose="020B0609040504020204" pitchFamily="49" charset="0"/>
              </a:rPr>
              <a:t>ra</a:t>
            </a:r>
            <a:endParaRPr lang="en-US" altLang="en-US" sz="2800" dirty="0">
              <a:latin typeface="Lucida Console" panose="020B0609040504020204" pitchFamily="49" charset="0"/>
            </a:endParaRPr>
          </a:p>
          <a:p>
            <a:pPr lvl="1" eaLnBrk="1" hangingPunct="1"/>
            <a:r>
              <a:rPr lang="en-US" altLang="en-US" dirty="0"/>
              <a:t>Copies $</a:t>
            </a:r>
            <a:r>
              <a:rPr lang="en-US" altLang="en-US" dirty="0" err="1"/>
              <a:t>ra</a:t>
            </a:r>
            <a:r>
              <a:rPr lang="en-US" altLang="en-US" dirty="0"/>
              <a:t> to program counter</a:t>
            </a:r>
          </a:p>
          <a:p>
            <a:pPr marL="457200" lvl="1" indent="0" eaLnBrk="1" hangingPunct="1">
              <a:buNone/>
            </a:pPr>
            <a:r>
              <a:rPr lang="en-US" altLang="en-US" dirty="0"/>
              <a:t>[ j Can also be used for computed jumps]</a:t>
            </a:r>
          </a:p>
          <a:p>
            <a:pPr lvl="2" eaLnBrk="1" hangingPunct="1"/>
            <a:r>
              <a:rPr lang="en-US" altLang="en-US" dirty="0"/>
              <a:t>e.g., for case/switch statements</a:t>
            </a:r>
            <a:endParaRPr lang="en-AU"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309"/>
            <a:ext cx="9217024" cy="646331"/>
          </a:xfrm>
        </p:spPr>
        <p:txBody>
          <a:bodyPr/>
          <a:lstStyle/>
          <a:p>
            <a:r>
              <a:rPr lang="en-US" sz="3600" dirty="0"/>
              <a:t>Add first n numbers (say n = 100)</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89</a:t>
            </a:fld>
            <a:endParaRPr lang="en-AU" altLang="en-US"/>
          </a:p>
        </p:txBody>
      </p:sp>
      <p:sp>
        <p:nvSpPr>
          <p:cNvPr id="5" name="Rectangle 4"/>
          <p:cNvSpPr/>
          <p:nvPr/>
        </p:nvSpPr>
        <p:spPr>
          <a:xfrm>
            <a:off x="800200" y="950640"/>
            <a:ext cx="8352928" cy="5632311"/>
          </a:xfrm>
          <a:prstGeom prst="rect">
            <a:avLst/>
          </a:prstGeom>
        </p:spPr>
        <p:txBody>
          <a:bodyPr wrap="square">
            <a:spAutoFit/>
          </a:bodyPr>
          <a:lstStyle/>
          <a:p>
            <a:r>
              <a:rPr lang="en-US" dirty="0"/>
              <a:t>.</a:t>
            </a:r>
            <a:r>
              <a:rPr lang="en-US" dirty="0" err="1"/>
              <a:t>globl</a:t>
            </a:r>
            <a:r>
              <a:rPr lang="en-US" dirty="0"/>
              <a:t> main</a:t>
            </a:r>
          </a:p>
          <a:p>
            <a:r>
              <a:rPr lang="en-US" dirty="0"/>
              <a:t>	.data</a:t>
            </a:r>
          </a:p>
          <a:p>
            <a:r>
              <a:rPr lang="en-US" dirty="0"/>
              <a:t>	.text</a:t>
            </a:r>
          </a:p>
          <a:p>
            <a:r>
              <a:rPr lang="en-US" dirty="0"/>
              <a:t>main:   </a:t>
            </a:r>
          </a:p>
          <a:p>
            <a:r>
              <a:rPr lang="en-US" dirty="0"/>
              <a:t>	</a:t>
            </a:r>
            <a:r>
              <a:rPr lang="en-US" dirty="0" err="1"/>
              <a:t>addi</a:t>
            </a:r>
            <a:r>
              <a:rPr lang="en-US" dirty="0"/>
              <a:t> $t0 , $0, 100 # $t0 &lt;-- 100 ; used as n?</a:t>
            </a:r>
          </a:p>
          <a:p>
            <a:r>
              <a:rPr lang="en-US" dirty="0"/>
              <a:t>	</a:t>
            </a:r>
            <a:r>
              <a:rPr lang="en-US" dirty="0" err="1"/>
              <a:t>addi</a:t>
            </a:r>
            <a:r>
              <a:rPr lang="en-US" dirty="0"/>
              <a:t> $t1, $0, 0    # $t1 &lt;-- 0 ; used as count, may count </a:t>
            </a:r>
            <a:r>
              <a:rPr lang="en-US" dirty="0" err="1"/>
              <a:t>downwords</a:t>
            </a:r>
            <a:endParaRPr lang="en-US" dirty="0"/>
          </a:p>
          <a:p>
            <a:r>
              <a:rPr lang="en-US" dirty="0"/>
              <a:t>	</a:t>
            </a:r>
            <a:r>
              <a:rPr lang="en-US" dirty="0" err="1"/>
              <a:t>addi</a:t>
            </a:r>
            <a:r>
              <a:rPr lang="en-US" dirty="0"/>
              <a:t> $s0 , $0, 0   # $s0 &lt;-- 0 ; used as intermediate sum</a:t>
            </a:r>
          </a:p>
          <a:p>
            <a:r>
              <a:rPr lang="en-US" dirty="0"/>
              <a:t>loop:</a:t>
            </a:r>
          </a:p>
          <a:p>
            <a:r>
              <a:rPr lang="en-US" dirty="0"/>
              <a:t>              </a:t>
            </a:r>
            <a:r>
              <a:rPr lang="en-US" dirty="0" err="1"/>
              <a:t>addi</a:t>
            </a:r>
            <a:r>
              <a:rPr lang="en-US" dirty="0"/>
              <a:t> $t1, $t1, 1    # count++</a:t>
            </a:r>
          </a:p>
          <a:p>
            <a:r>
              <a:rPr lang="en-US" dirty="0"/>
              <a:t>	add $s0, $s0, $t1   # sum += count </a:t>
            </a:r>
          </a:p>
          <a:p>
            <a:r>
              <a:rPr lang="en-US" dirty="0"/>
              <a:t>	</a:t>
            </a:r>
            <a:r>
              <a:rPr lang="en-US" dirty="0" err="1"/>
              <a:t>bne</a:t>
            </a:r>
            <a:r>
              <a:rPr lang="en-US" dirty="0"/>
              <a:t> $t1, $t0, loop  # if (count != 100) branch to loop</a:t>
            </a:r>
          </a:p>
          <a:p>
            <a:r>
              <a:rPr lang="en-US" dirty="0"/>
              <a:t>	</a:t>
            </a:r>
          </a:p>
          <a:p>
            <a:r>
              <a:rPr lang="en-US" dirty="0"/>
              <a:t>	# to print sum (in $s0)</a:t>
            </a:r>
          </a:p>
          <a:p>
            <a:r>
              <a:rPr lang="en-US" dirty="0"/>
              <a:t>	move $a0, $s0      # move the answer to $a0</a:t>
            </a:r>
          </a:p>
          <a:p>
            <a:r>
              <a:rPr lang="en-US" dirty="0"/>
              <a:t>	li $v0, 1          # to print the bits in $a0 as integer</a:t>
            </a:r>
          </a:p>
          <a:p>
            <a:r>
              <a:rPr lang="en-US" dirty="0"/>
              <a:t>	</a:t>
            </a:r>
            <a:r>
              <a:rPr lang="en-US" dirty="0" err="1"/>
              <a:t>syscall</a:t>
            </a:r>
            <a:endParaRPr lang="en-US" dirty="0"/>
          </a:p>
          <a:p>
            <a:r>
              <a:rPr lang="en-US" dirty="0"/>
              <a:t>	</a:t>
            </a:r>
          </a:p>
          <a:p>
            <a:r>
              <a:rPr lang="en-US" dirty="0"/>
              <a:t>	# to exit</a:t>
            </a:r>
          </a:p>
          <a:p>
            <a:r>
              <a:rPr lang="en-US" dirty="0"/>
              <a:t>	li $v0, 10</a:t>
            </a:r>
          </a:p>
          <a:p>
            <a:r>
              <a:rPr lang="en-US" dirty="0"/>
              <a:t>	</a:t>
            </a:r>
            <a:r>
              <a:rPr lang="en-US" dirty="0" err="1"/>
              <a:t>syscall</a:t>
            </a:r>
            <a:endParaRPr lang="en-US" dirty="0"/>
          </a:p>
        </p:txBody>
      </p:sp>
    </p:spTree>
    <p:extLst>
      <p:ext uri="{BB962C8B-B14F-4D97-AF65-F5344CB8AC3E}">
        <p14:creationId xmlns:p14="http://schemas.microsoft.com/office/powerpoint/2010/main" val="3069236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p:cNvSpPr>
            <a:spLocks noGrp="1"/>
          </p:cNvSpPr>
          <p:nvPr>
            <p:ph type="sldNum" sz="quarter" idx="4294967295"/>
          </p:nvPr>
        </p:nvSpPr>
        <p:spPr>
          <a:xfrm>
            <a:off x="7239000" y="6400800"/>
            <a:ext cx="1905000" cy="457200"/>
          </a:xfrm>
          <a:prstGeom prst="rect">
            <a:avLst/>
          </a:prstGeom>
        </p:spPr>
        <p:txBody>
          <a:bodyPr/>
          <a:lstStyle/>
          <a:p>
            <a:fld id="{2790416F-EAC3-4E48-8524-F45D32714D6C}" type="slidenum">
              <a:rPr lang="en-US" altLang="en-US"/>
              <a:pPr/>
              <a:t>9</a:t>
            </a:fld>
            <a:endParaRPr lang="en-US" altLang="en-US"/>
          </a:p>
        </p:txBody>
      </p:sp>
      <p:sp>
        <p:nvSpPr>
          <p:cNvPr id="221201" name="Rectangle 1041"/>
          <p:cNvSpPr>
            <a:spLocks noChangeArrowheads="1"/>
          </p:cNvSpPr>
          <p:nvPr/>
        </p:nvSpPr>
        <p:spPr bwMode="auto">
          <a:xfrm>
            <a:off x="711200" y="165100"/>
            <a:ext cx="64897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spcBef>
                <a:spcPct val="0"/>
              </a:spcBef>
              <a:spcAft>
                <a:spcPct val="0"/>
              </a:spcAft>
              <a:defRPr kumimoji="1" sz="4400">
                <a:solidFill>
                  <a:schemeClr val="tx2"/>
                </a:solidFill>
                <a:latin typeface="Impact" panose="020B0806030902050204" pitchFamily="34" charset="0"/>
              </a:defRPr>
            </a:lvl1pPr>
            <a:lvl2pPr>
              <a:spcBef>
                <a:spcPct val="0"/>
              </a:spcBef>
              <a:spcAft>
                <a:spcPct val="0"/>
              </a:spcAft>
              <a:defRPr kumimoji="1" sz="4400">
                <a:solidFill>
                  <a:schemeClr val="tx2"/>
                </a:solidFill>
                <a:latin typeface="Impact" panose="020B0806030902050204" pitchFamily="34" charset="0"/>
              </a:defRPr>
            </a:lvl2pPr>
            <a:lvl3pPr>
              <a:spcBef>
                <a:spcPct val="0"/>
              </a:spcBef>
              <a:spcAft>
                <a:spcPct val="0"/>
              </a:spcAft>
              <a:defRPr kumimoji="1" sz="4400">
                <a:solidFill>
                  <a:schemeClr val="tx2"/>
                </a:solidFill>
                <a:latin typeface="Impact" panose="020B0806030902050204" pitchFamily="34" charset="0"/>
              </a:defRPr>
            </a:lvl3pPr>
            <a:lvl4pPr>
              <a:spcBef>
                <a:spcPct val="0"/>
              </a:spcBef>
              <a:spcAft>
                <a:spcPct val="0"/>
              </a:spcAft>
              <a:defRPr kumimoji="1" sz="4400">
                <a:solidFill>
                  <a:schemeClr val="tx2"/>
                </a:solidFill>
                <a:latin typeface="Impact" panose="020B0806030902050204" pitchFamily="34" charset="0"/>
              </a:defRPr>
            </a:lvl4pPr>
            <a:lvl5pPr>
              <a:spcBef>
                <a:spcPct val="0"/>
              </a:spcBef>
              <a:spcAft>
                <a:spcPct val="0"/>
              </a:spcAft>
              <a:defRPr kumimoji="1" sz="4400">
                <a:solidFill>
                  <a:schemeClr val="tx2"/>
                </a:solidFill>
                <a:latin typeface="Impact" panose="020B0806030902050204" pitchFamily="34" charset="0"/>
              </a:defRPr>
            </a:lvl5pPr>
            <a:lvl6pPr marL="457200" eaLnBrk="0" fontAlgn="base" hangingPunct="0">
              <a:spcBef>
                <a:spcPct val="0"/>
              </a:spcBef>
              <a:spcAft>
                <a:spcPct val="0"/>
              </a:spcAft>
              <a:defRPr kumimoji="1" sz="4400">
                <a:solidFill>
                  <a:schemeClr val="tx2"/>
                </a:solidFill>
                <a:latin typeface="Impact" panose="020B0806030902050204" pitchFamily="34" charset="0"/>
              </a:defRPr>
            </a:lvl6pPr>
            <a:lvl7pPr marL="914400" eaLnBrk="0" fontAlgn="base" hangingPunct="0">
              <a:spcBef>
                <a:spcPct val="0"/>
              </a:spcBef>
              <a:spcAft>
                <a:spcPct val="0"/>
              </a:spcAft>
              <a:defRPr kumimoji="1" sz="4400">
                <a:solidFill>
                  <a:schemeClr val="tx2"/>
                </a:solidFill>
                <a:latin typeface="Impact" panose="020B0806030902050204" pitchFamily="34" charset="0"/>
              </a:defRPr>
            </a:lvl7pPr>
            <a:lvl8pPr marL="1371600" eaLnBrk="0" fontAlgn="base" hangingPunct="0">
              <a:spcBef>
                <a:spcPct val="0"/>
              </a:spcBef>
              <a:spcAft>
                <a:spcPct val="0"/>
              </a:spcAft>
              <a:defRPr kumimoji="1" sz="4400">
                <a:solidFill>
                  <a:schemeClr val="tx2"/>
                </a:solidFill>
                <a:latin typeface="Impact" panose="020B0806030902050204" pitchFamily="34" charset="0"/>
              </a:defRPr>
            </a:lvl8pPr>
            <a:lvl9pPr marL="1828800" eaLnBrk="0" fontAlgn="base" hangingPunct="0">
              <a:spcBef>
                <a:spcPct val="0"/>
              </a:spcBef>
              <a:spcAft>
                <a:spcPct val="0"/>
              </a:spcAft>
              <a:defRPr kumimoji="1" sz="4400">
                <a:solidFill>
                  <a:schemeClr val="tx2"/>
                </a:solidFill>
                <a:latin typeface="Impact" panose="020B0806030902050204" pitchFamily="34" charset="0"/>
              </a:defRPr>
            </a:lvl9pPr>
          </a:lstStyle>
          <a:p>
            <a:pPr>
              <a:lnSpc>
                <a:spcPct val="100000"/>
              </a:lnSpc>
            </a:pPr>
            <a:r>
              <a:rPr lang="en-US" altLang="en-US" b="0" dirty="0"/>
              <a:t>Typical Machine Operations</a:t>
            </a:r>
          </a:p>
        </p:txBody>
      </p:sp>
      <p:grpSp>
        <p:nvGrpSpPr>
          <p:cNvPr id="221222" name="Group 1062"/>
          <p:cNvGrpSpPr>
            <a:grpSpLocks/>
          </p:cNvGrpSpPr>
          <p:nvPr/>
        </p:nvGrpSpPr>
        <p:grpSpPr bwMode="auto">
          <a:xfrm>
            <a:off x="539552" y="1094331"/>
            <a:ext cx="7480300" cy="5618163"/>
            <a:chOff x="532" y="452"/>
            <a:chExt cx="4712" cy="3539"/>
          </a:xfrm>
        </p:grpSpPr>
        <p:sp>
          <p:nvSpPr>
            <p:cNvPr id="221202" name="Rectangle 1042"/>
            <p:cNvSpPr>
              <a:spLocks noChangeArrowheads="1"/>
            </p:cNvSpPr>
            <p:nvPr/>
          </p:nvSpPr>
          <p:spPr bwMode="auto">
            <a:xfrm>
              <a:off x="532" y="452"/>
              <a:ext cx="114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Data Movement</a:t>
              </a:r>
            </a:p>
          </p:txBody>
        </p:sp>
        <p:sp>
          <p:nvSpPr>
            <p:cNvPr id="221203" name="Rectangle 1043"/>
            <p:cNvSpPr>
              <a:spLocks noChangeArrowheads="1"/>
            </p:cNvSpPr>
            <p:nvPr/>
          </p:nvSpPr>
          <p:spPr bwMode="auto">
            <a:xfrm>
              <a:off x="2836" y="452"/>
              <a:ext cx="1848" cy="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dirty="0">
                  <a:solidFill>
                    <a:schemeClr val="tx1"/>
                  </a:solidFill>
                  <a:latin typeface="Arial" panose="020B0604020202020204" pitchFamily="34" charset="0"/>
                </a:rPr>
                <a:t>Load (from memory)</a:t>
              </a:r>
            </a:p>
            <a:p>
              <a:pPr>
                <a:lnSpc>
                  <a:spcPct val="85000"/>
                </a:lnSpc>
                <a:spcBef>
                  <a:spcPct val="0"/>
                </a:spcBef>
                <a:spcAft>
                  <a:spcPct val="0"/>
                </a:spcAft>
              </a:pPr>
              <a:r>
                <a:rPr lang="en-US" altLang="en-US" dirty="0">
                  <a:solidFill>
                    <a:schemeClr val="tx1"/>
                  </a:solidFill>
                  <a:latin typeface="Arial" panose="020B0604020202020204" pitchFamily="34" charset="0"/>
                </a:rPr>
                <a:t>Store (to memory)</a:t>
              </a:r>
            </a:p>
            <a:p>
              <a:pPr>
                <a:lnSpc>
                  <a:spcPct val="85000"/>
                </a:lnSpc>
                <a:spcBef>
                  <a:spcPct val="0"/>
                </a:spcBef>
                <a:spcAft>
                  <a:spcPct val="0"/>
                </a:spcAft>
              </a:pPr>
              <a:r>
                <a:rPr lang="en-US" altLang="en-US" dirty="0">
                  <a:solidFill>
                    <a:schemeClr val="tx1"/>
                  </a:solidFill>
                  <a:latin typeface="Arial" panose="020B0604020202020204" pitchFamily="34" charset="0"/>
                </a:rPr>
                <a:t>memory-to-memory move</a:t>
              </a:r>
            </a:p>
            <a:p>
              <a:pPr>
                <a:lnSpc>
                  <a:spcPct val="85000"/>
                </a:lnSpc>
                <a:spcBef>
                  <a:spcPct val="0"/>
                </a:spcBef>
                <a:spcAft>
                  <a:spcPct val="0"/>
                </a:spcAft>
              </a:pPr>
              <a:r>
                <a:rPr lang="en-US" altLang="en-US" dirty="0">
                  <a:solidFill>
                    <a:schemeClr val="tx1"/>
                  </a:solidFill>
                  <a:latin typeface="Arial" panose="020B0604020202020204" pitchFamily="34" charset="0"/>
                </a:rPr>
                <a:t>register-to-register move</a:t>
              </a:r>
            </a:p>
            <a:p>
              <a:pPr>
                <a:lnSpc>
                  <a:spcPct val="85000"/>
                </a:lnSpc>
                <a:spcBef>
                  <a:spcPct val="0"/>
                </a:spcBef>
                <a:spcAft>
                  <a:spcPct val="0"/>
                </a:spcAft>
              </a:pPr>
              <a:r>
                <a:rPr lang="en-US" altLang="en-US" dirty="0">
                  <a:solidFill>
                    <a:schemeClr val="tx1"/>
                  </a:solidFill>
                  <a:latin typeface="Arial" panose="020B0604020202020204" pitchFamily="34" charset="0"/>
                </a:rPr>
                <a:t>input (from I/O device)</a:t>
              </a:r>
            </a:p>
            <a:p>
              <a:pPr>
                <a:lnSpc>
                  <a:spcPct val="85000"/>
                </a:lnSpc>
                <a:spcBef>
                  <a:spcPct val="0"/>
                </a:spcBef>
                <a:spcAft>
                  <a:spcPct val="0"/>
                </a:spcAft>
              </a:pPr>
              <a:r>
                <a:rPr lang="en-US" altLang="en-US" dirty="0">
                  <a:solidFill>
                    <a:schemeClr val="tx1"/>
                  </a:solidFill>
                  <a:latin typeface="Arial" panose="020B0604020202020204" pitchFamily="34" charset="0"/>
                </a:rPr>
                <a:t>output (to I/O device)</a:t>
              </a:r>
            </a:p>
            <a:p>
              <a:pPr>
                <a:lnSpc>
                  <a:spcPct val="85000"/>
                </a:lnSpc>
                <a:spcBef>
                  <a:spcPct val="0"/>
                </a:spcBef>
                <a:spcAft>
                  <a:spcPct val="0"/>
                </a:spcAft>
              </a:pPr>
              <a:r>
                <a:rPr lang="en-US" altLang="en-US" dirty="0">
                  <a:solidFill>
                    <a:schemeClr val="tx1"/>
                  </a:solidFill>
                  <a:latin typeface="Arial" panose="020B0604020202020204" pitchFamily="34" charset="0"/>
                </a:rPr>
                <a:t>push, pop (to/from stack)</a:t>
              </a:r>
            </a:p>
          </p:txBody>
        </p:sp>
        <p:sp>
          <p:nvSpPr>
            <p:cNvPr id="221204" name="Rectangle 1044"/>
            <p:cNvSpPr>
              <a:spLocks noChangeArrowheads="1"/>
            </p:cNvSpPr>
            <p:nvPr/>
          </p:nvSpPr>
          <p:spPr bwMode="auto">
            <a:xfrm>
              <a:off x="580" y="1652"/>
              <a:ext cx="79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dirty="0">
                  <a:solidFill>
                    <a:schemeClr val="tx1"/>
                  </a:solidFill>
                  <a:latin typeface="Arial" panose="020B0604020202020204" pitchFamily="34" charset="0"/>
                </a:rPr>
                <a:t>Arithmetic</a:t>
              </a:r>
            </a:p>
          </p:txBody>
        </p:sp>
        <p:sp>
          <p:nvSpPr>
            <p:cNvPr id="221205" name="Rectangle 1045"/>
            <p:cNvSpPr>
              <a:spLocks noChangeArrowheads="1"/>
            </p:cNvSpPr>
            <p:nvPr/>
          </p:nvSpPr>
          <p:spPr bwMode="auto">
            <a:xfrm>
              <a:off x="2836" y="1652"/>
              <a:ext cx="223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integer (binary + decimal) or FP</a:t>
              </a:r>
            </a:p>
            <a:p>
              <a:pPr>
                <a:lnSpc>
                  <a:spcPct val="85000"/>
                </a:lnSpc>
                <a:spcBef>
                  <a:spcPct val="0"/>
                </a:spcBef>
                <a:spcAft>
                  <a:spcPct val="0"/>
                </a:spcAft>
              </a:pPr>
              <a:r>
                <a:rPr lang="en-US" altLang="en-US">
                  <a:solidFill>
                    <a:schemeClr val="tx1"/>
                  </a:solidFill>
                  <a:latin typeface="Arial" panose="020B0604020202020204" pitchFamily="34" charset="0"/>
                </a:rPr>
                <a:t>Add, Subtract, Multiply, Divide</a:t>
              </a:r>
            </a:p>
          </p:txBody>
        </p:sp>
        <p:sp>
          <p:nvSpPr>
            <p:cNvPr id="221206" name="Rectangle 1046"/>
            <p:cNvSpPr>
              <a:spLocks noChangeArrowheads="1"/>
            </p:cNvSpPr>
            <p:nvPr/>
          </p:nvSpPr>
          <p:spPr bwMode="auto">
            <a:xfrm>
              <a:off x="580" y="2324"/>
              <a:ext cx="58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Logical</a:t>
              </a:r>
            </a:p>
          </p:txBody>
        </p:sp>
        <p:sp>
          <p:nvSpPr>
            <p:cNvPr id="221207" name="Rectangle 1047"/>
            <p:cNvSpPr>
              <a:spLocks noChangeArrowheads="1"/>
            </p:cNvSpPr>
            <p:nvPr/>
          </p:nvSpPr>
          <p:spPr bwMode="auto">
            <a:xfrm>
              <a:off x="2836" y="2324"/>
              <a:ext cx="156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not, and, or, set, clear</a:t>
              </a:r>
            </a:p>
          </p:txBody>
        </p:sp>
        <p:sp>
          <p:nvSpPr>
            <p:cNvPr id="221208" name="Rectangle 1048"/>
            <p:cNvSpPr>
              <a:spLocks noChangeArrowheads="1"/>
            </p:cNvSpPr>
            <p:nvPr/>
          </p:nvSpPr>
          <p:spPr bwMode="auto">
            <a:xfrm>
              <a:off x="580" y="2084"/>
              <a:ext cx="40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Shift</a:t>
              </a:r>
            </a:p>
          </p:txBody>
        </p:sp>
        <p:sp>
          <p:nvSpPr>
            <p:cNvPr id="221209" name="Rectangle 1049"/>
            <p:cNvSpPr>
              <a:spLocks noChangeArrowheads="1"/>
            </p:cNvSpPr>
            <p:nvPr/>
          </p:nvSpPr>
          <p:spPr bwMode="auto">
            <a:xfrm>
              <a:off x="2836" y="2084"/>
              <a:ext cx="209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shift left/right, rotate left/right</a:t>
              </a:r>
            </a:p>
          </p:txBody>
        </p:sp>
        <p:sp>
          <p:nvSpPr>
            <p:cNvPr id="221210" name="Rectangle 1050"/>
            <p:cNvSpPr>
              <a:spLocks noChangeArrowheads="1"/>
            </p:cNvSpPr>
            <p:nvPr/>
          </p:nvSpPr>
          <p:spPr bwMode="auto">
            <a:xfrm>
              <a:off x="580" y="2612"/>
              <a:ext cx="164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Control (Jump/Branch)</a:t>
              </a:r>
            </a:p>
          </p:txBody>
        </p:sp>
        <p:sp>
          <p:nvSpPr>
            <p:cNvPr id="221211" name="Rectangle 1051"/>
            <p:cNvSpPr>
              <a:spLocks noChangeArrowheads="1"/>
            </p:cNvSpPr>
            <p:nvPr/>
          </p:nvSpPr>
          <p:spPr bwMode="auto">
            <a:xfrm>
              <a:off x="2836" y="2612"/>
              <a:ext cx="18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unconditional, conditional</a:t>
              </a:r>
            </a:p>
          </p:txBody>
        </p:sp>
        <p:sp>
          <p:nvSpPr>
            <p:cNvPr id="221212" name="Rectangle 1052"/>
            <p:cNvSpPr>
              <a:spLocks noChangeArrowheads="1"/>
            </p:cNvSpPr>
            <p:nvPr/>
          </p:nvSpPr>
          <p:spPr bwMode="auto">
            <a:xfrm>
              <a:off x="580" y="2900"/>
              <a:ext cx="142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Subroutine Linkage</a:t>
              </a:r>
            </a:p>
          </p:txBody>
        </p:sp>
        <p:sp>
          <p:nvSpPr>
            <p:cNvPr id="221213" name="Rectangle 1053"/>
            <p:cNvSpPr>
              <a:spLocks noChangeArrowheads="1"/>
            </p:cNvSpPr>
            <p:nvPr/>
          </p:nvSpPr>
          <p:spPr bwMode="auto">
            <a:xfrm>
              <a:off x="2836" y="2900"/>
              <a:ext cx="81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call, return</a:t>
              </a:r>
            </a:p>
          </p:txBody>
        </p:sp>
        <p:sp>
          <p:nvSpPr>
            <p:cNvPr id="221214" name="Rectangle 1054"/>
            <p:cNvSpPr>
              <a:spLocks noChangeArrowheads="1"/>
            </p:cNvSpPr>
            <p:nvPr/>
          </p:nvSpPr>
          <p:spPr bwMode="auto">
            <a:xfrm>
              <a:off x="580" y="3140"/>
              <a:ext cx="6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Interrupt</a:t>
              </a:r>
            </a:p>
          </p:txBody>
        </p:sp>
        <p:sp>
          <p:nvSpPr>
            <p:cNvPr id="221215" name="Rectangle 1055"/>
            <p:cNvSpPr>
              <a:spLocks noChangeArrowheads="1"/>
            </p:cNvSpPr>
            <p:nvPr/>
          </p:nvSpPr>
          <p:spPr bwMode="auto">
            <a:xfrm>
              <a:off x="2836" y="3140"/>
              <a:ext cx="84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trap, return</a:t>
              </a:r>
            </a:p>
          </p:txBody>
        </p:sp>
        <p:sp>
          <p:nvSpPr>
            <p:cNvPr id="221216" name="Rectangle 1056"/>
            <p:cNvSpPr>
              <a:spLocks noChangeArrowheads="1"/>
            </p:cNvSpPr>
            <p:nvPr/>
          </p:nvSpPr>
          <p:spPr bwMode="auto">
            <a:xfrm>
              <a:off x="580" y="3380"/>
              <a:ext cx="120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Synchronization</a:t>
              </a:r>
            </a:p>
          </p:txBody>
        </p:sp>
        <p:sp>
          <p:nvSpPr>
            <p:cNvPr id="221217" name="Rectangle 1057"/>
            <p:cNvSpPr>
              <a:spLocks noChangeArrowheads="1"/>
            </p:cNvSpPr>
            <p:nvPr/>
          </p:nvSpPr>
          <p:spPr bwMode="auto">
            <a:xfrm>
              <a:off x="2836" y="3380"/>
              <a:ext cx="176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test &amp; set (atomic r-m-w)</a:t>
              </a:r>
            </a:p>
          </p:txBody>
        </p:sp>
        <p:sp>
          <p:nvSpPr>
            <p:cNvPr id="221218" name="Rectangle 1058"/>
            <p:cNvSpPr>
              <a:spLocks noChangeArrowheads="1"/>
            </p:cNvSpPr>
            <p:nvPr/>
          </p:nvSpPr>
          <p:spPr bwMode="auto">
            <a:xfrm>
              <a:off x="580" y="3620"/>
              <a:ext cx="49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String</a:t>
              </a:r>
            </a:p>
          </p:txBody>
        </p:sp>
        <p:sp>
          <p:nvSpPr>
            <p:cNvPr id="221219" name="Rectangle 1059"/>
            <p:cNvSpPr>
              <a:spLocks noChangeArrowheads="1"/>
            </p:cNvSpPr>
            <p:nvPr/>
          </p:nvSpPr>
          <p:spPr bwMode="auto">
            <a:xfrm>
              <a:off x="2836" y="3620"/>
              <a:ext cx="122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search, translate</a:t>
              </a:r>
            </a:p>
          </p:txBody>
        </p:sp>
        <p:sp>
          <p:nvSpPr>
            <p:cNvPr id="221220" name="Rectangle 1060"/>
            <p:cNvSpPr>
              <a:spLocks noChangeArrowheads="1"/>
            </p:cNvSpPr>
            <p:nvPr/>
          </p:nvSpPr>
          <p:spPr bwMode="auto">
            <a:xfrm>
              <a:off x="580" y="3812"/>
              <a:ext cx="1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a:solidFill>
                    <a:schemeClr val="tx1"/>
                  </a:solidFill>
                  <a:latin typeface="Arial" panose="020B0604020202020204" pitchFamily="34" charset="0"/>
                </a:rPr>
                <a:t>Graphics (MMX)</a:t>
              </a:r>
            </a:p>
          </p:txBody>
        </p:sp>
        <p:sp>
          <p:nvSpPr>
            <p:cNvPr id="221221" name="Rectangle 1061"/>
            <p:cNvSpPr>
              <a:spLocks noChangeArrowheads="1"/>
            </p:cNvSpPr>
            <p:nvPr/>
          </p:nvSpPr>
          <p:spPr bwMode="auto">
            <a:xfrm>
              <a:off x="2836" y="3812"/>
              <a:ext cx="24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a:lnSpc>
                  <a:spcPct val="85000"/>
                </a:lnSpc>
                <a:spcBef>
                  <a:spcPct val="0"/>
                </a:spcBef>
                <a:spcAft>
                  <a:spcPct val="0"/>
                </a:spcAft>
              </a:pPr>
              <a:r>
                <a:rPr lang="en-US" altLang="en-US" dirty="0">
                  <a:solidFill>
                    <a:schemeClr val="tx1"/>
                  </a:solidFill>
                  <a:latin typeface="Arial" panose="020B0604020202020204" pitchFamily="34" charset="0"/>
                </a:rPr>
                <a:t>parallel </a:t>
              </a:r>
              <a:r>
                <a:rPr lang="en-US" altLang="en-US" dirty="0" err="1">
                  <a:solidFill>
                    <a:schemeClr val="tx1"/>
                  </a:solidFill>
                  <a:latin typeface="Arial" panose="020B0604020202020204" pitchFamily="34" charset="0"/>
                </a:rPr>
                <a:t>subword</a:t>
              </a:r>
              <a:r>
                <a:rPr lang="en-US" altLang="en-US" dirty="0">
                  <a:solidFill>
                    <a:schemeClr val="tx1"/>
                  </a:solidFill>
                  <a:latin typeface="Arial" panose="020B0604020202020204" pitchFamily="34" charset="0"/>
                </a:rPr>
                <a:t> ops (4 16bit add)</a:t>
              </a:r>
            </a:p>
          </p:txBody>
        </p:sp>
      </p:grpSp>
    </p:spTree>
    <p:extLst>
      <p:ext uri="{BB962C8B-B14F-4D97-AF65-F5344CB8AC3E}">
        <p14:creationId xmlns:p14="http://schemas.microsoft.com/office/powerpoint/2010/main" val="151063478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309"/>
            <a:ext cx="9217024" cy="646331"/>
          </a:xfrm>
        </p:spPr>
        <p:txBody>
          <a:bodyPr/>
          <a:lstStyle/>
          <a:p>
            <a:r>
              <a:rPr lang="en-US" sz="3600" dirty="0"/>
              <a:t>Add first n numbers (say n = 100)</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90</a:t>
            </a:fld>
            <a:endParaRPr lang="en-AU" altLang="en-US"/>
          </a:p>
        </p:txBody>
      </p:sp>
      <p:sp>
        <p:nvSpPr>
          <p:cNvPr id="5" name="Rectangle 4"/>
          <p:cNvSpPr/>
          <p:nvPr/>
        </p:nvSpPr>
        <p:spPr>
          <a:xfrm>
            <a:off x="611560" y="1201856"/>
            <a:ext cx="3240359" cy="2585323"/>
          </a:xfrm>
          <a:prstGeom prst="rect">
            <a:avLst/>
          </a:prstGeom>
        </p:spPr>
        <p:txBody>
          <a:bodyPr wrap="square">
            <a:spAutoFit/>
          </a:bodyPr>
          <a:lstStyle/>
          <a:p>
            <a:r>
              <a:rPr lang="en-US" dirty="0"/>
              <a:t>JAVA PROGRAM, using a separate method</a:t>
            </a:r>
          </a:p>
          <a:p>
            <a:endParaRPr lang="en-US" dirty="0"/>
          </a:p>
          <a:p>
            <a:r>
              <a:rPr lang="en-US" dirty="0"/>
              <a:t>public void main {</a:t>
            </a:r>
          </a:p>
          <a:p>
            <a:pPr lvl="1"/>
            <a:r>
              <a:rPr lang="en-US" dirty="0"/>
              <a:t> </a:t>
            </a:r>
            <a:r>
              <a:rPr lang="en-US" dirty="0" err="1"/>
              <a:t>int</a:t>
            </a:r>
            <a:r>
              <a:rPr lang="en-US" dirty="0"/>
              <a:t> n = 100;</a:t>
            </a:r>
          </a:p>
          <a:p>
            <a:pPr lvl="1"/>
            <a:r>
              <a:rPr lang="en-US" dirty="0"/>
              <a:t> </a:t>
            </a:r>
            <a:r>
              <a:rPr lang="en-US" dirty="0" err="1"/>
              <a:t>int</a:t>
            </a:r>
            <a:r>
              <a:rPr lang="en-US" dirty="0"/>
              <a:t> m = </a:t>
            </a:r>
            <a:r>
              <a:rPr lang="en-US" dirty="0" err="1"/>
              <a:t>addUpTo</a:t>
            </a:r>
            <a:r>
              <a:rPr lang="en-US" dirty="0"/>
              <a:t>(n);</a:t>
            </a:r>
          </a:p>
          <a:p>
            <a:pPr lvl="1"/>
            <a:r>
              <a:rPr lang="en-US" dirty="0"/>
              <a:t> print(m);</a:t>
            </a:r>
          </a:p>
          <a:p>
            <a:pPr lvl="1"/>
            <a:r>
              <a:rPr lang="en-US" dirty="0"/>
              <a:t>}</a:t>
            </a:r>
          </a:p>
          <a:p>
            <a:endParaRPr lang="en-US" dirty="0"/>
          </a:p>
        </p:txBody>
      </p:sp>
      <p:sp>
        <p:nvSpPr>
          <p:cNvPr id="6" name="Rectangle 5"/>
          <p:cNvSpPr/>
          <p:nvPr/>
        </p:nvSpPr>
        <p:spPr>
          <a:xfrm>
            <a:off x="611560" y="3796427"/>
            <a:ext cx="3240359" cy="2585323"/>
          </a:xfrm>
          <a:prstGeom prst="rect">
            <a:avLst/>
          </a:prstGeom>
        </p:spPr>
        <p:txBody>
          <a:bodyPr wrap="square">
            <a:spAutoFit/>
          </a:bodyPr>
          <a:lstStyle/>
          <a:p>
            <a:r>
              <a:rPr lang="en-US" dirty="0"/>
              <a:t>private </a:t>
            </a:r>
            <a:r>
              <a:rPr lang="en-US" dirty="0" err="1"/>
              <a:t>int</a:t>
            </a:r>
            <a:r>
              <a:rPr lang="en-US" dirty="0"/>
              <a:t> </a:t>
            </a:r>
            <a:r>
              <a:rPr lang="en-US" dirty="0" err="1"/>
              <a:t>addUpTo</a:t>
            </a:r>
            <a:r>
              <a:rPr lang="en-US" dirty="0"/>
              <a:t>(</a:t>
            </a:r>
            <a:r>
              <a:rPr lang="en-US" dirty="0" err="1"/>
              <a:t>int</a:t>
            </a:r>
            <a:r>
              <a:rPr lang="en-US" dirty="0"/>
              <a:t> n) {</a:t>
            </a:r>
          </a:p>
          <a:p>
            <a:r>
              <a:rPr lang="en-US" dirty="0"/>
              <a:t>      </a:t>
            </a:r>
            <a:r>
              <a:rPr lang="en-US" dirty="0" err="1"/>
              <a:t>int</a:t>
            </a:r>
            <a:r>
              <a:rPr lang="en-US" dirty="0"/>
              <a:t> sum = 0;</a:t>
            </a:r>
          </a:p>
          <a:p>
            <a:r>
              <a:rPr lang="en-US" dirty="0"/>
              <a:t>      do {</a:t>
            </a:r>
          </a:p>
          <a:p>
            <a:r>
              <a:rPr lang="en-US" dirty="0"/>
              <a:t>         sum = sum + n;</a:t>
            </a:r>
          </a:p>
          <a:p>
            <a:r>
              <a:rPr lang="en-US" dirty="0"/>
              <a:t>         n--;</a:t>
            </a:r>
          </a:p>
          <a:p>
            <a:r>
              <a:rPr lang="en-US" dirty="0"/>
              <a:t>       } while ( n != 100)</a:t>
            </a:r>
          </a:p>
          <a:p>
            <a:r>
              <a:rPr lang="en-US" dirty="0"/>
              <a:t>       return sum;</a:t>
            </a:r>
          </a:p>
          <a:p>
            <a:r>
              <a:rPr lang="en-US" dirty="0"/>
              <a:t>}</a:t>
            </a:r>
          </a:p>
          <a:p>
            <a:endParaRPr lang="en-US" dirty="0"/>
          </a:p>
        </p:txBody>
      </p:sp>
    </p:spTree>
    <p:extLst>
      <p:ext uri="{BB962C8B-B14F-4D97-AF65-F5344CB8AC3E}">
        <p14:creationId xmlns:p14="http://schemas.microsoft.com/office/powerpoint/2010/main" val="25239738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309"/>
            <a:ext cx="9217024" cy="646331"/>
          </a:xfrm>
        </p:spPr>
        <p:txBody>
          <a:bodyPr/>
          <a:lstStyle/>
          <a:p>
            <a:r>
              <a:rPr lang="en-US" sz="3600" dirty="0"/>
              <a:t>Add first n numbers (say n = 100)</a:t>
            </a:r>
          </a:p>
        </p:txBody>
      </p:sp>
      <p:sp>
        <p:nvSpPr>
          <p:cNvPr id="5" name="Rectangle 4"/>
          <p:cNvSpPr/>
          <p:nvPr/>
        </p:nvSpPr>
        <p:spPr>
          <a:xfrm>
            <a:off x="827584" y="948690"/>
            <a:ext cx="7776989" cy="5909310"/>
          </a:xfrm>
          <a:prstGeom prst="rect">
            <a:avLst/>
          </a:prstGeom>
        </p:spPr>
        <p:txBody>
          <a:bodyPr wrap="square">
            <a:spAutoFit/>
          </a:bodyPr>
          <a:lstStyle/>
          <a:p>
            <a:r>
              <a:rPr lang="en-US" dirty="0"/>
              <a:t>main:</a:t>
            </a:r>
          </a:p>
          <a:p>
            <a:r>
              <a:rPr lang="en-US" dirty="0"/>
              <a:t>	</a:t>
            </a:r>
            <a:r>
              <a:rPr lang="en-US" dirty="0" err="1"/>
              <a:t>addi</a:t>
            </a:r>
            <a:r>
              <a:rPr lang="en-US" dirty="0"/>
              <a:t> $t0 , $0, 100 # $t1 &lt;-- 100 ; used as n</a:t>
            </a:r>
          </a:p>
          <a:p>
            <a:r>
              <a:rPr lang="en-US" dirty="0"/>
              <a:t>	move $a0, $t0 # to pass n as the parameter</a:t>
            </a:r>
          </a:p>
          <a:p>
            <a:r>
              <a:rPr lang="en-US" dirty="0"/>
              <a:t>	</a:t>
            </a:r>
            <a:r>
              <a:rPr lang="en-US" dirty="0" err="1"/>
              <a:t>jal</a:t>
            </a:r>
            <a:r>
              <a:rPr lang="en-US" dirty="0"/>
              <a:t> </a:t>
            </a:r>
            <a:r>
              <a:rPr lang="en-US" dirty="0" err="1"/>
              <a:t>addUpTo</a:t>
            </a:r>
            <a:endParaRPr lang="en-US" dirty="0"/>
          </a:p>
          <a:p>
            <a:r>
              <a:rPr lang="en-US" dirty="0"/>
              <a:t>	# to print sum (in $s0)</a:t>
            </a:r>
          </a:p>
          <a:p>
            <a:r>
              <a:rPr lang="en-US" dirty="0"/>
              <a:t>	move $a0, $s0      # move the answer to $a0</a:t>
            </a:r>
          </a:p>
          <a:p>
            <a:r>
              <a:rPr lang="en-US" dirty="0"/>
              <a:t>	li $v0, 1          # to print the bits in $a0 as integer</a:t>
            </a:r>
          </a:p>
          <a:p>
            <a:r>
              <a:rPr lang="en-US" dirty="0"/>
              <a:t>	</a:t>
            </a:r>
            <a:r>
              <a:rPr lang="en-US" dirty="0" err="1"/>
              <a:t>syscall</a:t>
            </a:r>
            <a:endParaRPr lang="en-US" dirty="0"/>
          </a:p>
          <a:p>
            <a:r>
              <a:rPr lang="en-US" dirty="0"/>
              <a:t>	# to exit</a:t>
            </a:r>
          </a:p>
          <a:p>
            <a:r>
              <a:rPr lang="en-US" dirty="0"/>
              <a:t>	li $v0, 10</a:t>
            </a:r>
          </a:p>
          <a:p>
            <a:r>
              <a:rPr lang="en-US" dirty="0"/>
              <a:t>	</a:t>
            </a:r>
            <a:r>
              <a:rPr lang="en-US" dirty="0" err="1"/>
              <a:t>syscall</a:t>
            </a:r>
            <a:endParaRPr lang="en-US" dirty="0"/>
          </a:p>
          <a:p>
            <a:r>
              <a:rPr lang="en-US" dirty="0" err="1"/>
              <a:t>addUpTo</a:t>
            </a:r>
            <a:r>
              <a:rPr lang="en-US" dirty="0"/>
              <a:t>:</a:t>
            </a:r>
          </a:p>
          <a:p>
            <a:r>
              <a:rPr lang="en-US" dirty="0"/>
              <a:t>    	move $t0, $a0      # may avoid two moves $a0 &lt;- $t0, $t0 &lt;- $a0</a:t>
            </a:r>
          </a:p>
          <a:p>
            <a:r>
              <a:rPr lang="en-US" dirty="0"/>
              <a:t>   	 </a:t>
            </a:r>
            <a:r>
              <a:rPr lang="en-US" dirty="0" err="1"/>
              <a:t>addi</a:t>
            </a:r>
            <a:r>
              <a:rPr lang="en-US" dirty="0"/>
              <a:t> $t1 , $0, 0   # $t1 &lt;-- 0 ; used as count	</a:t>
            </a:r>
          </a:p>
          <a:p>
            <a:r>
              <a:rPr lang="en-US" dirty="0"/>
              <a:t>	</a:t>
            </a:r>
            <a:r>
              <a:rPr lang="en-US" dirty="0" err="1"/>
              <a:t>addi</a:t>
            </a:r>
            <a:r>
              <a:rPr lang="en-US" dirty="0"/>
              <a:t> $s0 , $0, 0   # $s0 &lt;-- 0 ; used as intermediate sum</a:t>
            </a:r>
          </a:p>
          <a:p>
            <a:r>
              <a:rPr lang="en-US" dirty="0"/>
              <a:t>       loop:</a:t>
            </a:r>
          </a:p>
          <a:p>
            <a:r>
              <a:rPr lang="en-US" dirty="0"/>
              <a:t>    	</a:t>
            </a:r>
            <a:r>
              <a:rPr lang="en-US" dirty="0" err="1"/>
              <a:t>addi</a:t>
            </a:r>
            <a:r>
              <a:rPr lang="en-US" dirty="0"/>
              <a:t> $t1, $t1, 1    # count++</a:t>
            </a:r>
          </a:p>
          <a:p>
            <a:r>
              <a:rPr lang="en-US" dirty="0"/>
              <a:t>	add $s0, $s0, $t1   # sum += count </a:t>
            </a:r>
          </a:p>
          <a:p>
            <a:r>
              <a:rPr lang="en-US" dirty="0"/>
              <a:t>	</a:t>
            </a:r>
            <a:r>
              <a:rPr lang="en-US" dirty="0" err="1"/>
              <a:t>bne</a:t>
            </a:r>
            <a:r>
              <a:rPr lang="en-US" dirty="0"/>
              <a:t> $t1, $t0, loop  # if (count != 100) branch to loop</a:t>
            </a:r>
          </a:p>
          <a:p>
            <a:r>
              <a:rPr lang="en-US" dirty="0"/>
              <a:t>	move $v0, $s0       # return answer in $v0</a:t>
            </a:r>
          </a:p>
          <a:p>
            <a:r>
              <a:rPr lang="en-US" dirty="0"/>
              <a:t>  	 </a:t>
            </a:r>
            <a:r>
              <a:rPr lang="en-US" dirty="0" err="1"/>
              <a:t>jr</a:t>
            </a:r>
            <a:r>
              <a:rPr lang="en-US" dirty="0"/>
              <a:t> $</a:t>
            </a:r>
            <a:r>
              <a:rPr lang="en-US" dirty="0" err="1"/>
              <a:t>ra</a:t>
            </a:r>
            <a:endParaRPr lang="en-US" dirty="0"/>
          </a:p>
        </p:txBody>
      </p:sp>
    </p:spTree>
    <p:extLst>
      <p:ext uri="{BB962C8B-B14F-4D97-AF65-F5344CB8AC3E}">
        <p14:creationId xmlns:p14="http://schemas.microsoft.com/office/powerpoint/2010/main" val="18371448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04309"/>
            <a:ext cx="7920880" cy="646331"/>
          </a:xfrm>
        </p:spPr>
        <p:txBody>
          <a:bodyPr/>
          <a:lstStyle/>
          <a:p>
            <a:r>
              <a:rPr lang="en-US" sz="3600" dirty="0"/>
              <a:t>find max(</a:t>
            </a:r>
            <a:r>
              <a:rPr lang="en-US" sz="3600" dirty="0" err="1"/>
              <a:t>x,y</a:t>
            </a:r>
            <a:r>
              <a:rPr lang="en-US" sz="3600" dirty="0"/>
              <a:t>) (say x = 10, y = 5)</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92</a:t>
            </a:fld>
            <a:endParaRPr lang="en-AU" altLang="en-US"/>
          </a:p>
        </p:txBody>
      </p:sp>
      <p:sp>
        <p:nvSpPr>
          <p:cNvPr id="5" name="Rectangle 4"/>
          <p:cNvSpPr/>
          <p:nvPr/>
        </p:nvSpPr>
        <p:spPr>
          <a:xfrm>
            <a:off x="611560" y="1201856"/>
            <a:ext cx="3024336" cy="4801314"/>
          </a:xfrm>
          <a:prstGeom prst="rect">
            <a:avLst/>
          </a:prstGeom>
        </p:spPr>
        <p:txBody>
          <a:bodyPr wrap="square">
            <a:spAutoFit/>
          </a:bodyPr>
          <a:lstStyle/>
          <a:p>
            <a:r>
              <a:rPr lang="en-US" dirty="0"/>
              <a:t>JAVA PROGRAM to find max of two</a:t>
            </a:r>
          </a:p>
          <a:p>
            <a:endParaRPr lang="en-US" dirty="0"/>
          </a:p>
          <a:p>
            <a:r>
              <a:rPr lang="en-US" dirty="0"/>
              <a:t>public void main {</a:t>
            </a:r>
          </a:p>
          <a:p>
            <a:pPr lvl="1"/>
            <a:r>
              <a:rPr lang="en-US" dirty="0"/>
              <a:t> </a:t>
            </a:r>
            <a:r>
              <a:rPr lang="en-US" dirty="0" err="1"/>
              <a:t>int</a:t>
            </a:r>
            <a:r>
              <a:rPr lang="en-US" dirty="0"/>
              <a:t> x = 10, y =5;</a:t>
            </a:r>
          </a:p>
          <a:p>
            <a:pPr lvl="1"/>
            <a:r>
              <a:rPr lang="en-US" dirty="0"/>
              <a:t> </a:t>
            </a:r>
            <a:r>
              <a:rPr lang="en-US" dirty="0" err="1"/>
              <a:t>int</a:t>
            </a:r>
            <a:r>
              <a:rPr lang="en-US" dirty="0"/>
              <a:t> z = max(x, y);</a:t>
            </a:r>
          </a:p>
          <a:p>
            <a:pPr lvl="1"/>
            <a:r>
              <a:rPr lang="en-US" dirty="0"/>
              <a:t> print(z);</a:t>
            </a:r>
          </a:p>
          <a:p>
            <a:pPr lvl="1"/>
            <a:r>
              <a:rPr lang="en-US" dirty="0"/>
              <a:t>}</a:t>
            </a:r>
          </a:p>
          <a:p>
            <a:endParaRPr lang="en-US" dirty="0"/>
          </a:p>
          <a:p>
            <a:r>
              <a:rPr lang="en-US" dirty="0"/>
              <a:t>private </a:t>
            </a:r>
            <a:r>
              <a:rPr lang="en-US" dirty="0" err="1"/>
              <a:t>int</a:t>
            </a:r>
            <a:r>
              <a:rPr lang="en-US" dirty="0"/>
              <a:t> max(</a:t>
            </a:r>
            <a:r>
              <a:rPr lang="en-US" dirty="0" err="1"/>
              <a:t>int</a:t>
            </a:r>
            <a:r>
              <a:rPr lang="en-US" dirty="0"/>
              <a:t> x, </a:t>
            </a:r>
            <a:r>
              <a:rPr lang="en-US" dirty="0" err="1"/>
              <a:t>int</a:t>
            </a:r>
            <a:r>
              <a:rPr lang="en-US" dirty="0"/>
              <a:t> y) {</a:t>
            </a:r>
          </a:p>
          <a:p>
            <a:r>
              <a:rPr lang="en-US" dirty="0"/>
              <a:t>      if (x &gt; y)</a:t>
            </a:r>
          </a:p>
          <a:p>
            <a:r>
              <a:rPr lang="en-US" dirty="0"/>
              <a:t>	return x</a:t>
            </a:r>
          </a:p>
          <a:p>
            <a:r>
              <a:rPr lang="en-US" dirty="0"/>
              <a:t>     else </a:t>
            </a:r>
          </a:p>
          <a:p>
            <a:r>
              <a:rPr lang="en-US" dirty="0"/>
              <a:t>              return y</a:t>
            </a:r>
          </a:p>
          <a:p>
            <a:r>
              <a:rPr lang="en-US" dirty="0"/>
              <a:t>}</a:t>
            </a:r>
          </a:p>
          <a:p>
            <a:pPr lvl="1"/>
            <a:endParaRPr lang="en-US" dirty="0"/>
          </a:p>
          <a:p>
            <a:endParaRPr lang="en-US" dirty="0"/>
          </a:p>
        </p:txBody>
      </p:sp>
      <p:sp>
        <p:nvSpPr>
          <p:cNvPr id="6" name="Rectangle 5"/>
          <p:cNvSpPr/>
          <p:nvPr/>
        </p:nvSpPr>
        <p:spPr>
          <a:xfrm>
            <a:off x="611560" y="3796427"/>
            <a:ext cx="3240359"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6794597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32240" y="260648"/>
            <a:ext cx="1799555" cy="762000"/>
          </a:xfrm>
        </p:spPr>
        <p:txBody>
          <a:bodyPr/>
          <a:lstStyle/>
          <a:p>
            <a:r>
              <a:rPr lang="en-US" dirty="0"/>
              <a:t>max</a:t>
            </a:r>
          </a:p>
        </p:txBody>
      </p:sp>
      <p:sp>
        <p:nvSpPr>
          <p:cNvPr id="4" name="Footer Placeholder 3"/>
          <p:cNvSpPr>
            <a:spLocks noGrp="1"/>
          </p:cNvSpPr>
          <p:nvPr>
            <p:ph type="ftr" sz="quarter" idx="10"/>
          </p:nvPr>
        </p:nvSpPr>
        <p:spPr/>
        <p:txBody>
          <a:bodyPr/>
          <a:lstStyle/>
          <a:p>
            <a:pPr>
              <a:defRPr/>
            </a:pPr>
            <a:r>
              <a:rPr lang="en-AU" altLang="en-US"/>
              <a:t>Chapter 2 — Instructions: Language of the Computer — </a:t>
            </a:r>
            <a:fld id="{A088DE0B-D20B-494C-8FAC-FAA29A3340EA}" type="slidenum">
              <a:rPr lang="en-AU" altLang="en-US" smtClean="0"/>
              <a:pPr>
                <a:defRPr/>
              </a:pPr>
              <a:t>93</a:t>
            </a:fld>
            <a:endParaRPr lang="en-AU" altLang="en-US"/>
          </a:p>
        </p:txBody>
      </p:sp>
      <p:sp>
        <p:nvSpPr>
          <p:cNvPr id="5" name="Rectangle 4"/>
          <p:cNvSpPr/>
          <p:nvPr/>
        </p:nvSpPr>
        <p:spPr>
          <a:xfrm>
            <a:off x="682923" y="260648"/>
            <a:ext cx="7848872" cy="6186309"/>
          </a:xfrm>
          <a:prstGeom prst="rect">
            <a:avLst/>
          </a:prstGeom>
        </p:spPr>
        <p:txBody>
          <a:bodyPr wrap="square">
            <a:spAutoFit/>
          </a:bodyPr>
          <a:lstStyle/>
          <a:p>
            <a:r>
              <a:rPr lang="en-US" dirty="0"/>
              <a:t>main:    # program to print max of two numbers</a:t>
            </a:r>
          </a:p>
          <a:p>
            <a:r>
              <a:rPr lang="en-US" dirty="0"/>
              <a:t>	</a:t>
            </a:r>
            <a:r>
              <a:rPr lang="en-US" dirty="0" err="1"/>
              <a:t>addi</a:t>
            </a:r>
            <a:r>
              <a:rPr lang="en-US" dirty="0"/>
              <a:t> $t0 , $0, 10 # $t1 &lt;- 10  used as x</a:t>
            </a:r>
          </a:p>
          <a:p>
            <a:r>
              <a:rPr lang="en-US" dirty="0"/>
              <a:t>	</a:t>
            </a:r>
            <a:r>
              <a:rPr lang="en-US" dirty="0" err="1"/>
              <a:t>addi</a:t>
            </a:r>
            <a:r>
              <a:rPr lang="en-US" dirty="0"/>
              <a:t> $t1 , $0, 5  # $t1 &lt;- 5   used as y</a:t>
            </a:r>
          </a:p>
          <a:p>
            <a:r>
              <a:rPr lang="en-US" dirty="0"/>
              <a:t>	move $a0, $t0</a:t>
            </a:r>
          </a:p>
          <a:p>
            <a:r>
              <a:rPr lang="en-US" dirty="0"/>
              <a:t>	move $a1, $t1</a:t>
            </a:r>
          </a:p>
          <a:p>
            <a:r>
              <a:rPr lang="en-US" dirty="0"/>
              <a:t>	</a:t>
            </a:r>
            <a:r>
              <a:rPr lang="en-US" dirty="0" err="1"/>
              <a:t>jal</a:t>
            </a:r>
            <a:r>
              <a:rPr lang="en-US" dirty="0"/>
              <a:t> max</a:t>
            </a:r>
          </a:p>
          <a:p>
            <a:r>
              <a:rPr lang="en-US" dirty="0"/>
              <a:t>	# to print max(</a:t>
            </a:r>
            <a:r>
              <a:rPr lang="en-US" dirty="0" err="1"/>
              <a:t>x,y</a:t>
            </a:r>
            <a:r>
              <a:rPr lang="en-US" dirty="0"/>
              <a:t>) (returned in $v0)</a:t>
            </a:r>
          </a:p>
          <a:p>
            <a:r>
              <a:rPr lang="en-US" dirty="0"/>
              <a:t>	move $a0, $v0      # move the answer to $a0</a:t>
            </a:r>
          </a:p>
          <a:p>
            <a:r>
              <a:rPr lang="en-US" dirty="0"/>
              <a:t>	li $v0, 1          # to print the bits in $a0 as integer</a:t>
            </a:r>
          </a:p>
          <a:p>
            <a:r>
              <a:rPr lang="en-US" dirty="0"/>
              <a:t>	</a:t>
            </a:r>
            <a:r>
              <a:rPr lang="en-US" dirty="0" err="1"/>
              <a:t>syscall</a:t>
            </a:r>
            <a:endParaRPr lang="en-US" dirty="0"/>
          </a:p>
          <a:p>
            <a:r>
              <a:rPr lang="en-US" dirty="0"/>
              <a:t>	# to exit</a:t>
            </a:r>
          </a:p>
          <a:p>
            <a:r>
              <a:rPr lang="en-US" dirty="0"/>
              <a:t>	---	</a:t>
            </a:r>
          </a:p>
          <a:p>
            <a:r>
              <a:rPr lang="en-US" dirty="0"/>
              <a:t>max:</a:t>
            </a:r>
          </a:p>
          <a:p>
            <a:r>
              <a:rPr lang="en-US" dirty="0"/>
              <a:t>    	move $t0, $a0      # may avoid two moves $a0 &lt;- $t0, $t0 &lt;- $a0</a:t>
            </a:r>
          </a:p>
          <a:p>
            <a:r>
              <a:rPr lang="en-US" dirty="0"/>
              <a:t>	move $t1, $a1      # may avoid these two moves also </a:t>
            </a:r>
          </a:p>
          <a:p>
            <a:r>
              <a:rPr lang="en-US" dirty="0"/>
              <a:t>    	</a:t>
            </a:r>
            <a:r>
              <a:rPr lang="en-US" dirty="0" err="1"/>
              <a:t>bgt</a:t>
            </a:r>
            <a:r>
              <a:rPr lang="en-US" dirty="0"/>
              <a:t> $t0, $t1, if   # if x &gt; y </a:t>
            </a:r>
            <a:r>
              <a:rPr lang="en-US" dirty="0" err="1"/>
              <a:t>goto</a:t>
            </a:r>
            <a:r>
              <a:rPr lang="en-US" dirty="0"/>
              <a:t> if</a:t>
            </a:r>
          </a:p>
          <a:p>
            <a:r>
              <a:rPr lang="en-US" dirty="0"/>
              <a:t>	move $v0, $t1      # else return y</a:t>
            </a:r>
          </a:p>
          <a:p>
            <a:r>
              <a:rPr lang="en-US" dirty="0"/>
              <a:t>	j </a:t>
            </a:r>
            <a:r>
              <a:rPr lang="en-US" dirty="0" err="1"/>
              <a:t>endIF</a:t>
            </a:r>
            <a:endParaRPr lang="en-US" dirty="0"/>
          </a:p>
          <a:p>
            <a:r>
              <a:rPr lang="en-US" dirty="0"/>
              <a:t>          if:</a:t>
            </a:r>
          </a:p>
          <a:p>
            <a:r>
              <a:rPr lang="en-US" dirty="0"/>
              <a:t>   	move $v0, $t0      # return x</a:t>
            </a:r>
          </a:p>
          <a:p>
            <a:r>
              <a:rPr lang="en-US" dirty="0"/>
              <a:t>          </a:t>
            </a:r>
            <a:r>
              <a:rPr lang="en-US" dirty="0" err="1"/>
              <a:t>endIF</a:t>
            </a:r>
            <a:r>
              <a:rPr lang="en-US" dirty="0"/>
              <a:t>:</a:t>
            </a:r>
          </a:p>
          <a:p>
            <a:r>
              <a:rPr lang="en-US" dirty="0"/>
              <a:t>   	 </a:t>
            </a:r>
            <a:r>
              <a:rPr lang="en-US" dirty="0" err="1"/>
              <a:t>jr</a:t>
            </a:r>
            <a:r>
              <a:rPr lang="en-US" dirty="0"/>
              <a:t> $</a:t>
            </a:r>
            <a:r>
              <a:rPr lang="en-US" dirty="0" err="1"/>
              <a:t>ra</a:t>
            </a:r>
            <a:endParaRPr lang="en-US" dirty="0"/>
          </a:p>
        </p:txBody>
      </p:sp>
    </p:spTree>
    <p:extLst>
      <p:ext uri="{BB962C8B-B14F-4D97-AF65-F5344CB8AC3E}">
        <p14:creationId xmlns:p14="http://schemas.microsoft.com/office/powerpoint/2010/main" val="19055755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Revisit: FACT</a:t>
            </a:r>
          </a:p>
        </p:txBody>
      </p:sp>
      <p:cxnSp>
        <p:nvCxnSpPr>
          <p:cNvPr id="20" name="Straight Arrow Connector 19"/>
          <p:cNvCxnSpPr/>
          <p:nvPr/>
        </p:nvCxnSpPr>
        <p:spPr bwMode="auto">
          <a:xfrm>
            <a:off x="8033185" y="6393673"/>
            <a:ext cx="0" cy="453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Content Placeholder 2"/>
          <p:cNvSpPr>
            <a:spLocks noGrp="1"/>
          </p:cNvSpPr>
          <p:nvPr>
            <p:ph idx="1"/>
          </p:nvPr>
        </p:nvSpPr>
        <p:spPr>
          <a:xfrm>
            <a:off x="467544" y="1263435"/>
            <a:ext cx="6989577" cy="5583990"/>
          </a:xfrm>
        </p:spPr>
        <p:txBody>
          <a:bodyPr/>
          <a:lstStyle/>
          <a:p>
            <a:pPr marL="0" indent="0">
              <a:buNone/>
            </a:pPr>
            <a:r>
              <a:rPr lang="en-US" dirty="0"/>
              <a:t>Calculate 5!, and put it in $s0?</a:t>
            </a:r>
          </a:p>
          <a:p>
            <a:pPr marL="0" indent="0">
              <a:buNone/>
            </a:pPr>
            <a:r>
              <a:rPr lang="en-US" dirty="0"/>
              <a:t>	</a:t>
            </a:r>
            <a:r>
              <a:rPr lang="en-US" dirty="0" err="1"/>
              <a:t>addi</a:t>
            </a:r>
            <a:r>
              <a:rPr lang="en-US" dirty="0"/>
              <a:t> $t0, $0, 5</a:t>
            </a:r>
          </a:p>
          <a:p>
            <a:pPr marL="0" indent="0">
              <a:buNone/>
            </a:pPr>
            <a:r>
              <a:rPr lang="en-US" dirty="0"/>
              <a:t>	</a:t>
            </a:r>
            <a:r>
              <a:rPr lang="en-US" dirty="0" err="1"/>
              <a:t>addi</a:t>
            </a:r>
            <a:r>
              <a:rPr lang="en-US" dirty="0"/>
              <a:t> $s0, $0, ?</a:t>
            </a:r>
          </a:p>
          <a:p>
            <a:pPr marL="0" indent="0">
              <a:buNone/>
            </a:pPr>
            <a:r>
              <a:rPr lang="en-US" dirty="0"/>
              <a:t>Loop:</a:t>
            </a:r>
          </a:p>
          <a:p>
            <a:pPr marL="0" indent="0">
              <a:buNone/>
            </a:pPr>
            <a:r>
              <a:rPr lang="en-US" dirty="0"/>
              <a:t>	</a:t>
            </a:r>
            <a:r>
              <a:rPr lang="en-US" dirty="0" err="1"/>
              <a:t>beq</a:t>
            </a:r>
            <a:r>
              <a:rPr lang="en-US" dirty="0"/>
              <a:t> $t0, $0, </a:t>
            </a:r>
            <a:r>
              <a:rPr lang="en-US" dirty="0" err="1"/>
              <a:t>endLoop</a:t>
            </a:r>
            <a:r>
              <a:rPr lang="en-US" dirty="0"/>
              <a:t>   </a:t>
            </a:r>
          </a:p>
          <a:p>
            <a:pPr marL="0" indent="0">
              <a:buNone/>
            </a:pPr>
            <a:r>
              <a:rPr lang="en-US" dirty="0"/>
              <a:t>	</a:t>
            </a:r>
            <a:r>
              <a:rPr lang="en-US" dirty="0" err="1"/>
              <a:t>mul</a:t>
            </a:r>
            <a:r>
              <a:rPr lang="en-US" dirty="0"/>
              <a:t> $s0, $s0, $t0 </a:t>
            </a:r>
          </a:p>
          <a:p>
            <a:pPr marL="0" indent="0">
              <a:buNone/>
            </a:pPr>
            <a:r>
              <a:rPr lang="en-US" dirty="0"/>
              <a:t>	</a:t>
            </a:r>
            <a:r>
              <a:rPr lang="en-US" dirty="0" err="1"/>
              <a:t>addi</a:t>
            </a:r>
            <a:r>
              <a:rPr lang="en-US" dirty="0"/>
              <a:t> $t0, $t0, -1</a:t>
            </a:r>
          </a:p>
          <a:p>
            <a:pPr marL="0" indent="0">
              <a:buNone/>
            </a:pPr>
            <a:r>
              <a:rPr lang="en-US" dirty="0"/>
              <a:t>	j Loop</a:t>
            </a:r>
          </a:p>
          <a:p>
            <a:pPr marL="0" indent="0">
              <a:buNone/>
            </a:pPr>
            <a:r>
              <a:rPr lang="en-US" dirty="0" err="1"/>
              <a:t>endLoop</a:t>
            </a:r>
            <a:r>
              <a:rPr lang="en-US" dirty="0"/>
              <a:t>:</a:t>
            </a:r>
          </a:p>
        </p:txBody>
      </p:sp>
      <p:sp>
        <p:nvSpPr>
          <p:cNvPr id="3" name="Rectangle 2"/>
          <p:cNvSpPr/>
          <p:nvPr/>
        </p:nvSpPr>
        <p:spPr>
          <a:xfrm>
            <a:off x="5586888" y="1916832"/>
            <a:ext cx="3387661" cy="2308324"/>
          </a:xfrm>
          <a:prstGeom prst="rect">
            <a:avLst/>
          </a:prstGeom>
          <a:solidFill>
            <a:srgbClr val="FFFF00"/>
          </a:solidFill>
        </p:spPr>
        <p:txBody>
          <a:bodyPr wrap="square">
            <a:spAutoFit/>
          </a:bodyPr>
          <a:lstStyle/>
          <a:p>
            <a:r>
              <a:rPr lang="en-US" altLang="en-US" sz="2400" kern="0" dirty="0" err="1">
                <a:solidFill>
                  <a:srgbClr val="000000"/>
                </a:solidFill>
                <a:latin typeface="Lucida Console" panose="020B0609040504020204" pitchFamily="49" charset="0"/>
              </a:rPr>
              <a:t>int</a:t>
            </a:r>
            <a:r>
              <a:rPr lang="en-US" altLang="en-US" sz="2400" kern="0" dirty="0">
                <a:solidFill>
                  <a:srgbClr val="000000"/>
                </a:solidFill>
                <a:latin typeface="Lucida Console" panose="020B0609040504020204" pitchFamily="49" charset="0"/>
              </a:rPr>
              <a:t> n = 5;</a:t>
            </a:r>
            <a:br>
              <a:rPr lang="en-US" altLang="en-US" sz="2400" kern="0" dirty="0">
                <a:solidFill>
                  <a:srgbClr val="000000"/>
                </a:solidFill>
                <a:latin typeface="Lucida Console" panose="020B0609040504020204" pitchFamily="49" charset="0"/>
              </a:rPr>
            </a:br>
            <a:r>
              <a:rPr lang="en-US" altLang="en-US" sz="2400" kern="0" dirty="0" err="1">
                <a:solidFill>
                  <a:srgbClr val="000000"/>
                </a:solidFill>
                <a:latin typeface="Lucida Console" panose="020B0609040504020204" pitchFamily="49" charset="0"/>
              </a:rPr>
              <a:t>int</a:t>
            </a:r>
            <a:r>
              <a:rPr lang="en-US" altLang="en-US" sz="2400" kern="0" dirty="0">
                <a:solidFill>
                  <a:srgbClr val="000000"/>
                </a:solidFill>
                <a:latin typeface="Lucida Console" panose="020B0609040504020204" pitchFamily="49" charset="0"/>
              </a:rPr>
              <a:t> f = 1;</a:t>
            </a:r>
            <a:br>
              <a:rPr lang="en-US" altLang="en-US" sz="2400" kern="0" dirty="0">
                <a:solidFill>
                  <a:srgbClr val="000000"/>
                </a:solidFill>
                <a:latin typeface="Lucida Console" panose="020B0609040504020204" pitchFamily="49" charset="0"/>
              </a:rPr>
            </a:br>
            <a:r>
              <a:rPr lang="en-US" altLang="en-US" sz="2400" kern="0" dirty="0">
                <a:solidFill>
                  <a:srgbClr val="000000"/>
                </a:solidFill>
                <a:latin typeface="Lucida Console" panose="020B0609040504020204" pitchFamily="49" charset="0"/>
              </a:rPr>
              <a:t>while (n != 0) { </a:t>
            </a:r>
          </a:p>
          <a:p>
            <a:r>
              <a:rPr lang="en-US" altLang="en-US" sz="2400" kern="0" dirty="0">
                <a:solidFill>
                  <a:srgbClr val="000000"/>
                </a:solidFill>
                <a:latin typeface="Lucida Console" panose="020B0609040504020204" pitchFamily="49" charset="0"/>
              </a:rPr>
              <a:t>      f = f * n–- </a:t>
            </a:r>
          </a:p>
          <a:p>
            <a:r>
              <a:rPr lang="en-US" altLang="en-US" sz="2400" kern="0" dirty="0">
                <a:solidFill>
                  <a:srgbClr val="000000"/>
                </a:solidFill>
                <a:latin typeface="Lucida Console" panose="020B0609040504020204" pitchFamily="49" charset="0"/>
              </a:rPr>
              <a:t>} </a:t>
            </a:r>
            <a:br>
              <a:rPr lang="en-US" altLang="en-US" sz="2400" kern="0" dirty="0">
                <a:solidFill>
                  <a:srgbClr val="000000"/>
                </a:solidFill>
                <a:latin typeface="Lucida Console" panose="020B0609040504020204" pitchFamily="49" charset="0"/>
              </a:rPr>
            </a:br>
            <a:endParaRPr lang="en-US" sz="2400" dirty="0"/>
          </a:p>
        </p:txBody>
      </p:sp>
    </p:spTree>
    <p:extLst>
      <p:ext uri="{BB962C8B-B14F-4D97-AF65-F5344CB8AC3E}">
        <p14:creationId xmlns:p14="http://schemas.microsoft.com/office/powerpoint/2010/main" val="23805364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B7B9BA7B-EDB5-4790-97B2-41E8A4146478}" type="slidenum">
              <a:rPr lang="en-AU" altLang="en-US" sz="1400"/>
              <a:pPr>
                <a:spcBef>
                  <a:spcPct val="0"/>
                </a:spcBef>
                <a:buClrTx/>
                <a:buSzTx/>
                <a:buFontTx/>
                <a:buNone/>
              </a:pPr>
              <a:t>95</a:t>
            </a:fld>
            <a:endParaRPr lang="en-AU" altLang="en-US" sz="1400"/>
          </a:p>
        </p:txBody>
      </p:sp>
      <p:sp>
        <p:nvSpPr>
          <p:cNvPr id="86019" name="Rectangle 2"/>
          <p:cNvSpPr>
            <a:spLocks noGrp="1" noChangeArrowheads="1"/>
          </p:cNvSpPr>
          <p:nvPr>
            <p:ph type="title"/>
          </p:nvPr>
        </p:nvSpPr>
        <p:spPr/>
        <p:txBody>
          <a:bodyPr/>
          <a:lstStyle/>
          <a:p>
            <a:pPr eaLnBrk="1" hangingPunct="1"/>
            <a:r>
              <a:rPr lang="en-US" altLang="en-US" dirty="0"/>
              <a:t>Leaf Procedure - fact</a:t>
            </a:r>
            <a:endParaRPr lang="en-AU" altLang="en-US" dirty="0"/>
          </a:p>
        </p:txBody>
      </p:sp>
      <p:sp>
        <p:nvSpPr>
          <p:cNvPr id="8602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800" dirty="0">
                <a:latin typeface="Lucida Console" panose="020B0609040504020204" pitchFamily="49" charset="0"/>
              </a:rPr>
              <a:t>	</a:t>
            </a:r>
            <a:r>
              <a:rPr lang="en-US" altLang="en-US" sz="2800" dirty="0" err="1">
                <a:latin typeface="Lucida Console" panose="020B0609040504020204" pitchFamily="49" charset="0"/>
              </a:rPr>
              <a:t>int</a:t>
            </a:r>
            <a:r>
              <a:rPr lang="en-US" altLang="en-US" sz="2800" dirty="0">
                <a:latin typeface="Lucida Console" panose="020B0609040504020204" pitchFamily="49" charset="0"/>
              </a:rPr>
              <a:t> fact(</a:t>
            </a:r>
            <a:r>
              <a:rPr lang="en-US" altLang="en-US" sz="2800" dirty="0" err="1">
                <a:latin typeface="Lucida Console" panose="020B0609040504020204" pitchFamily="49" charset="0"/>
              </a:rPr>
              <a:t>int</a:t>
            </a:r>
            <a:r>
              <a:rPr lang="en-US" altLang="en-US" sz="2800" dirty="0">
                <a:latin typeface="Lucida Console" panose="020B0609040504020204" pitchFamily="49" charset="0"/>
              </a:rPr>
              <a:t> n)</a:t>
            </a:r>
            <a:br>
              <a:rPr lang="en-US" altLang="en-US" sz="2800" dirty="0">
                <a:latin typeface="Lucida Console" panose="020B0609040504020204" pitchFamily="49" charset="0"/>
              </a:rPr>
            </a:br>
            <a:r>
              <a:rPr lang="en-US" altLang="en-US" sz="2800" dirty="0">
                <a:latin typeface="Lucida Console" panose="020B0609040504020204" pitchFamily="49" charset="0"/>
              </a:rPr>
              <a:t>{ </a:t>
            </a:r>
            <a:r>
              <a:rPr lang="en-US" altLang="en-US" sz="2800" dirty="0" err="1">
                <a:latin typeface="Lucida Console" panose="020B0609040504020204" pitchFamily="49" charset="0"/>
              </a:rPr>
              <a:t>int</a:t>
            </a:r>
            <a:r>
              <a:rPr lang="en-US" altLang="en-US" sz="2800" dirty="0">
                <a:latin typeface="Lucida Console" panose="020B0609040504020204" pitchFamily="49" charset="0"/>
              </a:rPr>
              <a:t> f=1;</a:t>
            </a:r>
            <a:br>
              <a:rPr lang="en-US" altLang="en-US" sz="2800" dirty="0">
                <a:latin typeface="Lucida Console" panose="020B0609040504020204" pitchFamily="49" charset="0"/>
              </a:rPr>
            </a:br>
            <a:r>
              <a:rPr lang="en-US" altLang="en-US" sz="2800" dirty="0">
                <a:latin typeface="Lucida Console" panose="020B0609040504020204" pitchFamily="49" charset="0"/>
              </a:rPr>
              <a:t>  while (n != 0){  </a:t>
            </a:r>
          </a:p>
          <a:p>
            <a:pPr eaLnBrk="1" hangingPunct="1">
              <a:buFont typeface="Wingdings" panose="05000000000000000000" pitchFamily="2" charset="2"/>
              <a:buNone/>
            </a:pPr>
            <a:r>
              <a:rPr lang="en-US" altLang="en-US" sz="2800" dirty="0">
                <a:latin typeface="Lucida Console" panose="020B0609040504020204" pitchFamily="49" charset="0"/>
              </a:rPr>
              <a:t>      f = f * n-- ;</a:t>
            </a:r>
          </a:p>
          <a:p>
            <a:pPr eaLnBrk="1" hangingPunct="1">
              <a:buFont typeface="Wingdings" panose="05000000000000000000" pitchFamily="2" charset="2"/>
              <a:buNone/>
            </a:pPr>
            <a:r>
              <a:rPr lang="en-US" altLang="en-US" sz="2800" dirty="0">
                <a:latin typeface="Lucida Console" panose="020B0609040504020204" pitchFamily="49" charset="0"/>
              </a:rPr>
              <a:t>    } </a:t>
            </a:r>
            <a:br>
              <a:rPr lang="en-US" altLang="en-US" sz="2800" dirty="0">
                <a:latin typeface="Lucida Console" panose="020B0609040504020204" pitchFamily="49" charset="0"/>
              </a:rPr>
            </a:br>
            <a:r>
              <a:rPr lang="en-US" altLang="en-US" sz="2800" dirty="0">
                <a:latin typeface="Lucida Console" panose="020B0609040504020204" pitchFamily="49" charset="0"/>
              </a:rPr>
              <a:t>  return f;</a:t>
            </a:r>
            <a:br>
              <a:rPr lang="en-US" altLang="en-US" sz="2800" dirty="0">
                <a:latin typeface="Lucida Console" panose="020B0609040504020204" pitchFamily="49" charset="0"/>
              </a:rPr>
            </a:br>
            <a:r>
              <a:rPr lang="en-US" altLang="en-US" sz="2800" dirty="0">
                <a:latin typeface="Lucida Console" panose="020B0609040504020204" pitchFamily="49" charset="0"/>
              </a:rPr>
              <a:t>}</a:t>
            </a:r>
          </a:p>
          <a:p>
            <a:pPr lvl="1" eaLnBrk="1" hangingPunct="1"/>
            <a:r>
              <a:rPr lang="en-US" altLang="en-US" dirty="0"/>
              <a:t>Argument n in $a0</a:t>
            </a:r>
          </a:p>
          <a:p>
            <a:pPr lvl="1" eaLnBrk="1" hangingPunct="1"/>
            <a:r>
              <a:rPr lang="en-US" altLang="en-US" dirty="0"/>
              <a:t>Call </a:t>
            </a:r>
            <a:r>
              <a:rPr lang="en-US" altLang="en-US" dirty="0" err="1"/>
              <a:t>jal</a:t>
            </a:r>
            <a:r>
              <a:rPr lang="en-US" altLang="en-US" dirty="0"/>
              <a:t> fact</a:t>
            </a:r>
          </a:p>
          <a:p>
            <a:pPr lvl="1" eaLnBrk="1" hangingPunct="1"/>
            <a:r>
              <a:rPr lang="en-US" altLang="en-US" dirty="0"/>
              <a:t>Result in $v0</a:t>
            </a:r>
            <a:endParaRPr lang="en-AU" altLang="en-US" dirty="0"/>
          </a:p>
        </p:txBody>
      </p:sp>
    </p:spTree>
    <p:extLst>
      <p:ext uri="{BB962C8B-B14F-4D97-AF65-F5344CB8AC3E}">
        <p14:creationId xmlns:p14="http://schemas.microsoft.com/office/powerpoint/2010/main" val="36768608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38609"/>
            <a:ext cx="8259762" cy="769441"/>
          </a:xfrm>
        </p:spPr>
        <p:txBody>
          <a:bodyPr/>
          <a:lstStyle/>
          <a:p>
            <a:r>
              <a:rPr lang="en-US" dirty="0"/>
              <a:t>FACT as Leaf Procedure</a:t>
            </a:r>
          </a:p>
        </p:txBody>
      </p:sp>
      <p:cxnSp>
        <p:nvCxnSpPr>
          <p:cNvPr id="20" name="Straight Arrow Connector 19"/>
          <p:cNvCxnSpPr/>
          <p:nvPr/>
        </p:nvCxnSpPr>
        <p:spPr bwMode="auto">
          <a:xfrm>
            <a:off x="8033185" y="6393673"/>
            <a:ext cx="0" cy="45375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1" name="Content Placeholder 2"/>
          <p:cNvSpPr>
            <a:spLocks noGrp="1"/>
          </p:cNvSpPr>
          <p:nvPr>
            <p:ph idx="1"/>
          </p:nvPr>
        </p:nvSpPr>
        <p:spPr>
          <a:xfrm>
            <a:off x="1043608" y="1085370"/>
            <a:ext cx="7704856" cy="5583990"/>
          </a:xfrm>
        </p:spPr>
        <p:txBody>
          <a:bodyPr/>
          <a:lstStyle/>
          <a:p>
            <a:pPr marL="0" indent="0">
              <a:buNone/>
            </a:pPr>
            <a:r>
              <a:rPr lang="en-US" sz="1800" dirty="0"/>
              <a:t>Calculate 5!, and put it in $s0?</a:t>
            </a:r>
          </a:p>
          <a:p>
            <a:pPr marL="0" indent="0">
              <a:buNone/>
            </a:pPr>
            <a:r>
              <a:rPr lang="en-US" sz="1800" dirty="0"/>
              <a:t>	</a:t>
            </a:r>
            <a:r>
              <a:rPr lang="en-US" sz="1800" dirty="0" err="1"/>
              <a:t>addi</a:t>
            </a:r>
            <a:r>
              <a:rPr lang="en-US" sz="1800" dirty="0"/>
              <a:t> $t0, $0, 5</a:t>
            </a:r>
          </a:p>
          <a:p>
            <a:pPr marL="0" indent="0">
              <a:buNone/>
            </a:pPr>
            <a:r>
              <a:rPr lang="en-US" sz="1800" dirty="0"/>
              <a:t>	move $a0, $t0   # need not to save any $t’s</a:t>
            </a:r>
          </a:p>
          <a:p>
            <a:pPr marL="0" indent="0">
              <a:buNone/>
            </a:pPr>
            <a:r>
              <a:rPr lang="en-US" sz="1800" dirty="0"/>
              <a:t>	</a:t>
            </a:r>
            <a:r>
              <a:rPr lang="en-US" sz="1800" dirty="0" err="1"/>
              <a:t>jal</a:t>
            </a:r>
            <a:r>
              <a:rPr lang="en-US" sz="1800" dirty="0"/>
              <a:t> FACT</a:t>
            </a:r>
          </a:p>
          <a:p>
            <a:pPr marL="0" indent="0">
              <a:buNone/>
            </a:pPr>
            <a:r>
              <a:rPr lang="en-US" sz="1800" dirty="0"/>
              <a:t>	move $s0, $v0</a:t>
            </a:r>
          </a:p>
          <a:p>
            <a:pPr marL="0" indent="0">
              <a:buNone/>
            </a:pPr>
            <a:r>
              <a:rPr lang="en-US" sz="1800" dirty="0"/>
              <a:t>FACT:                             </a:t>
            </a:r>
          </a:p>
          <a:p>
            <a:pPr marL="0" indent="0">
              <a:buNone/>
            </a:pPr>
            <a:r>
              <a:rPr lang="en-US" sz="1800" dirty="0"/>
              <a:t>	</a:t>
            </a:r>
            <a:r>
              <a:rPr lang="en-US" sz="1800" dirty="0" err="1"/>
              <a:t>addi</a:t>
            </a:r>
            <a:r>
              <a:rPr lang="en-US" sz="1800" dirty="0"/>
              <a:t> $s0, $0, 1  # need not to save any $s’s, or $a0</a:t>
            </a:r>
          </a:p>
          <a:p>
            <a:pPr marL="0" indent="0">
              <a:buNone/>
            </a:pPr>
            <a:r>
              <a:rPr lang="en-US" sz="1800" dirty="0"/>
              <a:t>Loop:</a:t>
            </a:r>
          </a:p>
          <a:p>
            <a:pPr marL="0" indent="0">
              <a:buNone/>
            </a:pPr>
            <a:r>
              <a:rPr lang="en-US" sz="1800" dirty="0"/>
              <a:t>	</a:t>
            </a:r>
            <a:r>
              <a:rPr lang="en-US" sz="1800" dirty="0" err="1"/>
              <a:t>beq</a:t>
            </a:r>
            <a:r>
              <a:rPr lang="en-US" sz="1800" dirty="0"/>
              <a:t> $a0, $0, </a:t>
            </a:r>
            <a:r>
              <a:rPr lang="en-US" sz="1800" dirty="0" err="1"/>
              <a:t>endLoop</a:t>
            </a:r>
            <a:r>
              <a:rPr lang="en-US" sz="1800" dirty="0"/>
              <a:t>   </a:t>
            </a:r>
          </a:p>
          <a:p>
            <a:pPr marL="0" indent="0">
              <a:buNone/>
            </a:pPr>
            <a:r>
              <a:rPr lang="en-US" sz="1800" dirty="0"/>
              <a:t>	</a:t>
            </a:r>
            <a:r>
              <a:rPr lang="en-US" sz="1800" dirty="0" err="1"/>
              <a:t>mul</a:t>
            </a:r>
            <a:r>
              <a:rPr lang="en-US" sz="1800" dirty="0"/>
              <a:t> $s0, $s0, $t0 </a:t>
            </a:r>
          </a:p>
          <a:p>
            <a:pPr marL="0" indent="0">
              <a:buNone/>
            </a:pPr>
            <a:r>
              <a:rPr lang="en-US" sz="1800" dirty="0"/>
              <a:t>	</a:t>
            </a:r>
            <a:r>
              <a:rPr lang="en-US" sz="1800" dirty="0" err="1"/>
              <a:t>addi</a:t>
            </a:r>
            <a:r>
              <a:rPr lang="en-US" sz="1800" dirty="0"/>
              <a:t> $a0, $a0, -1</a:t>
            </a:r>
          </a:p>
          <a:p>
            <a:pPr marL="0" indent="0">
              <a:buNone/>
            </a:pPr>
            <a:r>
              <a:rPr lang="en-US" sz="1800" dirty="0"/>
              <a:t>	j Loop</a:t>
            </a:r>
          </a:p>
          <a:p>
            <a:pPr marL="0" indent="0">
              <a:buNone/>
            </a:pPr>
            <a:r>
              <a:rPr lang="en-US" sz="1800" dirty="0" err="1"/>
              <a:t>endLoop</a:t>
            </a:r>
            <a:r>
              <a:rPr lang="en-US" sz="1800" dirty="0"/>
              <a:t>:</a:t>
            </a:r>
          </a:p>
          <a:p>
            <a:pPr marL="0" indent="0">
              <a:buNone/>
            </a:pPr>
            <a:r>
              <a:rPr lang="en-US" sz="1800" dirty="0"/>
              <a:t>	move $v0, $s0  # need not to save the $</a:t>
            </a:r>
            <a:r>
              <a:rPr lang="en-US" sz="1800" dirty="0" err="1"/>
              <a:t>ra</a:t>
            </a:r>
            <a:r>
              <a:rPr lang="en-US" sz="1800" dirty="0"/>
              <a:t> / </a:t>
            </a:r>
            <a:r>
              <a:rPr lang="en-US" sz="1800" dirty="0" err="1"/>
              <a:t>jal</a:t>
            </a:r>
            <a:r>
              <a:rPr lang="en-US" sz="1800" dirty="0"/>
              <a:t> is not called   </a:t>
            </a:r>
          </a:p>
          <a:p>
            <a:pPr marL="0" indent="0">
              <a:buNone/>
            </a:pPr>
            <a:r>
              <a:rPr lang="en-US" sz="1800" dirty="0"/>
              <a:t>	</a:t>
            </a:r>
            <a:r>
              <a:rPr lang="en-US" sz="1800" dirty="0" err="1"/>
              <a:t>jr</a:t>
            </a:r>
            <a:r>
              <a:rPr lang="en-US" sz="1800" dirty="0"/>
              <a:t> $</a:t>
            </a:r>
            <a:r>
              <a:rPr lang="en-US" sz="1800" dirty="0" err="1"/>
              <a:t>ra</a:t>
            </a:r>
            <a:endParaRPr lang="en-US" sz="1800" dirty="0"/>
          </a:p>
        </p:txBody>
      </p:sp>
    </p:spTree>
    <p:extLst>
      <p:ext uri="{BB962C8B-B14F-4D97-AF65-F5344CB8AC3E}">
        <p14:creationId xmlns:p14="http://schemas.microsoft.com/office/powerpoint/2010/main" val="12919528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2A373701-4BA9-4D93-8104-B293C378D67B}" type="slidenum">
              <a:rPr lang="en-AU" altLang="en-US" sz="1400"/>
              <a:pPr>
                <a:spcBef>
                  <a:spcPct val="0"/>
                </a:spcBef>
                <a:buClrTx/>
                <a:buSzTx/>
                <a:buFontTx/>
                <a:buNone/>
              </a:pPr>
              <a:t>97</a:t>
            </a:fld>
            <a:endParaRPr lang="en-AU" altLang="en-US" sz="1400"/>
          </a:p>
        </p:txBody>
      </p:sp>
      <p:pic>
        <p:nvPicPr>
          <p:cNvPr id="98307" name="Picture 8" descr="f02-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3" y="1989138"/>
            <a:ext cx="3198812" cy="253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8" name="Rectangle 6"/>
          <p:cNvSpPr>
            <a:spLocks noGrp="1" noChangeArrowheads="1"/>
          </p:cNvSpPr>
          <p:nvPr>
            <p:ph type="title"/>
          </p:nvPr>
        </p:nvSpPr>
        <p:spPr/>
        <p:txBody>
          <a:bodyPr/>
          <a:lstStyle/>
          <a:p>
            <a:pPr eaLnBrk="1" hangingPunct="1"/>
            <a:r>
              <a:rPr lang="en-US" altLang="en-US"/>
              <a:t>Memory Layout</a:t>
            </a:r>
            <a:endParaRPr lang="en-AU" altLang="en-US"/>
          </a:p>
        </p:txBody>
      </p:sp>
      <p:sp>
        <p:nvSpPr>
          <p:cNvPr id="98309" name="Rectangle 7"/>
          <p:cNvSpPr>
            <a:spLocks noGrp="1" noChangeArrowheads="1"/>
          </p:cNvSpPr>
          <p:nvPr>
            <p:ph type="body" idx="1"/>
          </p:nvPr>
        </p:nvSpPr>
        <p:spPr>
          <a:xfrm>
            <a:off x="684213" y="1125538"/>
            <a:ext cx="4608512" cy="5111750"/>
          </a:xfrm>
        </p:spPr>
        <p:txBody>
          <a:bodyPr/>
          <a:lstStyle/>
          <a:p>
            <a:pPr eaLnBrk="1" hangingPunct="1">
              <a:lnSpc>
                <a:spcPct val="90000"/>
              </a:lnSpc>
            </a:pPr>
            <a:r>
              <a:rPr lang="en-US" altLang="en-US" sz="2800"/>
              <a:t>Text: program code</a:t>
            </a:r>
          </a:p>
          <a:p>
            <a:pPr eaLnBrk="1" hangingPunct="1">
              <a:lnSpc>
                <a:spcPct val="90000"/>
              </a:lnSpc>
            </a:pPr>
            <a:r>
              <a:rPr lang="en-US" altLang="en-US" sz="2800"/>
              <a:t>Static data: global variables</a:t>
            </a:r>
          </a:p>
          <a:p>
            <a:pPr lvl="1" eaLnBrk="1" hangingPunct="1">
              <a:lnSpc>
                <a:spcPct val="90000"/>
              </a:lnSpc>
            </a:pPr>
            <a:r>
              <a:rPr lang="en-US" altLang="en-US" sz="2400"/>
              <a:t>e.g., static variables in C, constant arrays and strings</a:t>
            </a:r>
          </a:p>
          <a:p>
            <a:pPr lvl="1" eaLnBrk="1" hangingPunct="1">
              <a:lnSpc>
                <a:spcPct val="90000"/>
              </a:lnSpc>
            </a:pPr>
            <a:r>
              <a:rPr lang="en-US" altLang="en-US" sz="2400"/>
              <a:t>$gp initialized to address allowing ±offsets into this segment</a:t>
            </a:r>
          </a:p>
          <a:p>
            <a:pPr eaLnBrk="1" hangingPunct="1">
              <a:lnSpc>
                <a:spcPct val="90000"/>
              </a:lnSpc>
            </a:pPr>
            <a:r>
              <a:rPr lang="en-US" altLang="en-US" sz="2800"/>
              <a:t>Dynamic data: heap</a:t>
            </a:r>
          </a:p>
          <a:p>
            <a:pPr lvl="1" eaLnBrk="1" hangingPunct="1">
              <a:lnSpc>
                <a:spcPct val="90000"/>
              </a:lnSpc>
            </a:pPr>
            <a:r>
              <a:rPr lang="en-US" altLang="en-US" sz="2400"/>
              <a:t>E.g., malloc in C, new in Java</a:t>
            </a:r>
          </a:p>
          <a:p>
            <a:pPr eaLnBrk="1" hangingPunct="1">
              <a:lnSpc>
                <a:spcPct val="90000"/>
              </a:lnSpc>
            </a:pPr>
            <a:r>
              <a:rPr lang="en-US" altLang="en-US" sz="2800"/>
              <a:t>Stack: automatic storage</a:t>
            </a:r>
            <a:endParaRPr lang="en-AU" altLang="en-US" sz="2800"/>
          </a:p>
        </p:txBody>
      </p:sp>
    </p:spTree>
    <p:extLst>
      <p:ext uri="{BB962C8B-B14F-4D97-AF65-F5344CB8AC3E}">
        <p14:creationId xmlns:p14="http://schemas.microsoft.com/office/powerpoint/2010/main" val="19837699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2 — Instructions: Language of the Computer — </a:t>
            </a:r>
            <a:fld id="{D359507A-2511-472C-BB15-2895F8E769D1}" type="slidenum">
              <a:rPr lang="en-AU" altLang="en-US" sz="1400"/>
              <a:pPr>
                <a:spcBef>
                  <a:spcPct val="0"/>
                </a:spcBef>
                <a:buClrTx/>
                <a:buSzTx/>
                <a:buFontTx/>
                <a:buNone/>
              </a:pPr>
              <a:t>98</a:t>
            </a:fld>
            <a:endParaRPr lang="en-AU" altLang="en-US" sz="1400"/>
          </a:p>
        </p:txBody>
      </p:sp>
      <p:sp>
        <p:nvSpPr>
          <p:cNvPr id="96259" name="Rectangle 6"/>
          <p:cNvSpPr>
            <a:spLocks noGrp="1" noChangeArrowheads="1"/>
          </p:cNvSpPr>
          <p:nvPr>
            <p:ph type="title"/>
          </p:nvPr>
        </p:nvSpPr>
        <p:spPr/>
        <p:txBody>
          <a:bodyPr/>
          <a:lstStyle/>
          <a:p>
            <a:pPr eaLnBrk="1" hangingPunct="1"/>
            <a:r>
              <a:rPr lang="en-US" altLang="en-US"/>
              <a:t>Local Data on the Stack</a:t>
            </a:r>
            <a:endParaRPr lang="en-AU" altLang="en-US"/>
          </a:p>
        </p:txBody>
      </p:sp>
      <p:sp>
        <p:nvSpPr>
          <p:cNvPr id="96260" name="Rectangle 7"/>
          <p:cNvSpPr>
            <a:spLocks noGrp="1" noChangeArrowheads="1"/>
          </p:cNvSpPr>
          <p:nvPr>
            <p:ph type="body" idx="1"/>
          </p:nvPr>
        </p:nvSpPr>
        <p:spPr>
          <a:xfrm>
            <a:off x="684213" y="4581525"/>
            <a:ext cx="8270875" cy="1655763"/>
          </a:xfrm>
        </p:spPr>
        <p:txBody>
          <a:bodyPr/>
          <a:lstStyle/>
          <a:p>
            <a:pPr eaLnBrk="1" hangingPunct="1">
              <a:lnSpc>
                <a:spcPct val="80000"/>
              </a:lnSpc>
            </a:pPr>
            <a:r>
              <a:rPr lang="en-US" altLang="en-US" sz="2800"/>
              <a:t>Local data allocated by callee</a:t>
            </a:r>
          </a:p>
          <a:p>
            <a:pPr lvl="1" eaLnBrk="1" hangingPunct="1">
              <a:lnSpc>
                <a:spcPct val="80000"/>
              </a:lnSpc>
            </a:pPr>
            <a:r>
              <a:rPr lang="en-US" altLang="en-US" sz="2400"/>
              <a:t>e.g., C automatic variables</a:t>
            </a:r>
          </a:p>
          <a:p>
            <a:pPr eaLnBrk="1" hangingPunct="1">
              <a:lnSpc>
                <a:spcPct val="80000"/>
              </a:lnSpc>
            </a:pPr>
            <a:r>
              <a:rPr lang="en-US" altLang="en-US" sz="2800"/>
              <a:t>Procedure frame (activation record)</a:t>
            </a:r>
          </a:p>
          <a:p>
            <a:pPr lvl="1" eaLnBrk="1" hangingPunct="1">
              <a:lnSpc>
                <a:spcPct val="80000"/>
              </a:lnSpc>
            </a:pPr>
            <a:r>
              <a:rPr lang="en-US" altLang="en-US" sz="2400"/>
              <a:t>Used by some compilers to manage stack storage</a:t>
            </a:r>
            <a:endParaRPr lang="en-AU" altLang="en-US" sz="2400"/>
          </a:p>
        </p:txBody>
      </p:sp>
      <p:pic>
        <p:nvPicPr>
          <p:cNvPr id="96261" name="Picture 9" descr="f02-1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1268413"/>
            <a:ext cx="6567487"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2341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noChangeArrowheads="1"/>
          </p:cNvSpPr>
          <p:nvPr>
            <p:ph type="title"/>
          </p:nvPr>
        </p:nvSpPr>
        <p:spPr/>
        <p:txBody>
          <a:bodyPr/>
          <a:lstStyle/>
          <a:p>
            <a:pPr eaLnBrk="1" hangingPunct="1"/>
            <a:r>
              <a:rPr lang="en-US" altLang="en-US"/>
              <a:t>Leaf Procedure Example</a:t>
            </a:r>
            <a:endParaRPr lang="en-AU" altLang="en-US"/>
          </a:p>
        </p:txBody>
      </p:sp>
      <p:sp>
        <p:nvSpPr>
          <p:cNvPr id="86020" name="Rectangle 3"/>
          <p:cNvSpPr>
            <a:spLocks noGrp="1" noChangeArrowheads="1"/>
          </p:cNvSpPr>
          <p:nvPr>
            <p:ph type="body" idx="1"/>
          </p:nvPr>
        </p:nvSpPr>
        <p:spPr>
          <a:xfrm>
            <a:off x="1193006" y="1110183"/>
            <a:ext cx="8270875" cy="5111750"/>
          </a:xfrm>
        </p:spPr>
        <p:txBody>
          <a:bodyPr/>
          <a:lstStyle/>
          <a:p>
            <a:pPr eaLnBrk="1" hangingPunct="1">
              <a:buFont typeface="Wingdings" panose="05000000000000000000" pitchFamily="2" charset="2"/>
              <a:buNone/>
            </a:pPr>
            <a:r>
              <a:rPr lang="en-US" altLang="en-US" sz="2400" dirty="0" err="1">
                <a:latin typeface="Lucida Console" panose="020B0609040504020204" pitchFamily="49" charset="0"/>
              </a:rPr>
              <a:t>int</a:t>
            </a:r>
            <a:r>
              <a:rPr lang="en-US" altLang="en-US" sz="2400" dirty="0">
                <a:latin typeface="Lucida Console" panose="020B0609040504020204" pitchFamily="49" charset="0"/>
              </a:rPr>
              <a:t> </a:t>
            </a:r>
            <a:r>
              <a:rPr lang="en-US" altLang="en-US" sz="2400" dirty="0" err="1">
                <a:latin typeface="Lucida Console" panose="020B0609040504020204" pitchFamily="49" charset="0"/>
              </a:rPr>
              <a:t>leaf_example</a:t>
            </a:r>
            <a:r>
              <a:rPr lang="en-US" altLang="en-US" sz="2400" dirty="0">
                <a:latin typeface="Lucida Console" panose="020B0609040504020204" pitchFamily="49" charset="0"/>
              </a:rPr>
              <a:t> (</a:t>
            </a:r>
            <a:r>
              <a:rPr lang="en-US" altLang="en-US" sz="2400" dirty="0" err="1">
                <a:latin typeface="Lucida Console" panose="020B0609040504020204" pitchFamily="49" charset="0"/>
              </a:rPr>
              <a:t>int</a:t>
            </a:r>
            <a:r>
              <a:rPr lang="en-US" altLang="en-US" sz="2400" dirty="0">
                <a:latin typeface="Lucida Console" panose="020B0609040504020204" pitchFamily="49" charset="0"/>
              </a:rPr>
              <a:t> g, h, </a:t>
            </a:r>
            <a:r>
              <a:rPr lang="en-US" altLang="en-US" sz="2400" dirty="0" err="1">
                <a:latin typeface="Lucida Console" panose="020B0609040504020204" pitchFamily="49" charset="0"/>
              </a:rPr>
              <a:t>i</a:t>
            </a:r>
            <a:r>
              <a:rPr lang="en-US" altLang="en-US" sz="2400" dirty="0">
                <a:latin typeface="Lucida Console" panose="020B0609040504020204" pitchFamily="49" charset="0"/>
              </a:rPr>
              <a:t>, j)</a:t>
            </a:r>
            <a:br>
              <a:rPr lang="en-US" altLang="en-US" sz="2400" dirty="0">
                <a:latin typeface="Lucida Console" panose="020B0609040504020204" pitchFamily="49" charset="0"/>
              </a:rPr>
            </a:br>
            <a:r>
              <a:rPr lang="en-US" altLang="en-US" sz="2400" dirty="0">
                <a:latin typeface="Lucida Console" panose="020B0609040504020204" pitchFamily="49" charset="0"/>
              </a:rPr>
              <a:t>{ </a:t>
            </a:r>
            <a:r>
              <a:rPr lang="en-US" altLang="en-US" sz="2400" dirty="0" err="1">
                <a:latin typeface="Lucida Console" panose="020B0609040504020204" pitchFamily="49" charset="0"/>
              </a:rPr>
              <a:t>int</a:t>
            </a:r>
            <a:r>
              <a:rPr lang="en-US" altLang="en-US" sz="2400" dirty="0">
                <a:latin typeface="Lucida Console" panose="020B0609040504020204" pitchFamily="49" charset="0"/>
              </a:rPr>
              <a:t> f;</a:t>
            </a:r>
            <a:br>
              <a:rPr lang="en-US" altLang="en-US" sz="2400" dirty="0">
                <a:latin typeface="Lucida Console" panose="020B0609040504020204" pitchFamily="49" charset="0"/>
              </a:rPr>
            </a:br>
            <a:r>
              <a:rPr lang="en-US" altLang="en-US" sz="2400" dirty="0">
                <a:latin typeface="Lucida Console" panose="020B0609040504020204" pitchFamily="49" charset="0"/>
              </a:rPr>
              <a:t>  f = (g + h) - (</a:t>
            </a:r>
            <a:r>
              <a:rPr lang="en-US" altLang="en-US" sz="2400" dirty="0" err="1">
                <a:latin typeface="Lucida Console" panose="020B0609040504020204" pitchFamily="49" charset="0"/>
              </a:rPr>
              <a:t>i</a:t>
            </a:r>
            <a:r>
              <a:rPr lang="en-US" altLang="en-US" sz="2400" dirty="0">
                <a:latin typeface="Lucida Console" panose="020B0609040504020204" pitchFamily="49" charset="0"/>
              </a:rPr>
              <a:t> + j);</a:t>
            </a:r>
            <a:br>
              <a:rPr lang="en-US" altLang="en-US" sz="2400" dirty="0">
                <a:latin typeface="Lucida Console" panose="020B0609040504020204" pitchFamily="49" charset="0"/>
              </a:rPr>
            </a:br>
            <a:r>
              <a:rPr lang="en-US" altLang="en-US" sz="2400" dirty="0">
                <a:latin typeface="Lucida Console" panose="020B0609040504020204" pitchFamily="49" charset="0"/>
              </a:rPr>
              <a:t>  return f;</a:t>
            </a:r>
            <a:br>
              <a:rPr lang="en-US" altLang="en-US" sz="2400" dirty="0">
                <a:latin typeface="Lucida Console" panose="020B0609040504020204" pitchFamily="49" charset="0"/>
              </a:rPr>
            </a:br>
            <a:r>
              <a:rPr lang="en-US" altLang="en-US" sz="2400" dirty="0">
                <a:latin typeface="Lucida Console" panose="020B0609040504020204" pitchFamily="49" charset="0"/>
              </a:rPr>
              <a:t>}</a:t>
            </a:r>
          </a:p>
          <a:p>
            <a:pPr lvl="1" eaLnBrk="1" hangingPunct="1"/>
            <a:r>
              <a:rPr lang="en-US" altLang="en-US" sz="2400" dirty="0"/>
              <a:t>Arguments g, …, j in $a0, …, $a3</a:t>
            </a:r>
          </a:p>
          <a:p>
            <a:pPr lvl="1" eaLnBrk="1" hangingPunct="1"/>
            <a:r>
              <a:rPr lang="en-US" altLang="en-US" sz="2400" dirty="0"/>
              <a:t>Call </a:t>
            </a:r>
            <a:r>
              <a:rPr lang="en-US" altLang="en-US" sz="2400" dirty="0" err="1"/>
              <a:t>jal</a:t>
            </a:r>
            <a:r>
              <a:rPr lang="en-US" altLang="en-US" sz="2400" dirty="0"/>
              <a:t> leaf</a:t>
            </a:r>
          </a:p>
          <a:p>
            <a:pPr lvl="1" eaLnBrk="1" hangingPunct="1"/>
            <a:r>
              <a:rPr lang="en-US" altLang="en-US" sz="2400" dirty="0"/>
              <a:t>f in $s0 (hence, need to save $s0 on stack)</a:t>
            </a:r>
          </a:p>
          <a:p>
            <a:pPr lvl="1" eaLnBrk="1" hangingPunct="1"/>
            <a:r>
              <a:rPr lang="en-US" altLang="en-US" sz="2400" dirty="0"/>
              <a:t>Do calculation</a:t>
            </a:r>
          </a:p>
          <a:p>
            <a:pPr lvl="1" eaLnBrk="1" hangingPunct="1"/>
            <a:r>
              <a:rPr lang="en-US" altLang="en-US" sz="2400" dirty="0"/>
              <a:t>Restore $s0</a:t>
            </a:r>
          </a:p>
          <a:p>
            <a:pPr lvl="1" eaLnBrk="1" hangingPunct="1"/>
            <a:r>
              <a:rPr lang="en-US" altLang="en-US" sz="2400" dirty="0"/>
              <a:t>return</a:t>
            </a:r>
          </a:p>
          <a:p>
            <a:pPr lvl="1" eaLnBrk="1" hangingPunct="1"/>
            <a:r>
              <a:rPr lang="en-US" altLang="en-US" sz="2400" dirty="0"/>
              <a:t>Result in $v0</a:t>
            </a:r>
            <a:endParaRPr lang="en-AU" altLang="en-US" sz="2400" dirty="0"/>
          </a:p>
        </p:txBody>
      </p:sp>
    </p:spTree>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19822</TotalTime>
  <Words>14953</Words>
  <Application>Microsoft Office PowerPoint</Application>
  <PresentationFormat>On-screen Show (4:3)</PresentationFormat>
  <Paragraphs>2558</Paragraphs>
  <Slides>152</Slides>
  <Notes>124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152</vt:i4>
      </vt:variant>
    </vt:vector>
  </HeadingPairs>
  <TitlesOfParts>
    <vt:vector size="165" baseType="lpstr">
      <vt:lpstr>Arial</vt:lpstr>
      <vt:lpstr>Arial Black</vt:lpstr>
      <vt:lpstr>Comic Sans MS</vt:lpstr>
      <vt:lpstr>Corbel</vt:lpstr>
      <vt:lpstr>Courier New</vt:lpstr>
      <vt:lpstr>Gisha</vt:lpstr>
      <vt:lpstr>Impact</vt:lpstr>
      <vt:lpstr>Lucida Console</vt:lpstr>
      <vt:lpstr>Tahoma</vt:lpstr>
      <vt:lpstr>Times New Roman</vt:lpstr>
      <vt:lpstr>Wingdings</vt:lpstr>
      <vt:lpstr>1_cod4e</vt:lpstr>
      <vt:lpstr>Chart</vt:lpstr>
      <vt:lpstr>Chapter 2</vt:lpstr>
      <vt:lpstr>Instruction Set</vt:lpstr>
      <vt:lpstr>PowerPoint Presentation</vt:lpstr>
      <vt:lpstr>PowerPoint Presentation</vt:lpstr>
      <vt:lpstr>PowerPoint Presentation</vt:lpstr>
      <vt:lpstr>The MIPS Instruction Set</vt:lpstr>
      <vt:lpstr>MIPS ISA</vt:lpstr>
      <vt:lpstr>MIPS- special features</vt:lpstr>
      <vt:lpstr>PowerPoint Presentation</vt:lpstr>
      <vt:lpstr>PowerPoint Presentation</vt:lpstr>
      <vt:lpstr>PowerPoint Presentation</vt:lpstr>
      <vt:lpstr>PowerPoint Presentation</vt:lpstr>
      <vt:lpstr>Arithmetic Operations</vt:lpstr>
      <vt:lpstr>Arithmetic Example</vt:lpstr>
      <vt:lpstr>MIPS ISA - ADD</vt:lpstr>
      <vt:lpstr>PowerPoint Presentation</vt:lpstr>
      <vt:lpstr>Simplicity favors regularity !</vt:lpstr>
      <vt:lpstr>PowerPoint Presentation</vt:lpstr>
      <vt:lpstr>PowerPoint Presentation</vt:lpstr>
      <vt:lpstr>Smaller is faster !</vt:lpstr>
      <vt:lpstr>The Constant Zero</vt:lpstr>
      <vt:lpstr>MIPS R-format Instructions</vt:lpstr>
      <vt:lpstr>R-format Example</vt:lpstr>
      <vt:lpstr>PowerPoint Presentation</vt:lpstr>
      <vt:lpstr>RTL – Register Transfer Language</vt:lpstr>
      <vt:lpstr>PowerPoint Presentation</vt:lpstr>
      <vt:lpstr>R-Type: Logical Operations</vt:lpstr>
      <vt:lpstr>Shift: Logical (SLL &amp; SRL)</vt:lpstr>
      <vt:lpstr>Shift: Arithmetic (SRA only) </vt:lpstr>
      <vt:lpstr>Shift- Logical Vs Arithmetic</vt:lpstr>
      <vt:lpstr>More on Shift</vt:lpstr>
      <vt:lpstr>Shift</vt:lpstr>
      <vt:lpstr>AND Operations</vt:lpstr>
      <vt:lpstr>OR Operations</vt:lpstr>
      <vt:lpstr>NOT Operations</vt:lpstr>
      <vt:lpstr>R- Format: ISA encoding Examples</vt:lpstr>
      <vt:lpstr>PowerPoint Presentation</vt:lpstr>
      <vt:lpstr>PowerPoint Presentation</vt:lpstr>
      <vt:lpstr>PowerPoint Presentation</vt:lpstr>
      <vt:lpstr>Immediate Operands</vt:lpstr>
      <vt:lpstr>Immediate Arithmetic</vt:lpstr>
      <vt:lpstr>MIPS I-format Instructions</vt:lpstr>
      <vt:lpstr>Logical Immediate Operations</vt:lpstr>
      <vt:lpstr>PowerPoint Presentation</vt:lpstr>
      <vt:lpstr>Memory Operands</vt:lpstr>
      <vt:lpstr>Memory Organization</vt:lpstr>
      <vt:lpstr>Registers vs. Memory</vt:lpstr>
      <vt:lpstr>Big Vs Little Endian</vt:lpstr>
      <vt:lpstr>Memory Operand Example 1</vt:lpstr>
      <vt:lpstr>Memory Operand Example 2</vt:lpstr>
      <vt:lpstr>Data Transfer Instructions</vt:lpstr>
      <vt:lpstr>Data Transfer Instructions</vt:lpstr>
      <vt:lpstr>LW &amp; SW: Example-3</vt:lpstr>
      <vt:lpstr>LW &amp; SW: Example- 4:  SWAP</vt:lpstr>
      <vt:lpstr>I-format ISA encoding</vt:lpstr>
      <vt:lpstr>PowerPoint Presentation</vt:lpstr>
      <vt:lpstr>Basic Blocks</vt:lpstr>
      <vt:lpstr>Stored Program Concept &amp; Conditional Branch &amp; PC &amp; IR</vt:lpstr>
      <vt:lpstr>Stored Program Computers</vt:lpstr>
      <vt:lpstr>Fetch &amp; Execute Cycle</vt:lpstr>
      <vt:lpstr> Conditional Branch</vt:lpstr>
      <vt:lpstr>Branch - BEQ</vt:lpstr>
      <vt:lpstr>conditional branch- BNQ &amp; BEQ</vt:lpstr>
      <vt:lpstr>Encoding - Conditional branch</vt:lpstr>
      <vt:lpstr>Encoding -Example</vt:lpstr>
      <vt:lpstr>MIPS- Assembler use LABELS</vt:lpstr>
      <vt:lpstr>PowerPoint Presentation</vt:lpstr>
      <vt:lpstr>Can we do IF_ELSE now?</vt:lpstr>
      <vt:lpstr>Encoding -Example</vt:lpstr>
      <vt:lpstr>Loop – Do While</vt:lpstr>
      <vt:lpstr>Loop – Do While: FACT</vt:lpstr>
      <vt:lpstr>PowerPoint Presentation</vt:lpstr>
      <vt:lpstr>PowerPoint Presentation</vt:lpstr>
      <vt:lpstr>MIPS ISA : If-Else</vt:lpstr>
      <vt:lpstr>MIPS Assembly: If-Else</vt:lpstr>
      <vt:lpstr>Challenge</vt:lpstr>
      <vt:lpstr>LOOP with Unconditional jump</vt:lpstr>
      <vt:lpstr>LOOP – WHILE DO</vt:lpstr>
      <vt:lpstr>Loop Example</vt:lpstr>
      <vt:lpstr>Loop – While Do : eg. FACT</vt:lpstr>
      <vt:lpstr>BLT, BGT ? use SLT</vt:lpstr>
      <vt:lpstr>BLT &amp; BGT are Pseudo codes</vt:lpstr>
      <vt:lpstr>BLT- Branch if Less Than &amp; BGT</vt:lpstr>
      <vt:lpstr>Signed vs. Unsigned SLT</vt:lpstr>
      <vt:lpstr>PowerPoint Presentation</vt:lpstr>
      <vt:lpstr>Procedure Calling</vt:lpstr>
      <vt:lpstr>Register Usage</vt:lpstr>
      <vt:lpstr>Procedure Call Instructions</vt:lpstr>
      <vt:lpstr>Add first n numbers (say n = 100)</vt:lpstr>
      <vt:lpstr>Add first n numbers (say n = 100)</vt:lpstr>
      <vt:lpstr>Add first n numbers (say n = 100)</vt:lpstr>
      <vt:lpstr>find max(x,y) (say x = 10, y = 5)</vt:lpstr>
      <vt:lpstr>max</vt:lpstr>
      <vt:lpstr>Revisit: FACT</vt:lpstr>
      <vt:lpstr>Leaf Procedure - fact</vt:lpstr>
      <vt:lpstr>FACT as Leaf Procedure</vt:lpstr>
      <vt:lpstr>Memory Layout</vt:lpstr>
      <vt:lpstr>Local Data on the Stack</vt:lpstr>
      <vt:lpstr>Leaf Procedure Example</vt:lpstr>
      <vt:lpstr>Leaf- Procedure Example</vt:lpstr>
      <vt:lpstr>Non-Leaf Procedures</vt:lpstr>
      <vt:lpstr>Non-Leaf Procedure Example</vt:lpstr>
      <vt:lpstr>Non-Leaf: FACT recursive</vt:lpstr>
      <vt:lpstr>SPIM System Call Codes</vt:lpstr>
      <vt:lpstr>Character Data</vt:lpstr>
      <vt:lpstr>Byte/Halfword Operations</vt:lpstr>
      <vt:lpstr>32-bit Constants</vt:lpstr>
      <vt:lpstr>Branch Addressing</vt:lpstr>
      <vt:lpstr>Jump Addressing</vt:lpstr>
      <vt:lpstr>Target Addressing Example</vt:lpstr>
      <vt:lpstr>Branching Far Away</vt:lpstr>
      <vt:lpstr>Addressing Mode Summary</vt:lpstr>
      <vt:lpstr>Translation and Startup</vt:lpstr>
      <vt:lpstr>Assembler Pseudoinstructions</vt:lpstr>
      <vt:lpstr>Producing an Object Module</vt:lpstr>
      <vt:lpstr>Linking Object Modules</vt:lpstr>
      <vt:lpstr>Loading a Program</vt:lpstr>
      <vt:lpstr>Dynamic Linking</vt:lpstr>
      <vt:lpstr>Lazy Linkage</vt:lpstr>
      <vt:lpstr>Starting Java Applications</vt:lpstr>
      <vt:lpstr>Effect of Compiler Optimization</vt:lpstr>
      <vt:lpstr>Effect of Language and Algorithm</vt:lpstr>
      <vt:lpstr>Lessons Learnt</vt:lpstr>
      <vt:lpstr>CAN SKIP THE REST</vt:lpstr>
      <vt:lpstr>Arrays vs. Pointers</vt:lpstr>
      <vt:lpstr>Example: Clearing and Array</vt:lpstr>
      <vt:lpstr>Comparison of Array vs. Ptr</vt:lpstr>
      <vt:lpstr>ARM &amp; MIPS Similarities</vt:lpstr>
      <vt:lpstr>Compare and Branch in ARM</vt:lpstr>
      <vt:lpstr>Instruction Encoding</vt:lpstr>
      <vt:lpstr>The Intel x86 ISA</vt:lpstr>
      <vt:lpstr>The Intel x86 ISA</vt:lpstr>
      <vt:lpstr>The Intel x86 ISA</vt:lpstr>
      <vt:lpstr>Basic x86 Registers</vt:lpstr>
      <vt:lpstr>Basic x86 Addressing Modes</vt:lpstr>
      <vt:lpstr>x86 Instruction Encoding</vt:lpstr>
      <vt:lpstr>Implementing IA-32</vt:lpstr>
      <vt:lpstr>ARM v8 Instructions</vt:lpstr>
      <vt:lpstr>Fallacies</vt:lpstr>
      <vt:lpstr>Fallacies</vt:lpstr>
      <vt:lpstr>Pitfalls</vt:lpstr>
      <vt:lpstr>Concluding Remarks</vt:lpstr>
      <vt:lpstr>Concluding Remarks</vt:lpstr>
      <vt:lpstr>String Copy Example</vt:lpstr>
      <vt:lpstr>String Copy Example</vt:lpstr>
      <vt:lpstr>C Sort Example</vt:lpstr>
      <vt:lpstr>The Procedure Swap</vt:lpstr>
      <vt:lpstr>The Sort Procedure in C</vt:lpstr>
      <vt:lpstr>The Procedure Body</vt:lpstr>
      <vt:lpstr>The Full Procedure</vt:lpstr>
      <vt:lpstr>Synchronization</vt:lpstr>
      <vt:lpstr>Synchronization in MIPS </vt:lpstr>
    </vt:vector>
  </TitlesOfParts>
  <Company>Ashenden Designs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Haitao Zhao</cp:lastModifiedBy>
  <cp:revision>222</cp:revision>
  <dcterms:created xsi:type="dcterms:W3CDTF">2008-07-27T22:34:41Z</dcterms:created>
  <dcterms:modified xsi:type="dcterms:W3CDTF">2023-03-13T05:14:33Z</dcterms:modified>
</cp:coreProperties>
</file>