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sldIdLst>
    <p:sldId id="540" r:id="rId2"/>
    <p:sldId id="556" r:id="rId3"/>
    <p:sldId id="578" r:id="rId4"/>
    <p:sldId id="580" r:id="rId5"/>
    <p:sldId id="563" r:id="rId6"/>
    <p:sldId id="581" r:id="rId7"/>
    <p:sldId id="5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3" autoAdjust="0"/>
    <p:restoredTop sz="86127" autoAdjust="0"/>
  </p:normalViewPr>
  <p:slideViewPr>
    <p:cSldViewPr snapToGrid="0" snapToObjects="1">
      <p:cViewPr varScale="1">
        <p:scale>
          <a:sx n="97" d="100"/>
          <a:sy n="97" d="100"/>
        </p:scale>
        <p:origin x="114" y="43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4T14:39:48.320" idx="3">
    <p:pos x="10" y="10"/>
    <p:text>Why doesn't NS2 locally decide to send to NS1-q in case of intrusion? Why the need for the entire MANO loop?</p:text>
    <p:extLst>
      <p:ext uri="{C676402C-5697-4E1C-873F-D02D1690AC5C}">
        <p15:threadingInfo xmlns:p15="http://schemas.microsoft.com/office/powerpoint/2012/main" timeZoneBias="-60"/>
      </p:ext>
    </p:extLst>
  </p:cm>
  <p:cm authorId="2" dt="2020-03-04T14:41:23.926" idx="4">
    <p:pos x="10" y="146"/>
    <p:text>Maybe possible for simple intrusion. But: Show case to demonstrate potential of MANO control loop.
Necessary, eg, when we notice the attack only by looking at joint data from multiple machines (ie, no individual decision possible).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  <p:cm authorId="2" dt="2020-03-04T15:38:48.216" idx="5">
    <p:pos x="10" y="282"/>
    <p:text>also more cloud native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  <p:cm authorId="2" dt="2020-03-04T15:38:55.409" idx="6">
    <p:pos x="146" y="146"/>
    <p:text>wouldn't sill some malicous data arrive during reconfiguration?</p:text>
    <p:extLst>
      <p:ext uri="{C676402C-5697-4E1C-873F-D02D1690AC5C}">
        <p15:threadingInfo xmlns:p15="http://schemas.microsoft.com/office/powerpoint/2012/main" timeZoneBias="-60"/>
      </p:ext>
    </p:extLst>
  </p:cm>
  <p:cm authorId="2" dt="2020-03-04T15:39:55.064" idx="7">
    <p:pos x="146" y="282"/>
    <p:text>possibly, but just very small amounts. there should anyways be systems to deal with short deviations. but we prevent long-term wrong data</p:text>
    <p:extLst>
      <p:ext uri="{C676402C-5697-4E1C-873F-D02D1690AC5C}">
        <p15:threadingInfo xmlns:p15="http://schemas.microsoft.com/office/powerpoint/2012/main" timeZoneBias="-60">
          <p15:parentCm authorId="2" idx="6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After UC1 where we saw how easy it</a:t>
            </a:r>
            <a:r>
              <a:rPr lang="en-US" baseline="0" dirty="0" smtClean="0">
                <a:sym typeface="Wingdings" panose="05000000000000000000" pitchFamily="2" charset="2"/>
              </a:rPr>
              <a:t> is to setup new manufacturing machines, connect them, collect their data – thanks to 5GTANGO’s SP and our developed flexible NSs + FMP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UC2: Machines are running &amp; data being collected  avoid attacker to connect to our NS (read/write data)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Normal </a:t>
            </a:r>
            <a:r>
              <a:rPr lang="en-US" dirty="0" smtClean="0"/>
              <a:t>production: Machine </a:t>
            </a:r>
            <a:r>
              <a:rPr lang="en-US" dirty="0" smtClean="0">
                <a:sym typeface="Wingdings" panose="05000000000000000000" pitchFamily="2" charset="2"/>
              </a:rPr>
              <a:t> NS2  NS1 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Intrusion: Ensure no malicious data is sent to NS1 and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also don’t throw</a:t>
            </a:r>
            <a:r>
              <a:rPr lang="en-US" baseline="0" dirty="0" smtClean="0"/>
              <a:t> data away </a:t>
            </a:r>
            <a:r>
              <a:rPr lang="en-US" baseline="0" dirty="0" smtClean="0">
                <a:sym typeface="Wingdings" panose="05000000000000000000" pitchFamily="2" charset="2"/>
              </a:rPr>
              <a:t> analyze, debug, maybe merge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did: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IDS in each NS2 to detect if someone unauthorized tries to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Quarantine NS1 (shadow copy)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NS2 sends intrusion event to monitoring  MANO  </a:t>
            </a:r>
            <a:r>
              <a:rPr lang="en-US" baseline="0" dirty="0" err="1" smtClean="0">
                <a:sym typeface="Wingdings" panose="05000000000000000000" pitchFamily="2" charset="2"/>
              </a:rPr>
              <a:t>reconfig</a:t>
            </a:r>
            <a:r>
              <a:rPr lang="en-US" baseline="0" dirty="0" smtClean="0">
                <a:sym typeface="Wingdings" panose="05000000000000000000" pitchFamily="2" charset="2"/>
              </a:rPr>
              <a:t>  send to NS1-q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data separated  threat contained  data still available for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Realize</a:t>
            </a:r>
            <a:r>
              <a:rPr lang="en-GB" baseline="0" dirty="0" smtClean="0"/>
              <a:t> flexible, automated detection &amp; </a:t>
            </a:r>
            <a:r>
              <a:rPr lang="en-GB" baseline="0" dirty="0" err="1" smtClean="0"/>
              <a:t>reconfig</a:t>
            </a:r>
            <a:r>
              <a:rPr lang="en-GB" baseline="0" dirty="0" smtClean="0"/>
              <a:t> via 5GTANGO MANO </a:t>
            </a:r>
            <a:r>
              <a:rPr lang="en-GB" baseline="0" dirty="0" smtClean="0">
                <a:sym typeface="Wingdings" panose="05000000000000000000" pitchFamily="2" charset="2"/>
              </a:rPr>
              <a:t> multiple advanced components play together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Start: NS2 (IDS, MDC) </a:t>
            </a:r>
            <a:r>
              <a:rPr lang="en-GB" baseline="0" dirty="0" smtClean="0">
                <a:sym typeface="Wingdings" panose="05000000000000000000" pitchFamily="2" charset="2"/>
              </a:rPr>
              <a:t> NS1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sym typeface="Wingdings" panose="05000000000000000000" pitchFamily="2" charset="2"/>
              </a:rPr>
              <a:t>Powerful  could also be used for more complex attacks/actions based on monitoring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865E8-DD54-A94C-9BBA-945C5EF609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86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865E8-DD54-A94C-9BBA-945C5EF609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4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4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WP7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5580" y="6356349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5280" y="4953000"/>
            <a:ext cx="12126790" cy="131807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Smart Manufacturing Pilot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Use Case 2: Threat Detection &amp; Isolation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2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Architecture: Normal Production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00" y="1455739"/>
            <a:ext cx="3864115" cy="4975225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FBA9F4-E5B1-B747-B2D3-E9BC9C10BF80}"/>
              </a:ext>
            </a:extLst>
          </p:cNvPr>
          <p:cNvGrpSpPr/>
          <p:nvPr/>
        </p:nvGrpSpPr>
        <p:grpSpPr>
          <a:xfrm>
            <a:off x="3482780" y="5056724"/>
            <a:ext cx="1022716" cy="1395819"/>
            <a:chOff x="355537" y="4897975"/>
            <a:chExt cx="1022716" cy="1395819"/>
          </a:xfrm>
        </p:grpSpPr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3B85B2E8-5C1D-B14C-A927-AD80FE3759A2}"/>
                </a:ext>
              </a:extLst>
            </p:cNvPr>
            <p:cNvSpPr/>
            <p:nvPr/>
          </p:nvSpPr>
          <p:spPr>
            <a:xfrm>
              <a:off x="540266" y="4897975"/>
              <a:ext cx="565724" cy="102521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4A927A-8286-3C4C-9836-3A5A240E07D8}"/>
                </a:ext>
              </a:extLst>
            </p:cNvPr>
            <p:cNvSpPr txBox="1"/>
            <p:nvPr/>
          </p:nvSpPr>
          <p:spPr>
            <a:xfrm>
              <a:off x="355537" y="5955240"/>
              <a:ext cx="102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4">
                      <a:lumMod val="75000"/>
                    </a:schemeClr>
                  </a:solidFill>
                </a:rPr>
                <a:t>Intrusion!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00" y="1455739"/>
            <a:ext cx="3880875" cy="4996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Architecture: Intrusion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FBA9F4-E5B1-B747-B2D3-E9BC9C10BF80}"/>
              </a:ext>
            </a:extLst>
          </p:cNvPr>
          <p:cNvGrpSpPr/>
          <p:nvPr/>
        </p:nvGrpSpPr>
        <p:grpSpPr>
          <a:xfrm>
            <a:off x="3482780" y="5056724"/>
            <a:ext cx="1022716" cy="1395819"/>
            <a:chOff x="355537" y="4897975"/>
            <a:chExt cx="1022716" cy="1395819"/>
          </a:xfrm>
        </p:grpSpPr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3B85B2E8-5C1D-B14C-A927-AD80FE3759A2}"/>
                </a:ext>
              </a:extLst>
            </p:cNvPr>
            <p:cNvSpPr/>
            <p:nvPr/>
          </p:nvSpPr>
          <p:spPr>
            <a:xfrm>
              <a:off x="540266" y="4897975"/>
              <a:ext cx="565724" cy="102521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4A927A-8286-3C4C-9836-3A5A240E07D8}"/>
                </a:ext>
              </a:extLst>
            </p:cNvPr>
            <p:cNvSpPr txBox="1"/>
            <p:nvPr/>
          </p:nvSpPr>
          <p:spPr>
            <a:xfrm>
              <a:off x="355537" y="5955240"/>
              <a:ext cx="102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4">
                      <a:lumMod val="75000"/>
                    </a:schemeClr>
                  </a:solidFill>
                </a:rPr>
                <a:t>Intrusion!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1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79D71E-F130-1540-A608-25B3C933F6D8}"/>
              </a:ext>
            </a:extLst>
          </p:cNvPr>
          <p:cNvSpPr/>
          <p:nvPr/>
        </p:nvSpPr>
        <p:spPr>
          <a:xfrm>
            <a:off x="937494" y="4781471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IDS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(Suricata + ELK)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68BB-EF0C-F041-8C41-BA9E0972E5A2}"/>
              </a:ext>
            </a:extLst>
          </p:cNvPr>
          <p:cNvSpPr/>
          <p:nvPr/>
        </p:nvSpPr>
        <p:spPr>
          <a:xfrm>
            <a:off x="4223395" y="4781470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MDC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0435" y="1487805"/>
            <a:ext cx="10695709" cy="2663790"/>
            <a:chOff x="720435" y="1487805"/>
            <a:chExt cx="10695709" cy="26637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95F12F-2330-7146-9079-D856E7005816}"/>
                </a:ext>
              </a:extLst>
            </p:cNvPr>
            <p:cNvSpPr/>
            <p:nvPr/>
          </p:nvSpPr>
          <p:spPr>
            <a:xfrm>
              <a:off x="1178759" y="1843462"/>
              <a:ext cx="1639451" cy="711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FSM (MDC)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B49545-2943-C941-B4CF-D9550F9DED67}"/>
                </a:ext>
              </a:extLst>
            </p:cNvPr>
            <p:cNvSpPr/>
            <p:nvPr/>
          </p:nvSpPr>
          <p:spPr>
            <a:xfrm>
              <a:off x="4464662" y="1843462"/>
              <a:ext cx="1639451" cy="711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SSM (NS2)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F0066-BB86-FE45-9EBF-2B4D8E1BCAB8}"/>
                </a:ext>
              </a:extLst>
            </p:cNvPr>
            <p:cNvSpPr/>
            <p:nvPr/>
          </p:nvSpPr>
          <p:spPr>
            <a:xfrm>
              <a:off x="937494" y="3382275"/>
              <a:ext cx="2121986" cy="455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FLM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0558CA-CED3-B84C-AC9F-D70F81B6219A}"/>
                </a:ext>
              </a:extLst>
            </p:cNvPr>
            <p:cNvSpPr/>
            <p:nvPr/>
          </p:nvSpPr>
          <p:spPr>
            <a:xfrm>
              <a:off x="4223395" y="3382275"/>
              <a:ext cx="2121986" cy="455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SLM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9DF792-584D-3D4F-B842-39FF2FFA5193}"/>
                </a:ext>
              </a:extLst>
            </p:cNvPr>
            <p:cNvSpPr/>
            <p:nvPr/>
          </p:nvSpPr>
          <p:spPr>
            <a:xfrm>
              <a:off x="7184837" y="2747668"/>
              <a:ext cx="1553950" cy="1080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Policy Manager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C42DF0-CBA8-A441-B245-6738A83068E0}"/>
                </a:ext>
              </a:extLst>
            </p:cNvPr>
            <p:cNvSpPr/>
            <p:nvPr/>
          </p:nvSpPr>
          <p:spPr>
            <a:xfrm>
              <a:off x="9578243" y="2747667"/>
              <a:ext cx="1553950" cy="1080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Monitoring Manager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B65EDC-402F-2044-9D6F-42092DEE9A27}"/>
                </a:ext>
              </a:extLst>
            </p:cNvPr>
            <p:cNvSpPr/>
            <p:nvPr/>
          </p:nvSpPr>
          <p:spPr>
            <a:xfrm>
              <a:off x="720435" y="1487805"/>
              <a:ext cx="10695709" cy="2663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GB" sz="2400" dirty="0">
                  <a:solidFill>
                    <a:schemeClr val="tx1"/>
                  </a:solidFill>
                </a:rPr>
                <a:t>5GTANGO Service Platform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C9ABD-065F-C148-BDB4-C5DD1CFBE26E}"/>
              </a:ext>
            </a:extLst>
          </p:cNvPr>
          <p:cNvSpPr/>
          <p:nvPr/>
        </p:nvSpPr>
        <p:spPr>
          <a:xfrm>
            <a:off x="713507" y="4585703"/>
            <a:ext cx="10695709" cy="125344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NS2: Machine Interconnection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66B7-C093-FF40-ADE2-9AFF31D5A74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5176831"/>
            <a:ext cx="9374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C2F90F-D6CE-AD41-92F4-A8E79C04333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059480" y="5176830"/>
            <a:ext cx="1163915" cy="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A07C19-3100-0645-BAE8-A8405F53BD50}"/>
              </a:ext>
            </a:extLst>
          </p:cNvPr>
          <p:cNvCxnSpPr>
            <a:cxnSpLocks/>
          </p:cNvCxnSpPr>
          <p:nvPr/>
        </p:nvCxnSpPr>
        <p:spPr>
          <a:xfrm>
            <a:off x="6345381" y="5259954"/>
            <a:ext cx="535710" cy="1096424"/>
          </a:xfrm>
          <a:prstGeom prst="bentConnector2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>
            <a:extLst>
              <a:ext uri="{FF2B5EF4-FFF2-40B4-BE49-F238E27FC236}">
                <a16:creationId xmlns:a16="http://schemas.microsoft.com/office/drawing/2014/main" id="{F1BF49D5-2C81-924F-A1C8-6213BFB68D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4738" y="5242861"/>
            <a:ext cx="1294160" cy="932874"/>
          </a:xfrm>
          <a:prstGeom prst="bentConnector3">
            <a:avLst>
              <a:gd name="adj1" fmla="val 41"/>
            </a:avLst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EFB192-765E-594C-840B-08D51692CD6C}"/>
              </a:ext>
            </a:extLst>
          </p:cNvPr>
          <p:cNvSpPr txBox="1"/>
          <p:nvPr/>
        </p:nvSpPr>
        <p:spPr>
          <a:xfrm>
            <a:off x="5190669" y="6086782"/>
            <a:ext cx="161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(Production)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A17ACD-76EB-7D4E-B4C8-52AE1D7CF900}"/>
              </a:ext>
            </a:extLst>
          </p:cNvPr>
          <p:cNvSpPr txBox="1"/>
          <p:nvPr/>
        </p:nvSpPr>
        <p:spPr>
          <a:xfrm>
            <a:off x="7381928" y="6086781"/>
            <a:ext cx="1642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(Quarantine)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E678AD-4EA0-C548-B418-7050D61134C8}"/>
              </a:ext>
            </a:extLst>
          </p:cNvPr>
          <p:cNvSpPr txBox="1"/>
          <p:nvPr/>
        </p:nvSpPr>
        <p:spPr>
          <a:xfrm>
            <a:off x="-81980" y="5140328"/>
            <a:ext cx="87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Machine Data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F2066D-B4F2-064C-8919-2AC65301F17D}"/>
              </a:ext>
            </a:extLst>
          </p:cNvPr>
          <p:cNvGrpSpPr/>
          <p:nvPr/>
        </p:nvGrpSpPr>
        <p:grpSpPr>
          <a:xfrm>
            <a:off x="1998487" y="3288108"/>
            <a:ext cx="9133706" cy="2496338"/>
            <a:chOff x="1998487" y="3671568"/>
            <a:chExt cx="9133706" cy="2496338"/>
          </a:xfrm>
        </p:grpSpPr>
        <p:cxnSp>
          <p:nvCxnSpPr>
            <p:cNvPr id="50" name="Straight Arrow Connector 49" descr="dsasaa">
              <a:extLst>
                <a:ext uri="{FF2B5EF4-FFF2-40B4-BE49-F238E27FC236}">
                  <a16:creationId xmlns:a16="http://schemas.microsoft.com/office/drawing/2014/main" id="{E747AC00-F04C-EF4F-A605-1552DE4F1EAB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stCxn id="15" idx="2"/>
              <a:endCxn id="13" idx="3"/>
            </p:cNvCxnSpPr>
            <p:nvPr/>
          </p:nvCxnSpPr>
          <p:spPr>
            <a:xfrm rot="5400000" flipH="1" flipV="1">
              <a:off x="5423299" y="246756"/>
              <a:ext cx="2284082" cy="9133706"/>
            </a:xfrm>
            <a:prstGeom prst="bentConnector4">
              <a:avLst>
                <a:gd name="adj1" fmla="val -7177"/>
                <a:gd name="adj2" fmla="val 10604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D6A3C0-686D-CA4D-B4F4-61424E181093}"/>
                </a:ext>
              </a:extLst>
            </p:cNvPr>
            <p:cNvSpPr txBox="1"/>
            <p:nvPr/>
          </p:nvSpPr>
          <p:spPr>
            <a:xfrm>
              <a:off x="8127984" y="5829352"/>
              <a:ext cx="1637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IDS Alarm Metric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67EA5B2-A2B4-2243-A90E-7B600DDB1173}"/>
              </a:ext>
            </a:extLst>
          </p:cNvPr>
          <p:cNvGrpSpPr/>
          <p:nvPr/>
        </p:nvGrpSpPr>
        <p:grpSpPr>
          <a:xfrm>
            <a:off x="8738787" y="2680935"/>
            <a:ext cx="849103" cy="607174"/>
            <a:chOff x="8738787" y="3064395"/>
            <a:chExt cx="849103" cy="607174"/>
          </a:xfrm>
        </p:grpSpPr>
        <p:cxnSp>
          <p:nvCxnSpPr>
            <p:cNvPr id="53" name="Straight Arrow Connector 49" descr="dsasaa">
              <a:extLst>
                <a:ext uri="{FF2B5EF4-FFF2-40B4-BE49-F238E27FC236}">
                  <a16:creationId xmlns:a16="http://schemas.microsoft.com/office/drawing/2014/main" id="{804C331E-EF9D-A443-93E2-C495208C286B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>
              <a:off x="8738787" y="3671568"/>
              <a:ext cx="839456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651809-4C6E-F14C-B10D-5E61E65E9521}"/>
                </a:ext>
              </a:extLst>
            </p:cNvPr>
            <p:cNvSpPr txBox="1"/>
            <p:nvPr/>
          </p:nvSpPr>
          <p:spPr>
            <a:xfrm>
              <a:off x="8748434" y="3064395"/>
              <a:ext cx="839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Alarm Trigger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BC8A537-82F0-BD41-84DD-4EF059773F6E}"/>
              </a:ext>
            </a:extLst>
          </p:cNvPr>
          <p:cNvGrpSpPr/>
          <p:nvPr/>
        </p:nvGrpSpPr>
        <p:grpSpPr>
          <a:xfrm>
            <a:off x="6345381" y="3435955"/>
            <a:ext cx="895927" cy="584775"/>
            <a:chOff x="6345381" y="3819415"/>
            <a:chExt cx="895927" cy="584775"/>
          </a:xfrm>
        </p:grpSpPr>
        <p:cxnSp>
          <p:nvCxnSpPr>
            <p:cNvPr id="56" name="Straight Arrow Connector 49" descr="dsasaa">
              <a:extLst>
                <a:ext uri="{FF2B5EF4-FFF2-40B4-BE49-F238E27FC236}">
                  <a16:creationId xmlns:a16="http://schemas.microsoft.com/office/drawing/2014/main" id="{0BFF1C4A-93F1-6B40-9B2A-8791CE72098C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5381" y="4126053"/>
              <a:ext cx="839456" cy="18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8DFD8B-A1E1-E848-92AD-0772FE5D0A67}"/>
                </a:ext>
              </a:extLst>
            </p:cNvPr>
            <p:cNvSpPr txBox="1"/>
            <p:nvPr/>
          </p:nvSpPr>
          <p:spPr>
            <a:xfrm>
              <a:off x="6426791" y="3819415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B55111-DF33-1243-85F7-F3315BA1E412}"/>
              </a:ext>
            </a:extLst>
          </p:cNvPr>
          <p:cNvGrpSpPr/>
          <p:nvPr/>
        </p:nvGrpSpPr>
        <p:grpSpPr>
          <a:xfrm>
            <a:off x="4404706" y="2518000"/>
            <a:ext cx="814542" cy="871991"/>
            <a:chOff x="4404706" y="2901460"/>
            <a:chExt cx="814542" cy="871991"/>
          </a:xfrm>
        </p:grpSpPr>
        <p:cxnSp>
          <p:nvCxnSpPr>
            <p:cNvPr id="71" name="Straight Arrow Connector 49" descr="dsasaa">
              <a:extLst>
                <a:ext uri="{FF2B5EF4-FFF2-40B4-BE49-F238E27FC236}">
                  <a16:creationId xmlns:a16="http://schemas.microsoft.com/office/drawing/2014/main" id="{467F0434-65B4-C84C-9C5C-B3CB508BC9F4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247" y="290146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644308-A149-8742-ABE1-B542F93B0CC5}"/>
                </a:ext>
              </a:extLst>
            </p:cNvPr>
            <p:cNvSpPr txBox="1"/>
            <p:nvPr/>
          </p:nvSpPr>
          <p:spPr>
            <a:xfrm>
              <a:off x="4404706" y="3048557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A998A92-AEEC-4646-9A0C-73C813239C11}"/>
              </a:ext>
            </a:extLst>
          </p:cNvPr>
          <p:cNvGrpSpPr/>
          <p:nvPr/>
        </p:nvGrpSpPr>
        <p:grpSpPr>
          <a:xfrm>
            <a:off x="5407391" y="2529797"/>
            <a:ext cx="915830" cy="871993"/>
            <a:chOff x="5407391" y="2913257"/>
            <a:chExt cx="915830" cy="871993"/>
          </a:xfrm>
        </p:grpSpPr>
        <p:cxnSp>
          <p:nvCxnSpPr>
            <p:cNvPr id="72" name="Straight Arrow Connector 49" descr="dsasaa">
              <a:extLst>
                <a:ext uri="{FF2B5EF4-FFF2-40B4-BE49-F238E27FC236}">
                  <a16:creationId xmlns:a16="http://schemas.microsoft.com/office/drawing/2014/main" id="{838C4338-C197-EC46-AFEE-96A7621FF6E1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5415127" y="291325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9D9E9D-8364-5D49-B0CC-41A6965DC853}"/>
                </a:ext>
              </a:extLst>
            </p:cNvPr>
            <p:cNvSpPr txBox="1"/>
            <p:nvPr/>
          </p:nvSpPr>
          <p:spPr>
            <a:xfrm>
              <a:off x="5407391" y="2934736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Result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BB5943-F8A0-EB4A-8C0F-806D31DC7CDE}"/>
              </a:ext>
            </a:extLst>
          </p:cNvPr>
          <p:cNvGrpSpPr/>
          <p:nvPr/>
        </p:nvGrpSpPr>
        <p:grpSpPr>
          <a:xfrm>
            <a:off x="3059480" y="2783265"/>
            <a:ext cx="1163915" cy="830997"/>
            <a:chOff x="3059480" y="3166725"/>
            <a:chExt cx="1163915" cy="830997"/>
          </a:xfrm>
        </p:grpSpPr>
        <p:cxnSp>
          <p:nvCxnSpPr>
            <p:cNvPr id="75" name="Straight Arrow Connector 49" descr="dsasaa">
              <a:extLst>
                <a:ext uri="{FF2B5EF4-FFF2-40B4-BE49-F238E27FC236}">
                  <a16:creationId xmlns:a16="http://schemas.microsoft.com/office/drawing/2014/main" id="{63B357F9-9885-9343-8C7B-59FB663B9013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3059480" y="3993490"/>
              <a:ext cx="116391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FC575B-28A1-F346-B815-A731DC0CF494}"/>
                </a:ext>
              </a:extLst>
            </p:cNvPr>
            <p:cNvSpPr txBox="1"/>
            <p:nvPr/>
          </p:nvSpPr>
          <p:spPr>
            <a:xfrm>
              <a:off x="3217029" y="3166725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D88303-56AB-F24B-AEB0-3F60E94C52EA}"/>
              </a:ext>
            </a:extLst>
          </p:cNvPr>
          <p:cNvGrpSpPr/>
          <p:nvPr/>
        </p:nvGrpSpPr>
        <p:grpSpPr>
          <a:xfrm>
            <a:off x="1124431" y="2521490"/>
            <a:ext cx="814517" cy="871991"/>
            <a:chOff x="1124431" y="2904950"/>
            <a:chExt cx="814517" cy="871991"/>
          </a:xfrm>
        </p:grpSpPr>
        <p:cxnSp>
          <p:nvCxnSpPr>
            <p:cNvPr id="73" name="Straight Arrow Connector 49" descr="dsasaa">
              <a:extLst>
                <a:ext uri="{FF2B5EF4-FFF2-40B4-BE49-F238E27FC236}">
                  <a16:creationId xmlns:a16="http://schemas.microsoft.com/office/drawing/2014/main" id="{F7848A9F-4799-124C-B9B7-F000C508DBC0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589" y="290495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461CB6F-2865-124B-BC52-7B742ADF9D9B}"/>
                </a:ext>
              </a:extLst>
            </p:cNvPr>
            <p:cNvSpPr txBox="1"/>
            <p:nvPr/>
          </p:nvSpPr>
          <p:spPr>
            <a:xfrm>
              <a:off x="1124431" y="3077986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80CC919-96F1-1E4B-BB96-EEB566BB5D8F}"/>
              </a:ext>
            </a:extLst>
          </p:cNvPr>
          <p:cNvGrpSpPr/>
          <p:nvPr/>
        </p:nvGrpSpPr>
        <p:grpSpPr>
          <a:xfrm>
            <a:off x="2093445" y="2533287"/>
            <a:ext cx="814517" cy="871993"/>
            <a:chOff x="2093445" y="2916747"/>
            <a:chExt cx="814517" cy="871993"/>
          </a:xfrm>
        </p:grpSpPr>
        <p:cxnSp>
          <p:nvCxnSpPr>
            <p:cNvPr id="74" name="Straight Arrow Connector 49" descr="dsasaa">
              <a:extLst>
                <a:ext uri="{FF2B5EF4-FFF2-40B4-BE49-F238E27FC236}">
                  <a16:creationId xmlns:a16="http://schemas.microsoft.com/office/drawing/2014/main" id="{7B1FE48D-3E20-7649-A5ED-455E753BFCCD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2093469" y="291674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33983C-D4D1-6648-AD13-AA13378CCF4C}"/>
                </a:ext>
              </a:extLst>
            </p:cNvPr>
            <p:cNvSpPr txBox="1"/>
            <p:nvPr/>
          </p:nvSpPr>
          <p:spPr>
            <a:xfrm>
              <a:off x="2093445" y="2922016"/>
              <a:ext cx="8145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Task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910D62B-F6AA-9D4B-BF48-18BB51E9E4FE}"/>
              </a:ext>
            </a:extLst>
          </p:cNvPr>
          <p:cNvGrpSpPr/>
          <p:nvPr/>
        </p:nvGrpSpPr>
        <p:grpSpPr>
          <a:xfrm>
            <a:off x="937494" y="3610030"/>
            <a:ext cx="4346894" cy="1171440"/>
            <a:chOff x="937494" y="3993490"/>
            <a:chExt cx="4346894" cy="1171440"/>
          </a:xfrm>
        </p:grpSpPr>
        <p:cxnSp>
          <p:nvCxnSpPr>
            <p:cNvPr id="80" name="Straight Arrow Connector 49" descr="dsasaa">
              <a:extLst>
                <a:ext uri="{FF2B5EF4-FFF2-40B4-BE49-F238E27FC236}">
                  <a16:creationId xmlns:a16="http://schemas.microsoft.com/office/drawing/2014/main" id="{97F3863E-28B4-C143-B87C-0BFBBEB35BD8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  <a:stCxn id="10" idx="1"/>
              <a:endCxn id="16" idx="0"/>
            </p:cNvCxnSpPr>
            <p:nvPr/>
          </p:nvCxnSpPr>
          <p:spPr>
            <a:xfrm rot="10800000" flipH="1" flipV="1">
              <a:off x="937494" y="3993490"/>
              <a:ext cx="4346894" cy="1171440"/>
            </a:xfrm>
            <a:prstGeom prst="bentConnector4">
              <a:avLst>
                <a:gd name="adj1" fmla="val -8871"/>
                <a:gd name="adj2" fmla="val 7470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8645BC-0381-394D-B6CA-915FB509612E}"/>
                </a:ext>
              </a:extLst>
            </p:cNvPr>
            <p:cNvSpPr txBox="1"/>
            <p:nvPr/>
          </p:nvSpPr>
          <p:spPr>
            <a:xfrm>
              <a:off x="2013516" y="4547465"/>
              <a:ext cx="2052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Reconfigure MDC CNF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FBA9F4-E5B1-B747-B2D3-E9BC9C10BF80}"/>
              </a:ext>
            </a:extLst>
          </p:cNvPr>
          <p:cNvGrpSpPr/>
          <p:nvPr/>
        </p:nvGrpSpPr>
        <p:grpSpPr>
          <a:xfrm>
            <a:off x="355537" y="4514515"/>
            <a:ext cx="1022716" cy="1395819"/>
            <a:chOff x="355537" y="4897975"/>
            <a:chExt cx="1022716" cy="1395819"/>
          </a:xfrm>
          <a:solidFill>
            <a:srgbClr val="FFFF00"/>
          </a:solidFill>
        </p:grpSpPr>
        <p:sp>
          <p:nvSpPr>
            <p:cNvPr id="2" name="Lightning Bolt 1">
              <a:extLst>
                <a:ext uri="{FF2B5EF4-FFF2-40B4-BE49-F238E27FC236}">
                  <a16:creationId xmlns:a16="http://schemas.microsoft.com/office/drawing/2014/main" id="{3B85B2E8-5C1D-B14C-A927-AD80FE3759A2}"/>
                </a:ext>
              </a:extLst>
            </p:cNvPr>
            <p:cNvSpPr/>
            <p:nvPr/>
          </p:nvSpPr>
          <p:spPr>
            <a:xfrm>
              <a:off x="540266" y="4897975"/>
              <a:ext cx="565724" cy="1025215"/>
            </a:xfrm>
            <a:prstGeom prst="lightningBol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A927A-8286-3C4C-9836-3A5A240E07D8}"/>
                </a:ext>
              </a:extLst>
            </p:cNvPr>
            <p:cNvSpPr txBox="1"/>
            <p:nvPr/>
          </p:nvSpPr>
          <p:spPr>
            <a:xfrm>
              <a:off x="355537" y="5955240"/>
              <a:ext cx="102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4">
                      <a:lumMod val="75000"/>
                    </a:schemeClr>
                  </a:solidFill>
                </a:rPr>
                <a:t>Intrusion!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Intrusion Detection &amp; Reconfiguration</a:t>
            </a:r>
            <a:endParaRPr lang="en-US" dirty="0"/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F1BF49D5-2C81-924F-A1C8-6213BFB68D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3135" y="5248213"/>
            <a:ext cx="1294160" cy="932874"/>
          </a:xfrm>
          <a:prstGeom prst="bentConnector3">
            <a:avLst>
              <a:gd name="adj1" fmla="val 41"/>
            </a:avLst>
          </a:prstGeom>
          <a:ln w="50800">
            <a:solidFill>
              <a:schemeClr val="tx2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7">
            <a:extLst>
              <a:ext uri="{FF2B5EF4-FFF2-40B4-BE49-F238E27FC236}">
                <a16:creationId xmlns:a16="http://schemas.microsoft.com/office/drawing/2014/main" id="{A5A07C19-3100-0645-BAE8-A8405F53BD50}"/>
              </a:ext>
            </a:extLst>
          </p:cNvPr>
          <p:cNvCxnSpPr>
            <a:cxnSpLocks/>
          </p:cNvCxnSpPr>
          <p:nvPr/>
        </p:nvCxnSpPr>
        <p:spPr>
          <a:xfrm>
            <a:off x="6342175" y="5265306"/>
            <a:ext cx="535710" cy="1096424"/>
          </a:xfrm>
          <a:prstGeom prst="bentConnector2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Starting point: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Normal &amp; Quarantine NS1 running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NS2 running and machine connected, sending </a:t>
            </a:r>
            <a:r>
              <a:rPr lang="en-US" dirty="0" smtClean="0"/>
              <a:t>data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Intrusion </a:t>
            </a:r>
            <a:r>
              <a:rPr lang="en-US" dirty="0" smtClean="0"/>
              <a:t>attempt by outside attacker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IDS notices intrusion and triggers alert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NS2 is reconfigured to send data into quarantine NS1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79D71E-F130-1540-A608-25B3C933F6D8}"/>
              </a:ext>
            </a:extLst>
          </p:cNvPr>
          <p:cNvSpPr/>
          <p:nvPr/>
        </p:nvSpPr>
        <p:spPr>
          <a:xfrm>
            <a:off x="937494" y="4781471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IDS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(Suricata + ELK)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68BB-EF0C-F041-8C41-BA9E0972E5A2}"/>
              </a:ext>
            </a:extLst>
          </p:cNvPr>
          <p:cNvSpPr/>
          <p:nvPr/>
        </p:nvSpPr>
        <p:spPr>
          <a:xfrm>
            <a:off x="4223395" y="4781470"/>
            <a:ext cx="2121986" cy="790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MDC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0435" y="1487805"/>
            <a:ext cx="10695709" cy="2663790"/>
            <a:chOff x="720435" y="1487805"/>
            <a:chExt cx="10695709" cy="26637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95F12F-2330-7146-9079-D856E7005816}"/>
                </a:ext>
              </a:extLst>
            </p:cNvPr>
            <p:cNvSpPr/>
            <p:nvPr/>
          </p:nvSpPr>
          <p:spPr>
            <a:xfrm>
              <a:off x="1178759" y="1843462"/>
              <a:ext cx="1639451" cy="711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FSM (MDC)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B49545-2943-C941-B4CF-D9550F9DED67}"/>
                </a:ext>
              </a:extLst>
            </p:cNvPr>
            <p:cNvSpPr/>
            <p:nvPr/>
          </p:nvSpPr>
          <p:spPr>
            <a:xfrm>
              <a:off x="4464662" y="1843462"/>
              <a:ext cx="1639451" cy="711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SSM (NS2)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F0066-BB86-FE45-9EBF-2B4D8E1BCAB8}"/>
                </a:ext>
              </a:extLst>
            </p:cNvPr>
            <p:cNvSpPr/>
            <p:nvPr/>
          </p:nvSpPr>
          <p:spPr>
            <a:xfrm>
              <a:off x="937494" y="3382275"/>
              <a:ext cx="2121986" cy="455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FLM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0558CA-CED3-B84C-AC9F-D70F81B6219A}"/>
                </a:ext>
              </a:extLst>
            </p:cNvPr>
            <p:cNvSpPr/>
            <p:nvPr/>
          </p:nvSpPr>
          <p:spPr>
            <a:xfrm>
              <a:off x="4223395" y="3382275"/>
              <a:ext cx="2121986" cy="455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SLM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9DF792-584D-3D4F-B842-39FF2FFA5193}"/>
                </a:ext>
              </a:extLst>
            </p:cNvPr>
            <p:cNvSpPr/>
            <p:nvPr/>
          </p:nvSpPr>
          <p:spPr>
            <a:xfrm>
              <a:off x="7184837" y="2747668"/>
              <a:ext cx="1553950" cy="1080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Policy Manager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C42DF0-CBA8-A441-B245-6738A83068E0}"/>
                </a:ext>
              </a:extLst>
            </p:cNvPr>
            <p:cNvSpPr/>
            <p:nvPr/>
          </p:nvSpPr>
          <p:spPr>
            <a:xfrm>
              <a:off x="9578243" y="2747667"/>
              <a:ext cx="1553950" cy="1080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Monitoring Manager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B65EDC-402F-2044-9D6F-42092DEE9A27}"/>
                </a:ext>
              </a:extLst>
            </p:cNvPr>
            <p:cNvSpPr/>
            <p:nvPr/>
          </p:nvSpPr>
          <p:spPr>
            <a:xfrm>
              <a:off x="720435" y="1487805"/>
              <a:ext cx="10695709" cy="2663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GB" sz="2400" dirty="0">
                  <a:solidFill>
                    <a:schemeClr val="tx1"/>
                  </a:solidFill>
                </a:rPr>
                <a:t>5GTANGO Service Platform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C9ABD-065F-C148-BDB4-C5DD1CFBE26E}"/>
              </a:ext>
            </a:extLst>
          </p:cNvPr>
          <p:cNvSpPr/>
          <p:nvPr/>
        </p:nvSpPr>
        <p:spPr>
          <a:xfrm>
            <a:off x="713507" y="4585703"/>
            <a:ext cx="10695709" cy="125344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2400" dirty="0">
                <a:solidFill>
                  <a:schemeClr val="tx1"/>
                </a:solidFill>
              </a:rPr>
              <a:t>NS2: Machine Interconnection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66B7-C093-FF40-ADE2-9AFF31D5A74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5176831"/>
            <a:ext cx="9374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C2F90F-D6CE-AD41-92F4-A8E79C04333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059480" y="5176830"/>
            <a:ext cx="1163915" cy="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A07C19-3100-0645-BAE8-A8405F53BD50}"/>
              </a:ext>
            </a:extLst>
          </p:cNvPr>
          <p:cNvCxnSpPr>
            <a:cxnSpLocks/>
          </p:cNvCxnSpPr>
          <p:nvPr/>
        </p:nvCxnSpPr>
        <p:spPr>
          <a:xfrm>
            <a:off x="6345381" y="5259954"/>
            <a:ext cx="535710" cy="1096424"/>
          </a:xfrm>
          <a:prstGeom prst="bentConnector2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>
            <a:extLst>
              <a:ext uri="{FF2B5EF4-FFF2-40B4-BE49-F238E27FC236}">
                <a16:creationId xmlns:a16="http://schemas.microsoft.com/office/drawing/2014/main" id="{F1BF49D5-2C81-924F-A1C8-6213BFB68D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4738" y="5242861"/>
            <a:ext cx="1294160" cy="932874"/>
          </a:xfrm>
          <a:prstGeom prst="bentConnector3">
            <a:avLst>
              <a:gd name="adj1" fmla="val 41"/>
            </a:avLst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EFB192-765E-594C-840B-08D51692CD6C}"/>
              </a:ext>
            </a:extLst>
          </p:cNvPr>
          <p:cNvSpPr txBox="1"/>
          <p:nvPr/>
        </p:nvSpPr>
        <p:spPr>
          <a:xfrm>
            <a:off x="5190669" y="6086782"/>
            <a:ext cx="161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(Production)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A17ACD-76EB-7D4E-B4C8-52AE1D7CF900}"/>
              </a:ext>
            </a:extLst>
          </p:cNvPr>
          <p:cNvSpPr txBox="1"/>
          <p:nvPr/>
        </p:nvSpPr>
        <p:spPr>
          <a:xfrm>
            <a:off x="7381928" y="6086781"/>
            <a:ext cx="1642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NS1 (Quarantine)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E678AD-4EA0-C548-B418-7050D61134C8}"/>
              </a:ext>
            </a:extLst>
          </p:cNvPr>
          <p:cNvSpPr txBox="1"/>
          <p:nvPr/>
        </p:nvSpPr>
        <p:spPr>
          <a:xfrm>
            <a:off x="-81980" y="5140328"/>
            <a:ext cx="87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Machine Data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F2066D-B4F2-064C-8919-2AC65301F17D}"/>
              </a:ext>
            </a:extLst>
          </p:cNvPr>
          <p:cNvGrpSpPr/>
          <p:nvPr/>
        </p:nvGrpSpPr>
        <p:grpSpPr>
          <a:xfrm>
            <a:off x="1998487" y="3288108"/>
            <a:ext cx="9133706" cy="2496338"/>
            <a:chOff x="1998487" y="3671568"/>
            <a:chExt cx="9133706" cy="2496338"/>
          </a:xfrm>
        </p:grpSpPr>
        <p:cxnSp>
          <p:nvCxnSpPr>
            <p:cNvPr id="50" name="Straight Arrow Connector 49" descr="dsasaa">
              <a:extLst>
                <a:ext uri="{FF2B5EF4-FFF2-40B4-BE49-F238E27FC236}">
                  <a16:creationId xmlns:a16="http://schemas.microsoft.com/office/drawing/2014/main" id="{E747AC00-F04C-EF4F-A605-1552DE4F1EAB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stCxn id="15" idx="2"/>
              <a:endCxn id="13" idx="3"/>
            </p:cNvCxnSpPr>
            <p:nvPr/>
          </p:nvCxnSpPr>
          <p:spPr>
            <a:xfrm rot="5400000" flipH="1" flipV="1">
              <a:off x="5423299" y="246756"/>
              <a:ext cx="2284082" cy="9133706"/>
            </a:xfrm>
            <a:prstGeom prst="bentConnector4">
              <a:avLst>
                <a:gd name="adj1" fmla="val -7177"/>
                <a:gd name="adj2" fmla="val 10604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D6A3C0-686D-CA4D-B4F4-61424E181093}"/>
                </a:ext>
              </a:extLst>
            </p:cNvPr>
            <p:cNvSpPr txBox="1"/>
            <p:nvPr/>
          </p:nvSpPr>
          <p:spPr>
            <a:xfrm>
              <a:off x="8127984" y="5829352"/>
              <a:ext cx="1637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IDS Alarm Metric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67EA5B2-A2B4-2243-A90E-7B600DDB1173}"/>
              </a:ext>
            </a:extLst>
          </p:cNvPr>
          <p:cNvGrpSpPr/>
          <p:nvPr/>
        </p:nvGrpSpPr>
        <p:grpSpPr>
          <a:xfrm>
            <a:off x="8738787" y="2680935"/>
            <a:ext cx="849103" cy="607174"/>
            <a:chOff x="8738787" y="3064395"/>
            <a:chExt cx="849103" cy="607174"/>
          </a:xfrm>
        </p:grpSpPr>
        <p:cxnSp>
          <p:nvCxnSpPr>
            <p:cNvPr id="53" name="Straight Arrow Connector 49" descr="dsasaa">
              <a:extLst>
                <a:ext uri="{FF2B5EF4-FFF2-40B4-BE49-F238E27FC236}">
                  <a16:creationId xmlns:a16="http://schemas.microsoft.com/office/drawing/2014/main" id="{804C331E-EF9D-A443-93E2-C495208C286B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>
              <a:off x="8738787" y="3671568"/>
              <a:ext cx="839456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651809-4C6E-F14C-B10D-5E61E65E9521}"/>
                </a:ext>
              </a:extLst>
            </p:cNvPr>
            <p:cNvSpPr txBox="1"/>
            <p:nvPr/>
          </p:nvSpPr>
          <p:spPr>
            <a:xfrm>
              <a:off x="8748434" y="3064395"/>
              <a:ext cx="839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Alarm Trigger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BC8A537-82F0-BD41-84DD-4EF059773F6E}"/>
              </a:ext>
            </a:extLst>
          </p:cNvPr>
          <p:cNvGrpSpPr/>
          <p:nvPr/>
        </p:nvGrpSpPr>
        <p:grpSpPr>
          <a:xfrm>
            <a:off x="6345381" y="3435955"/>
            <a:ext cx="895927" cy="584775"/>
            <a:chOff x="6345381" y="3819415"/>
            <a:chExt cx="895927" cy="584775"/>
          </a:xfrm>
        </p:grpSpPr>
        <p:cxnSp>
          <p:nvCxnSpPr>
            <p:cNvPr id="56" name="Straight Arrow Connector 49" descr="dsasaa">
              <a:extLst>
                <a:ext uri="{FF2B5EF4-FFF2-40B4-BE49-F238E27FC236}">
                  <a16:creationId xmlns:a16="http://schemas.microsoft.com/office/drawing/2014/main" id="{0BFF1C4A-93F1-6B40-9B2A-8791CE72098C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5381" y="4126053"/>
              <a:ext cx="839456" cy="18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8DFD8B-A1E1-E848-92AD-0772FE5D0A67}"/>
                </a:ext>
              </a:extLst>
            </p:cNvPr>
            <p:cNvSpPr txBox="1"/>
            <p:nvPr/>
          </p:nvSpPr>
          <p:spPr>
            <a:xfrm>
              <a:off x="6426791" y="3819415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Trigger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B55111-DF33-1243-85F7-F3315BA1E412}"/>
              </a:ext>
            </a:extLst>
          </p:cNvPr>
          <p:cNvGrpSpPr/>
          <p:nvPr/>
        </p:nvGrpSpPr>
        <p:grpSpPr>
          <a:xfrm>
            <a:off x="4404706" y="2518000"/>
            <a:ext cx="814542" cy="871991"/>
            <a:chOff x="4404706" y="2901460"/>
            <a:chExt cx="814542" cy="871991"/>
          </a:xfrm>
        </p:grpSpPr>
        <p:cxnSp>
          <p:nvCxnSpPr>
            <p:cNvPr id="71" name="Straight Arrow Connector 49" descr="dsasaa">
              <a:extLst>
                <a:ext uri="{FF2B5EF4-FFF2-40B4-BE49-F238E27FC236}">
                  <a16:creationId xmlns:a16="http://schemas.microsoft.com/office/drawing/2014/main" id="{467F0434-65B4-C84C-9C5C-B3CB508BC9F4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247" y="290146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644308-A149-8742-ABE1-B542F93B0CC5}"/>
                </a:ext>
              </a:extLst>
            </p:cNvPr>
            <p:cNvSpPr txBox="1"/>
            <p:nvPr/>
          </p:nvSpPr>
          <p:spPr>
            <a:xfrm>
              <a:off x="4404706" y="3048557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A998A92-AEEC-4646-9A0C-73C813239C11}"/>
              </a:ext>
            </a:extLst>
          </p:cNvPr>
          <p:cNvGrpSpPr/>
          <p:nvPr/>
        </p:nvGrpSpPr>
        <p:grpSpPr>
          <a:xfrm>
            <a:off x="5407391" y="2529797"/>
            <a:ext cx="915830" cy="871993"/>
            <a:chOff x="5407391" y="2913257"/>
            <a:chExt cx="915830" cy="871993"/>
          </a:xfrm>
        </p:grpSpPr>
        <p:cxnSp>
          <p:nvCxnSpPr>
            <p:cNvPr id="72" name="Straight Arrow Connector 49" descr="dsasaa">
              <a:extLst>
                <a:ext uri="{FF2B5EF4-FFF2-40B4-BE49-F238E27FC236}">
                  <a16:creationId xmlns:a16="http://schemas.microsoft.com/office/drawing/2014/main" id="{838C4338-C197-EC46-AFEE-96A7621FF6E1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5415127" y="291325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9D9E9D-8364-5D49-B0CC-41A6965DC853}"/>
                </a:ext>
              </a:extLst>
            </p:cNvPr>
            <p:cNvSpPr txBox="1"/>
            <p:nvPr/>
          </p:nvSpPr>
          <p:spPr>
            <a:xfrm>
              <a:off x="5407391" y="2934736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Result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BB5943-F8A0-EB4A-8C0F-806D31DC7CDE}"/>
              </a:ext>
            </a:extLst>
          </p:cNvPr>
          <p:cNvGrpSpPr/>
          <p:nvPr/>
        </p:nvGrpSpPr>
        <p:grpSpPr>
          <a:xfrm>
            <a:off x="3059480" y="2783265"/>
            <a:ext cx="1163915" cy="830997"/>
            <a:chOff x="3059480" y="3166725"/>
            <a:chExt cx="1163915" cy="830997"/>
          </a:xfrm>
        </p:grpSpPr>
        <p:cxnSp>
          <p:nvCxnSpPr>
            <p:cNvPr id="75" name="Straight Arrow Connector 49" descr="dsasaa">
              <a:extLst>
                <a:ext uri="{FF2B5EF4-FFF2-40B4-BE49-F238E27FC236}">
                  <a16:creationId xmlns:a16="http://schemas.microsoft.com/office/drawing/2014/main" id="{63B357F9-9885-9343-8C7B-59FB663B9013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3059480" y="3993490"/>
              <a:ext cx="116391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FC575B-28A1-F346-B815-A731DC0CF494}"/>
                </a:ext>
              </a:extLst>
            </p:cNvPr>
            <p:cNvSpPr txBox="1"/>
            <p:nvPr/>
          </p:nvSpPr>
          <p:spPr>
            <a:xfrm>
              <a:off x="3217029" y="3166725"/>
              <a:ext cx="915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 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D88303-56AB-F24B-AEB0-3F60E94C52EA}"/>
              </a:ext>
            </a:extLst>
          </p:cNvPr>
          <p:cNvGrpSpPr/>
          <p:nvPr/>
        </p:nvGrpSpPr>
        <p:grpSpPr>
          <a:xfrm>
            <a:off x="1124431" y="2521490"/>
            <a:ext cx="814517" cy="871991"/>
            <a:chOff x="1124431" y="2904950"/>
            <a:chExt cx="814517" cy="871991"/>
          </a:xfrm>
        </p:grpSpPr>
        <p:cxnSp>
          <p:nvCxnSpPr>
            <p:cNvPr id="73" name="Straight Arrow Connector 49" descr="dsasaa">
              <a:extLst>
                <a:ext uri="{FF2B5EF4-FFF2-40B4-BE49-F238E27FC236}">
                  <a16:creationId xmlns:a16="http://schemas.microsoft.com/office/drawing/2014/main" id="{F7848A9F-4799-124C-B9B7-F000C508DBC0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589" y="2904950"/>
              <a:ext cx="1" cy="8719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461CB6F-2865-124B-BC52-7B742ADF9D9B}"/>
                </a:ext>
              </a:extLst>
            </p:cNvPr>
            <p:cNvSpPr txBox="1"/>
            <p:nvPr/>
          </p:nvSpPr>
          <p:spPr>
            <a:xfrm>
              <a:off x="1124431" y="3077986"/>
              <a:ext cx="814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Event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80CC919-96F1-1E4B-BB96-EEB566BB5D8F}"/>
              </a:ext>
            </a:extLst>
          </p:cNvPr>
          <p:cNvGrpSpPr/>
          <p:nvPr/>
        </p:nvGrpSpPr>
        <p:grpSpPr>
          <a:xfrm>
            <a:off x="2093445" y="2533287"/>
            <a:ext cx="814517" cy="871993"/>
            <a:chOff x="2093445" y="2916747"/>
            <a:chExt cx="814517" cy="871993"/>
          </a:xfrm>
        </p:grpSpPr>
        <p:cxnSp>
          <p:nvCxnSpPr>
            <p:cNvPr id="74" name="Straight Arrow Connector 49" descr="dsasaa">
              <a:extLst>
                <a:ext uri="{FF2B5EF4-FFF2-40B4-BE49-F238E27FC236}">
                  <a16:creationId xmlns:a16="http://schemas.microsoft.com/office/drawing/2014/main" id="{7B1FE48D-3E20-7649-A5ED-455E753BFCCD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2093469" y="2916747"/>
              <a:ext cx="0" cy="871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33983C-D4D1-6648-AD13-AA13378CCF4C}"/>
                </a:ext>
              </a:extLst>
            </p:cNvPr>
            <p:cNvSpPr txBox="1"/>
            <p:nvPr/>
          </p:nvSpPr>
          <p:spPr>
            <a:xfrm>
              <a:off x="2093445" y="2922016"/>
              <a:ext cx="8145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C00000"/>
                  </a:solidFill>
                </a:rPr>
                <a:t>Reconf</a:t>
              </a:r>
              <a:r>
                <a:rPr lang="en-GB" sz="1600" b="1" dirty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Task</a:t>
              </a:r>
            </a:p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(MDC)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910D62B-F6AA-9D4B-BF48-18BB51E9E4FE}"/>
              </a:ext>
            </a:extLst>
          </p:cNvPr>
          <p:cNvGrpSpPr/>
          <p:nvPr/>
        </p:nvGrpSpPr>
        <p:grpSpPr>
          <a:xfrm>
            <a:off x="937494" y="3610030"/>
            <a:ext cx="4346894" cy="1171440"/>
            <a:chOff x="937494" y="3993490"/>
            <a:chExt cx="4346894" cy="1171440"/>
          </a:xfrm>
        </p:grpSpPr>
        <p:cxnSp>
          <p:nvCxnSpPr>
            <p:cNvPr id="80" name="Straight Arrow Connector 49" descr="dsasaa">
              <a:extLst>
                <a:ext uri="{FF2B5EF4-FFF2-40B4-BE49-F238E27FC236}">
                  <a16:creationId xmlns:a16="http://schemas.microsoft.com/office/drawing/2014/main" id="{97F3863E-28B4-C143-B87C-0BFBBEB35BD8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CxnSpPr>
              <a:cxnSpLocks/>
              <a:stCxn id="10" idx="1"/>
              <a:endCxn id="16" idx="0"/>
            </p:cNvCxnSpPr>
            <p:nvPr/>
          </p:nvCxnSpPr>
          <p:spPr>
            <a:xfrm rot="10800000" flipH="1" flipV="1">
              <a:off x="937494" y="3993490"/>
              <a:ext cx="4346894" cy="1171440"/>
            </a:xfrm>
            <a:prstGeom prst="bentConnector4">
              <a:avLst>
                <a:gd name="adj1" fmla="val -8871"/>
                <a:gd name="adj2" fmla="val 74702"/>
              </a:avLst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8645BC-0381-394D-B6CA-915FB509612E}"/>
                </a:ext>
              </a:extLst>
            </p:cNvPr>
            <p:cNvSpPr txBox="1"/>
            <p:nvPr/>
          </p:nvSpPr>
          <p:spPr>
            <a:xfrm>
              <a:off x="2013516" y="4547465"/>
              <a:ext cx="2052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</a:rPr>
                <a:t>Reconfigure MDC CNF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FBA9F4-E5B1-B747-B2D3-E9BC9C10BF80}"/>
              </a:ext>
            </a:extLst>
          </p:cNvPr>
          <p:cNvGrpSpPr/>
          <p:nvPr/>
        </p:nvGrpSpPr>
        <p:grpSpPr>
          <a:xfrm>
            <a:off x="355537" y="4514515"/>
            <a:ext cx="1022716" cy="1395819"/>
            <a:chOff x="355537" y="4897975"/>
            <a:chExt cx="1022716" cy="1395819"/>
          </a:xfrm>
          <a:solidFill>
            <a:srgbClr val="FFFF00"/>
          </a:solidFill>
        </p:grpSpPr>
        <p:sp>
          <p:nvSpPr>
            <p:cNvPr id="2" name="Lightning Bolt 1">
              <a:extLst>
                <a:ext uri="{FF2B5EF4-FFF2-40B4-BE49-F238E27FC236}">
                  <a16:creationId xmlns:a16="http://schemas.microsoft.com/office/drawing/2014/main" id="{3B85B2E8-5C1D-B14C-A927-AD80FE3759A2}"/>
                </a:ext>
              </a:extLst>
            </p:cNvPr>
            <p:cNvSpPr/>
            <p:nvPr/>
          </p:nvSpPr>
          <p:spPr>
            <a:xfrm>
              <a:off x="540266" y="4897975"/>
              <a:ext cx="565724" cy="1025215"/>
            </a:xfrm>
            <a:prstGeom prst="lightningBol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A927A-8286-3C4C-9836-3A5A240E07D8}"/>
                </a:ext>
              </a:extLst>
            </p:cNvPr>
            <p:cNvSpPr txBox="1"/>
            <p:nvPr/>
          </p:nvSpPr>
          <p:spPr>
            <a:xfrm>
              <a:off x="355537" y="5955240"/>
              <a:ext cx="102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4">
                      <a:lumMod val="75000"/>
                    </a:schemeClr>
                  </a:solidFill>
                </a:rPr>
                <a:t>Intrusion!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Intrusion Detection &amp; Reconfiguration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416</Words>
  <Application>Microsoft Office PowerPoint</Application>
  <PresentationFormat>Widescreen</PresentationFormat>
  <Paragraphs>101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Smart Manufacturing Pilot Use Case 2: Threat Detection &amp; Isolation</vt:lpstr>
      <vt:lpstr>High-Level Architecture: Normal Production</vt:lpstr>
      <vt:lpstr>High-Level Architecture: Intrusion</vt:lpstr>
      <vt:lpstr>Details: Intrusion Detection &amp; Reconfiguration</vt:lpstr>
      <vt:lpstr>Demo Steps</vt:lpstr>
      <vt:lpstr>Details: Intrusion Detection &amp; Reconfiguration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2019-06-17T07:05:47Z</dcterms:created>
  <dcterms:modified xsi:type="dcterms:W3CDTF">2020-03-04T14:55:42Z</dcterms:modified>
</cp:coreProperties>
</file>