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9" r:id="rId3"/>
    <p:sldId id="272" r:id="rId4"/>
    <p:sldId id="273" r:id="rId5"/>
    <p:sldId id="280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892"/>
    <a:srgbClr val="656565"/>
    <a:srgbClr val="004892"/>
    <a:srgbClr val="003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1236"/>
  </p:normalViewPr>
  <p:slideViewPr>
    <p:cSldViewPr>
      <p:cViewPr varScale="1">
        <p:scale>
          <a:sx n="142" d="100"/>
          <a:sy n="142" d="100"/>
        </p:scale>
        <p:origin x="2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E4173-D53E-4D1F-80BE-70FD664BF5FA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B05AD-709C-4DB5-B153-1EB642EFD51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54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B05AD-709C-4DB5-B153-1EB642EFD510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B05AD-709C-4DB5-B153-1EB642EFD510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2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Preprocessing steps: </a:t>
            </a:r>
          </a:p>
          <a:p>
            <a:pPr marL="171450" indent="-171450">
              <a:buFontTx/>
              <a:buChar char="-"/>
            </a:pPr>
            <a:r>
              <a:rPr lang="en-AT" dirty="0"/>
              <a:t>Tokenization (Body of text is broken down into several sentences)</a:t>
            </a:r>
          </a:p>
          <a:p>
            <a:pPr marL="171450" indent="-171450">
              <a:buFontTx/>
              <a:buChar char="-"/>
            </a:pPr>
            <a:r>
              <a:rPr lang="en-AT" dirty="0"/>
              <a:t>Deleting stop words (such as is, the, a, …)</a:t>
            </a:r>
          </a:p>
          <a:p>
            <a:pPr marL="171450" indent="-171450">
              <a:buFontTx/>
              <a:buChar char="-"/>
            </a:pPr>
            <a:r>
              <a:rPr lang="en-AT" dirty="0"/>
              <a:t>Deleting Special Characters (@, urls)</a:t>
            </a:r>
          </a:p>
          <a:p>
            <a:pPr marL="171450" indent="-171450">
              <a:buFontTx/>
              <a:buChar char="-"/>
            </a:pPr>
            <a:r>
              <a:rPr lang="en-AT" dirty="0"/>
              <a:t>Lowercase text</a:t>
            </a:r>
          </a:p>
          <a:p>
            <a:pPr marL="171450" indent="-171450">
              <a:buFontTx/>
              <a:buChar char="-"/>
            </a:pPr>
            <a:r>
              <a:rPr lang="en-AT" dirty="0"/>
              <a:t>Lemmatization (Structure of word is analyzed and converted into its normalized form)</a:t>
            </a:r>
          </a:p>
          <a:p>
            <a:pPr marL="171450" indent="-171450">
              <a:buFontTx/>
              <a:buChar char="-"/>
            </a:pPr>
            <a:r>
              <a:rPr lang="en-AT" dirty="0"/>
              <a:t>Data Preparation (Convert tokens into dictionary)</a:t>
            </a:r>
          </a:p>
          <a:p>
            <a:pPr marL="171450" indent="-171450">
              <a:buFontTx/>
              <a:buChar char="-"/>
            </a:pP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B05AD-709C-4DB5-B153-1EB642EFD510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0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B05AD-709C-4DB5-B153-1EB642EFD510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46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auw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tx2">
              <a:alpha val="70195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n afbeel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4986868" y="950913"/>
            <a:ext cx="4157132" cy="49625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gro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en grafie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4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4038600" cy="467863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/>
          </p:nvPr>
        </p:nvSpPr>
        <p:spPr>
          <a:xfrm>
            <a:off x="4978400" y="950913"/>
            <a:ext cx="4165600" cy="49625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kolom en 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8" name="Picture 4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520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calaSans"/>
                <a:cs typeface="Scala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5282"/>
            <a:ext cx="4040188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ScalaSans"/>
                <a:cs typeface="ScalaSans"/>
              </a:defRPr>
            </a:lvl1pPr>
            <a:lvl2pPr>
              <a:spcAft>
                <a:spcPts val="600"/>
              </a:spcAft>
              <a:defRPr sz="2000">
                <a:latin typeface="ScalaSans"/>
                <a:cs typeface="ScalaSans"/>
              </a:defRPr>
            </a:lvl2pPr>
            <a:lvl3pPr>
              <a:spcAft>
                <a:spcPts val="600"/>
              </a:spcAft>
              <a:defRPr sz="2000">
                <a:latin typeface="ScalaSans"/>
                <a:cs typeface="ScalaSans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5520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calaSans"/>
                <a:cs typeface="Scala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75282"/>
            <a:ext cx="4041775" cy="403815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latin typeface="ScalaSans"/>
                <a:cs typeface="ScalaSans"/>
              </a:defRPr>
            </a:lvl1pPr>
            <a:lvl2pPr>
              <a:spcAft>
                <a:spcPts val="600"/>
              </a:spcAft>
              <a:defRPr sz="2000">
                <a:latin typeface="ScalaSans"/>
                <a:cs typeface="ScalaSans"/>
              </a:defRPr>
            </a:lvl2pPr>
            <a:lvl3pPr>
              <a:spcAft>
                <a:spcPts val="600"/>
              </a:spcAft>
              <a:defRPr sz="2000">
                <a:latin typeface="ScalaSans"/>
                <a:cs typeface="ScalaSans"/>
              </a:defRPr>
            </a:lvl3pPr>
            <a:lvl4pPr>
              <a:defRPr sz="1600">
                <a:latin typeface="ScalaSans"/>
                <a:cs typeface="ScalaSans"/>
              </a:defRPr>
            </a:lvl4pPr>
            <a:lvl5pPr>
              <a:defRPr sz="1600">
                <a:latin typeface="ScalaSans"/>
                <a:cs typeface="Scala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blauw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toslide brons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toslide groen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w 3841"/>
              <a:gd name="T11" fmla="*/ 208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toslide grijs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fotoslide lichtblauw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fotoslide lichtbrons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5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screen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5200" y="1476000"/>
            <a:ext cx="4280400" cy="146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bg1"/>
                </a:solidFill>
                <a:latin typeface="ScalaSans"/>
                <a:ea typeface="ヒラギノ角ゴ Pro W3" pitchFamily="-109" charset="-128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00" y="2833200"/>
            <a:ext cx="4381200" cy="525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bg1"/>
                </a:solidFill>
                <a:latin typeface="ScalaSans"/>
                <a:ea typeface="ヒラギノ角ゴ Pro W3" pitchFamily="-109" charset="-128"/>
                <a:cs typeface="Scala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lvl="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272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0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pic>
        <p:nvPicPr>
          <p:cNvPr id="8" name="Picture 7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02-UTI_Basisvormen_powerpoint_05.png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fotoslide lichtgroen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br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blau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grij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blau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bron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slide lichtgro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bg1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5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22602" y="1963618"/>
            <a:ext cx="4386263" cy="1208134"/>
          </a:xfrm>
        </p:spPr>
        <p:txBody>
          <a:bodyPr>
            <a:normAutofit/>
          </a:bodyPr>
          <a:lstStyle>
            <a:lvl1pPr>
              <a:buFontTx/>
              <a:buNone/>
              <a:defRPr sz="3200">
                <a:solidFill>
                  <a:srgbClr val="003366"/>
                </a:solidFill>
                <a:latin typeface="ScalaSans"/>
                <a:cs typeface="Scala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6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0"/>
            <a:ext cx="9144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rons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groen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grijs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lichtblauw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lichtbrons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lichtgroen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2161" y="712"/>
              </a:cxn>
              <a:cxn ang="0">
                <a:pos x="329" y="712"/>
              </a:cxn>
              <a:cxn ang="0">
                <a:pos x="0" y="392"/>
              </a:cxn>
              <a:cxn ang="0">
                <a:pos x="0" y="0"/>
              </a:cxn>
              <a:cxn ang="0">
                <a:pos x="2161" y="0"/>
              </a:cxn>
              <a:cxn ang="0">
                <a:pos x="2161" y="712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53300" y="6035675"/>
            <a:ext cx="14986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236" y="1476743"/>
            <a:ext cx="42799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764427" y="2832028"/>
            <a:ext cx="4403052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ScalaSans"/>
                <a:cs typeface="ScalaSan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0" y="477838"/>
            <a:ext cx="9144000" cy="6380162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0" y="0"/>
            <a:ext cx="6097588" cy="635000"/>
          </a:xfrm>
          <a:custGeom>
            <a:avLst/>
            <a:gdLst>
              <a:gd name="T0" fmla="*/ 0 w 3841"/>
              <a:gd name="T1" fmla="*/ 208 h 400"/>
              <a:gd name="T2" fmla="*/ 0 w 3841"/>
              <a:gd name="T3" fmla="*/ 0 h 400"/>
              <a:gd name="T4" fmla="*/ 3841 w 3841"/>
              <a:gd name="T5" fmla="*/ 0 h 400"/>
              <a:gd name="T6" fmla="*/ 3841 w 3841"/>
              <a:gd name="T7" fmla="*/ 400 h 400"/>
              <a:gd name="T8" fmla="*/ 184 w 3841"/>
              <a:gd name="T9" fmla="*/ 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</a:path>
            </a:pathLst>
          </a:custGeom>
          <a:noFill/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pic>
        <p:nvPicPr>
          <p:cNvPr id="6" name="Picture 5" descr="02-UTI_Basisvormen_powerpoint_03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6250" y="6061075"/>
            <a:ext cx="2540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2"/>
            <a:ext cx="82296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calaSans"/>
                <a:cs typeface="Scala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520"/>
            <a:ext cx="8229600" cy="467791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2"/>
                </a:solidFill>
                <a:latin typeface="ScalaSans"/>
                <a:cs typeface="ScalaSans"/>
              </a:defRPr>
            </a:lvl1pPr>
            <a:lvl2pPr>
              <a:spcAft>
                <a:spcPts val="600"/>
              </a:spcAft>
              <a:buFont typeface="Arial"/>
              <a:buChar char="•"/>
              <a:defRPr sz="2000">
                <a:solidFill>
                  <a:schemeClr val="tx2"/>
                </a:solidFill>
                <a:latin typeface="ScalaSans"/>
                <a:cs typeface="ScalaSans"/>
              </a:defRPr>
            </a:lvl2pPr>
            <a:lvl3pPr>
              <a:spcAft>
                <a:spcPts val="600"/>
              </a:spcAft>
              <a:defRPr sz="2000">
                <a:solidFill>
                  <a:schemeClr val="tx2"/>
                </a:solidFill>
                <a:latin typeface="ScalaSans"/>
                <a:cs typeface="ScalaSan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57925"/>
            <a:ext cx="206375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ScalaSans"/>
                <a:ea typeface="+mn-ea"/>
                <a:cs typeface="ScalaSans"/>
              </a:defRPr>
            </a:lvl1pPr>
          </a:lstStyle>
          <a:p>
            <a:endParaRPr lang="nl-NL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13688" y="6257925"/>
            <a:ext cx="7731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02A74317-FC63-42EA-9515-6631B79AD967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160963" y="6257925"/>
            <a:ext cx="23574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ScalaSans" pitchFamily="34" charset="0"/>
                <a:cs typeface="ヒラギノ角ゴ Pro W3"/>
              </a:defRPr>
            </a:lvl1pPr>
          </a:lstStyle>
          <a:p>
            <a:fld id="{2F89B8A7-4978-4702-A1B7-ADFCA16972BF}" type="datetimeFigureOut">
              <a:rPr lang="nl-NL" smtClean="0"/>
              <a:pPr/>
              <a:t>25-10-2021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calaSans"/>
          <a:ea typeface="ヒラギノ角ゴ Pro W3" pitchFamily="-109" charset="-128"/>
          <a:cs typeface="ScalaSan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Proposal Presentation</a:t>
            </a:r>
            <a:endParaRPr 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38693" y="2400726"/>
            <a:ext cx="4403052" cy="720080"/>
          </a:xfrm>
        </p:spPr>
        <p:txBody>
          <a:bodyPr>
            <a:normAutofit/>
          </a:bodyPr>
          <a:lstStyle/>
          <a:p>
            <a:r>
              <a:rPr lang="nl-NL" sz="1800" dirty="0"/>
              <a:t>Stefan Winter</a:t>
            </a:r>
          </a:p>
          <a:p>
            <a:r>
              <a:rPr lang="nl-NL" sz="1600" dirty="0"/>
              <a:t>SNR: 2067606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7A83EE-C735-AD4A-9B43-E680F97AB1CD}"/>
              </a:ext>
            </a:extLst>
          </p:cNvPr>
          <p:cNvCxnSpPr>
            <a:cxnSpLocks/>
          </p:cNvCxnSpPr>
          <p:nvPr/>
        </p:nvCxnSpPr>
        <p:spPr>
          <a:xfrm>
            <a:off x="4752000" y="2400726"/>
            <a:ext cx="43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/>
          <a:lstStyle/>
          <a:p>
            <a:r>
              <a:rPr lang="en-AT" dirty="0"/>
              <a:t>WallStreetBets phenomenon</a:t>
            </a:r>
          </a:p>
          <a:p>
            <a:endParaRPr lang="en-AT" dirty="0"/>
          </a:p>
          <a:p>
            <a:r>
              <a:rPr lang="en-AT" dirty="0"/>
              <a:t>Decentralized &amp; coordinated buying of stocks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Can lead to price increases</a:t>
            </a:r>
          </a:p>
          <a:p>
            <a:pPr lvl="1"/>
            <a:endParaRPr lang="en-AT" dirty="0"/>
          </a:p>
          <a:p>
            <a:r>
              <a:rPr lang="en-AT" dirty="0"/>
              <a:t>Requires participants to share sentiment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Measuring the group’s sentiment</a:t>
            </a:r>
          </a:p>
          <a:p>
            <a:endParaRPr lang="en-AT" dirty="0"/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Overview of Thesis</a:t>
            </a:r>
          </a:p>
        </p:txBody>
      </p:sp>
    </p:spTree>
    <p:extLst>
      <p:ext uri="{BB962C8B-B14F-4D97-AF65-F5344CB8AC3E}">
        <p14:creationId xmlns:p14="http://schemas.microsoft.com/office/powerpoint/2010/main" val="321011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/>
          <a:lstStyle/>
          <a:p>
            <a:r>
              <a:rPr lang="en-AT" b="1" dirty="0"/>
              <a:t>Main Research Question</a:t>
            </a:r>
          </a:p>
          <a:p>
            <a:pPr lvl="1"/>
            <a:r>
              <a:rPr lang="en-GB" dirty="0"/>
              <a:t>Can sentiment analysis of the </a:t>
            </a:r>
            <a:r>
              <a:rPr lang="en-GB" dirty="0" err="1"/>
              <a:t>WallStreetBets</a:t>
            </a:r>
            <a:r>
              <a:rPr lang="en-GB" dirty="0"/>
              <a:t> Reddit-forum be used to predict daily changes in the stock prices of selected securities? </a:t>
            </a:r>
          </a:p>
          <a:p>
            <a:r>
              <a:rPr lang="en-AT" b="1" dirty="0"/>
              <a:t>Sub Research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Which sentiment analysis approach performs best on predefined key performance indicators?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How can the domain-specific language of the Reddit forum </a:t>
            </a:r>
            <a:r>
              <a:rPr lang="en-GB" dirty="0" err="1"/>
              <a:t>WallStreetBets</a:t>
            </a:r>
            <a:r>
              <a:rPr lang="en-GB" dirty="0"/>
              <a:t> best be incorporated into sentiment analysis?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Which machine learning algorithm delivers the best predictive performance for changes in daily stock prices of selected securities based on the sentiment analysis performed earlier? </a:t>
            </a:r>
          </a:p>
          <a:p>
            <a:pPr marL="914400" lvl="1" indent="-457200">
              <a:buFont typeface="+mj-lt"/>
              <a:buAutoNum type="arabicPeriod"/>
            </a:pP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02688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/>
          <a:lstStyle/>
          <a:p>
            <a:r>
              <a:rPr lang="en-AT" dirty="0"/>
              <a:t>Little academic research of impact of Reddit on financial markets</a:t>
            </a:r>
          </a:p>
          <a:p>
            <a:r>
              <a:rPr lang="en-AT" dirty="0"/>
              <a:t>Methods that work best to perform sentiment analysis on Reddit</a:t>
            </a:r>
          </a:p>
          <a:p>
            <a:r>
              <a:rPr lang="en-AT" dirty="0"/>
              <a:t>Domain specific language</a:t>
            </a:r>
          </a:p>
          <a:p>
            <a:pPr lvl="1">
              <a:spcBef>
                <a:spcPts val="0"/>
              </a:spcBef>
            </a:pPr>
            <a:r>
              <a:rPr lang="en-AT" sz="1700" dirty="0">
                <a:solidFill>
                  <a:srgbClr val="154892"/>
                </a:solidFill>
              </a:rPr>
              <a:t>Explore methods to incorporate it</a:t>
            </a:r>
          </a:p>
          <a:p>
            <a:endParaRPr lang="en-AT" dirty="0"/>
          </a:p>
          <a:p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Motivation for Research - Scientific</a:t>
            </a:r>
          </a:p>
        </p:txBody>
      </p:sp>
    </p:spTree>
    <p:extLst>
      <p:ext uri="{BB962C8B-B14F-4D97-AF65-F5344CB8AC3E}">
        <p14:creationId xmlns:p14="http://schemas.microsoft.com/office/powerpoint/2010/main" val="288330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/>
          <a:lstStyle/>
          <a:p>
            <a:r>
              <a:rPr lang="en-AT" dirty="0"/>
              <a:t>Educate market participants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Individual investors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Institutional investors</a:t>
            </a:r>
          </a:p>
          <a:p>
            <a:r>
              <a:rPr lang="en-AT" dirty="0"/>
              <a:t>Increased Market Efficiency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Increases market stability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Avoids potential spillover effects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Motivation for Research - Societal</a:t>
            </a:r>
          </a:p>
        </p:txBody>
      </p:sp>
    </p:spTree>
    <p:extLst>
      <p:ext uri="{BB962C8B-B14F-4D97-AF65-F5344CB8AC3E}">
        <p14:creationId xmlns:p14="http://schemas.microsoft.com/office/powerpoint/2010/main" val="204082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>
            <a:normAutofit/>
          </a:bodyPr>
          <a:lstStyle/>
          <a:p>
            <a:r>
              <a:rPr lang="en-AT" dirty="0"/>
              <a:t>Plenty of literature about sentiment analysis</a:t>
            </a:r>
          </a:p>
          <a:p>
            <a:endParaRPr lang="en-AT" dirty="0"/>
          </a:p>
          <a:p>
            <a:r>
              <a:rPr lang="en-AT" dirty="0"/>
              <a:t>Almost no research of sentiment analysis applied on Reddit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Do not incorporate domain-specific language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Only one published paper on WallStreetBets!</a:t>
            </a:r>
          </a:p>
          <a:p>
            <a:pPr lvl="2"/>
            <a:r>
              <a:rPr lang="en-AT" sz="1800" dirty="0">
                <a:solidFill>
                  <a:srgbClr val="154892"/>
                </a:solidFill>
              </a:rPr>
              <a:t>Paper used text2emotion package</a:t>
            </a:r>
          </a:p>
          <a:p>
            <a:endParaRPr lang="en-AT" dirty="0"/>
          </a:p>
          <a:p>
            <a:r>
              <a:rPr lang="en-AT" dirty="0"/>
              <a:t>Predicting stock prices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Most research uses time-series forecasting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Ignores other contextual information</a:t>
            </a:r>
          </a:p>
          <a:p>
            <a:endParaRPr lang="en-AT" sz="2400" i="1" dirty="0"/>
          </a:p>
          <a:p>
            <a:pPr lvl="1"/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State of Literature</a:t>
            </a:r>
          </a:p>
        </p:txBody>
      </p:sp>
    </p:spTree>
    <p:extLst>
      <p:ext uri="{BB962C8B-B14F-4D97-AF65-F5344CB8AC3E}">
        <p14:creationId xmlns:p14="http://schemas.microsoft.com/office/powerpoint/2010/main" val="312060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/>
          <a:lstStyle/>
          <a:p>
            <a:r>
              <a:rPr lang="en-AT" dirty="0"/>
              <a:t>Reddit Data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Pushshift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Elastic Database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Limitations:</a:t>
            </a:r>
          </a:p>
          <a:p>
            <a:pPr lvl="2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Does not update certain metadata</a:t>
            </a:r>
          </a:p>
          <a:p>
            <a:endParaRPr lang="en-AT" dirty="0"/>
          </a:p>
          <a:p>
            <a:r>
              <a:rPr lang="en-AT" dirty="0"/>
              <a:t>Stock Prices</a:t>
            </a:r>
          </a:p>
          <a:p>
            <a:pPr lvl="1">
              <a:spcBef>
                <a:spcPts val="0"/>
              </a:spcBef>
            </a:pPr>
            <a:r>
              <a:rPr lang="en-AT" sz="1800" dirty="0">
                <a:solidFill>
                  <a:srgbClr val="154892"/>
                </a:solidFill>
              </a:rPr>
              <a:t>Yahoo finance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0343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>
            <a:normAutofit fontScale="92500" lnSpcReduction="20000"/>
          </a:bodyPr>
          <a:lstStyle/>
          <a:p>
            <a:r>
              <a:rPr lang="en-AT" sz="2200" dirty="0"/>
              <a:t>Preprocessing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Tokenization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Deleting stop words and special characters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Lowercasing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Lemmatization</a:t>
            </a:r>
          </a:p>
          <a:p>
            <a:r>
              <a:rPr lang="en-AT" sz="2200" dirty="0"/>
              <a:t>Sentiment Analysis Algorithms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Naïve Bayes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Support Vector Machines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LSTM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BERT</a:t>
            </a:r>
          </a:p>
          <a:p>
            <a:r>
              <a:rPr lang="en-AT" sz="2200" dirty="0"/>
              <a:t>Stock Price Prediction Algorithms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ARIMA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Multiple Linear Regression</a:t>
            </a:r>
          </a:p>
          <a:p>
            <a:pPr lvl="1">
              <a:spcBef>
                <a:spcPts val="0"/>
              </a:spcBef>
            </a:pPr>
            <a:r>
              <a:rPr lang="en-AT" sz="1900" dirty="0">
                <a:solidFill>
                  <a:srgbClr val="154892"/>
                </a:solidFill>
              </a:rPr>
              <a:t>LSTM</a:t>
            </a:r>
          </a:p>
          <a:p>
            <a:pPr lvl="1"/>
            <a:endParaRPr lang="en-AT" dirty="0"/>
          </a:p>
          <a:p>
            <a:pPr lvl="1"/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8371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5EA7F-6E7D-7E46-BAE9-7A5CCC847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4800"/>
            <a:ext cx="8229600" cy="4678638"/>
          </a:xfrm>
        </p:spPr>
        <p:txBody>
          <a:bodyPr/>
          <a:lstStyle/>
          <a:p>
            <a:r>
              <a:rPr lang="en-AT" dirty="0"/>
              <a:t>Ground Truth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Unlabeled data</a:t>
            </a:r>
          </a:p>
          <a:p>
            <a:r>
              <a:rPr lang="en-AT" dirty="0"/>
              <a:t>Accuracy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Correctly predicted observations over all observations</a:t>
            </a:r>
          </a:p>
          <a:p>
            <a:r>
              <a:rPr lang="en-AT" dirty="0"/>
              <a:t>Precision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Proportion of positively predicted observations that were actually positive</a:t>
            </a:r>
          </a:p>
          <a:p>
            <a:r>
              <a:rPr lang="en-AT" dirty="0"/>
              <a:t>Recall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Percentage of relevant results that were correctly classified</a:t>
            </a:r>
          </a:p>
          <a:p>
            <a:r>
              <a:rPr lang="en-AT" dirty="0"/>
              <a:t>F-score</a:t>
            </a:r>
          </a:p>
          <a:p>
            <a:pPr lvl="1"/>
            <a:r>
              <a:rPr lang="en-AT" sz="1800" dirty="0">
                <a:solidFill>
                  <a:srgbClr val="154892"/>
                </a:solidFill>
              </a:rPr>
              <a:t>Weighted mean of Precision and Recall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A3C5-D4AC-B747-9293-24E33E36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061682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364</Words>
  <Application>Microsoft Macintosh PowerPoint</Application>
  <PresentationFormat>On-screen Show (4:3)</PresentationFormat>
  <Paragraphs>87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ScalaSans</vt:lpstr>
      <vt:lpstr>Default Theme</vt:lpstr>
      <vt:lpstr>Proposal Presentation</vt:lpstr>
      <vt:lpstr>Overview of Thesis</vt:lpstr>
      <vt:lpstr>Research Questions</vt:lpstr>
      <vt:lpstr>Motivation for Research - Scientific</vt:lpstr>
      <vt:lpstr>Motivation for Research - Societal</vt:lpstr>
      <vt:lpstr>State of Literature</vt:lpstr>
      <vt:lpstr>Dataset</vt:lpstr>
      <vt:lpstr>Methods</vt:lpstr>
      <vt:lpstr>Evaluation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Tilburg University</dc:title>
  <dc:creator>Cdongen</dc:creator>
  <cp:lastModifiedBy>Stefan Winter</cp:lastModifiedBy>
  <cp:revision>85</cp:revision>
  <dcterms:created xsi:type="dcterms:W3CDTF">2011-04-28T13:09:38Z</dcterms:created>
  <dcterms:modified xsi:type="dcterms:W3CDTF">2021-10-25T20:05:01Z</dcterms:modified>
</cp:coreProperties>
</file>