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ba38ce66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ba38ce66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ba38ce66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ba38ce66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ba38ce66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ba38ce66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ba38ce6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ba38ce6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ba38ce66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ba38ce66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ba38ce66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ba38ce66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ba38ce66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ba38ce66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ba38ce66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ba38ce66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ba38ce66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ba38ce66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ba38ce66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ba38ce66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ba38ce66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ba38ce66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1449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i="1">
              <a:solidFill>
                <a:srgbClr val="F3F3F3"/>
              </a:solidFill>
              <a:highlight>
                <a:schemeClr val="accent5"/>
              </a:highlight>
              <a:latin typeface="Times New Roman"/>
              <a:ea typeface="Times New Roman"/>
              <a:cs typeface="Times New Roman"/>
              <a:sym typeface="Times New Roman"/>
            </a:endParaRPr>
          </a:p>
          <a:p>
            <a:pPr indent="0" lvl="0" marL="0" rtl="0" algn="ctr">
              <a:spcBef>
                <a:spcPts val="0"/>
              </a:spcBef>
              <a:spcAft>
                <a:spcPts val="0"/>
              </a:spcAft>
              <a:buNone/>
            </a:pPr>
            <a:r>
              <a:rPr i="1" lang="ro">
                <a:solidFill>
                  <a:srgbClr val="F3F3F3"/>
                </a:solidFill>
                <a:highlight>
                  <a:schemeClr val="accent5"/>
                </a:highlight>
                <a:latin typeface="Times New Roman"/>
                <a:ea typeface="Times New Roman"/>
                <a:cs typeface="Times New Roman"/>
                <a:sym typeface="Times New Roman"/>
              </a:rPr>
              <a:t>Modele evolutive rivale în imunologie, cu interpretări  în mediul Matlab</a:t>
            </a:r>
            <a:endParaRPr i="1">
              <a:solidFill>
                <a:srgbClr val="F3F3F3"/>
              </a:solidFill>
              <a:highlight>
                <a:schemeClr val="accent5"/>
              </a:highlight>
              <a:latin typeface="Times New Roman"/>
              <a:ea typeface="Times New Roman"/>
              <a:cs typeface="Times New Roman"/>
              <a:sym typeface="Times New Roman"/>
            </a:endParaRPr>
          </a:p>
        </p:txBody>
      </p:sp>
      <p:sp>
        <p:nvSpPr>
          <p:cNvPr id="55" name="Google Shape;55;p13"/>
          <p:cNvSpPr txBox="1"/>
          <p:nvPr>
            <p:ph idx="1" type="subTitle"/>
          </p:nvPr>
        </p:nvSpPr>
        <p:spPr>
          <a:xfrm>
            <a:off x="492700" y="4008975"/>
            <a:ext cx="8520600" cy="792600"/>
          </a:xfrm>
          <a:prstGeom prst="rect">
            <a:avLst/>
          </a:prstGeom>
        </p:spPr>
        <p:txBody>
          <a:bodyPr anchorCtr="0" anchor="t" bIns="91425" lIns="91425" spcFirstLastPara="1" rIns="91425" wrap="square" tIns="91425">
            <a:noAutofit/>
          </a:bodyPr>
          <a:lstStyle/>
          <a:p>
            <a:pPr indent="0" lvl="0" marL="0" rtl="0" algn="ctr">
              <a:lnSpc>
                <a:spcPct val="120000"/>
              </a:lnSpc>
              <a:spcBef>
                <a:spcPts val="0"/>
              </a:spcBef>
              <a:spcAft>
                <a:spcPts val="0"/>
              </a:spcAft>
              <a:buClr>
                <a:schemeClr val="dk1"/>
              </a:buClr>
              <a:buSzPts val="1100"/>
              <a:buFont typeface="Arial"/>
              <a:buNone/>
            </a:pPr>
            <a:r>
              <a:rPr i="1" lang="ro">
                <a:solidFill>
                  <a:srgbClr val="000000"/>
                </a:solidFill>
              </a:rPr>
              <a:t>Student: Ciobanu Ștefana</a:t>
            </a:r>
            <a:endParaRPr i="1">
              <a:solidFill>
                <a:srgbClr val="000000"/>
              </a:solidFill>
            </a:endParaRPr>
          </a:p>
          <a:p>
            <a:pPr indent="0" lvl="0" marL="0" rtl="0" algn="ctr">
              <a:lnSpc>
                <a:spcPct val="120000"/>
              </a:lnSpc>
              <a:spcBef>
                <a:spcPts val="0"/>
              </a:spcBef>
              <a:spcAft>
                <a:spcPts val="0"/>
              </a:spcAft>
              <a:buClr>
                <a:schemeClr val="dk1"/>
              </a:buClr>
              <a:buSzPts val="1100"/>
              <a:buFont typeface="Arial"/>
              <a:buNone/>
            </a:pPr>
            <a:r>
              <a:rPr i="1" lang="ro">
                <a:solidFill>
                  <a:srgbClr val="000000"/>
                </a:solidFill>
              </a:rPr>
              <a:t>Coordonator științific: Lector Doctor Iacob Florin</a:t>
            </a:r>
            <a:endParaRPr i="1">
              <a:solidFill>
                <a:srgbClr val="000000"/>
              </a:solidFill>
            </a:endParaRPr>
          </a:p>
          <a:p>
            <a:pPr indent="0" lvl="0" marL="0" rtl="0" algn="l">
              <a:lnSpc>
                <a:spcPct val="115000"/>
              </a:lnSpc>
              <a:spcBef>
                <a:spcPts val="0"/>
              </a:spcBef>
              <a:spcAft>
                <a:spcPts val="0"/>
              </a:spcAft>
              <a:buClr>
                <a:schemeClr val="dk1"/>
              </a:buClr>
              <a:buSzPts val="1100"/>
              <a:buFont typeface="Arial"/>
              <a:buNone/>
            </a:pPr>
            <a:r>
              <a:t/>
            </a:r>
            <a:endParaRPr i="1">
              <a:solidFill>
                <a:srgbClr val="000000"/>
              </a:solidFill>
            </a:endParaRPr>
          </a:p>
          <a:p>
            <a:pPr indent="0" lvl="0" marL="0" rtl="0" algn="ctr">
              <a:spcBef>
                <a:spcPts val="0"/>
              </a:spcBef>
              <a:spcAft>
                <a:spcPts val="0"/>
              </a:spcAft>
              <a:buNone/>
            </a:pPr>
            <a:r>
              <a:t/>
            </a:r>
            <a:endParaRPr i="1">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1898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i="1" lang="ro" sz="2400">
                <a:solidFill>
                  <a:srgbClr val="8E7CC3"/>
                </a:solidFill>
                <a:latin typeface="Times New Roman"/>
                <a:ea typeface="Times New Roman"/>
                <a:cs typeface="Times New Roman"/>
                <a:sym typeface="Times New Roman"/>
              </a:rPr>
              <a:t>Implementarea modelului imunității la respingerea unui transplant</a:t>
            </a:r>
            <a:endParaRPr i="1" sz="2400">
              <a:solidFill>
                <a:srgbClr val="8E7CC3"/>
              </a:solidFill>
              <a:latin typeface="Times New Roman"/>
              <a:ea typeface="Times New Roman"/>
              <a:cs typeface="Times New Roman"/>
              <a:sym typeface="Times New Roman"/>
            </a:endParaRPr>
          </a:p>
          <a:p>
            <a:pPr indent="0" lvl="0" marL="0" rtl="0" algn="l">
              <a:spcBef>
                <a:spcPts val="400"/>
              </a:spcBef>
              <a:spcAft>
                <a:spcPts val="0"/>
              </a:spcAft>
              <a:buNone/>
            </a:pPr>
            <a:r>
              <a:t/>
            </a:r>
            <a:endParaRPr/>
          </a:p>
        </p:txBody>
      </p:sp>
      <p:pic>
        <p:nvPicPr>
          <p:cNvPr id="111" name="Google Shape;111;p22"/>
          <p:cNvPicPr preferRelativeResize="0"/>
          <p:nvPr/>
        </p:nvPicPr>
        <p:blipFill>
          <a:blip r:embed="rId3">
            <a:alphaModFix/>
          </a:blip>
          <a:stretch>
            <a:fillRect/>
          </a:stretch>
        </p:blipFill>
        <p:spPr>
          <a:xfrm>
            <a:off x="1857975" y="982100"/>
            <a:ext cx="5241680" cy="396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ro">
                <a:solidFill>
                  <a:srgbClr val="8E7CC3"/>
                </a:solidFill>
                <a:latin typeface="Times New Roman"/>
                <a:ea typeface="Times New Roman"/>
                <a:cs typeface="Times New Roman"/>
                <a:sym typeface="Times New Roman"/>
              </a:rPr>
              <a:t>Implementarea modelului de creștere a unei tumori</a:t>
            </a:r>
            <a:endParaRPr i="1">
              <a:solidFill>
                <a:srgbClr val="8E7CC3"/>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17" name="Google Shape;117;p23"/>
          <p:cNvPicPr preferRelativeResize="0"/>
          <p:nvPr/>
        </p:nvPicPr>
        <p:blipFill>
          <a:blip r:embed="rId3">
            <a:alphaModFix/>
          </a:blip>
          <a:stretch>
            <a:fillRect/>
          </a:stretch>
        </p:blipFill>
        <p:spPr>
          <a:xfrm>
            <a:off x="333375" y="1643082"/>
            <a:ext cx="8477250" cy="292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ro">
                <a:solidFill>
                  <a:srgbClr val="3D85C6"/>
                </a:solidFill>
                <a:latin typeface="Times New Roman"/>
                <a:ea typeface="Times New Roman"/>
                <a:cs typeface="Times New Roman"/>
                <a:sym typeface="Times New Roman"/>
              </a:rPr>
              <a:t>5. Concluzie</a:t>
            </a:r>
            <a:endParaRPr i="1">
              <a:solidFill>
                <a:srgbClr val="3D85C6"/>
              </a:solidFill>
              <a:latin typeface="Times New Roman"/>
              <a:ea typeface="Times New Roman"/>
              <a:cs typeface="Times New Roman"/>
              <a:sym typeface="Times New Roman"/>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lnSpc>
                <a:spcPct val="163636"/>
              </a:lnSpc>
              <a:spcBef>
                <a:spcPts val="0"/>
              </a:spcBef>
              <a:spcAft>
                <a:spcPts val="0"/>
              </a:spcAft>
              <a:buClr>
                <a:schemeClr val="dk1"/>
              </a:buClr>
              <a:buSzPts val="1100"/>
              <a:buFont typeface="Arial"/>
              <a:buNone/>
            </a:pPr>
            <a:r>
              <a:rPr lang="ro" sz="2400">
                <a:solidFill>
                  <a:schemeClr val="dk1"/>
                </a:solidFill>
                <a:latin typeface="Times New Roman"/>
                <a:ea typeface="Times New Roman"/>
                <a:cs typeface="Times New Roman"/>
                <a:sym typeface="Times New Roman"/>
              </a:rPr>
              <a:t>Multe boli alte sistemului imunitar și nu numai, au avut tratament datorită informaticii, deoarece a pus în evidență rezultate relevante pentru stabilirea unor strategii de combatare sau prevenire a unor boli.</a:t>
            </a:r>
            <a:endParaRPr sz="2400">
              <a:solidFill>
                <a:schemeClr val="dk1"/>
              </a:solidFill>
              <a:latin typeface="Times New Roman"/>
              <a:ea typeface="Times New Roman"/>
              <a:cs typeface="Times New Roman"/>
              <a:sym typeface="Times New Roman"/>
            </a:endParaRPr>
          </a:p>
          <a:p>
            <a:pPr indent="0" lvl="0" marL="0" rtl="0" algn="l">
              <a:spcBef>
                <a:spcPts val="500"/>
              </a:spcBef>
              <a:spcAft>
                <a:spcPts val="1600"/>
              </a:spcAft>
              <a:buNone/>
            </a:pPr>
            <a:r>
              <a:t/>
            </a:r>
            <a:endParaRPr sz="2400">
              <a:latin typeface="Times New Roman"/>
              <a:ea typeface="Times New Roman"/>
              <a:cs typeface="Times New Roman"/>
              <a:sym typeface="Times New Roman"/>
            </a:endParaRPr>
          </a:p>
        </p:txBody>
      </p:sp>
      <p:pic>
        <p:nvPicPr>
          <p:cNvPr id="124" name="Google Shape;124;p24"/>
          <p:cNvPicPr preferRelativeResize="0"/>
          <p:nvPr/>
        </p:nvPicPr>
        <p:blipFill>
          <a:blip r:embed="rId3">
            <a:alphaModFix/>
          </a:blip>
          <a:stretch>
            <a:fillRect/>
          </a:stretch>
        </p:blipFill>
        <p:spPr>
          <a:xfrm>
            <a:off x="3786625" y="2848950"/>
            <a:ext cx="2857500" cy="2143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ro">
                <a:solidFill>
                  <a:srgbClr val="3D85C6"/>
                </a:solidFill>
                <a:latin typeface="Times New Roman"/>
                <a:ea typeface="Times New Roman"/>
                <a:cs typeface="Times New Roman"/>
                <a:sym typeface="Times New Roman"/>
              </a:rPr>
              <a:t>Cuprins: </a:t>
            </a:r>
            <a:endParaRPr b="1" i="1">
              <a:solidFill>
                <a:srgbClr val="3D85C6"/>
              </a:solidFill>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i="1" sz="2400">
              <a:latin typeface="Times New Roman"/>
              <a:ea typeface="Times New Roman"/>
              <a:cs typeface="Times New Roman"/>
              <a:sym typeface="Times New Roman"/>
            </a:endParaRPr>
          </a:p>
          <a:p>
            <a:pPr indent="-381000" lvl="0" marL="457200" rtl="0" algn="l">
              <a:spcBef>
                <a:spcPts val="1600"/>
              </a:spcBef>
              <a:spcAft>
                <a:spcPts val="0"/>
              </a:spcAft>
              <a:buSzPts val="2400"/>
              <a:buFont typeface="Times New Roman"/>
              <a:buAutoNum type="arabicPeriod"/>
            </a:pPr>
            <a:r>
              <a:rPr i="1" lang="ro" sz="2400">
                <a:latin typeface="Times New Roman"/>
                <a:ea typeface="Times New Roman"/>
                <a:cs typeface="Times New Roman"/>
                <a:sym typeface="Times New Roman"/>
              </a:rPr>
              <a:t>Introducere</a:t>
            </a:r>
            <a:endParaRPr i="1"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i="1" lang="ro" sz="2400">
                <a:latin typeface="Times New Roman"/>
                <a:ea typeface="Times New Roman"/>
                <a:cs typeface="Times New Roman"/>
                <a:sym typeface="Times New Roman"/>
              </a:rPr>
              <a:t>Fundamente teoretice relative la tema lucrării de licență</a:t>
            </a:r>
            <a:endParaRPr i="1"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i="1" lang="ro" sz="2400">
                <a:latin typeface="Times New Roman"/>
                <a:ea typeface="Times New Roman"/>
                <a:cs typeface="Times New Roman"/>
                <a:sym typeface="Times New Roman"/>
              </a:rPr>
              <a:t>Modele matematice in context</a:t>
            </a:r>
            <a:endParaRPr i="1"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i="1" lang="ro" sz="2400">
                <a:latin typeface="Times New Roman"/>
                <a:ea typeface="Times New Roman"/>
                <a:cs typeface="Times New Roman"/>
                <a:sym typeface="Times New Roman"/>
              </a:rPr>
              <a:t>Implementarea in Matlab</a:t>
            </a:r>
            <a:endParaRPr i="1"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AutoNum type="arabicPeriod"/>
            </a:pPr>
            <a:r>
              <a:rPr i="1" lang="ro" sz="2400">
                <a:latin typeface="Times New Roman"/>
                <a:ea typeface="Times New Roman"/>
                <a:cs typeface="Times New Roman"/>
                <a:sym typeface="Times New Roman"/>
              </a:rPr>
              <a:t>Concluzie</a:t>
            </a:r>
            <a:endParaRPr i="1" sz="2400">
              <a:latin typeface="Times New Roman"/>
              <a:ea typeface="Times New Roman"/>
              <a:cs typeface="Times New Roman"/>
              <a:sym typeface="Times New Roman"/>
            </a:endParaRPr>
          </a:p>
        </p:txBody>
      </p:sp>
      <p:pic>
        <p:nvPicPr>
          <p:cNvPr id="62" name="Google Shape;62;p14"/>
          <p:cNvPicPr preferRelativeResize="0"/>
          <p:nvPr/>
        </p:nvPicPr>
        <p:blipFill>
          <a:blip r:embed="rId3">
            <a:alphaModFix/>
          </a:blip>
          <a:stretch>
            <a:fillRect/>
          </a:stretch>
        </p:blipFill>
        <p:spPr>
          <a:xfrm>
            <a:off x="6526725" y="2738798"/>
            <a:ext cx="2413000" cy="2404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432550" y="431600"/>
            <a:ext cx="8520600" cy="57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3D85C6"/>
              </a:buClr>
              <a:buSzPts val="2400"/>
              <a:buAutoNum type="arabicPeriod"/>
            </a:pPr>
            <a:r>
              <a:rPr i="1" lang="ro" sz="2400">
                <a:solidFill>
                  <a:srgbClr val="3D85C6"/>
                </a:solidFill>
              </a:rPr>
              <a:t>Introducere</a:t>
            </a:r>
            <a:endParaRPr i="1" sz="2400">
              <a:solidFill>
                <a:srgbClr val="3D85C6"/>
              </a:solidFill>
            </a:endParaRPr>
          </a:p>
        </p:txBody>
      </p:sp>
      <p:sp>
        <p:nvSpPr>
          <p:cNvPr id="68" name="Google Shape;68;p15"/>
          <p:cNvSpPr txBox="1"/>
          <p:nvPr>
            <p:ph idx="1" type="body"/>
          </p:nvPr>
        </p:nvSpPr>
        <p:spPr>
          <a:xfrm>
            <a:off x="311700" y="1233075"/>
            <a:ext cx="8520600" cy="3416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1100"/>
              <a:buFont typeface="Arial"/>
              <a:buNone/>
            </a:pPr>
            <a:r>
              <a:rPr lang="ro" sz="2700">
                <a:solidFill>
                  <a:schemeClr val="dk1"/>
                </a:solidFill>
                <a:latin typeface="Times New Roman"/>
                <a:ea typeface="Times New Roman"/>
                <a:cs typeface="Times New Roman"/>
                <a:sym typeface="Times New Roman"/>
              </a:rPr>
              <a:t>Tema prezentei</a:t>
            </a:r>
            <a:r>
              <a:rPr lang="ro" sz="2700">
                <a:solidFill>
                  <a:schemeClr val="dk1"/>
                </a:solidFill>
                <a:highlight>
                  <a:srgbClr val="FFFFFF"/>
                </a:highlight>
                <a:latin typeface="Times New Roman"/>
                <a:ea typeface="Times New Roman"/>
                <a:cs typeface="Times New Roman"/>
                <a:sym typeface="Times New Roman"/>
              </a:rPr>
              <a:t> lucrări</a:t>
            </a:r>
            <a:r>
              <a:rPr lang="ro" sz="2700">
                <a:solidFill>
                  <a:schemeClr val="dk1"/>
                </a:solidFill>
                <a:latin typeface="Times New Roman"/>
                <a:ea typeface="Times New Roman"/>
                <a:cs typeface="Times New Roman"/>
                <a:sym typeface="Times New Roman"/>
              </a:rPr>
              <a:t> de licen</a:t>
            </a:r>
            <a:r>
              <a:rPr lang="ro" sz="2700">
                <a:solidFill>
                  <a:schemeClr val="dk1"/>
                </a:solidFill>
                <a:highlight>
                  <a:srgbClr val="FFFFFF"/>
                </a:highlight>
                <a:latin typeface="Times New Roman"/>
                <a:ea typeface="Times New Roman"/>
                <a:cs typeface="Times New Roman"/>
                <a:sym typeface="Times New Roman"/>
              </a:rPr>
              <a:t>ț</a:t>
            </a:r>
            <a:r>
              <a:rPr lang="ro" sz="2700">
                <a:solidFill>
                  <a:schemeClr val="dk1"/>
                </a:solidFill>
                <a:latin typeface="Times New Roman"/>
                <a:ea typeface="Times New Roman"/>
                <a:cs typeface="Times New Roman"/>
                <a:sym typeface="Times New Roman"/>
              </a:rPr>
              <a:t>a se </a:t>
            </a:r>
            <a:r>
              <a:rPr lang="ro" sz="2700">
                <a:solidFill>
                  <a:schemeClr val="dk1"/>
                </a:solidFill>
                <a:highlight>
                  <a:srgbClr val="FFFFFF"/>
                </a:highlight>
                <a:latin typeface="Times New Roman"/>
                <a:ea typeface="Times New Roman"/>
                <a:cs typeface="Times New Roman"/>
                <a:sym typeface="Times New Roman"/>
              </a:rPr>
              <a:t>intitulează</a:t>
            </a:r>
            <a:r>
              <a:rPr lang="ro" sz="2700">
                <a:solidFill>
                  <a:schemeClr val="dk1"/>
                </a:solidFill>
                <a:latin typeface="Times New Roman"/>
                <a:ea typeface="Times New Roman"/>
                <a:cs typeface="Times New Roman"/>
                <a:sym typeface="Times New Roman"/>
              </a:rPr>
              <a:t> “Modele evolutive rivale în imunologie, cu interpretări  în mediul Matlab”, fiind rezultatul curiozităţii mele in domeniu şi al unei provocări benefice in sensul satisfacerii respectivei curiozitaţi.</a:t>
            </a:r>
            <a:endParaRPr sz="2700">
              <a:solidFill>
                <a:schemeClr val="dk1"/>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chemeClr val="dk1"/>
              </a:solidFill>
            </a:endParaRPr>
          </a:p>
        </p:txBody>
      </p:sp>
      <p:pic>
        <p:nvPicPr>
          <p:cNvPr id="69" name="Google Shape;69;p15"/>
          <p:cNvPicPr preferRelativeResize="0"/>
          <p:nvPr/>
        </p:nvPicPr>
        <p:blipFill>
          <a:blip r:embed="rId3">
            <a:alphaModFix/>
          </a:blip>
          <a:stretch>
            <a:fillRect/>
          </a:stretch>
        </p:blipFill>
        <p:spPr>
          <a:xfrm>
            <a:off x="6052075" y="3325475"/>
            <a:ext cx="2588524" cy="16178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70425"/>
            <a:ext cx="85206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ro" sz="2400">
                <a:solidFill>
                  <a:srgbClr val="3D85C6"/>
                </a:solidFill>
              </a:rPr>
              <a:t>2. Fundamente teoretice relative la tema lucrării de licență</a:t>
            </a:r>
            <a:endParaRPr i="1" sz="2400">
              <a:solidFill>
                <a:srgbClr val="3D85C6"/>
              </a:solidFill>
            </a:endParaRPr>
          </a:p>
        </p:txBody>
      </p:sp>
      <p:sp>
        <p:nvSpPr>
          <p:cNvPr id="75" name="Google Shape;75;p16"/>
          <p:cNvSpPr txBox="1"/>
          <p:nvPr>
            <p:ph idx="1" type="body"/>
          </p:nvPr>
        </p:nvSpPr>
        <p:spPr>
          <a:xfrm>
            <a:off x="53725" y="1152475"/>
            <a:ext cx="8957400" cy="374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sz="2400">
                <a:latin typeface="Times New Roman"/>
                <a:ea typeface="Times New Roman"/>
                <a:cs typeface="Times New Roman"/>
                <a:sym typeface="Times New Roman"/>
              </a:rPr>
              <a:t>Imunologia este: </a:t>
            </a:r>
            <a:endParaRPr sz="2400">
              <a:latin typeface="Times New Roman"/>
              <a:ea typeface="Times New Roman"/>
              <a:cs typeface="Times New Roman"/>
              <a:sym typeface="Times New Roman"/>
            </a:endParaRPr>
          </a:p>
          <a:p>
            <a:pPr indent="-381000" lvl="0" marL="457200" rtl="0" algn="l">
              <a:spcBef>
                <a:spcPts val="1600"/>
              </a:spcBef>
              <a:spcAft>
                <a:spcPts val="0"/>
              </a:spcAft>
              <a:buSzPts val="2400"/>
              <a:buFont typeface="Times New Roman"/>
              <a:buChar char="●"/>
            </a:pPr>
            <a:r>
              <a:rPr lang="ro" sz="2400">
                <a:solidFill>
                  <a:schemeClr val="dk1"/>
                </a:solidFill>
                <a:latin typeface="Times New Roman"/>
                <a:ea typeface="Times New Roman"/>
                <a:cs typeface="Times New Roman"/>
                <a:sym typeface="Times New Roman"/>
              </a:rPr>
              <a:t>o ramură a medicinei care studiază reacția organismelor la substanțe străine, precum virușii și bacteriile</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ro" sz="2400">
                <a:solidFill>
                  <a:schemeClr val="dk1"/>
                </a:solidFill>
                <a:latin typeface="Times New Roman"/>
                <a:ea typeface="Times New Roman"/>
                <a:cs typeface="Times New Roman"/>
                <a:sym typeface="Times New Roman"/>
              </a:rPr>
              <a:t>unul dintre domeniile cele mai dinamice ale științelor biologice</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ro" sz="2400">
                <a:solidFill>
                  <a:schemeClr val="dk1"/>
                </a:solidFill>
                <a:latin typeface="Times New Roman"/>
                <a:ea typeface="Times New Roman"/>
                <a:cs typeface="Times New Roman"/>
                <a:sym typeface="Times New Roman"/>
              </a:rPr>
              <a:t>este fundamentală pentru organismul uman și animal și de aceea, disfuncțiile imunitare severe sunt incompatibile cu supraviețuirea</a:t>
            </a:r>
            <a:endParaRPr sz="2400">
              <a:solidFill>
                <a:schemeClr val="dk1"/>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228300" y="228300"/>
            <a:ext cx="8756100" cy="47943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ro" sz="2400">
                <a:solidFill>
                  <a:schemeClr val="dk1"/>
                </a:solidFill>
                <a:latin typeface="Times New Roman"/>
                <a:ea typeface="Times New Roman"/>
                <a:cs typeface="Times New Roman"/>
                <a:sym typeface="Times New Roman"/>
              </a:rPr>
              <a:t>Organismul uman posedă două tipuri de imunitate: imunitate înnăscută și imunitate dobândită sau specifică.</a:t>
            </a:r>
            <a:endParaRPr sz="24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rPr lang="ro" sz="2400">
                <a:solidFill>
                  <a:schemeClr val="dk1"/>
                </a:solidFill>
                <a:latin typeface="Times New Roman"/>
                <a:ea typeface="Times New Roman"/>
                <a:cs typeface="Times New Roman"/>
                <a:sym typeface="Times New Roman"/>
              </a:rPr>
              <a:t>Unele persoane au o imunitate naturală, adică sunt, din naștere,  rezistente la o serie de boli, în timp ce alte persoane își câștigă imunitatea, rezistență la boli, fie printr-o  boală pe care a două oară nu o mai fac, fie prin vaccinarea contra anumitor boli.</a:t>
            </a:r>
            <a:endParaRPr sz="24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330613" y="152400"/>
            <a:ext cx="8482775"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511900" y="53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ro">
                <a:solidFill>
                  <a:srgbClr val="3D85C6"/>
                </a:solidFill>
                <a:latin typeface="Times New Roman"/>
                <a:ea typeface="Times New Roman"/>
                <a:cs typeface="Times New Roman"/>
                <a:sym typeface="Times New Roman"/>
              </a:rPr>
              <a:t>3. Modele matematice in context</a:t>
            </a:r>
            <a:endParaRPr i="1">
              <a:solidFill>
                <a:srgbClr val="3D85C6"/>
              </a:solidFill>
              <a:latin typeface="Times New Roman"/>
              <a:ea typeface="Times New Roman"/>
              <a:cs typeface="Times New Roman"/>
              <a:sym typeface="Times New Roman"/>
            </a:endParaRPr>
          </a:p>
        </p:txBody>
      </p:sp>
      <p:sp>
        <p:nvSpPr>
          <p:cNvPr id="91" name="Google Shape;91;p19"/>
          <p:cNvSpPr txBox="1"/>
          <p:nvPr>
            <p:ph idx="1" type="body"/>
          </p:nvPr>
        </p:nvSpPr>
        <p:spPr>
          <a:xfrm>
            <a:off x="250100" y="1608225"/>
            <a:ext cx="8520600" cy="34164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ro" sz="2400">
                <a:solidFill>
                  <a:schemeClr val="dk1"/>
                </a:solidFill>
                <a:highlight>
                  <a:srgbClr val="FFFFFF"/>
                </a:highlight>
                <a:latin typeface="Times New Roman"/>
                <a:ea typeface="Times New Roman"/>
                <a:cs typeface="Times New Roman"/>
                <a:sym typeface="Times New Roman"/>
              </a:rPr>
              <a:t>Comportamenul unui model matematic este comparat cu date obținute din experimentele în vivo sau vitro, în cazul în care datele coincid în mare măsură, modelul poate fi folosit pentru descrierea funcției imunitare, dar și pentru predicția comportamentului său.</a:t>
            </a:r>
            <a:endParaRPr sz="24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92" name="Google Shape;92;p19"/>
          <p:cNvPicPr preferRelativeResize="0"/>
          <p:nvPr/>
        </p:nvPicPr>
        <p:blipFill>
          <a:blip r:embed="rId3">
            <a:alphaModFix/>
          </a:blip>
          <a:stretch>
            <a:fillRect/>
          </a:stretch>
        </p:blipFill>
        <p:spPr>
          <a:xfrm>
            <a:off x="5990500" y="22975"/>
            <a:ext cx="1755575" cy="1755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ro">
                <a:solidFill>
                  <a:srgbClr val="3D85C6"/>
                </a:solidFill>
                <a:latin typeface="Times New Roman"/>
                <a:ea typeface="Times New Roman"/>
                <a:cs typeface="Times New Roman"/>
                <a:sym typeface="Times New Roman"/>
              </a:rPr>
              <a:t>4. Implementarea in Matlab</a:t>
            </a:r>
            <a:endParaRPr i="1">
              <a:solidFill>
                <a:srgbClr val="3D85C6"/>
              </a:solidFill>
              <a:latin typeface="Times New Roman"/>
              <a:ea typeface="Times New Roman"/>
              <a:cs typeface="Times New Roman"/>
              <a:sym typeface="Times New Roman"/>
            </a:endParaRPr>
          </a:p>
        </p:txBody>
      </p:sp>
      <p:sp>
        <p:nvSpPr>
          <p:cNvPr id="98" name="Google Shape;98;p20"/>
          <p:cNvSpPr txBox="1"/>
          <p:nvPr>
            <p:ph idx="1" type="body"/>
          </p:nvPr>
        </p:nvSpPr>
        <p:spPr>
          <a:xfrm>
            <a:off x="311700" y="1246500"/>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Times New Roman"/>
              <a:buChar char="●"/>
            </a:pPr>
            <a:r>
              <a:rPr lang="ro" sz="2400">
                <a:solidFill>
                  <a:schemeClr val="dk1"/>
                </a:solidFill>
                <a:latin typeface="Times New Roman"/>
                <a:ea typeface="Times New Roman"/>
                <a:cs typeface="Times New Roman"/>
                <a:sym typeface="Times New Roman"/>
              </a:rPr>
              <a:t>soluțiile au fost obținute cu ajutorul funcției ode45</a:t>
            </a:r>
            <a:endParaRPr sz="2400">
              <a:solidFill>
                <a:schemeClr val="dk1"/>
              </a:solidFill>
              <a:latin typeface="Times New Roman"/>
              <a:ea typeface="Times New Roman"/>
              <a:cs typeface="Times New Roman"/>
              <a:sym typeface="Times New Roman"/>
            </a:endParaRPr>
          </a:p>
          <a:p>
            <a:pPr indent="0" lvl="0" marL="457200" rtl="0" algn="l">
              <a:spcBef>
                <a:spcPts val="160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just">
              <a:lnSpc>
                <a:spcPct val="150000"/>
              </a:lnSpc>
              <a:spcBef>
                <a:spcPts val="1600"/>
              </a:spcBef>
              <a:spcAft>
                <a:spcPts val="0"/>
              </a:spcAft>
              <a:buClr>
                <a:schemeClr val="dk1"/>
              </a:buClr>
              <a:buSzPts val="2400"/>
              <a:buFont typeface="Times New Roman"/>
              <a:buChar char="●"/>
            </a:pPr>
            <a:r>
              <a:rPr lang="ro" sz="2400">
                <a:solidFill>
                  <a:schemeClr val="dk1"/>
                </a:solidFill>
                <a:latin typeface="Times New Roman"/>
                <a:ea typeface="Times New Roman"/>
                <a:cs typeface="Times New Roman"/>
                <a:sym typeface="Times New Roman"/>
              </a:rPr>
              <a:t>sinxata pentru funcția ode45 este următoarea:</a:t>
            </a:r>
            <a:endParaRPr sz="2400">
              <a:solidFill>
                <a:schemeClr val="dk1"/>
              </a:solidFill>
              <a:latin typeface="Times New Roman"/>
              <a:ea typeface="Times New Roman"/>
              <a:cs typeface="Times New Roman"/>
              <a:sym typeface="Times New Roman"/>
            </a:endParaRPr>
          </a:p>
          <a:p>
            <a:pPr indent="457200" lvl="0" marL="0" rtl="0" algn="just">
              <a:lnSpc>
                <a:spcPct val="150000"/>
              </a:lnSpc>
              <a:spcBef>
                <a:spcPts val="500"/>
              </a:spcBef>
              <a:spcAft>
                <a:spcPts val="0"/>
              </a:spcAft>
              <a:buNone/>
            </a:pPr>
            <a:r>
              <a:rPr lang="ro" sz="2400">
                <a:solidFill>
                  <a:schemeClr val="dk1"/>
                </a:solidFill>
                <a:latin typeface="Times New Roman"/>
                <a:ea typeface="Times New Roman"/>
                <a:cs typeface="Times New Roman"/>
                <a:sym typeface="Times New Roman"/>
              </a:rPr>
              <a:t>[t,y] = ode45(odefun,tspan,y0)</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3000">
              <a:latin typeface="Times New Roman"/>
              <a:ea typeface="Times New Roman"/>
              <a:cs typeface="Times New Roman"/>
              <a:sym typeface="Times New Roman"/>
            </a:endParaRPr>
          </a:p>
        </p:txBody>
      </p:sp>
      <p:pic>
        <p:nvPicPr>
          <p:cNvPr id="99" name="Google Shape;99;p20"/>
          <p:cNvPicPr preferRelativeResize="0"/>
          <p:nvPr/>
        </p:nvPicPr>
        <p:blipFill>
          <a:blip r:embed="rId3">
            <a:alphaModFix/>
          </a:blip>
          <a:stretch>
            <a:fillRect/>
          </a:stretch>
        </p:blipFill>
        <p:spPr>
          <a:xfrm>
            <a:off x="6728200" y="2767225"/>
            <a:ext cx="2161400" cy="2161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70450"/>
            <a:ext cx="867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ro" sz="2400">
                <a:solidFill>
                  <a:srgbClr val="8E7CC3"/>
                </a:solidFill>
              </a:rPr>
              <a:t>Implementarea modelului virusului HIV cu prezență de infecții duble </a:t>
            </a:r>
            <a:endParaRPr i="1" sz="2400">
              <a:solidFill>
                <a:srgbClr val="8E7CC3"/>
              </a:solidFill>
            </a:endParaRPr>
          </a:p>
          <a:p>
            <a:pPr indent="0" lvl="0" marL="0" rtl="0" algn="l">
              <a:spcBef>
                <a:spcPts val="0"/>
              </a:spcBef>
              <a:spcAft>
                <a:spcPts val="0"/>
              </a:spcAft>
              <a:buNone/>
            </a:pPr>
            <a:r>
              <a:t/>
            </a:r>
            <a:endParaRPr i="1" sz="2400">
              <a:solidFill>
                <a:srgbClr val="8E7CC3"/>
              </a:solidFill>
            </a:endParaRPr>
          </a:p>
        </p:txBody>
      </p:sp>
      <p:pic>
        <p:nvPicPr>
          <p:cNvPr id="105" name="Google Shape;105;p21"/>
          <p:cNvPicPr preferRelativeResize="0"/>
          <p:nvPr/>
        </p:nvPicPr>
        <p:blipFill>
          <a:blip r:embed="rId3">
            <a:alphaModFix/>
          </a:blip>
          <a:stretch>
            <a:fillRect/>
          </a:stretch>
        </p:blipFill>
        <p:spPr>
          <a:xfrm>
            <a:off x="1844525" y="901525"/>
            <a:ext cx="5308509" cy="3995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