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mt="58000"/>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449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i="1">
              <a:solidFill>
                <a:srgbClr val="F3F3F3"/>
              </a:solidFill>
              <a:highlight>
                <a:schemeClr val="accent5"/>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b="1" i="1" lang="ro">
                <a:solidFill>
                  <a:schemeClr val="dk1"/>
                </a:solidFill>
                <a:latin typeface="Times New Roman"/>
                <a:ea typeface="Times New Roman"/>
                <a:cs typeface="Times New Roman"/>
                <a:sym typeface="Times New Roman"/>
              </a:rPr>
              <a:t>Modele evolutive rivale în imunologie, cu interpretări  în mediul Matlab</a:t>
            </a:r>
            <a:endParaRPr b="1" i="1">
              <a:solidFill>
                <a:schemeClr val="dk1"/>
              </a:solidFill>
              <a:latin typeface="Times New Roman"/>
              <a:ea typeface="Times New Roman"/>
              <a:cs typeface="Times New Roman"/>
              <a:sym typeface="Times New Roman"/>
            </a:endParaRPr>
          </a:p>
        </p:txBody>
      </p:sp>
      <p:sp>
        <p:nvSpPr>
          <p:cNvPr id="55" name="Google Shape;55;p13"/>
          <p:cNvSpPr txBox="1"/>
          <p:nvPr>
            <p:ph idx="1" type="subTitle"/>
          </p:nvPr>
        </p:nvSpPr>
        <p:spPr>
          <a:xfrm>
            <a:off x="492700" y="400897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i="1" lang="ro">
                <a:solidFill>
                  <a:srgbClr val="000000"/>
                </a:solidFill>
              </a:rPr>
              <a:t>Student: Ciobanu Ștefana</a:t>
            </a:r>
            <a:endParaRPr i="1">
              <a:solidFill>
                <a:srgbClr val="000000"/>
              </a:solidFill>
            </a:endParaRPr>
          </a:p>
          <a:p>
            <a:pPr indent="0" lvl="0" marL="0" rtl="0" algn="ctr">
              <a:lnSpc>
                <a:spcPct val="120000"/>
              </a:lnSpc>
              <a:spcBef>
                <a:spcPts val="0"/>
              </a:spcBef>
              <a:spcAft>
                <a:spcPts val="0"/>
              </a:spcAft>
              <a:buClr>
                <a:schemeClr val="dk1"/>
              </a:buClr>
              <a:buSzPts val="1100"/>
              <a:buFont typeface="Arial"/>
              <a:buNone/>
            </a:pPr>
            <a:r>
              <a:rPr i="1" lang="ro">
                <a:solidFill>
                  <a:srgbClr val="000000"/>
                </a:solidFill>
              </a:rPr>
              <a:t>Coordonator științific: Lector Doctor Iacob Florin</a:t>
            </a:r>
            <a:endParaRPr i="1">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i="1">
              <a:solidFill>
                <a:srgbClr val="000000"/>
              </a:solidFill>
            </a:endParaRPr>
          </a:p>
          <a:p>
            <a:pPr indent="0" lvl="0" marL="0" rtl="0" algn="ctr">
              <a:lnSpc>
                <a:spcPct val="100000"/>
              </a:lnSpc>
              <a:spcBef>
                <a:spcPts val="0"/>
              </a:spcBef>
              <a:spcAft>
                <a:spcPts val="0"/>
              </a:spcAft>
              <a:buSzPts val="2800"/>
              <a:buNone/>
            </a:pPr>
            <a:r>
              <a:t/>
            </a:r>
            <a:endParaRPr i="1">
              <a:solidFill>
                <a:srgbClr val="000000"/>
              </a:solidFill>
            </a:endParaRPr>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22050" y="55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i="1" lang="ro" sz="2400">
                <a:solidFill>
                  <a:srgbClr val="8E7CC3"/>
                </a:solidFill>
                <a:latin typeface="Times New Roman"/>
                <a:ea typeface="Times New Roman"/>
                <a:cs typeface="Times New Roman"/>
                <a:sym typeface="Times New Roman"/>
              </a:rPr>
              <a:t>Modelului imunității la respingerea unui transplant</a:t>
            </a:r>
            <a:endParaRPr i="1" sz="2400">
              <a:solidFill>
                <a:srgbClr val="8E7CC3"/>
              </a:solidFill>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2800"/>
              <a:buFont typeface="Arial"/>
              <a:buNone/>
            </a:pPr>
            <a:r>
              <a:t/>
            </a:r>
            <a:endParaRPr sz="2400"/>
          </a:p>
          <a:p>
            <a:pPr indent="0" lvl="0" marL="0" rtl="0" algn="l">
              <a:lnSpc>
                <a:spcPct val="100000"/>
              </a:lnSpc>
              <a:spcBef>
                <a:spcPts val="0"/>
              </a:spcBef>
              <a:spcAft>
                <a:spcPts val="0"/>
              </a:spcAft>
              <a:buSzPts val="2800"/>
              <a:buNone/>
            </a:pPr>
            <a:r>
              <a:t/>
            </a:r>
            <a:endParaRPr sz="2400"/>
          </a:p>
        </p:txBody>
      </p:sp>
      <p:pic>
        <p:nvPicPr>
          <p:cNvPr id="120" name="Google Shape;120;p22"/>
          <p:cNvPicPr preferRelativeResize="0"/>
          <p:nvPr/>
        </p:nvPicPr>
        <p:blipFill rotWithShape="1">
          <a:blip r:embed="rId3">
            <a:alphaModFix/>
          </a:blip>
          <a:srcRect b="0" l="0" r="0" t="0"/>
          <a:stretch/>
        </p:blipFill>
        <p:spPr>
          <a:xfrm>
            <a:off x="1612850" y="802350"/>
            <a:ext cx="6139001" cy="3927075"/>
          </a:xfrm>
          <a:prstGeom prst="rect">
            <a:avLst/>
          </a:prstGeom>
          <a:noFill/>
          <a:ln>
            <a:noFill/>
          </a:ln>
        </p:spPr>
      </p:pic>
      <p:sp>
        <p:nvSpPr>
          <p:cNvPr id="121" name="Google Shape;1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ro">
                <a:solidFill>
                  <a:srgbClr val="3D85C6"/>
                </a:solidFill>
                <a:latin typeface="Times New Roman"/>
                <a:ea typeface="Times New Roman"/>
                <a:cs typeface="Times New Roman"/>
                <a:sym typeface="Times New Roman"/>
              </a:rPr>
              <a:t>4. Implementarea in Matlab</a:t>
            </a:r>
            <a:endParaRPr i="1">
              <a:solidFill>
                <a:srgbClr val="3D85C6"/>
              </a:solidFill>
              <a:latin typeface="Times New Roman"/>
              <a:ea typeface="Times New Roman"/>
              <a:cs typeface="Times New Roman"/>
              <a:sym typeface="Times New Roman"/>
            </a:endParaRPr>
          </a:p>
        </p:txBody>
      </p:sp>
      <p:sp>
        <p:nvSpPr>
          <p:cNvPr id="127" name="Google Shape;127;p23"/>
          <p:cNvSpPr txBox="1"/>
          <p:nvPr>
            <p:ph idx="1" type="body"/>
          </p:nvPr>
        </p:nvSpPr>
        <p:spPr>
          <a:xfrm>
            <a:off x="311700" y="1246500"/>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Times New Roman"/>
              <a:buChar char="●"/>
            </a:pPr>
            <a:r>
              <a:rPr lang="ro" sz="2400">
                <a:solidFill>
                  <a:schemeClr val="dk1"/>
                </a:solidFill>
                <a:latin typeface="Times New Roman"/>
                <a:ea typeface="Times New Roman"/>
                <a:cs typeface="Times New Roman"/>
                <a:sym typeface="Times New Roman"/>
              </a:rPr>
              <a:t>soluțiile au fost obținute cu ajutorul funcției ode45</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1800"/>
              <a:buNone/>
            </a:pPr>
            <a:r>
              <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1600"/>
              </a:spcBef>
              <a:spcAft>
                <a:spcPts val="0"/>
              </a:spcAft>
              <a:buClr>
                <a:schemeClr val="dk1"/>
              </a:buClr>
              <a:buSzPts val="2400"/>
              <a:buFont typeface="Times New Roman"/>
              <a:buChar char="●"/>
            </a:pPr>
            <a:r>
              <a:rPr lang="ro" sz="2400">
                <a:solidFill>
                  <a:schemeClr val="dk1"/>
                </a:solidFill>
                <a:latin typeface="Times New Roman"/>
                <a:ea typeface="Times New Roman"/>
                <a:cs typeface="Times New Roman"/>
                <a:sym typeface="Times New Roman"/>
              </a:rPr>
              <a:t>sinxata pentru funcția ode45 este următoarea:</a:t>
            </a:r>
            <a:endParaRPr sz="2400">
              <a:solidFill>
                <a:schemeClr val="dk1"/>
              </a:solidFill>
              <a:latin typeface="Times New Roman"/>
              <a:ea typeface="Times New Roman"/>
              <a:cs typeface="Times New Roman"/>
              <a:sym typeface="Times New Roman"/>
            </a:endParaRPr>
          </a:p>
          <a:p>
            <a:pPr indent="457200" lvl="0" marL="0" rtl="0" algn="just">
              <a:lnSpc>
                <a:spcPct val="150000"/>
              </a:lnSpc>
              <a:spcBef>
                <a:spcPts val="500"/>
              </a:spcBef>
              <a:spcAft>
                <a:spcPts val="0"/>
              </a:spcAft>
              <a:buSzPts val="1800"/>
              <a:buNone/>
            </a:pPr>
            <a:r>
              <a:rPr lang="ro" sz="2400">
                <a:solidFill>
                  <a:schemeClr val="dk1"/>
                </a:solidFill>
                <a:latin typeface="Times New Roman"/>
                <a:ea typeface="Times New Roman"/>
                <a:cs typeface="Times New Roman"/>
                <a:sym typeface="Times New Roman"/>
              </a:rPr>
              <a:t>[t,y] = ode45(odefun,tspan,y0)</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sz="30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sz="3000">
              <a:latin typeface="Times New Roman"/>
              <a:ea typeface="Times New Roman"/>
              <a:cs typeface="Times New Roman"/>
              <a:sym typeface="Times New Roman"/>
            </a:endParaRPr>
          </a:p>
        </p:txBody>
      </p:sp>
      <p:pic>
        <p:nvPicPr>
          <p:cNvPr id="128" name="Google Shape;128;p23"/>
          <p:cNvPicPr preferRelativeResize="0"/>
          <p:nvPr/>
        </p:nvPicPr>
        <p:blipFill rotWithShape="1">
          <a:blip r:embed="rId3">
            <a:alphaModFix/>
          </a:blip>
          <a:srcRect b="0" l="0" r="0" t="0"/>
          <a:stretch/>
        </p:blipFill>
        <p:spPr>
          <a:xfrm>
            <a:off x="6728200" y="2767225"/>
            <a:ext cx="2161400" cy="2161400"/>
          </a:xfrm>
          <a:prstGeom prst="rect">
            <a:avLst/>
          </a:prstGeom>
          <a:noFill/>
          <a:ln>
            <a:noFill/>
          </a:ln>
        </p:spPr>
      </p:pic>
      <p:sp>
        <p:nvSpPr>
          <p:cNvPr id="129" name="Google Shape;1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70450"/>
            <a:ext cx="8671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ro" sz="2400">
                <a:solidFill>
                  <a:srgbClr val="8E7CC3"/>
                </a:solidFill>
              </a:rPr>
              <a:t>Implementarea modelului virusului HIV cu prezență de infecții duble </a:t>
            </a:r>
            <a:endParaRPr i="1" sz="2400">
              <a:solidFill>
                <a:srgbClr val="8E7CC3"/>
              </a:solidFill>
            </a:endParaRPr>
          </a:p>
          <a:p>
            <a:pPr indent="0" lvl="0" marL="0" rtl="0" algn="l">
              <a:lnSpc>
                <a:spcPct val="100000"/>
              </a:lnSpc>
              <a:spcBef>
                <a:spcPts val="0"/>
              </a:spcBef>
              <a:spcAft>
                <a:spcPts val="0"/>
              </a:spcAft>
              <a:buSzPts val="2800"/>
              <a:buNone/>
            </a:pPr>
            <a:r>
              <a:t/>
            </a:r>
            <a:endParaRPr i="1" sz="2400">
              <a:solidFill>
                <a:srgbClr val="8E7CC3"/>
              </a:solidFill>
            </a:endParaRPr>
          </a:p>
        </p:txBody>
      </p:sp>
      <p:pic>
        <p:nvPicPr>
          <p:cNvPr id="135" name="Google Shape;135;p24"/>
          <p:cNvPicPr preferRelativeResize="0"/>
          <p:nvPr/>
        </p:nvPicPr>
        <p:blipFill rotWithShape="1">
          <a:blip r:embed="rId3">
            <a:alphaModFix/>
          </a:blip>
          <a:srcRect b="0" l="0" r="0" t="0"/>
          <a:stretch/>
        </p:blipFill>
        <p:spPr>
          <a:xfrm>
            <a:off x="1844525" y="901525"/>
            <a:ext cx="5308509" cy="3995550"/>
          </a:xfrm>
          <a:prstGeom prst="rect">
            <a:avLst/>
          </a:prstGeom>
          <a:noFill/>
          <a:ln>
            <a:noFill/>
          </a:ln>
        </p:spPr>
      </p:pic>
      <p:sp>
        <p:nvSpPr>
          <p:cNvPr id="136" name="Google Shape;13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18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i="1" lang="ro" sz="2400">
                <a:solidFill>
                  <a:srgbClr val="8E7CC3"/>
                </a:solidFill>
                <a:latin typeface="Times New Roman"/>
                <a:ea typeface="Times New Roman"/>
                <a:cs typeface="Times New Roman"/>
                <a:sym typeface="Times New Roman"/>
              </a:rPr>
              <a:t>Implementarea modelului imunității la respingerea unui transplant</a:t>
            </a:r>
            <a:endParaRPr i="1" sz="2400">
              <a:solidFill>
                <a:srgbClr val="8E7CC3"/>
              </a:solidFill>
              <a:latin typeface="Times New Roman"/>
              <a:ea typeface="Times New Roman"/>
              <a:cs typeface="Times New Roman"/>
              <a:sym typeface="Times New Roman"/>
            </a:endParaRPr>
          </a:p>
          <a:p>
            <a:pPr indent="0" lvl="0" marL="0" rtl="0" algn="l">
              <a:lnSpc>
                <a:spcPct val="100000"/>
              </a:lnSpc>
              <a:spcBef>
                <a:spcPts val="400"/>
              </a:spcBef>
              <a:spcAft>
                <a:spcPts val="0"/>
              </a:spcAft>
              <a:buSzPts val="2800"/>
              <a:buNone/>
            </a:pPr>
            <a:r>
              <a:t/>
            </a:r>
            <a:endParaRPr/>
          </a:p>
        </p:txBody>
      </p:sp>
      <p:pic>
        <p:nvPicPr>
          <p:cNvPr id="142" name="Google Shape;142;p25"/>
          <p:cNvPicPr preferRelativeResize="0"/>
          <p:nvPr/>
        </p:nvPicPr>
        <p:blipFill rotWithShape="1">
          <a:blip r:embed="rId3">
            <a:alphaModFix/>
          </a:blip>
          <a:srcRect b="0" l="0" r="0" t="0"/>
          <a:stretch/>
        </p:blipFill>
        <p:spPr>
          <a:xfrm>
            <a:off x="1857975" y="982100"/>
            <a:ext cx="5241680" cy="3968700"/>
          </a:xfrm>
          <a:prstGeom prst="rect">
            <a:avLst/>
          </a:prstGeom>
          <a:noFill/>
          <a:ln>
            <a:noFill/>
          </a:ln>
        </p:spPr>
      </p:pic>
      <p:sp>
        <p:nvSpPr>
          <p:cNvPr id="143" name="Google Shape;1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ro">
                <a:solidFill>
                  <a:srgbClr val="8E7CC3"/>
                </a:solidFill>
                <a:latin typeface="Times New Roman"/>
                <a:ea typeface="Times New Roman"/>
                <a:cs typeface="Times New Roman"/>
                <a:sym typeface="Times New Roman"/>
              </a:rPr>
              <a:t>Implementarea modelului de creștere a unei tumori</a:t>
            </a:r>
            <a:endParaRPr i="1">
              <a:solidFill>
                <a:srgbClr val="8E7CC3"/>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a:p>
        </p:txBody>
      </p:sp>
      <p:pic>
        <p:nvPicPr>
          <p:cNvPr id="149" name="Google Shape;149;p26"/>
          <p:cNvPicPr preferRelativeResize="0"/>
          <p:nvPr/>
        </p:nvPicPr>
        <p:blipFill rotWithShape="1">
          <a:blip r:embed="rId3">
            <a:alphaModFix/>
          </a:blip>
          <a:srcRect b="0" l="0" r="0" t="0"/>
          <a:stretch/>
        </p:blipFill>
        <p:spPr>
          <a:xfrm>
            <a:off x="333375" y="1643082"/>
            <a:ext cx="8477250" cy="2925800"/>
          </a:xfrm>
          <a:prstGeom prst="rect">
            <a:avLst/>
          </a:prstGeom>
          <a:noFill/>
          <a:ln>
            <a:noFill/>
          </a:ln>
        </p:spPr>
      </p:pic>
      <p:sp>
        <p:nvSpPr>
          <p:cNvPr id="150" name="Google Shape;15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ro">
                <a:solidFill>
                  <a:srgbClr val="3D85C6"/>
                </a:solidFill>
                <a:latin typeface="Times New Roman"/>
                <a:ea typeface="Times New Roman"/>
                <a:cs typeface="Times New Roman"/>
                <a:sym typeface="Times New Roman"/>
              </a:rPr>
              <a:t>5. Concluzii</a:t>
            </a:r>
            <a:endParaRPr i="1">
              <a:solidFill>
                <a:srgbClr val="3D85C6"/>
              </a:solidFill>
              <a:latin typeface="Times New Roman"/>
              <a:ea typeface="Times New Roman"/>
              <a:cs typeface="Times New Roman"/>
              <a:sym typeface="Times New Roman"/>
            </a:endParaRPr>
          </a:p>
        </p:txBody>
      </p:sp>
      <p:sp>
        <p:nvSpPr>
          <p:cNvPr id="156" name="Google Shape;15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63636"/>
              </a:lnSpc>
              <a:spcBef>
                <a:spcPts val="0"/>
              </a:spcBef>
              <a:spcAft>
                <a:spcPts val="0"/>
              </a:spcAft>
              <a:buClr>
                <a:schemeClr val="dk1"/>
              </a:buClr>
              <a:buSzPts val="1800"/>
              <a:buFont typeface="Times New Roman"/>
              <a:buChar char="●"/>
            </a:pPr>
            <a:r>
              <a:rPr lang="ro">
                <a:solidFill>
                  <a:schemeClr val="dk1"/>
                </a:solidFill>
                <a:latin typeface="Times New Roman"/>
                <a:ea typeface="Times New Roman"/>
                <a:cs typeface="Times New Roman"/>
                <a:sym typeface="Times New Roman"/>
              </a:rPr>
              <a:t>Multe boli alte sistemului imunitar și nu numai, au avut tratament datorită informaticii, deoarece a pus în evidență rezultate relevante pentru stabilirea unor strategii de combatare sau prevenire a unor boli.</a:t>
            </a:r>
            <a:endParaRPr>
              <a:solidFill>
                <a:schemeClr val="dk1"/>
              </a:solidFill>
              <a:latin typeface="Times New Roman"/>
              <a:ea typeface="Times New Roman"/>
              <a:cs typeface="Times New Roman"/>
              <a:sym typeface="Times New Roman"/>
            </a:endParaRPr>
          </a:p>
          <a:p>
            <a:pPr indent="-342900" lvl="0" marL="457200" rtl="0" algn="l">
              <a:lnSpc>
                <a:spcPct val="163636"/>
              </a:lnSpc>
              <a:spcBef>
                <a:spcPts val="0"/>
              </a:spcBef>
              <a:spcAft>
                <a:spcPts val="0"/>
              </a:spcAft>
              <a:buClr>
                <a:schemeClr val="dk1"/>
              </a:buClr>
              <a:buSzPts val="1800"/>
              <a:buFont typeface="Times New Roman"/>
              <a:buChar char="●"/>
            </a:pPr>
            <a:r>
              <a:rPr lang="ro">
                <a:solidFill>
                  <a:schemeClr val="dk1"/>
                </a:solidFill>
                <a:latin typeface="Times New Roman"/>
                <a:ea typeface="Times New Roman"/>
                <a:cs typeface="Times New Roman"/>
                <a:sym typeface="Times New Roman"/>
              </a:rPr>
              <a:t>Întrucât practica medicală conține numeroase informații care apar și se modifică continuu, nu există nici o lucrare de specialitate care să epuizeze conținutul și rezultatele din domeniu.</a:t>
            </a:r>
            <a:endParaRPr>
              <a:solidFill>
                <a:schemeClr val="dk1"/>
              </a:solidFill>
              <a:latin typeface="Times New Roman"/>
              <a:ea typeface="Times New Roman"/>
              <a:cs typeface="Times New Roman"/>
              <a:sym typeface="Times New Roman"/>
            </a:endParaRPr>
          </a:p>
          <a:p>
            <a:pPr indent="-342900" lvl="0" marL="457200" rtl="0" algn="l">
              <a:lnSpc>
                <a:spcPct val="163636"/>
              </a:lnSpc>
              <a:spcBef>
                <a:spcPts val="0"/>
              </a:spcBef>
              <a:spcAft>
                <a:spcPts val="0"/>
              </a:spcAft>
              <a:buClr>
                <a:schemeClr val="dk1"/>
              </a:buClr>
              <a:buSzPts val="1800"/>
              <a:buFont typeface="Times New Roman"/>
              <a:buChar char="●"/>
            </a:pPr>
            <a:r>
              <a:rPr lang="ro">
                <a:solidFill>
                  <a:schemeClr val="dk1"/>
                </a:solidFill>
                <a:latin typeface="Times New Roman"/>
                <a:ea typeface="Times New Roman"/>
                <a:cs typeface="Times New Roman"/>
                <a:sym typeface="Times New Roman"/>
              </a:rPr>
              <a:t> Putem concluziona că matematica împreună cu informatica, reprezintă elemente esențiale în evoluție și în creșterea speranței de viață.</a:t>
            </a:r>
            <a:endParaRPr>
              <a:solidFill>
                <a:schemeClr val="dk1"/>
              </a:solidFill>
              <a:latin typeface="Times New Roman"/>
              <a:ea typeface="Times New Roman"/>
              <a:cs typeface="Times New Roman"/>
              <a:sym typeface="Times New Roman"/>
            </a:endParaRPr>
          </a:p>
          <a:p>
            <a:pPr indent="0" lvl="0" marL="0" rtl="0" algn="l">
              <a:lnSpc>
                <a:spcPct val="115000"/>
              </a:lnSpc>
              <a:spcBef>
                <a:spcPts val="500"/>
              </a:spcBef>
              <a:spcAft>
                <a:spcPts val="1600"/>
              </a:spcAft>
              <a:buSzPts val="1800"/>
              <a:buNone/>
            </a:pPr>
            <a:r>
              <a:t/>
            </a:r>
            <a:endParaRPr>
              <a:latin typeface="Times New Roman"/>
              <a:ea typeface="Times New Roman"/>
              <a:cs typeface="Times New Roman"/>
              <a:sym typeface="Times New Roman"/>
            </a:endParaRPr>
          </a:p>
        </p:txBody>
      </p:sp>
      <p:pic>
        <p:nvPicPr>
          <p:cNvPr id="157" name="Google Shape;157;p27"/>
          <p:cNvPicPr preferRelativeResize="0"/>
          <p:nvPr/>
        </p:nvPicPr>
        <p:blipFill rotWithShape="1">
          <a:blip r:embed="rId3">
            <a:alphaModFix/>
          </a:blip>
          <a:srcRect b="0" l="0" r="0" t="0"/>
          <a:stretch/>
        </p:blipFill>
        <p:spPr>
          <a:xfrm>
            <a:off x="5441500" y="72050"/>
            <a:ext cx="1616400" cy="1212300"/>
          </a:xfrm>
          <a:prstGeom prst="rect">
            <a:avLst/>
          </a:prstGeom>
          <a:noFill/>
          <a:ln>
            <a:noFill/>
          </a:ln>
        </p:spPr>
      </p:pic>
      <p:sp>
        <p:nvSpPr>
          <p:cNvPr id="158" name="Google Shape;15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1" lang="ro">
                <a:solidFill>
                  <a:srgbClr val="3D85C6"/>
                </a:solidFill>
                <a:latin typeface="Times New Roman"/>
                <a:ea typeface="Times New Roman"/>
                <a:cs typeface="Times New Roman"/>
                <a:sym typeface="Times New Roman"/>
              </a:rPr>
              <a:t>Cuprins: </a:t>
            </a:r>
            <a:endParaRPr b="1" i="1">
              <a:solidFill>
                <a:srgbClr val="3D85C6"/>
              </a:solidFill>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i="1" sz="2400">
              <a:latin typeface="Times New Roman"/>
              <a:ea typeface="Times New Roman"/>
              <a:cs typeface="Times New Roman"/>
              <a:sym typeface="Times New Roman"/>
            </a:endParaRPr>
          </a:p>
          <a:p>
            <a:pPr indent="-381000" lvl="0" marL="457200" rtl="0" algn="l">
              <a:lnSpc>
                <a:spcPct val="115000"/>
              </a:lnSpc>
              <a:spcBef>
                <a:spcPts val="1600"/>
              </a:spcBef>
              <a:spcAft>
                <a:spcPts val="0"/>
              </a:spcAft>
              <a:buSzPts val="2400"/>
              <a:buFont typeface="Times New Roman"/>
              <a:buAutoNum type="arabicPeriod"/>
            </a:pPr>
            <a:r>
              <a:rPr i="1" lang="ro" sz="2400">
                <a:latin typeface="Times New Roman"/>
                <a:ea typeface="Times New Roman"/>
                <a:cs typeface="Times New Roman"/>
                <a:sym typeface="Times New Roman"/>
              </a:rPr>
              <a:t>Introducere</a:t>
            </a:r>
            <a:endParaRPr i="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Fundamente teoretice relative la tema lucrării de licență</a:t>
            </a:r>
            <a:endParaRPr i="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Modele matematice in context</a:t>
            </a:r>
            <a:endParaRPr i="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Implementarea in Matlab</a:t>
            </a:r>
            <a:endParaRPr i="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Concluzii</a:t>
            </a:r>
            <a:endParaRPr i="1" sz="2400">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b="0" l="0" r="0" t="0"/>
          <a:stretch/>
        </p:blipFill>
        <p:spPr>
          <a:xfrm>
            <a:off x="6526725" y="2738798"/>
            <a:ext cx="2413000" cy="2404700"/>
          </a:xfrm>
          <a:prstGeom prst="rect">
            <a:avLst/>
          </a:prstGeom>
          <a:noFill/>
          <a:ln>
            <a:noFill/>
          </a:ln>
        </p:spPr>
      </p:pic>
      <p:sp>
        <p:nvSpPr>
          <p:cNvPr id="64" name="Google Shape;6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432550" y="431600"/>
            <a:ext cx="8520600" cy="572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3D85C6"/>
              </a:buClr>
              <a:buSzPts val="2400"/>
              <a:buAutoNum type="arabicPeriod"/>
            </a:pPr>
            <a:r>
              <a:rPr i="1" lang="ro" sz="2400">
                <a:solidFill>
                  <a:srgbClr val="3D85C6"/>
                </a:solidFill>
              </a:rPr>
              <a:t>Introducere</a:t>
            </a:r>
            <a:endParaRPr i="1" sz="2400">
              <a:solidFill>
                <a:srgbClr val="3D85C6"/>
              </a:solidFill>
            </a:endParaRPr>
          </a:p>
        </p:txBody>
      </p:sp>
      <p:sp>
        <p:nvSpPr>
          <p:cNvPr id="70" name="Google Shape;70;p15"/>
          <p:cNvSpPr txBox="1"/>
          <p:nvPr>
            <p:ph idx="1" type="body"/>
          </p:nvPr>
        </p:nvSpPr>
        <p:spPr>
          <a:xfrm>
            <a:off x="311700" y="1233075"/>
            <a:ext cx="8520600" cy="34164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Clr>
                <a:schemeClr val="dk1"/>
              </a:buClr>
              <a:buSzPts val="1100"/>
              <a:buFont typeface="Arial"/>
              <a:buNone/>
            </a:pPr>
            <a:r>
              <a:rPr lang="ro" sz="2700">
                <a:solidFill>
                  <a:schemeClr val="dk1"/>
                </a:solidFill>
                <a:latin typeface="Times New Roman"/>
                <a:ea typeface="Times New Roman"/>
                <a:cs typeface="Times New Roman"/>
                <a:sym typeface="Times New Roman"/>
              </a:rPr>
              <a:t>Tema prezentei</a:t>
            </a:r>
            <a:r>
              <a:rPr lang="ro" sz="2700">
                <a:solidFill>
                  <a:schemeClr val="dk1"/>
                </a:solidFill>
                <a:highlight>
                  <a:srgbClr val="FFFFFF"/>
                </a:highlight>
                <a:latin typeface="Times New Roman"/>
                <a:ea typeface="Times New Roman"/>
                <a:cs typeface="Times New Roman"/>
                <a:sym typeface="Times New Roman"/>
              </a:rPr>
              <a:t> lucrări</a:t>
            </a:r>
            <a:r>
              <a:rPr lang="ro" sz="2700">
                <a:solidFill>
                  <a:schemeClr val="dk1"/>
                </a:solidFill>
                <a:latin typeface="Times New Roman"/>
                <a:ea typeface="Times New Roman"/>
                <a:cs typeface="Times New Roman"/>
                <a:sym typeface="Times New Roman"/>
              </a:rPr>
              <a:t> de licen</a:t>
            </a:r>
            <a:r>
              <a:rPr lang="ro" sz="2700">
                <a:solidFill>
                  <a:schemeClr val="dk1"/>
                </a:solidFill>
                <a:highlight>
                  <a:srgbClr val="FFFFFF"/>
                </a:highlight>
                <a:latin typeface="Times New Roman"/>
                <a:ea typeface="Times New Roman"/>
                <a:cs typeface="Times New Roman"/>
                <a:sym typeface="Times New Roman"/>
              </a:rPr>
              <a:t>ț</a:t>
            </a:r>
            <a:r>
              <a:rPr lang="ro" sz="2700">
                <a:solidFill>
                  <a:schemeClr val="dk1"/>
                </a:solidFill>
                <a:latin typeface="Times New Roman"/>
                <a:ea typeface="Times New Roman"/>
                <a:cs typeface="Times New Roman"/>
                <a:sym typeface="Times New Roman"/>
              </a:rPr>
              <a:t>a se </a:t>
            </a:r>
            <a:r>
              <a:rPr lang="ro" sz="2700">
                <a:solidFill>
                  <a:schemeClr val="dk1"/>
                </a:solidFill>
                <a:highlight>
                  <a:srgbClr val="FFFFFF"/>
                </a:highlight>
                <a:latin typeface="Times New Roman"/>
                <a:ea typeface="Times New Roman"/>
                <a:cs typeface="Times New Roman"/>
                <a:sym typeface="Times New Roman"/>
              </a:rPr>
              <a:t>intitulează</a:t>
            </a:r>
            <a:r>
              <a:rPr lang="ro" sz="2700">
                <a:solidFill>
                  <a:schemeClr val="dk1"/>
                </a:solidFill>
                <a:latin typeface="Times New Roman"/>
                <a:ea typeface="Times New Roman"/>
                <a:cs typeface="Times New Roman"/>
                <a:sym typeface="Times New Roman"/>
              </a:rPr>
              <a:t> “Modele evolutive rivale în imunologie, cu interpretări  în mediul Matlab”, fiind rezultatul curiozităţii mele în domeniu şi al unei provocări benefice </a:t>
            </a:r>
            <a:r>
              <a:rPr lang="ro" sz="2700">
                <a:solidFill>
                  <a:schemeClr val="dk1"/>
                </a:solidFill>
                <a:highlight>
                  <a:srgbClr val="FFFFFF"/>
                </a:highlight>
                <a:latin typeface="Roboto"/>
                <a:ea typeface="Roboto"/>
                <a:cs typeface="Roboto"/>
                <a:sym typeface="Roboto"/>
              </a:rPr>
              <a:t>î</a:t>
            </a:r>
            <a:r>
              <a:rPr lang="ro" sz="2700">
                <a:solidFill>
                  <a:schemeClr val="dk1"/>
                </a:solidFill>
                <a:latin typeface="Times New Roman"/>
                <a:ea typeface="Times New Roman"/>
                <a:cs typeface="Times New Roman"/>
                <a:sym typeface="Times New Roman"/>
              </a:rPr>
              <a:t>n sensul satisfacerii respectivei curiozităţi.</a:t>
            </a:r>
            <a:endParaRPr sz="27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sz="1200">
              <a:solidFill>
                <a:schemeClr val="dk1"/>
              </a:solidFill>
            </a:endParaRPr>
          </a:p>
        </p:txBody>
      </p:sp>
      <p:pic>
        <p:nvPicPr>
          <p:cNvPr id="71" name="Google Shape;71;p15"/>
          <p:cNvPicPr preferRelativeResize="0"/>
          <p:nvPr/>
        </p:nvPicPr>
        <p:blipFill rotWithShape="1">
          <a:blip r:embed="rId3">
            <a:alphaModFix/>
          </a:blip>
          <a:srcRect b="0" l="0" r="0" t="0"/>
          <a:stretch/>
        </p:blipFill>
        <p:spPr>
          <a:xfrm>
            <a:off x="6052075" y="3325475"/>
            <a:ext cx="2588524" cy="1617824"/>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70425"/>
            <a:ext cx="85206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ro" sz="2400">
                <a:solidFill>
                  <a:srgbClr val="3D85C6"/>
                </a:solidFill>
              </a:rPr>
              <a:t>2. Fundamente teoretice relative la tema lucrării de licență</a:t>
            </a:r>
            <a:endParaRPr i="1" sz="2400">
              <a:solidFill>
                <a:srgbClr val="3D85C6"/>
              </a:solidFill>
            </a:endParaRPr>
          </a:p>
        </p:txBody>
      </p:sp>
      <p:sp>
        <p:nvSpPr>
          <p:cNvPr id="78" name="Google Shape;78;p16"/>
          <p:cNvSpPr txBox="1"/>
          <p:nvPr>
            <p:ph idx="1" type="body"/>
          </p:nvPr>
        </p:nvSpPr>
        <p:spPr>
          <a:xfrm>
            <a:off x="53725" y="1152475"/>
            <a:ext cx="8957400" cy="37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sz="2400">
                <a:latin typeface="Times New Roman"/>
                <a:ea typeface="Times New Roman"/>
                <a:cs typeface="Times New Roman"/>
                <a:sym typeface="Times New Roman"/>
              </a:rPr>
              <a:t>Imunologia este: </a:t>
            </a:r>
            <a:endParaRPr sz="2400">
              <a:latin typeface="Times New Roman"/>
              <a:ea typeface="Times New Roman"/>
              <a:cs typeface="Times New Roman"/>
              <a:sym typeface="Times New Roman"/>
            </a:endParaRPr>
          </a:p>
          <a:p>
            <a:pPr indent="-381000" lvl="0" marL="457200" rtl="0" algn="l">
              <a:lnSpc>
                <a:spcPct val="115000"/>
              </a:lnSpc>
              <a:spcBef>
                <a:spcPts val="1600"/>
              </a:spcBef>
              <a:spcAft>
                <a:spcPts val="0"/>
              </a:spcAft>
              <a:buSzPts val="2400"/>
              <a:buFont typeface="Times New Roman"/>
              <a:buChar char="●"/>
            </a:pPr>
            <a:r>
              <a:rPr lang="ro" sz="2400">
                <a:solidFill>
                  <a:schemeClr val="dk1"/>
                </a:solidFill>
                <a:latin typeface="Times New Roman"/>
                <a:ea typeface="Times New Roman"/>
                <a:cs typeface="Times New Roman"/>
                <a:sym typeface="Times New Roman"/>
              </a:rPr>
              <a:t>o ramură a medicinei care studiază reacția organismelor la substanțe străine, precum virușii și bacteriile</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ro" sz="2400">
                <a:solidFill>
                  <a:schemeClr val="dk1"/>
                </a:solidFill>
                <a:latin typeface="Times New Roman"/>
                <a:ea typeface="Times New Roman"/>
                <a:cs typeface="Times New Roman"/>
                <a:sym typeface="Times New Roman"/>
              </a:rPr>
              <a:t>unul dintre domeniile cele mai dinamice ale științelor biologice</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ro" sz="2400">
                <a:solidFill>
                  <a:schemeClr val="dk1"/>
                </a:solidFill>
                <a:latin typeface="Times New Roman"/>
                <a:ea typeface="Times New Roman"/>
                <a:cs typeface="Times New Roman"/>
                <a:sym typeface="Times New Roman"/>
              </a:rPr>
              <a:t>este fundamentală pentru organismul uman și animal și de aceea, disfuncțiile imunitare severe sunt incompatibile cu supraviețuirea</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800"/>
              <a:buNone/>
            </a:pPr>
            <a:r>
              <a:t/>
            </a:r>
            <a:endParaRPr/>
          </a:p>
        </p:txBody>
      </p:sp>
      <p:sp>
        <p:nvSpPr>
          <p:cNvPr id="79" name="Google Shape;7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228300" y="228300"/>
            <a:ext cx="8756100" cy="4794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SzPts val="1800"/>
              <a:buNone/>
            </a:pPr>
            <a:r>
              <a:rPr lang="ro">
                <a:solidFill>
                  <a:schemeClr val="dk1"/>
                </a:solidFill>
                <a:latin typeface="Times New Roman"/>
                <a:ea typeface="Times New Roman"/>
                <a:cs typeface="Times New Roman"/>
                <a:sym typeface="Times New Roman"/>
              </a:rPr>
              <a:t>Organismul uman posedă două tipuri de imunitate: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ro">
                <a:solidFill>
                  <a:schemeClr val="dk1"/>
                </a:solidFill>
                <a:latin typeface="Times New Roman"/>
                <a:ea typeface="Times New Roman"/>
                <a:cs typeface="Times New Roman"/>
                <a:sym typeface="Times New Roman"/>
              </a:rPr>
              <a:t>imunitate înnăscută</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ro">
                <a:solidFill>
                  <a:schemeClr val="dk1"/>
                </a:solidFill>
                <a:latin typeface="Times New Roman"/>
                <a:ea typeface="Times New Roman"/>
                <a:cs typeface="Times New Roman"/>
                <a:sym typeface="Times New Roman"/>
              </a:rPr>
              <a:t>imunitate dobândită sau specifică.</a:t>
            </a:r>
            <a:endParaRPr>
              <a:solidFill>
                <a:schemeClr val="dk1"/>
              </a:solidFill>
              <a:latin typeface="Times New Roman"/>
              <a:ea typeface="Times New Roman"/>
              <a:cs typeface="Times New Roman"/>
              <a:sym typeface="Times New Roman"/>
            </a:endParaRPr>
          </a:p>
          <a:p>
            <a:pPr indent="0" lvl="0" marL="914400" rtl="0" algn="just">
              <a:lnSpc>
                <a:spcPct val="15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914400" rtl="0" algn="just">
              <a:lnSpc>
                <a:spcPct val="15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SzPts val="1800"/>
              <a:buNone/>
            </a:pPr>
            <a:r>
              <a:rPr lang="ro">
                <a:solidFill>
                  <a:schemeClr val="dk1"/>
                </a:solidFill>
                <a:latin typeface="Times New Roman"/>
                <a:ea typeface="Times New Roman"/>
                <a:cs typeface="Times New Roman"/>
                <a:sym typeface="Times New Roman"/>
              </a:rPr>
              <a:t>Unele persoane au o imunitate naturală, adică sunt, din naștere,  rezistente la o serie de boli, în timp ce alte persoane își câștigă imunitatea, rezistență la boli, fie printr-o  boală pe care a două oară nu o mai fac, fie prin vaccinarea contra anumitor boli.</a:t>
            </a:r>
            <a:endParaRPr>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SzPts val="1800"/>
              <a:buNone/>
            </a:pPr>
            <a:r>
              <a:rPr lang="ro">
                <a:solidFill>
                  <a:schemeClr val="dk1"/>
                </a:solidFill>
                <a:latin typeface="Times New Roman"/>
                <a:ea typeface="Times New Roman"/>
                <a:cs typeface="Times New Roman"/>
                <a:sym typeface="Times New Roman"/>
              </a:rPr>
              <a:t>Imunitatea specifică acționează diferit în funcție de categoria antigenului. Una dintre componentele principale ale răspunsului imun specific este imunoglobulina sau anticorpii. </a:t>
            </a:r>
            <a:endParaRPr>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600"/>
              </a:spcAft>
              <a:buSzPts val="1800"/>
              <a:buNone/>
            </a:pPr>
            <a:r>
              <a:t/>
            </a:r>
            <a:endParaRPr/>
          </a:p>
        </p:txBody>
      </p:sp>
      <p:sp>
        <p:nvSpPr>
          <p:cNvPr id="85" name="Google Shape;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pic>
        <p:nvPicPr>
          <p:cNvPr id="86" name="Google Shape;86;p17"/>
          <p:cNvPicPr preferRelativeResize="0"/>
          <p:nvPr/>
        </p:nvPicPr>
        <p:blipFill rotWithShape="1">
          <a:blip r:embed="rId3">
            <a:alphaModFix/>
          </a:blip>
          <a:srcRect b="0" l="0" r="0" t="0"/>
          <a:stretch/>
        </p:blipFill>
        <p:spPr>
          <a:xfrm>
            <a:off x="5527900" y="228300"/>
            <a:ext cx="3493250" cy="196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0" l="0" r="0" t="0"/>
          <a:stretch/>
        </p:blipFill>
        <p:spPr>
          <a:xfrm>
            <a:off x="330613" y="152400"/>
            <a:ext cx="8482775" cy="4838700"/>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71750"/>
            <a:ext cx="8520600" cy="48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solidFill>
                  <a:srgbClr val="000000"/>
                </a:solidFill>
                <a:latin typeface="Times New Roman"/>
                <a:ea typeface="Times New Roman"/>
                <a:cs typeface="Times New Roman"/>
                <a:sym typeface="Times New Roman"/>
              </a:rPr>
              <a:t>Imunologia studiază:</a:t>
            </a:r>
            <a:endParaRPr>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b="1" lang="ro">
                <a:solidFill>
                  <a:srgbClr val="000000"/>
                </a:solidFill>
                <a:latin typeface="Times New Roman"/>
                <a:ea typeface="Times New Roman"/>
                <a:cs typeface="Times New Roman"/>
                <a:sym typeface="Times New Roman"/>
              </a:rPr>
              <a:t>imunitatea normală</a:t>
            </a:r>
            <a:r>
              <a:rPr lang="ro">
                <a:solidFill>
                  <a:srgbClr val="000000"/>
                </a:solidFill>
                <a:latin typeface="Times New Roman"/>
                <a:ea typeface="Times New Roman"/>
                <a:cs typeface="Times New Roman"/>
                <a:sym typeface="Times New Roman"/>
              </a:rPr>
              <a:t>: mecanismul normal de protecție imunologică a organismului față de agenții patogeni din mediu</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b="1" lang="ro">
                <a:solidFill>
                  <a:srgbClr val="000000"/>
                </a:solidFill>
                <a:latin typeface="Times New Roman"/>
                <a:ea typeface="Times New Roman"/>
                <a:cs typeface="Times New Roman"/>
                <a:sym typeface="Times New Roman"/>
              </a:rPr>
              <a:t>imunodeficientele</a:t>
            </a:r>
            <a:r>
              <a:rPr lang="ro">
                <a:solidFill>
                  <a:srgbClr val="000000"/>
                </a:solidFill>
                <a:latin typeface="Times New Roman"/>
                <a:ea typeface="Times New Roman"/>
                <a:cs typeface="Times New Roman"/>
                <a:sym typeface="Times New Roman"/>
              </a:rPr>
              <a:t>: sistemul imunitar este în incapacitatea totală sau parțială de a furniza un răspuns immunologic potrivit față de agenții patogeni</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b="1" lang="ro">
                <a:solidFill>
                  <a:srgbClr val="000000"/>
                </a:solidFill>
                <a:latin typeface="Times New Roman"/>
                <a:ea typeface="Times New Roman"/>
                <a:cs typeface="Times New Roman"/>
                <a:sym typeface="Times New Roman"/>
              </a:rPr>
              <a:t>hipersensibilitatea imunologică</a:t>
            </a:r>
            <a:r>
              <a:rPr lang="ro">
                <a:solidFill>
                  <a:srgbClr val="000000"/>
                </a:solidFill>
                <a:latin typeface="Times New Roman"/>
                <a:ea typeface="Times New Roman"/>
                <a:cs typeface="Times New Roman"/>
                <a:sym typeface="Times New Roman"/>
              </a:rPr>
              <a:t>: boli auto-imune și alergia</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b="1" lang="ro">
                <a:solidFill>
                  <a:srgbClr val="000000"/>
                </a:solidFill>
                <a:latin typeface="Times New Roman"/>
                <a:ea typeface="Times New Roman"/>
                <a:cs typeface="Times New Roman"/>
                <a:sym typeface="Times New Roman"/>
              </a:rPr>
              <a:t>fenomenul de respingere de transplant</a:t>
            </a:r>
            <a:endParaRPr b="1">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b="0" l="0" r="0" t="0"/>
          <a:stretch/>
        </p:blipFill>
        <p:spPr>
          <a:xfrm>
            <a:off x="6536075" y="2660075"/>
            <a:ext cx="2426475" cy="2119200"/>
          </a:xfrm>
          <a:prstGeom prst="rect">
            <a:avLst/>
          </a:prstGeom>
          <a:noFill/>
          <a:ln>
            <a:noFill/>
          </a:ln>
        </p:spPr>
      </p:pic>
      <p:sp>
        <p:nvSpPr>
          <p:cNvPr id="99" name="Google Shape;9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1900" y="537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ro">
                <a:solidFill>
                  <a:srgbClr val="3D85C6"/>
                </a:solidFill>
                <a:latin typeface="Times New Roman"/>
                <a:ea typeface="Times New Roman"/>
                <a:cs typeface="Times New Roman"/>
                <a:sym typeface="Times New Roman"/>
              </a:rPr>
              <a:t>3. Modele matematice in context</a:t>
            </a:r>
            <a:endParaRPr i="1">
              <a:solidFill>
                <a:srgbClr val="3D85C6"/>
              </a:solidFill>
              <a:latin typeface="Times New Roman"/>
              <a:ea typeface="Times New Roman"/>
              <a:cs typeface="Times New Roman"/>
              <a:sym typeface="Times New Roman"/>
            </a:endParaRPr>
          </a:p>
        </p:txBody>
      </p:sp>
      <p:sp>
        <p:nvSpPr>
          <p:cNvPr id="105" name="Google Shape;105;p20"/>
          <p:cNvSpPr txBox="1"/>
          <p:nvPr>
            <p:ph idx="1" type="body"/>
          </p:nvPr>
        </p:nvSpPr>
        <p:spPr>
          <a:xfrm>
            <a:off x="250100" y="1608225"/>
            <a:ext cx="8520600" cy="34164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ro">
                <a:solidFill>
                  <a:schemeClr val="dk1"/>
                </a:solidFill>
                <a:highlight>
                  <a:srgbClr val="FFFFFF"/>
                </a:highlight>
                <a:latin typeface="Times New Roman"/>
                <a:ea typeface="Times New Roman"/>
                <a:cs typeface="Times New Roman"/>
                <a:sym typeface="Times New Roman"/>
              </a:rPr>
              <a:t>Un cadru important pentru a organiza în mod sistematic concept imunologice sunt modelele matematice, deoarece arată o gama de rezultate ale diferitelor ipoteze imunologice care nu pot fi încă testate experimental.</a:t>
            </a:r>
            <a:endParaRPr>
              <a:solidFill>
                <a:schemeClr val="dk1"/>
              </a:solidFill>
              <a:highlight>
                <a:srgbClr val="FFFFFF"/>
              </a:highlight>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ro">
                <a:solidFill>
                  <a:schemeClr val="dk1"/>
                </a:solidFill>
                <a:highlight>
                  <a:srgbClr val="FFFFFF"/>
                </a:highlight>
                <a:latin typeface="Times New Roman"/>
                <a:ea typeface="Times New Roman"/>
                <a:cs typeface="Times New Roman"/>
                <a:sym typeface="Times New Roman"/>
              </a:rPr>
              <a:t>Comportamenul unui model matematic este comparat cu date obținute din experimentele în vivo sau vitro, în cazul în care datele coincid în mare măsură, modelul poate fi folosit pentru descrierea funcției imunitare, dar și pentru predicția comportamentului său.</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pic>
        <p:nvPicPr>
          <p:cNvPr id="106" name="Google Shape;106;p20"/>
          <p:cNvPicPr preferRelativeResize="0"/>
          <p:nvPr/>
        </p:nvPicPr>
        <p:blipFill rotWithShape="1">
          <a:blip r:embed="rId3">
            <a:alphaModFix/>
          </a:blip>
          <a:srcRect b="0" l="0" r="0" t="0"/>
          <a:stretch/>
        </p:blipFill>
        <p:spPr>
          <a:xfrm>
            <a:off x="5990500" y="22975"/>
            <a:ext cx="1755575" cy="1755575"/>
          </a:xfrm>
          <a:prstGeom prst="rect">
            <a:avLst/>
          </a:prstGeom>
          <a:noFill/>
          <a:ln>
            <a:noFill/>
          </a:ln>
        </p:spPr>
      </p:pic>
      <p:sp>
        <p:nvSpPr>
          <p:cNvPr id="107" name="Google Shape;10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26513" y="213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ro" sz="2400">
                <a:solidFill>
                  <a:srgbClr val="8E7CC3"/>
                </a:solidFill>
              </a:rPr>
              <a:t>Modelul virusului HIV cu prezență de infecții duble </a:t>
            </a:r>
            <a:endParaRPr i="1" sz="2400">
              <a:solidFill>
                <a:srgbClr val="8E7CC3"/>
              </a:solidFill>
            </a:endParaRPr>
          </a:p>
          <a:p>
            <a:pPr indent="0" lvl="0" marL="0" rtl="0" algn="l">
              <a:lnSpc>
                <a:spcPct val="100000"/>
              </a:lnSpc>
              <a:spcBef>
                <a:spcPts val="0"/>
              </a:spcBef>
              <a:spcAft>
                <a:spcPts val="0"/>
              </a:spcAft>
              <a:buClr>
                <a:schemeClr val="dk1"/>
              </a:buClr>
              <a:buSzPts val="2800"/>
              <a:buFont typeface="Arial"/>
              <a:buNone/>
            </a:pPr>
            <a:r>
              <a:t/>
            </a:r>
            <a:endParaRPr i="1" sz="2400">
              <a:solidFill>
                <a:srgbClr val="8E7CC3"/>
              </a:solidFill>
            </a:endParaRPr>
          </a:p>
          <a:p>
            <a:pPr indent="0" lvl="0" marL="0" rtl="0" algn="l">
              <a:lnSpc>
                <a:spcPct val="100000"/>
              </a:lnSpc>
              <a:spcBef>
                <a:spcPts val="0"/>
              </a:spcBef>
              <a:spcAft>
                <a:spcPts val="0"/>
              </a:spcAft>
              <a:buSzPts val="2800"/>
              <a:buNone/>
            </a:pPr>
            <a:r>
              <a:t/>
            </a:r>
            <a:endParaRPr/>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ro"/>
              <a:t>‹#›</a:t>
            </a:fld>
            <a:endParaRPr/>
          </a:p>
        </p:txBody>
      </p:sp>
      <p:pic>
        <p:nvPicPr>
          <p:cNvPr id="114" name="Google Shape;114;p21"/>
          <p:cNvPicPr preferRelativeResize="0"/>
          <p:nvPr/>
        </p:nvPicPr>
        <p:blipFill>
          <a:blip r:embed="rId3">
            <a:alphaModFix/>
          </a:blip>
          <a:stretch>
            <a:fillRect/>
          </a:stretch>
        </p:blipFill>
        <p:spPr>
          <a:xfrm>
            <a:off x="2015775" y="785950"/>
            <a:ext cx="4729300" cy="384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