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erriweather-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8add6f06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8add6f06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Tyler</a:t>
            </a:r>
            <a:endParaRPr/>
          </a:p>
          <a:p>
            <a:pPr indent="0" lvl="0" marL="0" rtl="0" algn="l">
              <a:spcBef>
                <a:spcPts val="0"/>
              </a:spcBef>
              <a:spcAft>
                <a:spcPts val="0"/>
              </a:spcAft>
              <a:buNone/>
            </a:pPr>
            <a:r>
              <a:rPr lang="en"/>
              <a:t>Organization - Google Drive became a mess at one point.</a:t>
            </a:r>
            <a:endParaRPr/>
          </a:p>
          <a:p>
            <a:pPr indent="0" lvl="0" marL="0" rtl="0" algn="l">
              <a:spcBef>
                <a:spcPts val="0"/>
              </a:spcBef>
              <a:spcAft>
                <a:spcPts val="0"/>
              </a:spcAft>
              <a:buNone/>
            </a:pPr>
            <a:r>
              <a:rPr lang="en"/>
              <a:t>Source Code Control - Git did it’s job.</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8add6f06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8add6f06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89ce1665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89ce1665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The </a:t>
            </a:r>
            <a:r>
              <a:rPr i="1" lang="en"/>
              <a:t>ModelInquire </a:t>
            </a:r>
            <a:r>
              <a:rPr lang="en"/>
              <a:t>class is built to facilitate error handling. Data access layers will return this, containing the model of a specific type (single object, list, etc.) along with a status code and status description. </a:t>
            </a:r>
            <a:endParaRPr/>
          </a:p>
          <a:p>
            <a:pPr indent="-298450" lvl="0" marL="457200" rtl="0" algn="l">
              <a:spcBef>
                <a:spcPts val="0"/>
              </a:spcBef>
              <a:spcAft>
                <a:spcPts val="0"/>
              </a:spcAft>
              <a:buSzPts val="1100"/>
              <a:buChar char="●"/>
            </a:pPr>
            <a:r>
              <a:rPr lang="en"/>
              <a:t>For models that return a list, a negative status code will return specific error messages while positive status code will signify the number of records found. </a:t>
            </a:r>
            <a:endParaRPr/>
          </a:p>
          <a:p>
            <a:pPr indent="-298450" lvl="0" marL="457200" rtl="0" algn="l">
              <a:spcBef>
                <a:spcPts val="0"/>
              </a:spcBef>
              <a:spcAft>
                <a:spcPts val="0"/>
              </a:spcAft>
              <a:buSzPts val="1100"/>
              <a:buChar char="●"/>
            </a:pPr>
            <a:r>
              <a:rPr lang="en"/>
              <a:t>For models that return a single object, negative numbers will return a specific error message, 0 will signify that no record was found, and greater than 1 will signify that multiple records were found for the search criteria.</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89ce1665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89ce1665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Tyler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a5a201c9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a5a201c9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89ce1665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89ce1665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Notes:</a:t>
            </a:r>
            <a:endParaRPr/>
          </a:p>
          <a:p>
            <a:pPr indent="0" lvl="0" marL="0" rtl="0" algn="l">
              <a:spcBef>
                <a:spcPts val="0"/>
              </a:spcBef>
              <a:spcAft>
                <a:spcPts val="0"/>
              </a:spcAft>
              <a:buNone/>
            </a:pPr>
            <a:r>
              <a:rPr lang="en"/>
              <a:t>Experience:</a:t>
            </a:r>
            <a:endParaRPr/>
          </a:p>
          <a:p>
            <a:pPr indent="-298450" lvl="2" marL="1371600" rtl="0" algn="l">
              <a:lnSpc>
                <a:spcPct val="150000"/>
              </a:lnSpc>
              <a:spcBef>
                <a:spcPts val="0"/>
              </a:spcBef>
              <a:spcAft>
                <a:spcPts val="0"/>
              </a:spcAft>
              <a:buClr>
                <a:schemeClr val="dk2"/>
              </a:buClr>
              <a:buSzPts val="1100"/>
              <a:buFont typeface="Consolas"/>
              <a:buChar char="■"/>
            </a:pPr>
            <a:r>
              <a:rPr lang="en">
                <a:solidFill>
                  <a:schemeClr val="dk2"/>
                </a:solidFill>
                <a:latin typeface="Consolas"/>
                <a:ea typeface="Consolas"/>
                <a:cs typeface="Consolas"/>
                <a:sym typeface="Consolas"/>
              </a:rPr>
              <a:t>C#</a:t>
            </a:r>
            <a:endParaRPr>
              <a:solidFill>
                <a:schemeClr val="dk2"/>
              </a:solidFill>
              <a:latin typeface="Consolas"/>
              <a:ea typeface="Consolas"/>
              <a:cs typeface="Consolas"/>
              <a:sym typeface="Consolas"/>
            </a:endParaRPr>
          </a:p>
          <a:p>
            <a:pPr indent="-298450" lvl="2" marL="1371600" rtl="0" algn="l">
              <a:lnSpc>
                <a:spcPct val="150000"/>
              </a:lnSpc>
              <a:spcBef>
                <a:spcPts val="0"/>
              </a:spcBef>
              <a:spcAft>
                <a:spcPts val="0"/>
              </a:spcAft>
              <a:buClr>
                <a:schemeClr val="dk2"/>
              </a:buClr>
              <a:buSzPts val="1100"/>
              <a:buFont typeface="Consolas"/>
              <a:buChar char="■"/>
            </a:pPr>
            <a:r>
              <a:rPr lang="en">
                <a:solidFill>
                  <a:schemeClr val="dk2"/>
                </a:solidFill>
                <a:latin typeface="Consolas"/>
                <a:ea typeface="Consolas"/>
                <a:cs typeface="Consolas"/>
                <a:sym typeface="Consolas"/>
              </a:rPr>
              <a:t>SQL</a:t>
            </a:r>
            <a:endParaRPr>
              <a:solidFill>
                <a:schemeClr val="dk2"/>
              </a:solidFill>
              <a:latin typeface="Consolas"/>
              <a:ea typeface="Consolas"/>
              <a:cs typeface="Consolas"/>
              <a:sym typeface="Consolas"/>
            </a:endParaRPr>
          </a:p>
          <a:p>
            <a:pPr indent="-298450" lvl="2" marL="1371600" rtl="0" algn="l">
              <a:lnSpc>
                <a:spcPct val="150000"/>
              </a:lnSpc>
              <a:spcBef>
                <a:spcPts val="0"/>
              </a:spcBef>
              <a:spcAft>
                <a:spcPts val="0"/>
              </a:spcAft>
              <a:buClr>
                <a:schemeClr val="dk2"/>
              </a:buClr>
              <a:buSzPts val="1100"/>
              <a:buFont typeface="Consolas"/>
              <a:buChar char="■"/>
            </a:pPr>
            <a:r>
              <a:rPr lang="en">
                <a:solidFill>
                  <a:schemeClr val="dk2"/>
                </a:solidFill>
                <a:latin typeface="Consolas"/>
                <a:ea typeface="Consolas"/>
                <a:cs typeface="Consolas"/>
                <a:sym typeface="Consolas"/>
              </a:rPr>
              <a:t>MVC</a:t>
            </a:r>
            <a:endParaRPr>
              <a:solidFill>
                <a:schemeClr val="dk2"/>
              </a:solidFill>
              <a:latin typeface="Consolas"/>
              <a:ea typeface="Consolas"/>
              <a:cs typeface="Consolas"/>
              <a:sym typeface="Consolas"/>
            </a:endParaRPr>
          </a:p>
          <a:p>
            <a:pPr indent="-298450" lvl="2" marL="1371600" rtl="0" algn="l">
              <a:lnSpc>
                <a:spcPct val="150000"/>
              </a:lnSpc>
              <a:spcBef>
                <a:spcPts val="0"/>
              </a:spcBef>
              <a:spcAft>
                <a:spcPts val="0"/>
              </a:spcAft>
              <a:buClr>
                <a:schemeClr val="dk2"/>
              </a:buClr>
              <a:buSzPts val="1100"/>
              <a:buFont typeface="Consolas"/>
              <a:buChar char="■"/>
            </a:pPr>
            <a:r>
              <a:rPr lang="en">
                <a:solidFill>
                  <a:schemeClr val="dk2"/>
                </a:solidFill>
                <a:latin typeface="Consolas"/>
                <a:ea typeface="Consolas"/>
                <a:cs typeface="Consolas"/>
                <a:sym typeface="Consolas"/>
              </a:rPr>
              <a:t>Project Management</a:t>
            </a:r>
            <a:endParaRPr>
              <a:solidFill>
                <a:schemeClr val="dk2"/>
              </a:solidFill>
              <a:latin typeface="Consolas"/>
              <a:ea typeface="Consolas"/>
              <a:cs typeface="Consolas"/>
              <a:sym typeface="Consolas"/>
            </a:endParaRPr>
          </a:p>
          <a:p>
            <a:pPr indent="-298450" lvl="2" marL="1371600" rtl="0" algn="l">
              <a:lnSpc>
                <a:spcPct val="150000"/>
              </a:lnSpc>
              <a:spcBef>
                <a:spcPts val="0"/>
              </a:spcBef>
              <a:spcAft>
                <a:spcPts val="0"/>
              </a:spcAft>
              <a:buClr>
                <a:schemeClr val="dk2"/>
              </a:buClr>
              <a:buSzPts val="1100"/>
              <a:buFont typeface="Consolas"/>
              <a:buChar char="■"/>
            </a:pPr>
            <a:r>
              <a:rPr lang="en">
                <a:solidFill>
                  <a:schemeClr val="dk2"/>
                </a:solidFill>
                <a:latin typeface="Consolas"/>
                <a:ea typeface="Consolas"/>
                <a:cs typeface="Consolas"/>
                <a:sym typeface="Consolas"/>
              </a:rPr>
              <a:t>Research &amp; Analysis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89ce1665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89ce1665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Make additional slides for the above information.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8add6f06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8add6f06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8add6f06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8add6f06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Negative trends have varied. A negative trend that has followed us to the end of the project is the fact that we were not able to complete all the use cases. There are still various tables and stored procedures that have not been implemented in MVC.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8add6f06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8add6f06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0"/>
              </a:spcBef>
              <a:spcAft>
                <a:spcPts val="0"/>
              </a:spcAft>
              <a:buClr>
                <a:schemeClr val="dk2"/>
              </a:buClr>
              <a:buSzPts val="1100"/>
              <a:buFont typeface="Consolas"/>
              <a:buChar char="○"/>
            </a:pPr>
            <a:r>
              <a:rPr lang="en">
                <a:solidFill>
                  <a:schemeClr val="dk2"/>
                </a:solidFill>
                <a:latin typeface="Consolas"/>
                <a:ea typeface="Consolas"/>
                <a:cs typeface="Consolas"/>
                <a:sym typeface="Consolas"/>
              </a:rPr>
              <a:t>Updated MVC - a “sharedError” view was created to display an error page - instead of each controller having its own Error view,  all the controllers redirect to it if an error occurs</a:t>
            </a:r>
            <a:endParaRPr>
              <a:solidFill>
                <a:schemeClr val="dk2"/>
              </a:solidFill>
              <a:latin typeface="Consolas"/>
              <a:ea typeface="Consolas"/>
              <a:cs typeface="Consolas"/>
              <a:sym typeface="Consolas"/>
            </a:endParaRPr>
          </a:p>
          <a:p>
            <a:pPr indent="-298450" lvl="1" marL="914400" rtl="0" algn="l">
              <a:lnSpc>
                <a:spcPct val="115000"/>
              </a:lnSpc>
              <a:spcBef>
                <a:spcPts val="0"/>
              </a:spcBef>
              <a:spcAft>
                <a:spcPts val="0"/>
              </a:spcAft>
              <a:buClr>
                <a:schemeClr val="dk2"/>
              </a:buClr>
              <a:buSzPts val="1100"/>
              <a:buFont typeface="Consolas"/>
              <a:buChar char="○"/>
            </a:pPr>
            <a:r>
              <a:rPr lang="en">
                <a:solidFill>
                  <a:schemeClr val="dk2"/>
                </a:solidFill>
                <a:latin typeface="Consolas"/>
                <a:ea typeface="Consolas"/>
                <a:cs typeface="Consolas"/>
                <a:sym typeface="Consolas"/>
              </a:rPr>
              <a:t>Finalized Analytical Report, Test Plan, Technical Document</a:t>
            </a:r>
            <a:endParaRPr>
              <a:solidFill>
                <a:schemeClr val="dk2"/>
              </a:solidFill>
              <a:latin typeface="Consolas"/>
              <a:ea typeface="Consolas"/>
              <a:cs typeface="Consolas"/>
              <a:sym typeface="Consolas"/>
            </a:endParaRPr>
          </a:p>
          <a:p>
            <a:pPr indent="-298450" lvl="2" marL="1371600" rtl="0" algn="l">
              <a:lnSpc>
                <a:spcPct val="115000"/>
              </a:lnSpc>
              <a:spcBef>
                <a:spcPts val="0"/>
              </a:spcBef>
              <a:spcAft>
                <a:spcPts val="0"/>
              </a:spcAft>
              <a:buClr>
                <a:schemeClr val="dk2"/>
              </a:buClr>
              <a:buSzPts val="1100"/>
              <a:buFont typeface="Consolas"/>
              <a:buChar char="■"/>
            </a:pPr>
            <a:r>
              <a:rPr lang="en">
                <a:solidFill>
                  <a:schemeClr val="dk2"/>
                </a:solidFill>
                <a:latin typeface="Consolas"/>
                <a:ea typeface="Consolas"/>
                <a:cs typeface="Consolas"/>
                <a:sym typeface="Consolas"/>
              </a:rPr>
              <a:t>Analytical report contains high-level information about the project (SWOT analysis, use case diagrams) - everything needed to get familiar with the project. </a:t>
            </a:r>
            <a:endParaRPr>
              <a:solidFill>
                <a:schemeClr val="dk2"/>
              </a:solidFill>
              <a:latin typeface="Consolas"/>
              <a:ea typeface="Consolas"/>
              <a:cs typeface="Consolas"/>
              <a:sym typeface="Consolas"/>
            </a:endParaRPr>
          </a:p>
          <a:p>
            <a:pPr indent="-298450" lvl="2" marL="1371600" rtl="0" algn="l">
              <a:lnSpc>
                <a:spcPct val="115000"/>
              </a:lnSpc>
              <a:spcBef>
                <a:spcPts val="0"/>
              </a:spcBef>
              <a:spcAft>
                <a:spcPts val="0"/>
              </a:spcAft>
              <a:buClr>
                <a:schemeClr val="dk2"/>
              </a:buClr>
              <a:buSzPts val="1100"/>
              <a:buFont typeface="Consolas"/>
              <a:buChar char="■"/>
            </a:pPr>
            <a:r>
              <a:rPr lang="en">
                <a:solidFill>
                  <a:schemeClr val="dk2"/>
                </a:solidFill>
                <a:latin typeface="Consolas"/>
                <a:ea typeface="Consolas"/>
                <a:cs typeface="Consolas"/>
                <a:sym typeface="Consolas"/>
              </a:rPr>
              <a:t>Technical Design document contains detailed status about the project, the definitions for certain ERD choices and tables, and the processing logic for the MVC app and error handling</a:t>
            </a:r>
            <a:endParaRPr>
              <a:solidFill>
                <a:schemeClr val="dk2"/>
              </a:solidFill>
              <a:latin typeface="Consolas"/>
              <a:ea typeface="Consolas"/>
              <a:cs typeface="Consolas"/>
              <a:sym typeface="Consolas"/>
            </a:endParaRPr>
          </a:p>
          <a:p>
            <a:pPr indent="-298450" lvl="2" marL="1371600" rtl="0" algn="l">
              <a:lnSpc>
                <a:spcPct val="115000"/>
              </a:lnSpc>
              <a:spcBef>
                <a:spcPts val="0"/>
              </a:spcBef>
              <a:spcAft>
                <a:spcPts val="0"/>
              </a:spcAft>
              <a:buClr>
                <a:schemeClr val="dk2"/>
              </a:buClr>
              <a:buSzPts val="1100"/>
              <a:buFont typeface="Consolas"/>
              <a:buChar char="■"/>
            </a:pPr>
            <a:r>
              <a:rPr lang="en">
                <a:solidFill>
                  <a:schemeClr val="dk2"/>
                </a:solidFill>
                <a:latin typeface="Consolas"/>
                <a:ea typeface="Consolas"/>
                <a:cs typeface="Consolas"/>
                <a:sym typeface="Consolas"/>
              </a:rPr>
              <a:t>Test Plan contains testing for certain features such as Add Course, Update Campus, and Search Room. </a:t>
            </a:r>
            <a:endParaRPr>
              <a:solidFill>
                <a:schemeClr val="dk2"/>
              </a:solidFill>
              <a:latin typeface="Consolas"/>
              <a:ea typeface="Consolas"/>
              <a:cs typeface="Consolas"/>
              <a:sym typeface="Consolas"/>
            </a:endParaRPr>
          </a:p>
          <a:p>
            <a:pPr indent="-298450" lvl="1" marL="914400" rtl="0" algn="l">
              <a:lnSpc>
                <a:spcPct val="115000"/>
              </a:lnSpc>
              <a:spcBef>
                <a:spcPts val="0"/>
              </a:spcBef>
              <a:spcAft>
                <a:spcPts val="0"/>
              </a:spcAft>
              <a:buClr>
                <a:schemeClr val="dk2"/>
              </a:buClr>
              <a:buSzPts val="1100"/>
              <a:buFont typeface="Consolas"/>
              <a:buChar char="○"/>
            </a:pPr>
            <a:r>
              <a:rPr lang="en">
                <a:solidFill>
                  <a:schemeClr val="dk2"/>
                </a:solidFill>
                <a:latin typeface="Consolas"/>
                <a:ea typeface="Consolas"/>
                <a:cs typeface="Consolas"/>
                <a:sym typeface="Consolas"/>
              </a:rPr>
              <a:t>Created a solid data model (ERD) that future teams can utilize and continue building upon the project</a:t>
            </a:r>
            <a:endParaRPr>
              <a:solidFill>
                <a:schemeClr val="dk2"/>
              </a:solidFill>
              <a:latin typeface="Consolas"/>
              <a:ea typeface="Consolas"/>
              <a:cs typeface="Consolas"/>
              <a:sym typeface="Consolas"/>
            </a:endParaRPr>
          </a:p>
          <a:p>
            <a:pPr indent="-298450" lvl="1" marL="914400" rtl="0" algn="l">
              <a:lnSpc>
                <a:spcPct val="115000"/>
              </a:lnSpc>
              <a:spcBef>
                <a:spcPts val="0"/>
              </a:spcBef>
              <a:spcAft>
                <a:spcPts val="0"/>
              </a:spcAft>
              <a:buClr>
                <a:schemeClr val="dk2"/>
              </a:buClr>
              <a:buSzPts val="1100"/>
              <a:buFont typeface="Consolas"/>
              <a:buChar char="○"/>
            </a:pPr>
            <a:r>
              <a:rPr lang="en">
                <a:solidFill>
                  <a:schemeClr val="dk2"/>
                </a:solidFill>
                <a:latin typeface="Consolas"/>
                <a:ea typeface="Consolas"/>
                <a:cs typeface="Consolas"/>
                <a:sym typeface="Consolas"/>
              </a:rPr>
              <a:t>Certain errors have been found but time did not allow for fixing them - they have been logged with details</a:t>
            </a:r>
            <a:endParaRPr>
              <a:solidFill>
                <a:schemeClr val="dk2"/>
              </a:solidFill>
              <a:latin typeface="Consolas"/>
              <a:ea typeface="Consolas"/>
              <a:cs typeface="Consolas"/>
              <a:sym typeface="Consolas"/>
            </a:endParaRPr>
          </a:p>
          <a:p>
            <a:pPr indent="0" lvl="0" marL="0" rtl="0" algn="l">
              <a:spcBef>
                <a:spcPts val="16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a65c2bc6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a65c2bc6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8add6f06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8add6f06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89ce1665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89ce1665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Tyler</a:t>
            </a:r>
            <a:endParaRPr/>
          </a:p>
          <a:p>
            <a:pPr indent="0" lvl="0" marL="0" rtl="0" algn="l">
              <a:spcBef>
                <a:spcPts val="0"/>
              </a:spcBef>
              <a:spcAft>
                <a:spcPts val="0"/>
              </a:spcAft>
              <a:buClr>
                <a:srgbClr val="000000"/>
              </a:buClr>
              <a:buSzPts val="1100"/>
              <a:buFont typeface="Arial"/>
              <a:buNone/>
            </a:pPr>
            <a:r>
              <a:rPr lang="en"/>
              <a:t>Requirements - First time doing that kind of requirements gathering.</a:t>
            </a:r>
            <a:endParaRPr/>
          </a:p>
          <a:p>
            <a:pPr indent="0" lvl="0" marL="0" rtl="0" algn="l">
              <a:spcBef>
                <a:spcPts val="0"/>
              </a:spcBef>
              <a:spcAft>
                <a:spcPts val="0"/>
              </a:spcAft>
              <a:buClr>
                <a:srgbClr val="000000"/>
              </a:buClr>
              <a:buSzPts val="1100"/>
              <a:buFont typeface="Arial"/>
              <a:buNone/>
            </a:pPr>
            <a:r>
              <a:rPr lang="en"/>
              <a:t>Technologies - Git, Bootstrap, MVC</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ocs.google.com/document/d/1TZJoKNsZIxH-T5C6SwSpgA4Mj3sPo55A3KjN9VetZSE/edit?usp=sharing" TargetMode="External"/><Relationship Id="rId4" Type="http://schemas.openxmlformats.org/officeDocument/2006/relationships/hyperlink" Target="https://drive.google.com/open?id=1Fn_3ktlAjx6tSz0fmnwGkH2zc11PAFJqsYTv3_Hd4Uk" TargetMode="External"/><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182550" y="19789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Credentialing System</a:t>
            </a:r>
            <a:endParaRPr>
              <a:solidFill>
                <a:schemeClr val="dk1"/>
              </a:solidFill>
              <a:latin typeface="Consolas"/>
              <a:ea typeface="Consolas"/>
              <a:cs typeface="Consolas"/>
              <a:sym typeface="Consolas"/>
            </a:endParaRPr>
          </a:p>
        </p:txBody>
      </p:sp>
      <p:sp>
        <p:nvSpPr>
          <p:cNvPr id="65" name="Google Shape;65;p13"/>
          <p:cNvSpPr txBox="1"/>
          <p:nvPr>
            <p:ph idx="1" type="subTitle"/>
          </p:nvPr>
        </p:nvSpPr>
        <p:spPr>
          <a:xfrm>
            <a:off x="3551300" y="3798475"/>
            <a:ext cx="53601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Consolas"/>
                <a:ea typeface="Consolas"/>
                <a:cs typeface="Consolas"/>
                <a:sym typeface="Consolas"/>
              </a:rPr>
              <a:t>Stefana Rusu, Devon Fairman, Tyler Palmer</a:t>
            </a:r>
            <a:endParaRPr>
              <a:solidFill>
                <a:schemeClr val="accent3"/>
              </a:solidFill>
              <a:latin typeface="Consolas"/>
              <a:ea typeface="Consolas"/>
              <a:cs typeface="Consolas"/>
              <a:sym typeface="Consolas"/>
            </a:endParaRPr>
          </a:p>
        </p:txBody>
      </p:sp>
      <p:pic>
        <p:nvPicPr>
          <p:cNvPr id="66" name="Google Shape;66;p13"/>
          <p:cNvPicPr preferRelativeResize="0"/>
          <p:nvPr/>
        </p:nvPicPr>
        <p:blipFill>
          <a:blip r:embed="rId3">
            <a:alphaModFix/>
          </a:blip>
          <a:stretch>
            <a:fillRect/>
          </a:stretch>
        </p:blipFill>
        <p:spPr>
          <a:xfrm>
            <a:off x="2808225" y="50025"/>
            <a:ext cx="3527550" cy="1799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Reflection Cont. </a:t>
            </a:r>
            <a:endParaRPr/>
          </a:p>
        </p:txBody>
      </p:sp>
      <p:sp>
        <p:nvSpPr>
          <p:cNvPr id="126" name="Google Shape;126;p22"/>
          <p:cNvSpPr txBox="1"/>
          <p:nvPr>
            <p:ph idx="1" type="body"/>
          </p:nvPr>
        </p:nvSpPr>
        <p:spPr>
          <a:xfrm>
            <a:off x="4644675" y="500925"/>
            <a:ext cx="4166400" cy="457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Consolas"/>
              <a:buChar char="●"/>
            </a:pPr>
            <a:r>
              <a:rPr lang="en">
                <a:latin typeface="Consolas"/>
                <a:ea typeface="Consolas"/>
                <a:cs typeface="Consolas"/>
                <a:sym typeface="Consolas"/>
              </a:rPr>
              <a:t>What worked?</a:t>
            </a:r>
            <a:endParaRPr>
              <a:latin typeface="Consolas"/>
              <a:ea typeface="Consolas"/>
              <a:cs typeface="Consolas"/>
              <a:sym typeface="Consolas"/>
            </a:endParaRPr>
          </a:p>
          <a:p>
            <a:pPr indent="-298450" lvl="1" marL="914400" rtl="0" algn="l">
              <a:spcBef>
                <a:spcPts val="0"/>
              </a:spcBef>
              <a:spcAft>
                <a:spcPts val="0"/>
              </a:spcAft>
              <a:buSzPts val="1100"/>
              <a:buFont typeface="Consolas"/>
              <a:buChar char="○"/>
            </a:pPr>
            <a:r>
              <a:rPr lang="en">
                <a:latin typeface="Consolas"/>
                <a:ea typeface="Consolas"/>
                <a:cs typeface="Consolas"/>
                <a:sym typeface="Consolas"/>
              </a:rPr>
              <a:t>Source Code Control</a:t>
            </a:r>
            <a:endParaRPr>
              <a:latin typeface="Consolas"/>
              <a:ea typeface="Consolas"/>
              <a:cs typeface="Consolas"/>
              <a:sym typeface="Consolas"/>
            </a:endParaRPr>
          </a:p>
          <a:p>
            <a:pPr indent="-298450" lvl="1" marL="914400" rtl="0" algn="l">
              <a:spcBef>
                <a:spcPts val="0"/>
              </a:spcBef>
              <a:spcAft>
                <a:spcPts val="0"/>
              </a:spcAft>
              <a:buSzPts val="1100"/>
              <a:buFont typeface="Consolas"/>
              <a:buChar char="○"/>
            </a:pPr>
            <a:r>
              <a:rPr lang="en">
                <a:latin typeface="Consolas"/>
                <a:ea typeface="Consolas"/>
                <a:cs typeface="Consolas"/>
                <a:sym typeface="Consolas"/>
              </a:rPr>
              <a:t>Research and Feedback</a:t>
            </a:r>
            <a:endParaRPr>
              <a:latin typeface="Consolas"/>
              <a:ea typeface="Consolas"/>
              <a:cs typeface="Consolas"/>
              <a:sym typeface="Consolas"/>
            </a:endParaRPr>
          </a:p>
          <a:p>
            <a:pPr indent="-298450" lvl="1" marL="914400" rtl="0" algn="l">
              <a:spcBef>
                <a:spcPts val="0"/>
              </a:spcBef>
              <a:spcAft>
                <a:spcPts val="0"/>
              </a:spcAft>
              <a:buSzPts val="1100"/>
              <a:buFont typeface="Consolas"/>
              <a:buChar char="○"/>
            </a:pPr>
            <a:r>
              <a:rPr lang="en">
                <a:latin typeface="Consolas"/>
                <a:ea typeface="Consolas"/>
                <a:cs typeface="Consolas"/>
                <a:sym typeface="Consolas"/>
              </a:rPr>
              <a:t>Organization </a:t>
            </a:r>
            <a:endParaRPr>
              <a:latin typeface="Consolas"/>
              <a:ea typeface="Consolas"/>
              <a:cs typeface="Consolas"/>
              <a:sym typeface="Consolas"/>
            </a:endParaRPr>
          </a:p>
          <a:p>
            <a:pPr indent="0" lvl="0" marL="0" rtl="0" algn="l">
              <a:spcBef>
                <a:spcPts val="1600"/>
              </a:spcBef>
              <a:spcAft>
                <a:spcPts val="0"/>
              </a:spcAft>
              <a:buNone/>
            </a:pPr>
            <a:r>
              <a:t/>
            </a:r>
            <a:endParaRPr>
              <a:latin typeface="Consolas"/>
              <a:ea typeface="Consolas"/>
              <a:cs typeface="Consolas"/>
              <a:sym typeface="Consolas"/>
            </a:endParaRPr>
          </a:p>
          <a:p>
            <a:pPr indent="-311150" lvl="0" marL="457200" rtl="0" algn="l">
              <a:spcBef>
                <a:spcPts val="1600"/>
              </a:spcBef>
              <a:spcAft>
                <a:spcPts val="0"/>
              </a:spcAft>
              <a:buSzPts val="1300"/>
              <a:buFont typeface="Consolas"/>
              <a:buChar char="●"/>
            </a:pPr>
            <a:r>
              <a:rPr lang="en">
                <a:latin typeface="Consolas"/>
                <a:ea typeface="Consolas"/>
                <a:cs typeface="Consolas"/>
                <a:sym typeface="Consolas"/>
              </a:rPr>
              <a:t>What didn’t work?</a:t>
            </a:r>
            <a:endParaRPr>
              <a:latin typeface="Consolas"/>
              <a:ea typeface="Consolas"/>
              <a:cs typeface="Consolas"/>
              <a:sym typeface="Consolas"/>
            </a:endParaRPr>
          </a:p>
          <a:p>
            <a:pPr indent="-298450" lvl="1" marL="914400" rtl="0" algn="l">
              <a:spcBef>
                <a:spcPts val="0"/>
              </a:spcBef>
              <a:spcAft>
                <a:spcPts val="0"/>
              </a:spcAft>
              <a:buSzPts val="1100"/>
              <a:buFont typeface="Consolas"/>
              <a:buChar char="○"/>
            </a:pPr>
            <a:r>
              <a:rPr lang="en">
                <a:latin typeface="Consolas"/>
                <a:ea typeface="Consolas"/>
                <a:cs typeface="Consolas"/>
                <a:sym typeface="Consolas"/>
              </a:rPr>
              <a:t>File Organization </a:t>
            </a:r>
            <a:endParaRPr>
              <a:highlight>
                <a:srgbClr val="FFFF00"/>
              </a:highlight>
              <a:latin typeface="Consolas"/>
              <a:ea typeface="Consolas"/>
              <a:cs typeface="Consolas"/>
              <a:sym typeface="Consolas"/>
            </a:endParaRPr>
          </a:p>
          <a:p>
            <a:pPr indent="-298450" lvl="1" marL="914400" rtl="0" algn="l">
              <a:spcBef>
                <a:spcPts val="0"/>
              </a:spcBef>
              <a:spcAft>
                <a:spcPts val="0"/>
              </a:spcAft>
              <a:buSzPts val="1100"/>
              <a:buFont typeface="Consolas"/>
              <a:buChar char="○"/>
            </a:pPr>
            <a:r>
              <a:rPr lang="en">
                <a:latin typeface="Consolas"/>
                <a:ea typeface="Consolas"/>
                <a:cs typeface="Consolas"/>
                <a:sym typeface="Consolas"/>
              </a:rPr>
              <a:t>Communication</a:t>
            </a:r>
            <a:endParaRPr>
              <a:latin typeface="Consolas"/>
              <a:ea typeface="Consolas"/>
              <a:cs typeface="Consolas"/>
              <a:sym typeface="Consolas"/>
            </a:endParaRPr>
          </a:p>
          <a:p>
            <a:pPr indent="0" lvl="0" marL="0" rtl="0" algn="l">
              <a:spcBef>
                <a:spcPts val="1600"/>
              </a:spcBef>
              <a:spcAft>
                <a:spcPts val="0"/>
              </a:spcAft>
              <a:buNone/>
            </a:pPr>
            <a:r>
              <a:t/>
            </a:r>
            <a:endParaRPr>
              <a:latin typeface="Consolas"/>
              <a:ea typeface="Consolas"/>
              <a:cs typeface="Consolas"/>
              <a:sym typeface="Consolas"/>
            </a:endParaRPr>
          </a:p>
          <a:p>
            <a:pPr indent="-311150" lvl="0" marL="457200" rtl="0" algn="l">
              <a:spcBef>
                <a:spcPts val="1600"/>
              </a:spcBef>
              <a:spcAft>
                <a:spcPts val="0"/>
              </a:spcAft>
              <a:buSzPts val="1300"/>
              <a:buFont typeface="Consolas"/>
              <a:buChar char="●"/>
            </a:pPr>
            <a:r>
              <a:rPr lang="en">
                <a:latin typeface="Consolas"/>
                <a:ea typeface="Consolas"/>
                <a:cs typeface="Consolas"/>
                <a:sym typeface="Consolas"/>
              </a:rPr>
              <a:t>What would you do differently?</a:t>
            </a:r>
            <a:endParaRPr>
              <a:latin typeface="Consolas"/>
              <a:ea typeface="Consolas"/>
              <a:cs typeface="Consolas"/>
              <a:sym typeface="Consolas"/>
            </a:endParaRPr>
          </a:p>
          <a:p>
            <a:pPr indent="-298450" lvl="1" marL="914400" rtl="0" algn="l">
              <a:spcBef>
                <a:spcPts val="0"/>
              </a:spcBef>
              <a:spcAft>
                <a:spcPts val="0"/>
              </a:spcAft>
              <a:buSzPts val="1100"/>
              <a:buFont typeface="Consolas"/>
              <a:buChar char="○"/>
            </a:pPr>
            <a:r>
              <a:rPr lang="en">
                <a:latin typeface="Consolas"/>
                <a:ea typeface="Consolas"/>
                <a:cs typeface="Consolas"/>
                <a:sym typeface="Consolas"/>
              </a:rPr>
              <a:t>Collaboration</a:t>
            </a:r>
            <a:endParaRPr>
              <a:latin typeface="Consolas"/>
              <a:ea typeface="Consolas"/>
              <a:cs typeface="Consolas"/>
              <a:sym typeface="Consolas"/>
            </a:endParaRPr>
          </a:p>
          <a:p>
            <a:pPr indent="-298450" lvl="1" marL="914400" rtl="0" algn="l">
              <a:spcBef>
                <a:spcPts val="0"/>
              </a:spcBef>
              <a:spcAft>
                <a:spcPts val="0"/>
              </a:spcAft>
              <a:buSzPts val="1100"/>
              <a:buFont typeface="Consolas"/>
              <a:buChar char="○"/>
            </a:pPr>
            <a:r>
              <a:rPr lang="en">
                <a:latin typeface="Consolas"/>
                <a:ea typeface="Consolas"/>
                <a:cs typeface="Consolas"/>
                <a:sym typeface="Consolas"/>
              </a:rPr>
              <a:t>Organization - Trello</a:t>
            </a:r>
            <a:endParaRPr>
              <a:latin typeface="Consolas"/>
              <a:ea typeface="Consolas"/>
              <a:cs typeface="Consolas"/>
              <a:sym typeface="Consolas"/>
            </a:endParaRPr>
          </a:p>
          <a:p>
            <a:pPr indent="-298450" lvl="1" marL="914400" rtl="0" algn="l">
              <a:spcBef>
                <a:spcPts val="0"/>
              </a:spcBef>
              <a:spcAft>
                <a:spcPts val="0"/>
              </a:spcAft>
              <a:buSzPts val="1100"/>
              <a:buFont typeface="Consolas"/>
              <a:buChar char="○"/>
            </a:pPr>
            <a:r>
              <a:rPr lang="en">
                <a:latin typeface="Consolas"/>
                <a:ea typeface="Consolas"/>
                <a:cs typeface="Consolas"/>
                <a:sym typeface="Consolas"/>
              </a:rPr>
              <a:t>UML, Design Plan &amp; Testing</a:t>
            </a:r>
            <a:endParaRPr>
              <a:latin typeface="Consolas"/>
              <a:ea typeface="Consolas"/>
              <a:cs typeface="Consolas"/>
              <a:sym typeface="Consolas"/>
            </a:endParaRPr>
          </a:p>
          <a:p>
            <a:pPr indent="-298450" lvl="1" marL="914400" rtl="0" algn="l">
              <a:spcBef>
                <a:spcPts val="0"/>
              </a:spcBef>
              <a:spcAft>
                <a:spcPts val="0"/>
              </a:spcAft>
              <a:buSzPts val="1100"/>
              <a:buFont typeface="Consolas"/>
              <a:buChar char="○"/>
            </a:pPr>
            <a:r>
              <a:rPr lang="en">
                <a:latin typeface="Consolas"/>
                <a:ea typeface="Consolas"/>
                <a:cs typeface="Consolas"/>
                <a:sym typeface="Consolas"/>
              </a:rPr>
              <a:t>PM Schedule Consistency</a:t>
            </a:r>
            <a:endParaRPr>
              <a:latin typeface="Consolas"/>
              <a:ea typeface="Consolas"/>
              <a:cs typeface="Consolas"/>
              <a:sym typeface="Consolas"/>
            </a:endParaRPr>
          </a:p>
          <a:p>
            <a:pPr indent="0" lvl="0" marL="0" rtl="0" algn="l">
              <a:spcBef>
                <a:spcPts val="1600"/>
              </a:spcBef>
              <a:spcAft>
                <a:spcPts val="0"/>
              </a:spcAft>
              <a:buNone/>
            </a:pPr>
            <a:r>
              <a:t/>
            </a:r>
            <a:endParaRPr>
              <a:latin typeface="Consolas"/>
              <a:ea typeface="Consolas"/>
              <a:cs typeface="Consolas"/>
              <a:sym typeface="Consolas"/>
            </a:endParaRPr>
          </a:p>
          <a:p>
            <a:pPr indent="0" lvl="0" marL="457200" rtl="0" algn="l">
              <a:spcBef>
                <a:spcPts val="1600"/>
              </a:spcBef>
              <a:spcAft>
                <a:spcPts val="1600"/>
              </a:spcAft>
              <a:buNone/>
            </a:pPr>
            <a:r>
              <a:t/>
            </a:r>
            <a:endParaRPr>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Issues </a:t>
            </a:r>
            <a:endParaRPr/>
          </a:p>
        </p:txBody>
      </p:sp>
      <p:sp>
        <p:nvSpPr>
          <p:cNvPr id="132" name="Google Shape;132;p23"/>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Consolas"/>
              <a:buChar char="●"/>
            </a:pPr>
            <a:r>
              <a:rPr lang="en">
                <a:latin typeface="Consolas"/>
                <a:ea typeface="Consolas"/>
                <a:cs typeface="Consolas"/>
                <a:sym typeface="Consolas"/>
              </a:rPr>
              <a:t>Open Issues (</a:t>
            </a:r>
            <a:r>
              <a:rPr lang="en" u="sng">
                <a:solidFill>
                  <a:schemeClr val="hlink"/>
                </a:solidFill>
                <a:latin typeface="Consolas"/>
                <a:ea typeface="Consolas"/>
                <a:cs typeface="Consolas"/>
                <a:sym typeface="Consolas"/>
                <a:hlinkClick r:id="rId3"/>
              </a:rPr>
              <a:t>link</a:t>
            </a:r>
            <a:r>
              <a:rPr lang="en">
                <a:latin typeface="Consolas"/>
                <a:ea typeface="Consolas"/>
                <a:cs typeface="Consolas"/>
                <a:sym typeface="Consolas"/>
              </a:rPr>
              <a:t>)</a:t>
            </a:r>
            <a:endParaRPr>
              <a:latin typeface="Consolas"/>
              <a:ea typeface="Consolas"/>
              <a:cs typeface="Consolas"/>
              <a:sym typeface="Consolas"/>
            </a:endParaRPr>
          </a:p>
          <a:p>
            <a:pPr indent="-298450" lvl="1" marL="914400" rtl="0" algn="l">
              <a:spcBef>
                <a:spcPts val="0"/>
              </a:spcBef>
              <a:spcAft>
                <a:spcPts val="0"/>
              </a:spcAft>
              <a:buSzPts val="1100"/>
              <a:buFont typeface="Consolas"/>
              <a:buChar char="○"/>
            </a:pPr>
            <a:r>
              <a:rPr lang="en">
                <a:latin typeface="Consolas"/>
                <a:ea typeface="Consolas"/>
                <a:cs typeface="Consolas"/>
                <a:sym typeface="Consolas"/>
              </a:rPr>
              <a:t>ERD Issues</a:t>
            </a:r>
            <a:endParaRPr>
              <a:latin typeface="Consolas"/>
              <a:ea typeface="Consolas"/>
              <a:cs typeface="Consolas"/>
              <a:sym typeface="Consolas"/>
            </a:endParaRPr>
          </a:p>
          <a:p>
            <a:pPr indent="-298450" lvl="1" marL="914400" rtl="0" algn="l">
              <a:spcBef>
                <a:spcPts val="0"/>
              </a:spcBef>
              <a:spcAft>
                <a:spcPts val="0"/>
              </a:spcAft>
              <a:buSzPts val="1100"/>
              <a:buFont typeface="Consolas"/>
              <a:buChar char="○"/>
            </a:pPr>
            <a:r>
              <a:rPr lang="en">
                <a:latin typeface="Consolas"/>
                <a:ea typeface="Consolas"/>
                <a:cs typeface="Consolas"/>
                <a:sym typeface="Consolas"/>
              </a:rPr>
              <a:t>Changing Requirements</a:t>
            </a:r>
            <a:endParaRPr>
              <a:latin typeface="Consolas"/>
              <a:ea typeface="Consolas"/>
              <a:cs typeface="Consolas"/>
              <a:sym typeface="Consolas"/>
            </a:endParaRPr>
          </a:p>
          <a:p>
            <a:pPr indent="0" lvl="0" marL="0" rtl="0" algn="l">
              <a:spcBef>
                <a:spcPts val="1600"/>
              </a:spcBef>
              <a:spcAft>
                <a:spcPts val="0"/>
              </a:spcAft>
              <a:buNone/>
            </a:pPr>
            <a:r>
              <a:t/>
            </a:r>
            <a:endParaRPr>
              <a:latin typeface="Consolas"/>
              <a:ea typeface="Consolas"/>
              <a:cs typeface="Consolas"/>
              <a:sym typeface="Consolas"/>
            </a:endParaRPr>
          </a:p>
          <a:p>
            <a:pPr indent="-311150" lvl="0" marL="457200" rtl="0" algn="l">
              <a:spcBef>
                <a:spcPts val="1600"/>
              </a:spcBef>
              <a:spcAft>
                <a:spcPts val="0"/>
              </a:spcAft>
              <a:buSzPts val="1300"/>
              <a:buFont typeface="Consolas"/>
              <a:buChar char="●"/>
            </a:pPr>
            <a:r>
              <a:rPr lang="en">
                <a:latin typeface="Consolas"/>
                <a:ea typeface="Consolas"/>
                <a:cs typeface="Consolas"/>
                <a:sym typeface="Consolas"/>
              </a:rPr>
              <a:t>Error Log (</a:t>
            </a:r>
            <a:r>
              <a:rPr lang="en" u="sng">
                <a:solidFill>
                  <a:schemeClr val="hlink"/>
                </a:solidFill>
                <a:latin typeface="Consolas"/>
                <a:ea typeface="Consolas"/>
                <a:cs typeface="Consolas"/>
                <a:sym typeface="Consolas"/>
                <a:hlinkClick r:id="rId4"/>
              </a:rPr>
              <a:t>link</a:t>
            </a:r>
            <a:r>
              <a:rPr lang="en">
                <a:latin typeface="Consolas"/>
                <a:ea typeface="Consolas"/>
                <a:cs typeface="Consolas"/>
                <a:sym typeface="Consolas"/>
              </a:rPr>
              <a:t>)</a:t>
            </a:r>
            <a:endParaRPr>
              <a:latin typeface="Consolas"/>
              <a:ea typeface="Consolas"/>
              <a:cs typeface="Consolas"/>
              <a:sym typeface="Consolas"/>
            </a:endParaRPr>
          </a:p>
          <a:p>
            <a:pPr indent="-298450" lvl="1" marL="914400" rtl="0" algn="l">
              <a:spcBef>
                <a:spcPts val="0"/>
              </a:spcBef>
              <a:spcAft>
                <a:spcPts val="0"/>
              </a:spcAft>
              <a:buSzPts val="1100"/>
              <a:buFont typeface="Consolas"/>
              <a:buChar char="○"/>
            </a:pPr>
            <a:r>
              <a:rPr lang="en">
                <a:latin typeface="Consolas"/>
                <a:ea typeface="Consolas"/>
                <a:cs typeface="Consolas"/>
                <a:sym typeface="Consolas"/>
              </a:rPr>
              <a:t>Issues in the MVC</a:t>
            </a:r>
            <a:endParaRPr>
              <a:latin typeface="Consolas"/>
              <a:ea typeface="Consolas"/>
              <a:cs typeface="Consolas"/>
              <a:sym typeface="Consolas"/>
            </a:endParaRPr>
          </a:p>
          <a:p>
            <a:pPr indent="-298450" lvl="1" marL="914400" rtl="0" algn="l">
              <a:spcBef>
                <a:spcPts val="0"/>
              </a:spcBef>
              <a:spcAft>
                <a:spcPts val="0"/>
              </a:spcAft>
              <a:buSzPts val="1100"/>
              <a:buFont typeface="Consolas"/>
              <a:buChar char="○"/>
            </a:pPr>
            <a:r>
              <a:rPr lang="en">
                <a:latin typeface="Consolas"/>
                <a:ea typeface="Consolas"/>
                <a:cs typeface="Consolas"/>
                <a:sym typeface="Consolas"/>
              </a:rPr>
              <a:t>Database logical error</a:t>
            </a:r>
            <a:endParaRPr>
              <a:latin typeface="Consolas"/>
              <a:ea typeface="Consolas"/>
              <a:cs typeface="Consolas"/>
              <a:sym typeface="Consolas"/>
            </a:endParaRPr>
          </a:p>
          <a:p>
            <a:pPr indent="-298450" lvl="1" marL="914400" rtl="0" algn="l">
              <a:spcBef>
                <a:spcPts val="0"/>
              </a:spcBef>
              <a:spcAft>
                <a:spcPts val="0"/>
              </a:spcAft>
              <a:buSzPts val="1100"/>
              <a:buFont typeface="Consolas"/>
              <a:buChar char="○"/>
            </a:pPr>
            <a:r>
              <a:rPr lang="en">
                <a:latin typeface="Consolas"/>
                <a:ea typeface="Consolas"/>
                <a:cs typeface="Consolas"/>
                <a:sym typeface="Consolas"/>
              </a:rPr>
              <a:t>Package Error</a:t>
            </a:r>
            <a:endParaRPr>
              <a:latin typeface="Consolas"/>
              <a:ea typeface="Consolas"/>
              <a:cs typeface="Consolas"/>
              <a:sym typeface="Consolas"/>
            </a:endParaRPr>
          </a:p>
          <a:p>
            <a:pPr indent="-298450" lvl="2" marL="1371600" rtl="0" algn="l">
              <a:spcBef>
                <a:spcPts val="0"/>
              </a:spcBef>
              <a:spcAft>
                <a:spcPts val="0"/>
              </a:spcAft>
              <a:buSzPts val="1100"/>
              <a:buFont typeface="Consolas"/>
              <a:buChar char="■"/>
            </a:pPr>
            <a:r>
              <a:rPr lang="en">
                <a:latin typeface="Consolas"/>
                <a:ea typeface="Consolas"/>
                <a:cs typeface="Consolas"/>
                <a:sym typeface="Consolas"/>
              </a:rPr>
              <a:t>Issues with technology</a:t>
            </a:r>
            <a:endParaRPr>
              <a:latin typeface="Consolas"/>
              <a:ea typeface="Consolas"/>
              <a:cs typeface="Consolas"/>
              <a:sym typeface="Consolas"/>
            </a:endParaRPr>
          </a:p>
          <a:p>
            <a:pPr indent="0" lvl="0" marL="0" rtl="0" algn="l">
              <a:spcBef>
                <a:spcPts val="1600"/>
              </a:spcBef>
              <a:spcAft>
                <a:spcPts val="0"/>
              </a:spcAft>
              <a:buNone/>
            </a:pPr>
            <a:r>
              <a:t/>
            </a:r>
            <a:endParaRPr>
              <a:latin typeface="Consolas"/>
              <a:ea typeface="Consolas"/>
              <a:cs typeface="Consolas"/>
              <a:sym typeface="Consolas"/>
            </a:endParaRPr>
          </a:p>
          <a:p>
            <a:pPr indent="0" lvl="0" marL="0" rtl="0" algn="l">
              <a:spcBef>
                <a:spcPts val="1600"/>
              </a:spcBef>
              <a:spcAft>
                <a:spcPts val="0"/>
              </a:spcAft>
              <a:buNone/>
            </a:pPr>
            <a:r>
              <a:t/>
            </a:r>
            <a:endParaRPr>
              <a:latin typeface="Consolas"/>
              <a:ea typeface="Consolas"/>
              <a:cs typeface="Consolas"/>
              <a:sym typeface="Consolas"/>
            </a:endParaRPr>
          </a:p>
          <a:p>
            <a:pPr indent="0" lvl="0" marL="457200" rtl="0" algn="l">
              <a:spcBef>
                <a:spcPts val="1600"/>
              </a:spcBef>
              <a:spcAft>
                <a:spcPts val="0"/>
              </a:spcAft>
              <a:buNone/>
            </a:pPr>
            <a:r>
              <a:t/>
            </a:r>
            <a:endParaRPr>
              <a:latin typeface="Consolas"/>
              <a:ea typeface="Consolas"/>
              <a:cs typeface="Consolas"/>
              <a:sym typeface="Consolas"/>
            </a:endParaRPr>
          </a:p>
          <a:p>
            <a:pPr indent="0" lvl="0" marL="0" rtl="0" algn="l">
              <a:spcBef>
                <a:spcPts val="1600"/>
              </a:spcBef>
              <a:spcAft>
                <a:spcPts val="0"/>
              </a:spcAft>
              <a:buNone/>
            </a:pPr>
            <a:r>
              <a:t/>
            </a:r>
            <a:endParaRPr>
              <a:latin typeface="Consolas"/>
              <a:ea typeface="Consolas"/>
              <a:cs typeface="Consolas"/>
              <a:sym typeface="Consolas"/>
            </a:endParaRPr>
          </a:p>
          <a:p>
            <a:pPr indent="0" lvl="0" marL="457200" rtl="0" algn="l">
              <a:spcBef>
                <a:spcPts val="1600"/>
              </a:spcBef>
              <a:spcAft>
                <a:spcPts val="1600"/>
              </a:spcAft>
              <a:buNone/>
            </a:pPr>
            <a:r>
              <a:t/>
            </a:r>
            <a:endParaRPr>
              <a:latin typeface="Consolas"/>
              <a:ea typeface="Consolas"/>
              <a:cs typeface="Consolas"/>
              <a:sym typeface="Consolas"/>
            </a:endParaRPr>
          </a:p>
        </p:txBody>
      </p:sp>
      <p:pic>
        <p:nvPicPr>
          <p:cNvPr id="133" name="Google Shape;133;p23"/>
          <p:cNvPicPr preferRelativeResize="0"/>
          <p:nvPr/>
        </p:nvPicPr>
        <p:blipFill>
          <a:blip r:embed="rId5">
            <a:alphaModFix/>
          </a:blip>
          <a:stretch>
            <a:fillRect/>
          </a:stretch>
        </p:blipFill>
        <p:spPr>
          <a:xfrm>
            <a:off x="7624700" y="3191524"/>
            <a:ext cx="1126375" cy="140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Documentation</a:t>
            </a:r>
            <a:endParaRPr/>
          </a:p>
        </p:txBody>
      </p:sp>
      <p:sp>
        <p:nvSpPr>
          <p:cNvPr id="139" name="Google Shape;139;p24"/>
          <p:cNvSpPr txBox="1"/>
          <p:nvPr>
            <p:ph idx="1" type="body"/>
          </p:nvPr>
        </p:nvSpPr>
        <p:spPr>
          <a:xfrm>
            <a:off x="311700" y="1505700"/>
            <a:ext cx="3999900" cy="358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Error Handling</a:t>
            </a:r>
            <a:endParaRPr>
              <a:latin typeface="Consolas"/>
              <a:ea typeface="Consolas"/>
              <a:cs typeface="Consolas"/>
              <a:sym typeface="Consolas"/>
            </a:endParaRPr>
          </a:p>
          <a:p>
            <a:pPr indent="-298450" lvl="0" marL="457200" rtl="0" algn="l">
              <a:spcBef>
                <a:spcPts val="1600"/>
              </a:spcBef>
              <a:spcAft>
                <a:spcPts val="0"/>
              </a:spcAft>
              <a:buSzPts val="1100"/>
              <a:buFont typeface="Consolas"/>
              <a:buChar char="●"/>
            </a:pPr>
            <a:r>
              <a:rPr lang="en" sz="1100">
                <a:latin typeface="Consolas"/>
                <a:ea typeface="Consolas"/>
                <a:cs typeface="Consolas"/>
                <a:sym typeface="Consolas"/>
              </a:rPr>
              <a:t>Global error handling</a:t>
            </a:r>
            <a:endParaRPr sz="1100">
              <a:latin typeface="Consolas"/>
              <a:ea typeface="Consolas"/>
              <a:cs typeface="Consolas"/>
              <a:sym typeface="Consolas"/>
            </a:endParaRPr>
          </a:p>
          <a:p>
            <a:pPr indent="-298450" lvl="0" marL="457200" rtl="0" algn="l">
              <a:spcBef>
                <a:spcPts val="0"/>
              </a:spcBef>
              <a:spcAft>
                <a:spcPts val="0"/>
              </a:spcAft>
              <a:buSzPts val="1100"/>
              <a:buFont typeface="Consolas"/>
              <a:buChar char="●"/>
            </a:pPr>
            <a:r>
              <a:rPr lang="en" sz="1100">
                <a:latin typeface="Consolas"/>
                <a:ea typeface="Consolas"/>
                <a:cs typeface="Consolas"/>
                <a:sym typeface="Consolas"/>
              </a:rPr>
              <a:t>ModelInquire generic</a:t>
            </a:r>
            <a:endParaRPr sz="1100">
              <a:latin typeface="Consolas"/>
              <a:ea typeface="Consolas"/>
              <a:cs typeface="Consolas"/>
              <a:sym typeface="Consolas"/>
            </a:endParaRPr>
          </a:p>
          <a:p>
            <a:pPr indent="-298450" lvl="0" marL="457200" rtl="0" algn="l">
              <a:spcBef>
                <a:spcPts val="0"/>
              </a:spcBef>
              <a:spcAft>
                <a:spcPts val="0"/>
              </a:spcAft>
              <a:buSzPts val="1100"/>
              <a:buFont typeface="Consolas"/>
              <a:buChar char="●"/>
            </a:pPr>
            <a:r>
              <a:rPr lang="en" sz="1100">
                <a:latin typeface="Consolas"/>
                <a:ea typeface="Consolas"/>
                <a:cs typeface="Consolas"/>
                <a:sym typeface="Consolas"/>
              </a:rPr>
              <a:t>Data access layer returns a model of that type (Room, Campus, etc) </a:t>
            </a:r>
            <a:endParaRPr sz="1100">
              <a:latin typeface="Consolas"/>
              <a:ea typeface="Consolas"/>
              <a:cs typeface="Consolas"/>
              <a:sym typeface="Consolas"/>
            </a:endParaRPr>
          </a:p>
          <a:p>
            <a:pPr indent="-298450" lvl="1" marL="914400" rtl="0" algn="l">
              <a:spcBef>
                <a:spcPts val="0"/>
              </a:spcBef>
              <a:spcAft>
                <a:spcPts val="0"/>
              </a:spcAft>
              <a:buSzPts val="1100"/>
              <a:buFont typeface="Consolas"/>
              <a:buChar char="○"/>
            </a:pPr>
            <a:r>
              <a:rPr lang="en">
                <a:latin typeface="Consolas"/>
                <a:ea typeface="Consolas"/>
                <a:cs typeface="Consolas"/>
                <a:sym typeface="Consolas"/>
              </a:rPr>
              <a:t>Contains status code</a:t>
            </a:r>
            <a:endParaRPr>
              <a:latin typeface="Consolas"/>
              <a:ea typeface="Consolas"/>
              <a:cs typeface="Consolas"/>
              <a:sym typeface="Consolas"/>
            </a:endParaRPr>
          </a:p>
          <a:p>
            <a:pPr indent="-298450" lvl="1" marL="914400" rtl="0" algn="l">
              <a:spcBef>
                <a:spcPts val="0"/>
              </a:spcBef>
              <a:spcAft>
                <a:spcPts val="0"/>
              </a:spcAft>
              <a:buSzPts val="1100"/>
              <a:buFont typeface="Consolas"/>
              <a:buChar char="○"/>
            </a:pPr>
            <a:r>
              <a:rPr lang="en">
                <a:latin typeface="Consolas"/>
                <a:ea typeface="Consolas"/>
                <a:cs typeface="Consolas"/>
                <a:sym typeface="Consolas"/>
              </a:rPr>
              <a:t>Contains status description</a:t>
            </a:r>
            <a:endParaRPr>
              <a:latin typeface="Consolas"/>
              <a:ea typeface="Consolas"/>
              <a:cs typeface="Consolas"/>
              <a:sym typeface="Consolas"/>
            </a:endParaRPr>
          </a:p>
          <a:p>
            <a:pPr indent="0" lvl="0" marL="0" rtl="0" algn="l">
              <a:spcBef>
                <a:spcPts val="1600"/>
              </a:spcBef>
              <a:spcAft>
                <a:spcPts val="0"/>
              </a:spcAft>
              <a:buNone/>
            </a:pPr>
            <a:r>
              <a:rPr lang="en">
                <a:latin typeface="Consolas"/>
                <a:ea typeface="Consolas"/>
                <a:cs typeface="Consolas"/>
                <a:sym typeface="Consolas"/>
              </a:rPr>
              <a:t>Transition Plan	</a:t>
            </a:r>
            <a:endParaRPr>
              <a:latin typeface="Consolas"/>
              <a:ea typeface="Consolas"/>
              <a:cs typeface="Consolas"/>
              <a:sym typeface="Consolas"/>
            </a:endParaRPr>
          </a:p>
          <a:p>
            <a:pPr indent="-298450" lvl="0" marL="457200" rtl="0" algn="l">
              <a:spcBef>
                <a:spcPts val="1600"/>
              </a:spcBef>
              <a:spcAft>
                <a:spcPts val="0"/>
              </a:spcAft>
              <a:buSzPts val="1100"/>
              <a:buFont typeface="Consolas"/>
              <a:buChar char="●"/>
            </a:pPr>
            <a:r>
              <a:rPr lang="en" sz="1100">
                <a:latin typeface="Consolas"/>
                <a:ea typeface="Consolas"/>
                <a:cs typeface="Consolas"/>
                <a:sym typeface="Consolas"/>
              </a:rPr>
              <a:t>Thorough Technical Documentation</a:t>
            </a:r>
            <a:endParaRPr sz="1100">
              <a:latin typeface="Consolas"/>
              <a:ea typeface="Consolas"/>
              <a:cs typeface="Consolas"/>
              <a:sym typeface="Consolas"/>
            </a:endParaRPr>
          </a:p>
          <a:p>
            <a:pPr indent="-298450" lvl="0" marL="457200" rtl="0" algn="l">
              <a:spcBef>
                <a:spcPts val="0"/>
              </a:spcBef>
              <a:spcAft>
                <a:spcPts val="0"/>
              </a:spcAft>
              <a:buSzPts val="1100"/>
              <a:buFont typeface="Consolas"/>
              <a:buChar char="●"/>
            </a:pPr>
            <a:r>
              <a:rPr lang="en" sz="1100">
                <a:latin typeface="Consolas"/>
                <a:ea typeface="Consolas"/>
                <a:cs typeface="Consolas"/>
                <a:sym typeface="Consolas"/>
              </a:rPr>
              <a:t>Access to all other documentation</a:t>
            </a:r>
            <a:endParaRPr sz="1100">
              <a:latin typeface="Consolas"/>
              <a:ea typeface="Consolas"/>
              <a:cs typeface="Consolas"/>
              <a:sym typeface="Consolas"/>
            </a:endParaRPr>
          </a:p>
          <a:p>
            <a:pPr indent="-298450" lvl="1" marL="914400" rtl="0" algn="l">
              <a:spcBef>
                <a:spcPts val="0"/>
              </a:spcBef>
              <a:spcAft>
                <a:spcPts val="0"/>
              </a:spcAft>
              <a:buSzPts val="1100"/>
              <a:buFont typeface="Consolas"/>
              <a:buChar char="○"/>
            </a:pPr>
            <a:r>
              <a:rPr lang="en">
                <a:latin typeface="Consolas"/>
                <a:ea typeface="Consolas"/>
                <a:cs typeface="Consolas"/>
                <a:sym typeface="Consolas"/>
              </a:rPr>
              <a:t>SWOT analysis</a:t>
            </a:r>
            <a:endParaRPr>
              <a:latin typeface="Consolas"/>
              <a:ea typeface="Consolas"/>
              <a:cs typeface="Consolas"/>
              <a:sym typeface="Consolas"/>
            </a:endParaRPr>
          </a:p>
          <a:p>
            <a:pPr indent="-298450" lvl="1" marL="914400" rtl="0" algn="l">
              <a:spcBef>
                <a:spcPts val="0"/>
              </a:spcBef>
              <a:spcAft>
                <a:spcPts val="0"/>
              </a:spcAft>
              <a:buSzPts val="1100"/>
              <a:buFont typeface="Consolas"/>
              <a:buChar char="○"/>
            </a:pPr>
            <a:r>
              <a:rPr lang="en">
                <a:latin typeface="Consolas"/>
                <a:ea typeface="Consolas"/>
                <a:cs typeface="Consolas"/>
                <a:sym typeface="Consolas"/>
              </a:rPr>
              <a:t>ERD</a:t>
            </a:r>
            <a:endParaRPr>
              <a:latin typeface="Consolas"/>
              <a:ea typeface="Consolas"/>
              <a:cs typeface="Consolas"/>
              <a:sym typeface="Consolas"/>
            </a:endParaRPr>
          </a:p>
          <a:p>
            <a:pPr indent="-298450" lvl="1" marL="914400" rtl="0" algn="l">
              <a:spcBef>
                <a:spcPts val="0"/>
              </a:spcBef>
              <a:spcAft>
                <a:spcPts val="0"/>
              </a:spcAft>
              <a:buSzPts val="1100"/>
              <a:buFont typeface="Consolas"/>
              <a:buChar char="○"/>
            </a:pPr>
            <a:r>
              <a:rPr lang="en">
                <a:latin typeface="Consolas"/>
                <a:ea typeface="Consolas"/>
                <a:cs typeface="Consolas"/>
                <a:sym typeface="Consolas"/>
              </a:rPr>
              <a:t>Final Report</a:t>
            </a:r>
            <a:endParaRPr>
              <a:latin typeface="Consolas"/>
              <a:ea typeface="Consolas"/>
              <a:cs typeface="Consolas"/>
              <a:sym typeface="Consolas"/>
            </a:endParaRPr>
          </a:p>
          <a:p>
            <a:pPr indent="-298450" lvl="1" marL="914400" rtl="0" algn="l">
              <a:spcBef>
                <a:spcPts val="0"/>
              </a:spcBef>
              <a:spcAft>
                <a:spcPts val="0"/>
              </a:spcAft>
              <a:buSzPts val="1100"/>
              <a:buFont typeface="Consolas"/>
              <a:buChar char="○"/>
            </a:pPr>
            <a:r>
              <a:rPr lang="en">
                <a:latin typeface="Consolas"/>
                <a:ea typeface="Consolas"/>
                <a:cs typeface="Consolas"/>
                <a:sym typeface="Consolas"/>
              </a:rPr>
              <a:t>Testing Data</a:t>
            </a:r>
            <a:endParaRPr>
              <a:latin typeface="Consolas"/>
              <a:ea typeface="Consolas"/>
              <a:cs typeface="Consolas"/>
              <a:sym typeface="Consolas"/>
            </a:endParaRPr>
          </a:p>
        </p:txBody>
      </p:sp>
      <p:sp>
        <p:nvSpPr>
          <p:cNvPr id="140" name="Google Shape;140;p24"/>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latin typeface="Consolas"/>
                <a:ea typeface="Consolas"/>
                <a:cs typeface="Consolas"/>
                <a:sym typeface="Consolas"/>
              </a:rPr>
              <a:t>Testing Plan</a:t>
            </a:r>
            <a:endParaRPr sz="1100">
              <a:latin typeface="Consolas"/>
              <a:ea typeface="Consolas"/>
              <a:cs typeface="Consolas"/>
              <a:sym typeface="Consolas"/>
            </a:endParaRPr>
          </a:p>
          <a:p>
            <a:pPr indent="-298450" lvl="0" marL="457200" rtl="0" algn="l">
              <a:spcBef>
                <a:spcPts val="1600"/>
              </a:spcBef>
              <a:spcAft>
                <a:spcPts val="0"/>
              </a:spcAft>
              <a:buSzPts val="1100"/>
              <a:buFont typeface="Consolas"/>
              <a:buChar char="●"/>
            </a:pPr>
            <a:r>
              <a:rPr lang="en" sz="1100">
                <a:latin typeface="Consolas"/>
                <a:ea typeface="Consolas"/>
                <a:cs typeface="Consolas"/>
                <a:sym typeface="Consolas"/>
              </a:rPr>
              <a:t>Were able to check off use cases off the list</a:t>
            </a:r>
            <a:endParaRPr sz="1100">
              <a:latin typeface="Consolas"/>
              <a:ea typeface="Consolas"/>
              <a:cs typeface="Consolas"/>
              <a:sym typeface="Consolas"/>
            </a:endParaRPr>
          </a:p>
          <a:p>
            <a:pPr indent="-298450" lvl="0" marL="457200" marR="0" rtl="0" algn="l">
              <a:lnSpc>
                <a:spcPct val="115000"/>
              </a:lnSpc>
              <a:spcBef>
                <a:spcPts val="0"/>
              </a:spcBef>
              <a:spcAft>
                <a:spcPts val="0"/>
              </a:spcAft>
              <a:buClr>
                <a:schemeClr val="dk2"/>
              </a:buClr>
              <a:buSzPts val="1100"/>
              <a:buFont typeface="Consolas"/>
              <a:buChar char="●"/>
            </a:pPr>
            <a:r>
              <a:rPr lang="en" sz="1100">
                <a:latin typeface="Consolas"/>
                <a:ea typeface="Consolas"/>
                <a:cs typeface="Consolas"/>
                <a:sym typeface="Consolas"/>
              </a:rPr>
              <a:t>Future template for other teams taking over</a:t>
            </a:r>
            <a:endParaRPr sz="1100">
              <a:latin typeface="Consolas"/>
              <a:ea typeface="Consolas"/>
              <a:cs typeface="Consolas"/>
              <a:sym typeface="Consolas"/>
            </a:endParaRPr>
          </a:p>
          <a:p>
            <a:pPr indent="-298450" lvl="1" marL="914400" marR="0" rtl="0" algn="l">
              <a:lnSpc>
                <a:spcPct val="115000"/>
              </a:lnSpc>
              <a:spcBef>
                <a:spcPts val="0"/>
              </a:spcBef>
              <a:spcAft>
                <a:spcPts val="0"/>
              </a:spcAft>
              <a:buSzPts val="1100"/>
              <a:buFont typeface="Consolas"/>
              <a:buChar char="○"/>
            </a:pPr>
            <a:r>
              <a:rPr lang="en">
                <a:latin typeface="Consolas"/>
                <a:ea typeface="Consolas"/>
                <a:cs typeface="Consolas"/>
                <a:sym typeface="Consolas"/>
              </a:rPr>
              <a:t>Contains info about testing strategy</a:t>
            </a:r>
            <a:endParaRPr>
              <a:latin typeface="Consolas"/>
              <a:ea typeface="Consolas"/>
              <a:cs typeface="Consolas"/>
              <a:sym typeface="Consolas"/>
            </a:endParaRPr>
          </a:p>
          <a:p>
            <a:pPr indent="-298450" lvl="1" marL="914400" marR="0" rtl="0" algn="l">
              <a:lnSpc>
                <a:spcPct val="115000"/>
              </a:lnSpc>
              <a:spcBef>
                <a:spcPts val="0"/>
              </a:spcBef>
              <a:spcAft>
                <a:spcPts val="0"/>
              </a:spcAft>
              <a:buSzPts val="1100"/>
              <a:buFont typeface="Consolas"/>
              <a:buChar char="○"/>
            </a:pPr>
            <a:r>
              <a:rPr lang="en">
                <a:latin typeface="Consolas"/>
                <a:ea typeface="Consolas"/>
                <a:cs typeface="Consolas"/>
                <a:sym typeface="Consolas"/>
              </a:rPr>
              <a:t>Contains test cases</a:t>
            </a:r>
            <a:endParaRPr>
              <a:latin typeface="Consolas"/>
              <a:ea typeface="Consolas"/>
              <a:cs typeface="Consolas"/>
              <a:sym typeface="Consolas"/>
            </a:endParaRPr>
          </a:p>
          <a:p>
            <a:pPr indent="-311150" lvl="0" marL="457200" marR="0" rtl="0" algn="l">
              <a:lnSpc>
                <a:spcPct val="115000"/>
              </a:lnSpc>
              <a:spcBef>
                <a:spcPts val="0"/>
              </a:spcBef>
              <a:spcAft>
                <a:spcPts val="0"/>
              </a:spcAft>
              <a:buSzPts val="1300"/>
              <a:buFont typeface="Consolas"/>
              <a:buChar char="●"/>
            </a:pPr>
            <a:r>
              <a:rPr lang="en" sz="1100">
                <a:latin typeface="Consolas"/>
                <a:ea typeface="Consolas"/>
                <a:cs typeface="Consolas"/>
                <a:sym typeface="Consolas"/>
              </a:rPr>
              <a:t>Testing data </a:t>
            </a:r>
            <a:endParaRPr>
              <a:latin typeface="Consolas"/>
              <a:ea typeface="Consolas"/>
              <a:cs typeface="Consolas"/>
              <a:sym typeface="Consolas"/>
            </a:endParaRPr>
          </a:p>
        </p:txBody>
      </p:sp>
      <p:pic>
        <p:nvPicPr>
          <p:cNvPr id="141" name="Google Shape;141;p24"/>
          <p:cNvPicPr preferRelativeResize="0"/>
          <p:nvPr/>
        </p:nvPicPr>
        <p:blipFill>
          <a:blip r:embed="rId3">
            <a:alphaModFix/>
          </a:blip>
          <a:stretch>
            <a:fillRect/>
          </a:stretch>
        </p:blipFill>
        <p:spPr>
          <a:xfrm>
            <a:off x="5007625" y="3318775"/>
            <a:ext cx="3649448" cy="18247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985200" y="1986400"/>
            <a:ext cx="87912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Conclusion	</a:t>
            </a:r>
            <a:endParaRPr>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50" y="831175"/>
            <a:ext cx="53349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a:t>
            </a:r>
            <a:endParaRPr/>
          </a:p>
        </p:txBody>
      </p:sp>
      <p:sp>
        <p:nvSpPr>
          <p:cNvPr id="152" name="Google Shape;152;p26"/>
          <p:cNvSpPr txBox="1"/>
          <p:nvPr>
            <p:ph idx="1" type="body"/>
          </p:nvPr>
        </p:nvSpPr>
        <p:spPr>
          <a:xfrm>
            <a:off x="-392250" y="2075875"/>
            <a:ext cx="5334900" cy="219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1600"/>
              </a:spcBef>
              <a:spcAft>
                <a:spcPts val="0"/>
              </a:spcAft>
              <a:buNone/>
            </a:pPr>
            <a:r>
              <a:rPr lang="en"/>
              <a:t>Course Add</a:t>
            </a:r>
            <a:endParaRPr/>
          </a:p>
          <a:p>
            <a:pPr indent="0" lvl="0" marL="0" rtl="0" algn="ctr">
              <a:spcBef>
                <a:spcPts val="1600"/>
              </a:spcBef>
              <a:spcAft>
                <a:spcPts val="0"/>
              </a:spcAft>
              <a:buNone/>
            </a:pPr>
            <a:r>
              <a:rPr lang="en"/>
              <a:t>Building Update</a:t>
            </a:r>
            <a:endParaRPr/>
          </a:p>
          <a:p>
            <a:pPr indent="0" lvl="0" marL="0" rtl="0" algn="ctr">
              <a:spcBef>
                <a:spcPts val="1600"/>
              </a:spcBef>
              <a:spcAft>
                <a:spcPts val="1600"/>
              </a:spcAft>
              <a:buClr>
                <a:srgbClr val="000000"/>
              </a:buClr>
              <a:buSzPts val="1100"/>
              <a:buFont typeface="Arial"/>
              <a:buNone/>
            </a:pPr>
            <a:r>
              <a:rPr lang="en"/>
              <a:t>Room Search</a:t>
            </a:r>
            <a:endParaRPr/>
          </a:p>
        </p:txBody>
      </p:sp>
      <p:pic>
        <p:nvPicPr>
          <p:cNvPr id="153" name="Google Shape;153;p26"/>
          <p:cNvPicPr preferRelativeResize="0"/>
          <p:nvPr/>
        </p:nvPicPr>
        <p:blipFill>
          <a:blip r:embed="rId3">
            <a:alphaModFix/>
          </a:blip>
          <a:stretch>
            <a:fillRect/>
          </a:stretch>
        </p:blipFill>
        <p:spPr>
          <a:xfrm>
            <a:off x="5847800" y="1200600"/>
            <a:ext cx="2857500" cy="3114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Introduction - Devon</a:t>
            </a:r>
            <a:endParaRPr>
              <a:latin typeface="Consolas"/>
              <a:ea typeface="Consolas"/>
              <a:cs typeface="Consolas"/>
              <a:sym typeface="Consolas"/>
            </a:endParaRPr>
          </a:p>
        </p:txBody>
      </p:sp>
      <p:sp>
        <p:nvSpPr>
          <p:cNvPr id="72" name="Google Shape;72;p1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Font typeface="Consolas"/>
              <a:buChar char="●"/>
            </a:pPr>
            <a:r>
              <a:rPr lang="en">
                <a:latin typeface="Consolas"/>
                <a:ea typeface="Consolas"/>
                <a:cs typeface="Consolas"/>
                <a:sym typeface="Consolas"/>
              </a:rPr>
              <a:t>Project Information </a:t>
            </a:r>
            <a:endParaRPr>
              <a:latin typeface="Consolas"/>
              <a:ea typeface="Consolas"/>
              <a:cs typeface="Consolas"/>
              <a:sym typeface="Consolas"/>
            </a:endParaRPr>
          </a:p>
          <a:p>
            <a:pPr indent="-298450" lvl="1" marL="914400" rtl="0" algn="l">
              <a:lnSpc>
                <a:spcPct val="150000"/>
              </a:lnSpc>
              <a:spcBef>
                <a:spcPts val="0"/>
              </a:spcBef>
              <a:spcAft>
                <a:spcPts val="0"/>
              </a:spcAft>
              <a:buSzPts val="1100"/>
              <a:buFont typeface="Consolas"/>
              <a:buChar char="○"/>
            </a:pPr>
            <a:r>
              <a:rPr lang="en">
                <a:latin typeface="Consolas"/>
                <a:ea typeface="Consolas"/>
                <a:cs typeface="Consolas"/>
                <a:sym typeface="Consolas"/>
              </a:rPr>
              <a:t>Credentialing and Scheduling</a:t>
            </a:r>
            <a:endParaRPr>
              <a:latin typeface="Consolas"/>
              <a:ea typeface="Consolas"/>
              <a:cs typeface="Consolas"/>
              <a:sym typeface="Consolas"/>
            </a:endParaRPr>
          </a:p>
          <a:p>
            <a:pPr indent="-311150" lvl="0" marL="457200" rtl="0" algn="l">
              <a:lnSpc>
                <a:spcPct val="150000"/>
              </a:lnSpc>
              <a:spcBef>
                <a:spcPts val="0"/>
              </a:spcBef>
              <a:spcAft>
                <a:spcPts val="0"/>
              </a:spcAft>
              <a:buSzPts val="1300"/>
              <a:buFont typeface="Consolas"/>
              <a:buChar char="●"/>
            </a:pPr>
            <a:r>
              <a:rPr lang="en">
                <a:latin typeface="Consolas"/>
                <a:ea typeface="Consolas"/>
                <a:cs typeface="Consolas"/>
                <a:sym typeface="Consolas"/>
              </a:rPr>
              <a:t>Scope</a:t>
            </a:r>
            <a:endParaRPr>
              <a:latin typeface="Consolas"/>
              <a:ea typeface="Consolas"/>
              <a:cs typeface="Consolas"/>
              <a:sym typeface="Consolas"/>
            </a:endParaRPr>
          </a:p>
          <a:p>
            <a:pPr indent="-298450" lvl="1" marL="914400" rtl="0" algn="l">
              <a:lnSpc>
                <a:spcPct val="150000"/>
              </a:lnSpc>
              <a:spcBef>
                <a:spcPts val="0"/>
              </a:spcBef>
              <a:spcAft>
                <a:spcPts val="0"/>
              </a:spcAft>
              <a:buSzPts val="1100"/>
              <a:buFont typeface="Consolas"/>
              <a:buChar char="○"/>
            </a:pPr>
            <a:r>
              <a:rPr lang="en">
                <a:latin typeface="Consolas"/>
                <a:ea typeface="Consolas"/>
                <a:cs typeface="Consolas"/>
                <a:sym typeface="Consolas"/>
              </a:rPr>
              <a:t>Create more efficiency</a:t>
            </a:r>
            <a:endParaRPr>
              <a:latin typeface="Consolas"/>
              <a:ea typeface="Consolas"/>
              <a:cs typeface="Consolas"/>
              <a:sym typeface="Consolas"/>
            </a:endParaRPr>
          </a:p>
          <a:p>
            <a:pPr indent="-311150" lvl="0" marL="457200" rtl="0" algn="l">
              <a:lnSpc>
                <a:spcPct val="150000"/>
              </a:lnSpc>
              <a:spcBef>
                <a:spcPts val="0"/>
              </a:spcBef>
              <a:spcAft>
                <a:spcPts val="0"/>
              </a:spcAft>
              <a:buSzPts val="1300"/>
              <a:buFont typeface="Consolas"/>
              <a:buChar char="●"/>
            </a:pPr>
            <a:r>
              <a:rPr lang="en">
                <a:latin typeface="Consolas"/>
                <a:ea typeface="Consolas"/>
                <a:cs typeface="Consolas"/>
                <a:sym typeface="Consolas"/>
              </a:rPr>
              <a:t>Deliverables</a:t>
            </a:r>
            <a:endParaRPr>
              <a:latin typeface="Consolas"/>
              <a:ea typeface="Consolas"/>
              <a:cs typeface="Consolas"/>
              <a:sym typeface="Consolas"/>
            </a:endParaRPr>
          </a:p>
          <a:p>
            <a:pPr indent="-298450" lvl="1" marL="914400" rtl="0" algn="l">
              <a:lnSpc>
                <a:spcPct val="150000"/>
              </a:lnSpc>
              <a:spcBef>
                <a:spcPts val="0"/>
              </a:spcBef>
              <a:spcAft>
                <a:spcPts val="0"/>
              </a:spcAft>
              <a:buSzPts val="1100"/>
              <a:buFont typeface="Consolas"/>
              <a:buChar char="○"/>
            </a:pPr>
            <a:r>
              <a:rPr lang="en">
                <a:latin typeface="Consolas"/>
                <a:ea typeface="Consolas"/>
                <a:cs typeface="Consolas"/>
                <a:sym typeface="Consolas"/>
              </a:rPr>
              <a:t>Database</a:t>
            </a:r>
            <a:endParaRPr>
              <a:latin typeface="Consolas"/>
              <a:ea typeface="Consolas"/>
              <a:cs typeface="Consolas"/>
              <a:sym typeface="Consolas"/>
            </a:endParaRPr>
          </a:p>
          <a:p>
            <a:pPr indent="-298450" lvl="1" marL="914400" rtl="0" algn="l">
              <a:lnSpc>
                <a:spcPct val="150000"/>
              </a:lnSpc>
              <a:spcBef>
                <a:spcPts val="0"/>
              </a:spcBef>
              <a:spcAft>
                <a:spcPts val="0"/>
              </a:spcAft>
              <a:buSzPts val="1100"/>
              <a:buFont typeface="Consolas"/>
              <a:buChar char="○"/>
            </a:pPr>
            <a:r>
              <a:rPr lang="en">
                <a:latin typeface="Consolas"/>
                <a:ea typeface="Consolas"/>
                <a:cs typeface="Consolas"/>
                <a:sym typeface="Consolas"/>
              </a:rPr>
              <a:t>MVC App</a:t>
            </a:r>
            <a:endParaRPr>
              <a:latin typeface="Consolas"/>
              <a:ea typeface="Consolas"/>
              <a:cs typeface="Consolas"/>
              <a:sym typeface="Consolas"/>
            </a:endParaRPr>
          </a:p>
          <a:p>
            <a:pPr indent="-298450" lvl="1" marL="914400" rtl="0" algn="l">
              <a:lnSpc>
                <a:spcPct val="150000"/>
              </a:lnSpc>
              <a:spcBef>
                <a:spcPts val="0"/>
              </a:spcBef>
              <a:spcAft>
                <a:spcPts val="0"/>
              </a:spcAft>
              <a:buSzPts val="1100"/>
              <a:buFont typeface="Consolas"/>
              <a:buChar char="○"/>
            </a:pPr>
            <a:r>
              <a:rPr lang="en">
                <a:latin typeface="Consolas"/>
                <a:ea typeface="Consolas"/>
                <a:cs typeface="Consolas"/>
                <a:sym typeface="Consolas"/>
              </a:rPr>
              <a:t>Technical Document</a:t>
            </a:r>
            <a:endParaRPr>
              <a:latin typeface="Consolas"/>
              <a:ea typeface="Consolas"/>
              <a:cs typeface="Consolas"/>
              <a:sym typeface="Consolas"/>
            </a:endParaRPr>
          </a:p>
          <a:p>
            <a:pPr indent="-298450" lvl="1" marL="914400" rtl="0" algn="l">
              <a:lnSpc>
                <a:spcPct val="150000"/>
              </a:lnSpc>
              <a:spcBef>
                <a:spcPts val="0"/>
              </a:spcBef>
              <a:spcAft>
                <a:spcPts val="0"/>
              </a:spcAft>
              <a:buSzPts val="1100"/>
              <a:buFont typeface="Consolas"/>
              <a:buChar char="○"/>
            </a:pPr>
            <a:r>
              <a:rPr lang="en">
                <a:latin typeface="Consolas"/>
                <a:ea typeface="Consolas"/>
                <a:cs typeface="Consolas"/>
                <a:sym typeface="Consolas"/>
              </a:rPr>
              <a:t>Testing Plan</a:t>
            </a:r>
            <a:endParaRPr>
              <a:latin typeface="Consolas"/>
              <a:ea typeface="Consolas"/>
              <a:cs typeface="Consolas"/>
              <a:sym typeface="Consolas"/>
            </a:endParaRPr>
          </a:p>
          <a:p>
            <a:pPr indent="-298450" lvl="1" marL="914400" rtl="0" algn="l">
              <a:lnSpc>
                <a:spcPct val="150000"/>
              </a:lnSpc>
              <a:spcBef>
                <a:spcPts val="0"/>
              </a:spcBef>
              <a:spcAft>
                <a:spcPts val="0"/>
              </a:spcAft>
              <a:buSzPts val="1100"/>
              <a:buFont typeface="Consolas"/>
              <a:buChar char="○"/>
            </a:pPr>
            <a:r>
              <a:rPr lang="en">
                <a:latin typeface="Consolas"/>
                <a:ea typeface="Consolas"/>
                <a:cs typeface="Consolas"/>
                <a:sym typeface="Consolas"/>
              </a:rPr>
              <a:t>Deployment Plan</a:t>
            </a:r>
            <a:endParaRPr>
              <a:latin typeface="Consolas"/>
              <a:ea typeface="Consolas"/>
              <a:cs typeface="Consolas"/>
              <a:sym typeface="Consolas"/>
            </a:endParaRPr>
          </a:p>
          <a:p>
            <a:pPr indent="-311150" lvl="0" marL="457200" rtl="0" algn="l">
              <a:lnSpc>
                <a:spcPct val="150000"/>
              </a:lnSpc>
              <a:spcBef>
                <a:spcPts val="0"/>
              </a:spcBef>
              <a:spcAft>
                <a:spcPts val="0"/>
              </a:spcAft>
              <a:buSzPts val="1300"/>
              <a:buFont typeface="Consolas"/>
              <a:buChar char="●"/>
            </a:pPr>
            <a:r>
              <a:rPr lang="en">
                <a:latin typeface="Consolas"/>
                <a:ea typeface="Consolas"/>
                <a:cs typeface="Consolas"/>
                <a:sym typeface="Consolas"/>
              </a:rPr>
              <a:t>Team qualifications</a:t>
            </a:r>
            <a:endParaRPr>
              <a:latin typeface="Consolas"/>
              <a:ea typeface="Consolas"/>
              <a:cs typeface="Consolas"/>
              <a:sym typeface="Consolas"/>
            </a:endParaRPr>
          </a:p>
          <a:p>
            <a:pPr indent="-298450" lvl="1" marL="914400" rtl="0" algn="l">
              <a:lnSpc>
                <a:spcPct val="150000"/>
              </a:lnSpc>
              <a:spcBef>
                <a:spcPts val="0"/>
              </a:spcBef>
              <a:spcAft>
                <a:spcPts val="0"/>
              </a:spcAft>
              <a:buSzPts val="1100"/>
              <a:buFont typeface="Consolas"/>
              <a:buChar char="○"/>
            </a:pPr>
            <a:r>
              <a:rPr lang="en">
                <a:latin typeface="Consolas"/>
                <a:ea typeface="Consolas"/>
                <a:cs typeface="Consolas"/>
                <a:sym typeface="Consolas"/>
              </a:rPr>
              <a:t>Computer Science Majors</a:t>
            </a:r>
            <a:endParaRPr>
              <a:latin typeface="Consolas"/>
              <a:ea typeface="Consolas"/>
              <a:cs typeface="Consolas"/>
              <a:sym typeface="Consolas"/>
            </a:endParaRPr>
          </a:p>
          <a:p>
            <a:pPr indent="-298450" lvl="1" marL="914400" rtl="0" algn="l">
              <a:lnSpc>
                <a:spcPct val="150000"/>
              </a:lnSpc>
              <a:spcBef>
                <a:spcPts val="0"/>
              </a:spcBef>
              <a:spcAft>
                <a:spcPts val="0"/>
              </a:spcAft>
              <a:buSzPts val="1100"/>
              <a:buFont typeface="Consolas"/>
              <a:buChar char="○"/>
            </a:pPr>
            <a:r>
              <a:rPr lang="en">
                <a:latin typeface="Consolas"/>
                <a:ea typeface="Consolas"/>
                <a:cs typeface="Consolas"/>
                <a:sym typeface="Consolas"/>
              </a:rPr>
              <a:t>Wide variety of experience</a:t>
            </a:r>
            <a:endParaRPr>
              <a:latin typeface="Consolas"/>
              <a:ea typeface="Consolas"/>
              <a:cs typeface="Consolas"/>
              <a:sym typeface="Consolas"/>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latin typeface="Consolas"/>
                <a:ea typeface="Consolas"/>
                <a:cs typeface="Consolas"/>
                <a:sym typeface="Consolas"/>
              </a:rPr>
              <a:t>Final Status Report</a:t>
            </a:r>
            <a:endParaRPr/>
          </a:p>
        </p:txBody>
      </p:sp>
      <p:sp>
        <p:nvSpPr>
          <p:cNvPr id="78" name="Google Shape;78;p15"/>
          <p:cNvSpPr txBox="1"/>
          <p:nvPr>
            <p:ph idx="4294967295" type="body"/>
          </p:nvPr>
        </p:nvSpPr>
        <p:spPr>
          <a:xfrm>
            <a:off x="550825" y="1346650"/>
            <a:ext cx="3730800" cy="3546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Consolas"/>
              <a:buChar char="●"/>
            </a:pPr>
            <a:r>
              <a:rPr lang="en" sz="1800">
                <a:latin typeface="Consolas"/>
                <a:ea typeface="Consolas"/>
                <a:cs typeface="Consolas"/>
                <a:sym typeface="Consolas"/>
              </a:rPr>
              <a:t>Review of Project</a:t>
            </a:r>
            <a:endParaRPr sz="1800">
              <a:latin typeface="Consolas"/>
              <a:ea typeface="Consolas"/>
              <a:cs typeface="Consolas"/>
              <a:sym typeface="Consolas"/>
            </a:endParaRPr>
          </a:p>
          <a:p>
            <a:pPr indent="-298450" lvl="1" marL="914400" rtl="0" algn="l">
              <a:spcBef>
                <a:spcPts val="0"/>
              </a:spcBef>
              <a:spcAft>
                <a:spcPts val="0"/>
              </a:spcAft>
              <a:buSzPts val="1100"/>
              <a:buFont typeface="Consolas"/>
              <a:buChar char="○"/>
            </a:pPr>
            <a:r>
              <a:rPr lang="en" sz="1400">
                <a:latin typeface="Consolas"/>
                <a:ea typeface="Consolas"/>
                <a:cs typeface="Consolas"/>
                <a:sym typeface="Consolas"/>
              </a:rPr>
              <a:t>Beginning</a:t>
            </a:r>
            <a:endParaRPr sz="1400">
              <a:latin typeface="Consolas"/>
              <a:ea typeface="Consolas"/>
              <a:cs typeface="Consolas"/>
              <a:sym typeface="Consolas"/>
            </a:endParaRPr>
          </a:p>
          <a:p>
            <a:pPr indent="-298450" lvl="1" marL="914400" rtl="0" algn="l">
              <a:spcBef>
                <a:spcPts val="0"/>
              </a:spcBef>
              <a:spcAft>
                <a:spcPts val="0"/>
              </a:spcAft>
              <a:buSzPts val="1100"/>
              <a:buFont typeface="Consolas"/>
              <a:buChar char="○"/>
            </a:pPr>
            <a:r>
              <a:rPr lang="en" sz="1400">
                <a:latin typeface="Consolas"/>
                <a:ea typeface="Consolas"/>
                <a:cs typeface="Consolas"/>
                <a:sym typeface="Consolas"/>
              </a:rPr>
              <a:t>End </a:t>
            </a:r>
            <a:endParaRPr sz="1800">
              <a:latin typeface="Consolas"/>
              <a:ea typeface="Consolas"/>
              <a:cs typeface="Consolas"/>
              <a:sym typeface="Consolas"/>
            </a:endParaRPr>
          </a:p>
          <a:p>
            <a:pPr indent="-311150" lvl="0" marL="457200" rtl="0" algn="l">
              <a:spcBef>
                <a:spcPts val="0"/>
              </a:spcBef>
              <a:spcAft>
                <a:spcPts val="0"/>
              </a:spcAft>
              <a:buSzPts val="1300"/>
              <a:buFont typeface="Consolas"/>
              <a:buChar char="●"/>
            </a:pPr>
            <a:r>
              <a:rPr lang="en" sz="1800">
                <a:latin typeface="Consolas"/>
                <a:ea typeface="Consolas"/>
                <a:cs typeface="Consolas"/>
                <a:sym typeface="Consolas"/>
              </a:rPr>
              <a:t>High-Level Status</a:t>
            </a:r>
            <a:endParaRPr sz="1800">
              <a:latin typeface="Consolas"/>
              <a:ea typeface="Consolas"/>
              <a:cs typeface="Consolas"/>
              <a:sym typeface="Consolas"/>
            </a:endParaRPr>
          </a:p>
          <a:p>
            <a:pPr indent="-298450" lvl="1" marL="914400" marR="0" rtl="0" algn="l">
              <a:lnSpc>
                <a:spcPct val="115000"/>
              </a:lnSpc>
              <a:spcBef>
                <a:spcPts val="0"/>
              </a:spcBef>
              <a:spcAft>
                <a:spcPts val="0"/>
              </a:spcAft>
              <a:buSzPts val="1100"/>
              <a:buFont typeface="Consolas"/>
              <a:buChar char="○"/>
            </a:pPr>
            <a:r>
              <a:rPr lang="en" sz="1400">
                <a:latin typeface="Consolas"/>
                <a:ea typeface="Consolas"/>
                <a:cs typeface="Consolas"/>
                <a:sym typeface="Consolas"/>
              </a:rPr>
              <a:t>Sprint 7</a:t>
            </a:r>
            <a:endParaRPr sz="1400">
              <a:latin typeface="Consolas"/>
              <a:ea typeface="Consolas"/>
              <a:cs typeface="Consolas"/>
              <a:sym typeface="Consolas"/>
            </a:endParaRPr>
          </a:p>
          <a:p>
            <a:pPr indent="-298450" lvl="1" marL="914400" marR="0" rtl="0" algn="l">
              <a:lnSpc>
                <a:spcPct val="115000"/>
              </a:lnSpc>
              <a:spcBef>
                <a:spcPts val="0"/>
              </a:spcBef>
              <a:spcAft>
                <a:spcPts val="0"/>
              </a:spcAft>
              <a:buSzPts val="1100"/>
              <a:buFont typeface="Consolas"/>
              <a:buChar char="○"/>
            </a:pPr>
            <a:r>
              <a:rPr lang="en" sz="1400">
                <a:latin typeface="Consolas"/>
                <a:ea typeface="Consolas"/>
                <a:cs typeface="Consolas"/>
                <a:sym typeface="Consolas"/>
              </a:rPr>
              <a:t>Overall</a:t>
            </a:r>
            <a:endParaRPr sz="1800">
              <a:latin typeface="Consolas"/>
              <a:ea typeface="Consolas"/>
              <a:cs typeface="Consolas"/>
              <a:sym typeface="Consolas"/>
            </a:endParaRPr>
          </a:p>
          <a:p>
            <a:pPr indent="-311150" lvl="0" marL="457200" rtl="0" algn="l">
              <a:spcBef>
                <a:spcPts val="0"/>
              </a:spcBef>
              <a:spcAft>
                <a:spcPts val="0"/>
              </a:spcAft>
              <a:buSzPts val="1300"/>
              <a:buFont typeface="Consolas"/>
              <a:buChar char="●"/>
            </a:pPr>
            <a:r>
              <a:rPr lang="en" sz="1800">
                <a:latin typeface="Consolas"/>
                <a:ea typeface="Consolas"/>
                <a:cs typeface="Consolas"/>
                <a:sym typeface="Consolas"/>
              </a:rPr>
              <a:t>Detailed Status</a:t>
            </a:r>
            <a:endParaRPr sz="1800">
              <a:latin typeface="Consolas"/>
              <a:ea typeface="Consolas"/>
              <a:cs typeface="Consolas"/>
              <a:sym typeface="Consolas"/>
            </a:endParaRPr>
          </a:p>
          <a:p>
            <a:pPr indent="-298450" lvl="1" marL="914400" marR="0" rtl="0" algn="l">
              <a:lnSpc>
                <a:spcPct val="115000"/>
              </a:lnSpc>
              <a:spcBef>
                <a:spcPts val="0"/>
              </a:spcBef>
              <a:spcAft>
                <a:spcPts val="0"/>
              </a:spcAft>
              <a:buSzPts val="1100"/>
              <a:buFont typeface="Consolas"/>
              <a:buChar char="○"/>
            </a:pPr>
            <a:r>
              <a:rPr lang="en" sz="1400">
                <a:latin typeface="Consolas"/>
                <a:ea typeface="Consolas"/>
                <a:cs typeface="Consolas"/>
                <a:sym typeface="Consolas"/>
              </a:rPr>
              <a:t>Sprint 7</a:t>
            </a:r>
            <a:endParaRPr sz="1400">
              <a:latin typeface="Consolas"/>
              <a:ea typeface="Consolas"/>
              <a:cs typeface="Consolas"/>
              <a:sym typeface="Consolas"/>
            </a:endParaRPr>
          </a:p>
          <a:p>
            <a:pPr indent="-298450" lvl="1" marL="914400" marR="0" rtl="0" algn="l">
              <a:lnSpc>
                <a:spcPct val="115000"/>
              </a:lnSpc>
              <a:spcBef>
                <a:spcPts val="0"/>
              </a:spcBef>
              <a:spcAft>
                <a:spcPts val="0"/>
              </a:spcAft>
              <a:buSzPts val="1100"/>
              <a:buFont typeface="Consolas"/>
              <a:buChar char="○"/>
            </a:pPr>
            <a:r>
              <a:rPr lang="en" sz="1400">
                <a:latin typeface="Consolas"/>
                <a:ea typeface="Consolas"/>
                <a:cs typeface="Consolas"/>
                <a:sym typeface="Consolas"/>
              </a:rPr>
              <a:t>Overall</a:t>
            </a:r>
            <a:endParaRPr sz="1800">
              <a:latin typeface="Consolas"/>
              <a:ea typeface="Consolas"/>
              <a:cs typeface="Consolas"/>
              <a:sym typeface="Consolas"/>
            </a:endParaRPr>
          </a:p>
          <a:p>
            <a:pPr indent="-311150" lvl="0" marL="457200" rtl="0" algn="l">
              <a:spcBef>
                <a:spcPts val="0"/>
              </a:spcBef>
              <a:spcAft>
                <a:spcPts val="0"/>
              </a:spcAft>
              <a:buSzPts val="1300"/>
              <a:buFont typeface="Consolas"/>
              <a:buChar char="●"/>
            </a:pPr>
            <a:r>
              <a:rPr lang="en" sz="1800">
                <a:latin typeface="Consolas"/>
                <a:ea typeface="Consolas"/>
                <a:cs typeface="Consolas"/>
                <a:sym typeface="Consolas"/>
              </a:rPr>
              <a:t>Risks</a:t>
            </a:r>
            <a:endParaRPr sz="1800">
              <a:latin typeface="Consolas"/>
              <a:ea typeface="Consolas"/>
              <a:cs typeface="Consolas"/>
              <a:sym typeface="Consolas"/>
            </a:endParaRPr>
          </a:p>
          <a:p>
            <a:pPr indent="-298450" lvl="1" marL="914400" marR="0" rtl="0" algn="l">
              <a:lnSpc>
                <a:spcPct val="115000"/>
              </a:lnSpc>
              <a:spcBef>
                <a:spcPts val="0"/>
              </a:spcBef>
              <a:spcAft>
                <a:spcPts val="0"/>
              </a:spcAft>
              <a:buSzPts val="1100"/>
              <a:buFont typeface="Consolas"/>
              <a:buChar char="○"/>
            </a:pPr>
            <a:r>
              <a:rPr lang="en" sz="1400">
                <a:latin typeface="Consolas"/>
                <a:ea typeface="Consolas"/>
                <a:cs typeface="Consolas"/>
                <a:sym typeface="Consolas"/>
              </a:rPr>
              <a:t>Critical</a:t>
            </a:r>
            <a:endParaRPr sz="1400">
              <a:latin typeface="Consolas"/>
              <a:ea typeface="Consolas"/>
              <a:cs typeface="Consolas"/>
              <a:sym typeface="Consolas"/>
            </a:endParaRPr>
          </a:p>
          <a:p>
            <a:pPr indent="-298450" lvl="1" marL="914400" marR="0" rtl="0" algn="l">
              <a:lnSpc>
                <a:spcPct val="115000"/>
              </a:lnSpc>
              <a:spcBef>
                <a:spcPts val="0"/>
              </a:spcBef>
              <a:spcAft>
                <a:spcPts val="0"/>
              </a:spcAft>
              <a:buSzPts val="1100"/>
              <a:buFont typeface="Consolas"/>
              <a:buChar char="○"/>
            </a:pPr>
            <a:r>
              <a:rPr lang="en" sz="1400">
                <a:latin typeface="Consolas"/>
                <a:ea typeface="Consolas"/>
                <a:cs typeface="Consolas"/>
                <a:sym typeface="Consolas"/>
              </a:rPr>
              <a:t>Mitigation</a:t>
            </a:r>
            <a:endParaRPr>
              <a:latin typeface="Consolas"/>
              <a:ea typeface="Consolas"/>
              <a:cs typeface="Consolas"/>
              <a:sym typeface="Consolas"/>
            </a:endParaRPr>
          </a:p>
          <a:p>
            <a:pPr indent="0" lvl="0" marL="0" marR="0" rtl="0" algn="l">
              <a:lnSpc>
                <a:spcPct val="115000"/>
              </a:lnSpc>
              <a:spcBef>
                <a:spcPts val="1600"/>
              </a:spcBef>
              <a:spcAft>
                <a:spcPts val="0"/>
              </a:spcAft>
              <a:buNone/>
            </a:pPr>
            <a:r>
              <a:t/>
            </a:r>
            <a:endParaRPr>
              <a:latin typeface="Consolas"/>
              <a:ea typeface="Consolas"/>
              <a:cs typeface="Consolas"/>
              <a:sym typeface="Consolas"/>
            </a:endParaRPr>
          </a:p>
          <a:p>
            <a:pPr indent="0" lvl="0" marL="0" rtl="0" algn="l">
              <a:spcBef>
                <a:spcPts val="1600"/>
              </a:spcBef>
              <a:spcAft>
                <a:spcPts val="0"/>
              </a:spcAft>
              <a:buNone/>
            </a:pPr>
            <a:r>
              <a:t/>
            </a:r>
            <a:endParaRPr>
              <a:latin typeface="Consolas"/>
              <a:ea typeface="Consolas"/>
              <a:cs typeface="Consolas"/>
              <a:sym typeface="Consolas"/>
            </a:endParaRPr>
          </a:p>
          <a:p>
            <a:pPr indent="0" lvl="0" marL="457200" rtl="0" algn="l">
              <a:spcBef>
                <a:spcPts val="1600"/>
              </a:spcBef>
              <a:spcAft>
                <a:spcPts val="1600"/>
              </a:spcAft>
              <a:buNone/>
            </a:pPr>
            <a:r>
              <a:t/>
            </a:r>
            <a:endParaRPr/>
          </a:p>
        </p:txBody>
      </p:sp>
      <p:sp>
        <p:nvSpPr>
          <p:cNvPr id="79" name="Google Shape;79;p15"/>
          <p:cNvSpPr txBox="1"/>
          <p:nvPr/>
        </p:nvSpPr>
        <p:spPr>
          <a:xfrm>
            <a:off x="4709650" y="1346650"/>
            <a:ext cx="3892500" cy="3262500"/>
          </a:xfrm>
          <a:prstGeom prst="rect">
            <a:avLst/>
          </a:prstGeom>
          <a:noFill/>
          <a:ln>
            <a:noFill/>
          </a:ln>
        </p:spPr>
        <p:txBody>
          <a:bodyPr anchorCtr="0" anchor="ctr" bIns="91425" lIns="91425" spcFirstLastPara="1" rIns="91425" wrap="square" tIns="91425">
            <a:noAutofit/>
          </a:bodyPr>
          <a:lstStyle/>
          <a:p>
            <a:pPr indent="-311150" lvl="0" marL="457200" rtl="0" algn="l">
              <a:lnSpc>
                <a:spcPct val="115000"/>
              </a:lnSpc>
              <a:spcBef>
                <a:spcPts val="0"/>
              </a:spcBef>
              <a:spcAft>
                <a:spcPts val="0"/>
              </a:spcAft>
              <a:buClr>
                <a:schemeClr val="dk2"/>
              </a:buClr>
              <a:buSzPts val="1300"/>
              <a:buFont typeface="Consolas"/>
              <a:buChar char="●"/>
            </a:pPr>
            <a:r>
              <a:rPr lang="en" sz="1800">
                <a:solidFill>
                  <a:schemeClr val="dk2"/>
                </a:solidFill>
                <a:latin typeface="Consolas"/>
                <a:ea typeface="Consolas"/>
                <a:cs typeface="Consolas"/>
                <a:sym typeface="Consolas"/>
              </a:rPr>
              <a:t>Reflection</a:t>
            </a:r>
            <a:endParaRPr sz="1800">
              <a:solidFill>
                <a:schemeClr val="dk2"/>
              </a:solidFill>
              <a:latin typeface="Consolas"/>
              <a:ea typeface="Consolas"/>
              <a:cs typeface="Consolas"/>
              <a:sym typeface="Consolas"/>
            </a:endParaRPr>
          </a:p>
          <a:p>
            <a:pPr indent="-317500" lvl="1" marL="914400" rtl="0" algn="l">
              <a:lnSpc>
                <a:spcPct val="115000"/>
              </a:lnSpc>
              <a:spcBef>
                <a:spcPts val="0"/>
              </a:spcBef>
              <a:spcAft>
                <a:spcPts val="0"/>
              </a:spcAft>
              <a:buClr>
                <a:schemeClr val="dk2"/>
              </a:buClr>
              <a:buSzPts val="1400"/>
              <a:buFont typeface="Consolas"/>
              <a:buChar char="○"/>
            </a:pPr>
            <a:r>
              <a:rPr lang="en">
                <a:solidFill>
                  <a:schemeClr val="dk2"/>
                </a:solidFill>
                <a:latin typeface="Consolas"/>
                <a:ea typeface="Consolas"/>
                <a:cs typeface="Consolas"/>
                <a:sym typeface="Consolas"/>
              </a:rPr>
              <a:t>Challenges</a:t>
            </a:r>
            <a:endParaRPr>
              <a:solidFill>
                <a:schemeClr val="dk2"/>
              </a:solidFill>
              <a:latin typeface="Consolas"/>
              <a:ea typeface="Consolas"/>
              <a:cs typeface="Consolas"/>
              <a:sym typeface="Consolas"/>
            </a:endParaRPr>
          </a:p>
          <a:p>
            <a:pPr indent="-317500" lvl="1" marL="914400" rtl="0" algn="l">
              <a:lnSpc>
                <a:spcPct val="115000"/>
              </a:lnSpc>
              <a:spcBef>
                <a:spcPts val="0"/>
              </a:spcBef>
              <a:spcAft>
                <a:spcPts val="0"/>
              </a:spcAft>
              <a:buClr>
                <a:schemeClr val="dk2"/>
              </a:buClr>
              <a:buSzPts val="1400"/>
              <a:buFont typeface="Consolas"/>
              <a:buChar char="○"/>
            </a:pPr>
            <a:r>
              <a:rPr lang="en">
                <a:solidFill>
                  <a:schemeClr val="dk2"/>
                </a:solidFill>
                <a:latin typeface="Consolas"/>
                <a:ea typeface="Consolas"/>
                <a:cs typeface="Consolas"/>
                <a:sym typeface="Consolas"/>
              </a:rPr>
              <a:t>Triumphs</a:t>
            </a:r>
            <a:endParaRPr sz="1800">
              <a:solidFill>
                <a:schemeClr val="dk2"/>
              </a:solidFill>
              <a:latin typeface="Consolas"/>
              <a:ea typeface="Consolas"/>
              <a:cs typeface="Consolas"/>
              <a:sym typeface="Consolas"/>
            </a:endParaRPr>
          </a:p>
          <a:p>
            <a:pPr indent="-311150" lvl="0" marL="457200" rtl="0" algn="l">
              <a:lnSpc>
                <a:spcPct val="115000"/>
              </a:lnSpc>
              <a:spcBef>
                <a:spcPts val="0"/>
              </a:spcBef>
              <a:spcAft>
                <a:spcPts val="0"/>
              </a:spcAft>
              <a:buClr>
                <a:schemeClr val="dk2"/>
              </a:buClr>
              <a:buSzPts val="1300"/>
              <a:buFont typeface="Consolas"/>
              <a:buChar char="●"/>
            </a:pPr>
            <a:r>
              <a:rPr lang="en" sz="1800">
                <a:solidFill>
                  <a:schemeClr val="dk2"/>
                </a:solidFill>
                <a:latin typeface="Consolas"/>
                <a:ea typeface="Consolas"/>
                <a:cs typeface="Consolas"/>
                <a:sym typeface="Consolas"/>
              </a:rPr>
              <a:t>Issues</a:t>
            </a:r>
            <a:endParaRPr sz="1800">
              <a:solidFill>
                <a:schemeClr val="dk2"/>
              </a:solidFill>
              <a:latin typeface="Consolas"/>
              <a:ea typeface="Consolas"/>
              <a:cs typeface="Consolas"/>
              <a:sym typeface="Consolas"/>
            </a:endParaRPr>
          </a:p>
          <a:p>
            <a:pPr indent="-317500" lvl="1" marL="914400" rtl="0" algn="l">
              <a:lnSpc>
                <a:spcPct val="115000"/>
              </a:lnSpc>
              <a:spcBef>
                <a:spcPts val="0"/>
              </a:spcBef>
              <a:spcAft>
                <a:spcPts val="0"/>
              </a:spcAft>
              <a:buClr>
                <a:schemeClr val="dk2"/>
              </a:buClr>
              <a:buSzPts val="1400"/>
              <a:buFont typeface="Consolas"/>
              <a:buChar char="○"/>
            </a:pPr>
            <a:r>
              <a:rPr lang="en">
                <a:solidFill>
                  <a:schemeClr val="dk2"/>
                </a:solidFill>
                <a:latin typeface="Consolas"/>
                <a:ea typeface="Consolas"/>
                <a:cs typeface="Consolas"/>
                <a:sym typeface="Consolas"/>
              </a:rPr>
              <a:t>Open issues</a:t>
            </a:r>
            <a:endParaRPr>
              <a:solidFill>
                <a:schemeClr val="dk2"/>
              </a:solidFill>
              <a:latin typeface="Consolas"/>
              <a:ea typeface="Consolas"/>
              <a:cs typeface="Consolas"/>
              <a:sym typeface="Consolas"/>
            </a:endParaRPr>
          </a:p>
          <a:p>
            <a:pPr indent="-317500" lvl="1" marL="914400" rtl="0" algn="l">
              <a:lnSpc>
                <a:spcPct val="115000"/>
              </a:lnSpc>
              <a:spcBef>
                <a:spcPts val="0"/>
              </a:spcBef>
              <a:spcAft>
                <a:spcPts val="0"/>
              </a:spcAft>
              <a:buClr>
                <a:schemeClr val="dk2"/>
              </a:buClr>
              <a:buSzPts val="1400"/>
              <a:buFont typeface="Consolas"/>
              <a:buChar char="○"/>
            </a:pPr>
            <a:r>
              <a:rPr lang="en">
                <a:solidFill>
                  <a:schemeClr val="dk2"/>
                </a:solidFill>
                <a:latin typeface="Consolas"/>
                <a:ea typeface="Consolas"/>
                <a:cs typeface="Consolas"/>
                <a:sym typeface="Consolas"/>
              </a:rPr>
              <a:t>Error Log</a:t>
            </a:r>
            <a:endParaRPr>
              <a:solidFill>
                <a:schemeClr val="dk2"/>
              </a:solidFill>
              <a:latin typeface="Consolas"/>
              <a:ea typeface="Consolas"/>
              <a:cs typeface="Consolas"/>
              <a:sym typeface="Consolas"/>
            </a:endParaRPr>
          </a:p>
          <a:p>
            <a:pPr indent="-311150" lvl="0" marL="457200" rtl="0" algn="l">
              <a:lnSpc>
                <a:spcPct val="115000"/>
              </a:lnSpc>
              <a:spcBef>
                <a:spcPts val="0"/>
              </a:spcBef>
              <a:spcAft>
                <a:spcPts val="0"/>
              </a:spcAft>
              <a:buClr>
                <a:schemeClr val="dk2"/>
              </a:buClr>
              <a:buSzPts val="1300"/>
              <a:buFont typeface="Consolas"/>
              <a:buChar char="●"/>
            </a:pPr>
            <a:r>
              <a:rPr lang="en" sz="1800">
                <a:solidFill>
                  <a:schemeClr val="dk2"/>
                </a:solidFill>
                <a:latin typeface="Consolas"/>
                <a:ea typeface="Consolas"/>
                <a:cs typeface="Consolas"/>
                <a:sym typeface="Consolas"/>
              </a:rPr>
              <a:t>Technical Documentation</a:t>
            </a:r>
            <a:endParaRPr sz="1800">
              <a:solidFill>
                <a:schemeClr val="dk2"/>
              </a:solidFill>
              <a:latin typeface="Consolas"/>
              <a:ea typeface="Consolas"/>
              <a:cs typeface="Consolas"/>
              <a:sym typeface="Consolas"/>
            </a:endParaRPr>
          </a:p>
          <a:p>
            <a:pPr indent="-342900" lvl="1" marL="914400" rtl="0" algn="l">
              <a:lnSpc>
                <a:spcPct val="115000"/>
              </a:lnSpc>
              <a:spcBef>
                <a:spcPts val="0"/>
              </a:spcBef>
              <a:spcAft>
                <a:spcPts val="0"/>
              </a:spcAft>
              <a:buClr>
                <a:schemeClr val="dk2"/>
              </a:buClr>
              <a:buSzPts val="1800"/>
              <a:buFont typeface="Consolas"/>
              <a:buChar char="○"/>
            </a:pPr>
            <a:r>
              <a:rPr lang="en">
                <a:solidFill>
                  <a:schemeClr val="dk2"/>
                </a:solidFill>
                <a:latin typeface="Consolas"/>
                <a:ea typeface="Consolas"/>
                <a:cs typeface="Consolas"/>
                <a:sym typeface="Consolas"/>
              </a:rPr>
              <a:t>High Level</a:t>
            </a:r>
            <a:endParaRPr>
              <a:solidFill>
                <a:schemeClr val="dk2"/>
              </a:solidFill>
              <a:latin typeface="Consolas"/>
              <a:ea typeface="Consolas"/>
              <a:cs typeface="Consolas"/>
              <a:sym typeface="Consolas"/>
            </a:endParaRPr>
          </a:p>
          <a:p>
            <a:pPr indent="-342900" lvl="1" marL="914400" rtl="0" algn="l">
              <a:lnSpc>
                <a:spcPct val="115000"/>
              </a:lnSpc>
              <a:spcBef>
                <a:spcPts val="0"/>
              </a:spcBef>
              <a:spcAft>
                <a:spcPts val="0"/>
              </a:spcAft>
              <a:buClr>
                <a:schemeClr val="dk2"/>
              </a:buClr>
              <a:buSzPts val="1800"/>
              <a:buFont typeface="Consolas"/>
              <a:buChar char="○"/>
            </a:pPr>
            <a:r>
              <a:rPr lang="en">
                <a:solidFill>
                  <a:schemeClr val="dk2"/>
                </a:solidFill>
                <a:latin typeface="Consolas"/>
                <a:ea typeface="Consolas"/>
                <a:cs typeface="Consolas"/>
                <a:sym typeface="Consolas"/>
              </a:rPr>
              <a:t>Error Handling</a:t>
            </a:r>
            <a:endParaRPr sz="1800">
              <a:solidFill>
                <a:schemeClr val="dk2"/>
              </a:solidFill>
              <a:latin typeface="Consolas"/>
              <a:ea typeface="Consolas"/>
              <a:cs typeface="Consolas"/>
              <a:sym typeface="Consolas"/>
            </a:endParaRPr>
          </a:p>
          <a:p>
            <a:pPr indent="-311150" lvl="0" marL="457200" rtl="0" algn="l">
              <a:lnSpc>
                <a:spcPct val="115000"/>
              </a:lnSpc>
              <a:spcBef>
                <a:spcPts val="0"/>
              </a:spcBef>
              <a:spcAft>
                <a:spcPts val="0"/>
              </a:spcAft>
              <a:buClr>
                <a:schemeClr val="dk2"/>
              </a:buClr>
              <a:buSzPts val="1300"/>
              <a:buFont typeface="Consolas"/>
              <a:buChar char="●"/>
            </a:pPr>
            <a:r>
              <a:rPr lang="en" sz="1800">
                <a:solidFill>
                  <a:schemeClr val="dk2"/>
                </a:solidFill>
                <a:latin typeface="Consolas"/>
                <a:ea typeface="Consolas"/>
                <a:cs typeface="Consolas"/>
                <a:sym typeface="Consolas"/>
              </a:rPr>
              <a:t>Conclusion</a:t>
            </a:r>
            <a:endParaRPr>
              <a:solidFill>
                <a:schemeClr val="dk2"/>
              </a:solidFill>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latin typeface="Consolas"/>
                <a:ea typeface="Consolas"/>
                <a:cs typeface="Consolas"/>
                <a:sym typeface="Consolas"/>
              </a:rPr>
              <a:t>Project Recap</a:t>
            </a:r>
            <a:r>
              <a:rPr lang="en">
                <a:latin typeface="Consolas"/>
                <a:ea typeface="Consolas"/>
                <a:cs typeface="Consolas"/>
                <a:sym typeface="Consolas"/>
              </a:rPr>
              <a:t> </a:t>
            </a:r>
            <a:endParaRPr/>
          </a:p>
        </p:txBody>
      </p:sp>
      <p:sp>
        <p:nvSpPr>
          <p:cNvPr id="85" name="Google Shape;85;p16"/>
          <p:cNvSpPr txBox="1"/>
          <p:nvPr>
            <p:ph idx="1" type="body"/>
          </p:nvPr>
        </p:nvSpPr>
        <p:spPr>
          <a:xfrm>
            <a:off x="0" y="1505700"/>
            <a:ext cx="3999900" cy="307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Beginning</a:t>
            </a:r>
            <a:endParaRPr sz="1800">
              <a:latin typeface="Consolas"/>
              <a:ea typeface="Consolas"/>
              <a:cs typeface="Consolas"/>
              <a:sym typeface="Consolas"/>
            </a:endParaRPr>
          </a:p>
          <a:p>
            <a:pPr indent="-311150" lvl="0" marL="1371600" rtl="0" algn="l">
              <a:spcBef>
                <a:spcPts val="1600"/>
              </a:spcBef>
              <a:spcAft>
                <a:spcPts val="0"/>
              </a:spcAft>
              <a:buSzPts val="1300"/>
              <a:buFont typeface="Consolas"/>
              <a:buChar char="●"/>
            </a:pPr>
            <a:r>
              <a:rPr lang="en">
                <a:latin typeface="Consolas"/>
                <a:ea typeface="Consolas"/>
                <a:cs typeface="Consolas"/>
                <a:sym typeface="Consolas"/>
              </a:rPr>
              <a:t>Strong start</a:t>
            </a:r>
            <a:endParaRPr>
              <a:latin typeface="Consolas"/>
              <a:ea typeface="Consolas"/>
              <a:cs typeface="Consolas"/>
              <a:sym typeface="Consolas"/>
            </a:endParaRPr>
          </a:p>
          <a:p>
            <a:pPr indent="-311150" lvl="0" marL="1371600" rtl="0" algn="l">
              <a:spcBef>
                <a:spcPts val="0"/>
              </a:spcBef>
              <a:spcAft>
                <a:spcPts val="0"/>
              </a:spcAft>
              <a:buSzPts val="1300"/>
              <a:buFont typeface="Consolas"/>
              <a:buChar char="●"/>
            </a:pPr>
            <a:r>
              <a:rPr lang="en">
                <a:latin typeface="Consolas"/>
                <a:ea typeface="Consolas"/>
                <a:cs typeface="Consolas"/>
                <a:sym typeface="Consolas"/>
              </a:rPr>
              <a:t>ERD focus</a:t>
            </a:r>
            <a:endParaRPr>
              <a:latin typeface="Consolas"/>
              <a:ea typeface="Consolas"/>
              <a:cs typeface="Consolas"/>
              <a:sym typeface="Consolas"/>
            </a:endParaRPr>
          </a:p>
          <a:p>
            <a:pPr indent="-311150" lvl="0" marL="1371600" rtl="0" algn="l">
              <a:spcBef>
                <a:spcPts val="0"/>
              </a:spcBef>
              <a:spcAft>
                <a:spcPts val="0"/>
              </a:spcAft>
              <a:buSzPts val="1300"/>
              <a:buFont typeface="Consolas"/>
              <a:buChar char="●"/>
            </a:pPr>
            <a:r>
              <a:rPr lang="en">
                <a:latin typeface="Consolas"/>
                <a:ea typeface="Consolas"/>
                <a:cs typeface="Consolas"/>
                <a:sym typeface="Consolas"/>
              </a:rPr>
              <a:t>Regular team meetings</a:t>
            </a:r>
            <a:endParaRPr>
              <a:latin typeface="Consolas"/>
              <a:ea typeface="Consolas"/>
              <a:cs typeface="Consolas"/>
              <a:sym typeface="Consolas"/>
            </a:endParaRPr>
          </a:p>
          <a:p>
            <a:pPr indent="-311150" lvl="0" marL="1371600" rtl="0" algn="l">
              <a:spcBef>
                <a:spcPts val="0"/>
              </a:spcBef>
              <a:spcAft>
                <a:spcPts val="0"/>
              </a:spcAft>
              <a:buSzPts val="1300"/>
              <a:buFont typeface="Consolas"/>
              <a:buChar char="●"/>
            </a:pPr>
            <a:r>
              <a:rPr lang="en">
                <a:latin typeface="Consolas"/>
                <a:ea typeface="Consolas"/>
                <a:cs typeface="Consolas"/>
                <a:sym typeface="Consolas"/>
              </a:rPr>
              <a:t>Regular stakeholder meetings </a:t>
            </a:r>
            <a:endParaRPr>
              <a:latin typeface="Consolas"/>
              <a:ea typeface="Consolas"/>
              <a:cs typeface="Consolas"/>
              <a:sym typeface="Consolas"/>
            </a:endParaRPr>
          </a:p>
        </p:txBody>
      </p:sp>
      <p:pic>
        <p:nvPicPr>
          <p:cNvPr id="86" name="Google Shape;86;p16"/>
          <p:cNvPicPr preferRelativeResize="0"/>
          <p:nvPr/>
        </p:nvPicPr>
        <p:blipFill>
          <a:blip r:embed="rId3">
            <a:alphaModFix/>
          </a:blip>
          <a:stretch>
            <a:fillRect/>
          </a:stretch>
        </p:blipFill>
        <p:spPr>
          <a:xfrm>
            <a:off x="3983938" y="2433187"/>
            <a:ext cx="1176125" cy="1221225"/>
          </a:xfrm>
          <a:prstGeom prst="rect">
            <a:avLst/>
          </a:prstGeom>
          <a:noFill/>
          <a:ln>
            <a:noFill/>
          </a:ln>
        </p:spPr>
      </p:pic>
      <p:sp>
        <p:nvSpPr>
          <p:cNvPr id="87" name="Google Shape;87;p16"/>
          <p:cNvSpPr txBox="1"/>
          <p:nvPr>
            <p:ph idx="2" type="body"/>
          </p:nvPr>
        </p:nvSpPr>
        <p:spPr>
          <a:xfrm>
            <a:off x="4572000" y="1443750"/>
            <a:ext cx="4429200" cy="307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End</a:t>
            </a:r>
            <a:endParaRPr sz="1800">
              <a:latin typeface="Consolas"/>
              <a:ea typeface="Consolas"/>
              <a:cs typeface="Consolas"/>
              <a:sym typeface="Consolas"/>
            </a:endParaRPr>
          </a:p>
          <a:p>
            <a:pPr indent="-311150" lvl="0" marL="1371600" rtl="0" algn="l">
              <a:spcBef>
                <a:spcPts val="1600"/>
              </a:spcBef>
              <a:spcAft>
                <a:spcPts val="0"/>
              </a:spcAft>
              <a:buSzPts val="1300"/>
              <a:buFont typeface="Consolas"/>
              <a:buChar char="●"/>
            </a:pPr>
            <a:r>
              <a:rPr lang="en">
                <a:latin typeface="Consolas"/>
                <a:ea typeface="Consolas"/>
                <a:cs typeface="Consolas"/>
                <a:sym typeface="Consolas"/>
              </a:rPr>
              <a:t>Moderate finish</a:t>
            </a:r>
            <a:endParaRPr>
              <a:latin typeface="Consolas"/>
              <a:ea typeface="Consolas"/>
              <a:cs typeface="Consolas"/>
              <a:sym typeface="Consolas"/>
            </a:endParaRPr>
          </a:p>
          <a:p>
            <a:pPr indent="-311150" lvl="0" marL="1371600" rtl="0" algn="l">
              <a:spcBef>
                <a:spcPts val="0"/>
              </a:spcBef>
              <a:spcAft>
                <a:spcPts val="0"/>
              </a:spcAft>
              <a:buSzPts val="1300"/>
              <a:buFont typeface="Consolas"/>
              <a:buChar char="●"/>
            </a:pPr>
            <a:r>
              <a:rPr lang="en">
                <a:latin typeface="Consolas"/>
                <a:ea typeface="Consolas"/>
                <a:cs typeface="Consolas"/>
                <a:sym typeface="Consolas"/>
              </a:rPr>
              <a:t>MVC Focus</a:t>
            </a:r>
            <a:endParaRPr>
              <a:latin typeface="Consolas"/>
              <a:ea typeface="Consolas"/>
              <a:cs typeface="Consolas"/>
              <a:sym typeface="Consolas"/>
            </a:endParaRPr>
          </a:p>
          <a:p>
            <a:pPr indent="-311150" lvl="0" marL="1371600" rtl="0" algn="l">
              <a:spcBef>
                <a:spcPts val="0"/>
              </a:spcBef>
              <a:spcAft>
                <a:spcPts val="0"/>
              </a:spcAft>
              <a:buSzPts val="1300"/>
              <a:buFont typeface="Consolas"/>
              <a:buChar char="●"/>
            </a:pPr>
            <a:r>
              <a:rPr b="1" lang="en">
                <a:solidFill>
                  <a:srgbClr val="980000"/>
                </a:solidFill>
                <a:latin typeface="Consolas"/>
                <a:ea typeface="Consolas"/>
                <a:cs typeface="Consolas"/>
                <a:sym typeface="Consolas"/>
              </a:rPr>
              <a:t>48.65%</a:t>
            </a:r>
            <a:r>
              <a:rPr lang="en">
                <a:latin typeface="Consolas"/>
                <a:ea typeface="Consolas"/>
                <a:cs typeface="Consolas"/>
                <a:sym typeface="Consolas"/>
              </a:rPr>
              <a:t> of use cases functional</a:t>
            </a:r>
            <a:endParaRPr>
              <a:latin typeface="Consolas"/>
              <a:ea typeface="Consolas"/>
              <a:cs typeface="Consolas"/>
              <a:sym typeface="Consolas"/>
            </a:endParaRPr>
          </a:p>
          <a:p>
            <a:pPr indent="-311150" lvl="0" marL="1371600" rtl="0" algn="l">
              <a:spcBef>
                <a:spcPts val="0"/>
              </a:spcBef>
              <a:spcAft>
                <a:spcPts val="0"/>
              </a:spcAft>
              <a:buSzPts val="1300"/>
              <a:buFont typeface="Consolas"/>
              <a:buChar char="●"/>
            </a:pPr>
            <a:r>
              <a:rPr b="1" lang="en">
                <a:solidFill>
                  <a:srgbClr val="980000"/>
                </a:solidFill>
                <a:latin typeface="Consolas"/>
                <a:ea typeface="Consolas"/>
                <a:cs typeface="Consolas"/>
                <a:sym typeface="Consolas"/>
              </a:rPr>
              <a:t>16.22%</a:t>
            </a:r>
            <a:r>
              <a:rPr lang="en">
                <a:latin typeface="Consolas"/>
                <a:ea typeface="Consolas"/>
                <a:cs typeface="Consolas"/>
                <a:sym typeface="Consolas"/>
              </a:rPr>
              <a:t> of use cases partially complete (database only)</a:t>
            </a:r>
            <a:endParaRPr>
              <a:latin typeface="Consolas"/>
              <a:ea typeface="Consolas"/>
              <a:cs typeface="Consolas"/>
              <a:sym typeface="Consolas"/>
            </a:endParaRPr>
          </a:p>
          <a:p>
            <a:pPr indent="-311150" lvl="0" marL="1371600" rtl="0" algn="l">
              <a:spcBef>
                <a:spcPts val="0"/>
              </a:spcBef>
              <a:spcAft>
                <a:spcPts val="0"/>
              </a:spcAft>
              <a:buSzPts val="1300"/>
              <a:buFont typeface="Consolas"/>
              <a:buChar char="●"/>
            </a:pPr>
            <a:r>
              <a:rPr lang="en">
                <a:latin typeface="Consolas"/>
                <a:ea typeface="Consolas"/>
                <a:cs typeface="Consolas"/>
                <a:sym typeface="Consolas"/>
              </a:rPr>
              <a:t>Implementation incomplete</a:t>
            </a:r>
            <a:endParaRPr>
              <a:latin typeface="Consolas"/>
              <a:ea typeface="Consolas"/>
              <a:cs typeface="Consolas"/>
              <a:sym typeface="Consolas"/>
            </a:endParaRPr>
          </a:p>
          <a:p>
            <a:pPr indent="-311150" lvl="0" marL="1371600" rtl="0" algn="l">
              <a:spcBef>
                <a:spcPts val="0"/>
              </a:spcBef>
              <a:spcAft>
                <a:spcPts val="0"/>
              </a:spcAft>
              <a:buSzPts val="1300"/>
              <a:buFont typeface="Consolas"/>
              <a:buChar char="●"/>
            </a:pPr>
            <a:r>
              <a:rPr lang="en">
                <a:latin typeface="Consolas"/>
                <a:ea typeface="Consolas"/>
                <a:cs typeface="Consolas"/>
                <a:sym typeface="Consolas"/>
              </a:rPr>
              <a:t>Thorough documentation</a:t>
            </a:r>
            <a:endParaRPr>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38957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Consolas"/>
                <a:ea typeface="Consolas"/>
                <a:cs typeface="Consolas"/>
                <a:sym typeface="Consolas"/>
              </a:rPr>
              <a:t>High Level Status</a:t>
            </a:r>
            <a:r>
              <a:rPr lang="en" sz="2800">
                <a:latin typeface="Consolas"/>
                <a:ea typeface="Consolas"/>
                <a:cs typeface="Consolas"/>
                <a:sym typeface="Consolas"/>
              </a:rPr>
              <a:t> </a:t>
            </a:r>
            <a:endParaRPr sz="2800"/>
          </a:p>
        </p:txBody>
      </p:sp>
      <p:sp>
        <p:nvSpPr>
          <p:cNvPr id="93" name="Google Shape;93;p17"/>
          <p:cNvSpPr txBox="1"/>
          <p:nvPr>
            <p:ph idx="4294967295" type="body"/>
          </p:nvPr>
        </p:nvSpPr>
        <p:spPr>
          <a:xfrm>
            <a:off x="279700" y="1312900"/>
            <a:ext cx="6399900" cy="1342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Consolas"/>
              <a:buChar char="●"/>
            </a:pPr>
            <a:r>
              <a:rPr lang="en">
                <a:latin typeface="Consolas"/>
                <a:ea typeface="Consolas"/>
                <a:cs typeface="Consolas"/>
                <a:sym typeface="Consolas"/>
              </a:rPr>
              <a:t>Sprint 7</a:t>
            </a:r>
            <a:endParaRPr>
              <a:latin typeface="Consolas"/>
              <a:ea typeface="Consolas"/>
              <a:cs typeface="Consolas"/>
              <a:sym typeface="Consolas"/>
            </a:endParaRPr>
          </a:p>
          <a:p>
            <a:pPr indent="-298450" lvl="1" marL="914400" rtl="0" algn="l">
              <a:spcBef>
                <a:spcPts val="0"/>
              </a:spcBef>
              <a:spcAft>
                <a:spcPts val="0"/>
              </a:spcAft>
              <a:buSzPts val="1100"/>
              <a:buFont typeface="Consolas"/>
              <a:buChar char="○"/>
            </a:pPr>
            <a:r>
              <a:rPr lang="en">
                <a:latin typeface="Consolas"/>
                <a:ea typeface="Consolas"/>
                <a:cs typeface="Consolas"/>
                <a:sym typeface="Consolas"/>
              </a:rPr>
              <a:t>Updated Database</a:t>
            </a:r>
            <a:endParaRPr>
              <a:latin typeface="Consolas"/>
              <a:ea typeface="Consolas"/>
              <a:cs typeface="Consolas"/>
              <a:sym typeface="Consolas"/>
            </a:endParaRPr>
          </a:p>
          <a:p>
            <a:pPr indent="-298450" lvl="1" marL="914400" rtl="0" algn="l">
              <a:spcBef>
                <a:spcPts val="0"/>
              </a:spcBef>
              <a:spcAft>
                <a:spcPts val="0"/>
              </a:spcAft>
              <a:buSzPts val="1100"/>
              <a:buFont typeface="Consolas"/>
              <a:buChar char="○"/>
            </a:pPr>
            <a:r>
              <a:rPr lang="en">
                <a:latin typeface="Consolas"/>
                <a:ea typeface="Consolas"/>
                <a:cs typeface="Consolas"/>
                <a:sym typeface="Consolas"/>
              </a:rPr>
              <a:t>Updated MVC</a:t>
            </a:r>
            <a:endParaRPr>
              <a:latin typeface="Consolas"/>
              <a:ea typeface="Consolas"/>
              <a:cs typeface="Consolas"/>
              <a:sym typeface="Consolas"/>
            </a:endParaRPr>
          </a:p>
          <a:p>
            <a:pPr indent="-298450" lvl="1" marL="914400" rtl="0" algn="l">
              <a:spcBef>
                <a:spcPts val="0"/>
              </a:spcBef>
              <a:spcAft>
                <a:spcPts val="0"/>
              </a:spcAft>
              <a:buSzPts val="1100"/>
              <a:buFont typeface="Consolas"/>
              <a:buChar char="○"/>
            </a:pPr>
            <a:r>
              <a:rPr lang="en">
                <a:latin typeface="Consolas"/>
                <a:ea typeface="Consolas"/>
                <a:cs typeface="Consolas"/>
                <a:sym typeface="Consolas"/>
              </a:rPr>
              <a:t>Updated Technical Document</a:t>
            </a:r>
            <a:endParaRPr>
              <a:latin typeface="Consolas"/>
              <a:ea typeface="Consolas"/>
              <a:cs typeface="Consolas"/>
              <a:sym typeface="Consolas"/>
            </a:endParaRPr>
          </a:p>
          <a:p>
            <a:pPr indent="-298450" lvl="1" marL="914400" rtl="0" algn="l">
              <a:spcBef>
                <a:spcPts val="0"/>
              </a:spcBef>
              <a:spcAft>
                <a:spcPts val="0"/>
              </a:spcAft>
              <a:buSzPts val="1100"/>
              <a:buFont typeface="Consolas"/>
              <a:buChar char="○"/>
            </a:pPr>
            <a:r>
              <a:rPr lang="en">
                <a:latin typeface="Consolas"/>
                <a:ea typeface="Consolas"/>
                <a:cs typeface="Consolas"/>
                <a:sym typeface="Consolas"/>
              </a:rPr>
              <a:t>Updated Test Plan</a:t>
            </a:r>
            <a:endParaRPr>
              <a:latin typeface="Consolas"/>
              <a:ea typeface="Consolas"/>
              <a:cs typeface="Consolas"/>
              <a:sym typeface="Consolas"/>
            </a:endParaRPr>
          </a:p>
          <a:p>
            <a:pPr indent="-298450" lvl="1" marL="914400" rtl="0" algn="l">
              <a:spcBef>
                <a:spcPts val="0"/>
              </a:spcBef>
              <a:spcAft>
                <a:spcPts val="0"/>
              </a:spcAft>
              <a:buSzPts val="1100"/>
              <a:buFont typeface="Consolas"/>
              <a:buChar char="○"/>
            </a:pPr>
            <a:r>
              <a:rPr lang="en">
                <a:latin typeface="Consolas"/>
                <a:ea typeface="Consolas"/>
                <a:cs typeface="Consolas"/>
                <a:sym typeface="Consolas"/>
              </a:rPr>
              <a:t>Updated Analytical Report</a:t>
            </a:r>
            <a:endParaRPr>
              <a:latin typeface="Consolas"/>
              <a:ea typeface="Consolas"/>
              <a:cs typeface="Consolas"/>
              <a:sym typeface="Consolas"/>
            </a:endParaRPr>
          </a:p>
          <a:p>
            <a:pPr indent="0" lvl="0" marL="0" rtl="0" algn="l">
              <a:spcBef>
                <a:spcPts val="1600"/>
              </a:spcBef>
              <a:spcAft>
                <a:spcPts val="0"/>
              </a:spcAft>
              <a:buNone/>
            </a:pPr>
            <a:r>
              <a:t/>
            </a:r>
            <a:endParaRPr>
              <a:latin typeface="Consolas"/>
              <a:ea typeface="Consolas"/>
              <a:cs typeface="Consolas"/>
              <a:sym typeface="Consolas"/>
            </a:endParaRPr>
          </a:p>
          <a:p>
            <a:pPr indent="0" lvl="0" marL="0" rtl="0" algn="l">
              <a:spcBef>
                <a:spcPts val="1600"/>
              </a:spcBef>
              <a:spcAft>
                <a:spcPts val="1600"/>
              </a:spcAft>
              <a:buNone/>
            </a:pPr>
            <a:r>
              <a:t/>
            </a:r>
            <a:endParaRPr>
              <a:latin typeface="Consolas"/>
              <a:ea typeface="Consolas"/>
              <a:cs typeface="Consolas"/>
              <a:sym typeface="Consolas"/>
            </a:endParaRPr>
          </a:p>
        </p:txBody>
      </p:sp>
      <p:sp>
        <p:nvSpPr>
          <p:cNvPr id="94" name="Google Shape;94;p17"/>
          <p:cNvSpPr txBox="1"/>
          <p:nvPr/>
        </p:nvSpPr>
        <p:spPr>
          <a:xfrm>
            <a:off x="912600" y="3437900"/>
            <a:ext cx="8231400" cy="1107900"/>
          </a:xfrm>
          <a:prstGeom prst="rect">
            <a:avLst/>
          </a:prstGeom>
          <a:noFill/>
          <a:ln>
            <a:noFill/>
          </a:ln>
        </p:spPr>
        <p:txBody>
          <a:bodyPr anchorCtr="0" anchor="ctr" bIns="91425" lIns="91425" spcFirstLastPara="1" rIns="91425" wrap="square" tIns="91425">
            <a:noAutofit/>
          </a:bodyPr>
          <a:lstStyle/>
          <a:p>
            <a:pPr indent="-311150" lvl="0" marL="3200400" rtl="0" algn="l">
              <a:lnSpc>
                <a:spcPct val="115000"/>
              </a:lnSpc>
              <a:spcBef>
                <a:spcPts val="0"/>
              </a:spcBef>
              <a:spcAft>
                <a:spcPts val="0"/>
              </a:spcAft>
              <a:buClr>
                <a:schemeClr val="dk2"/>
              </a:buClr>
              <a:buSzPts val="1300"/>
              <a:buFont typeface="Consolas"/>
              <a:buChar char="●"/>
            </a:pPr>
            <a:r>
              <a:rPr lang="en" sz="1300">
                <a:solidFill>
                  <a:schemeClr val="dk2"/>
                </a:solidFill>
                <a:latin typeface="Consolas"/>
                <a:ea typeface="Consolas"/>
                <a:cs typeface="Consolas"/>
                <a:sym typeface="Consolas"/>
              </a:rPr>
              <a:t>Overall</a:t>
            </a:r>
            <a:endParaRPr sz="1300">
              <a:solidFill>
                <a:schemeClr val="dk2"/>
              </a:solidFill>
              <a:latin typeface="Consolas"/>
              <a:ea typeface="Consolas"/>
              <a:cs typeface="Consolas"/>
              <a:sym typeface="Consolas"/>
            </a:endParaRPr>
          </a:p>
          <a:p>
            <a:pPr indent="-298450" lvl="1" marL="3657600" rtl="0" algn="l">
              <a:lnSpc>
                <a:spcPct val="115000"/>
              </a:lnSpc>
              <a:spcBef>
                <a:spcPts val="0"/>
              </a:spcBef>
              <a:spcAft>
                <a:spcPts val="0"/>
              </a:spcAft>
              <a:buClr>
                <a:schemeClr val="dk2"/>
              </a:buClr>
              <a:buSzPts val="1100"/>
              <a:buFont typeface="Consolas"/>
              <a:buChar char="○"/>
            </a:pPr>
            <a:r>
              <a:rPr lang="en" sz="1100">
                <a:solidFill>
                  <a:schemeClr val="dk2"/>
                </a:solidFill>
                <a:latin typeface="Consolas"/>
                <a:ea typeface="Consolas"/>
                <a:cs typeface="Consolas"/>
                <a:sym typeface="Consolas"/>
              </a:rPr>
              <a:t>Completed </a:t>
            </a:r>
            <a:r>
              <a:rPr b="1" lang="en" sz="1100">
                <a:solidFill>
                  <a:srgbClr val="980000"/>
                </a:solidFill>
                <a:latin typeface="Consolas"/>
                <a:ea typeface="Consolas"/>
                <a:cs typeface="Consolas"/>
                <a:sym typeface="Consolas"/>
              </a:rPr>
              <a:t>77.78%</a:t>
            </a:r>
            <a:r>
              <a:rPr lang="en" sz="1100">
                <a:solidFill>
                  <a:schemeClr val="dk2"/>
                </a:solidFill>
                <a:latin typeface="Consolas"/>
                <a:ea typeface="Consolas"/>
                <a:cs typeface="Consolas"/>
                <a:sym typeface="Consolas"/>
              </a:rPr>
              <a:t> (56/72) of the tasks for the project</a:t>
            </a:r>
            <a:endParaRPr sz="1100">
              <a:solidFill>
                <a:schemeClr val="dk2"/>
              </a:solidFill>
              <a:latin typeface="Consolas"/>
              <a:ea typeface="Consolas"/>
              <a:cs typeface="Consolas"/>
              <a:sym typeface="Consolas"/>
            </a:endParaRPr>
          </a:p>
          <a:p>
            <a:pPr indent="-298450" lvl="1" marL="3657600" rtl="0" algn="l">
              <a:lnSpc>
                <a:spcPct val="115000"/>
              </a:lnSpc>
              <a:spcBef>
                <a:spcPts val="0"/>
              </a:spcBef>
              <a:spcAft>
                <a:spcPts val="0"/>
              </a:spcAft>
              <a:buClr>
                <a:schemeClr val="dk2"/>
              </a:buClr>
              <a:buSzPts val="1100"/>
              <a:buFont typeface="Consolas"/>
              <a:buChar char="○"/>
            </a:pPr>
            <a:r>
              <a:rPr lang="en" sz="1100">
                <a:solidFill>
                  <a:schemeClr val="dk2"/>
                </a:solidFill>
                <a:latin typeface="Consolas"/>
                <a:ea typeface="Consolas"/>
                <a:cs typeface="Consolas"/>
                <a:sym typeface="Consolas"/>
              </a:rPr>
              <a:t>Completed </a:t>
            </a:r>
            <a:r>
              <a:rPr b="1" lang="en" sz="1100">
                <a:solidFill>
                  <a:srgbClr val="980000"/>
                </a:solidFill>
                <a:latin typeface="Consolas"/>
                <a:ea typeface="Consolas"/>
                <a:cs typeface="Consolas"/>
                <a:sym typeface="Consolas"/>
              </a:rPr>
              <a:t>69.69%</a:t>
            </a:r>
            <a:r>
              <a:rPr lang="en" sz="1100">
                <a:solidFill>
                  <a:schemeClr val="dk2"/>
                </a:solidFill>
                <a:latin typeface="Consolas"/>
                <a:ea typeface="Consolas"/>
                <a:cs typeface="Consolas"/>
                <a:sym typeface="Consolas"/>
              </a:rPr>
              <a:t> (410.5/589) of the hours for the project</a:t>
            </a:r>
            <a:endParaRPr sz="1100">
              <a:solidFill>
                <a:schemeClr val="dk2"/>
              </a:solidFill>
              <a:latin typeface="Consolas"/>
              <a:ea typeface="Consolas"/>
              <a:cs typeface="Consolas"/>
              <a:sym typeface="Consolas"/>
            </a:endParaRPr>
          </a:p>
          <a:p>
            <a:pPr indent="-298450" lvl="1" marL="3657600" rtl="0" algn="l">
              <a:lnSpc>
                <a:spcPct val="115000"/>
              </a:lnSpc>
              <a:spcBef>
                <a:spcPts val="0"/>
              </a:spcBef>
              <a:spcAft>
                <a:spcPts val="0"/>
              </a:spcAft>
              <a:buClr>
                <a:schemeClr val="dk2"/>
              </a:buClr>
              <a:buSzPts val="1100"/>
              <a:buFont typeface="Consolas"/>
              <a:buChar char="○"/>
            </a:pPr>
            <a:r>
              <a:rPr lang="en" sz="1100">
                <a:solidFill>
                  <a:schemeClr val="dk2"/>
                </a:solidFill>
                <a:latin typeface="Consolas"/>
                <a:ea typeface="Consolas"/>
                <a:cs typeface="Consolas"/>
                <a:sym typeface="Consolas"/>
              </a:rPr>
              <a:t>Negative trends have fluctuated   </a:t>
            </a:r>
            <a:endParaRPr sz="1100">
              <a:solidFill>
                <a:schemeClr val="dk2"/>
              </a:solidFill>
              <a:latin typeface="Consolas"/>
              <a:ea typeface="Consolas"/>
              <a:cs typeface="Consolas"/>
              <a:sym typeface="Consolas"/>
            </a:endParaRPr>
          </a:p>
        </p:txBody>
      </p:sp>
      <p:pic>
        <p:nvPicPr>
          <p:cNvPr id="95" name="Google Shape;95;p17"/>
          <p:cNvPicPr preferRelativeResize="0"/>
          <p:nvPr/>
        </p:nvPicPr>
        <p:blipFill>
          <a:blip r:embed="rId3">
            <a:alphaModFix/>
          </a:blip>
          <a:stretch>
            <a:fillRect/>
          </a:stretch>
        </p:blipFill>
        <p:spPr>
          <a:xfrm>
            <a:off x="63425" y="4466725"/>
            <a:ext cx="1897575" cy="607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372900"/>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Consolas"/>
                <a:ea typeface="Consolas"/>
                <a:cs typeface="Consolas"/>
                <a:sym typeface="Consolas"/>
              </a:rPr>
              <a:t>Detailed</a:t>
            </a:r>
            <a:r>
              <a:rPr lang="en" sz="2800">
                <a:latin typeface="Consolas"/>
                <a:ea typeface="Consolas"/>
                <a:cs typeface="Consolas"/>
                <a:sym typeface="Consolas"/>
              </a:rPr>
              <a:t> Status </a:t>
            </a:r>
            <a:endParaRPr sz="2800"/>
          </a:p>
        </p:txBody>
      </p:sp>
      <p:sp>
        <p:nvSpPr>
          <p:cNvPr id="101" name="Google Shape;101;p18"/>
          <p:cNvSpPr txBox="1"/>
          <p:nvPr>
            <p:ph idx="4294967295" type="body"/>
          </p:nvPr>
        </p:nvSpPr>
        <p:spPr>
          <a:xfrm>
            <a:off x="230400" y="1162575"/>
            <a:ext cx="86019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Consolas"/>
              <a:buChar char="●"/>
            </a:pPr>
            <a:r>
              <a:rPr b="1" lang="en">
                <a:latin typeface="Consolas"/>
                <a:ea typeface="Consolas"/>
                <a:cs typeface="Consolas"/>
                <a:sym typeface="Consolas"/>
              </a:rPr>
              <a:t>Sprint 7</a:t>
            </a:r>
            <a:endParaRPr b="1">
              <a:latin typeface="Consolas"/>
              <a:ea typeface="Consolas"/>
              <a:cs typeface="Consolas"/>
              <a:sym typeface="Consolas"/>
            </a:endParaRPr>
          </a:p>
          <a:p>
            <a:pPr indent="-298450" lvl="1" marL="914400" rtl="0" algn="l">
              <a:spcBef>
                <a:spcPts val="0"/>
              </a:spcBef>
              <a:spcAft>
                <a:spcPts val="0"/>
              </a:spcAft>
              <a:buSzPts val="1100"/>
              <a:buFont typeface="Consolas"/>
              <a:buChar char="○"/>
            </a:pPr>
            <a:r>
              <a:rPr lang="en">
                <a:latin typeface="Consolas"/>
                <a:ea typeface="Consolas"/>
                <a:cs typeface="Consolas"/>
                <a:sym typeface="Consolas"/>
              </a:rPr>
              <a:t>Updated stored procedures (Qualifications, Instructors)</a:t>
            </a:r>
            <a:endParaRPr>
              <a:latin typeface="Consolas"/>
              <a:ea typeface="Consolas"/>
              <a:cs typeface="Consolas"/>
              <a:sym typeface="Consolas"/>
            </a:endParaRPr>
          </a:p>
          <a:p>
            <a:pPr indent="-298450" lvl="1" marL="914400" rtl="0" algn="l">
              <a:spcBef>
                <a:spcPts val="0"/>
              </a:spcBef>
              <a:spcAft>
                <a:spcPts val="0"/>
              </a:spcAft>
              <a:buSzPts val="1100"/>
              <a:buFont typeface="Consolas"/>
              <a:buChar char="○"/>
            </a:pPr>
            <a:r>
              <a:rPr lang="en">
                <a:latin typeface="Consolas"/>
                <a:ea typeface="Consolas"/>
                <a:cs typeface="Consolas"/>
                <a:sym typeface="Consolas"/>
              </a:rPr>
              <a:t>Updated MVC</a:t>
            </a:r>
            <a:endParaRPr>
              <a:latin typeface="Consolas"/>
              <a:ea typeface="Consolas"/>
              <a:cs typeface="Consolas"/>
              <a:sym typeface="Consolas"/>
            </a:endParaRPr>
          </a:p>
          <a:p>
            <a:pPr indent="-298450" lvl="2" marL="1371600" rtl="0" algn="l">
              <a:spcBef>
                <a:spcPts val="0"/>
              </a:spcBef>
              <a:spcAft>
                <a:spcPts val="0"/>
              </a:spcAft>
              <a:buSzPts val="1100"/>
              <a:buFont typeface="Consolas"/>
              <a:buChar char="■"/>
            </a:pPr>
            <a:r>
              <a:rPr lang="en">
                <a:latin typeface="Consolas"/>
                <a:ea typeface="Consolas"/>
                <a:cs typeface="Consolas"/>
                <a:sym typeface="Consolas"/>
              </a:rPr>
              <a:t>Layout and color scheme</a:t>
            </a:r>
            <a:endParaRPr>
              <a:latin typeface="Consolas"/>
              <a:ea typeface="Consolas"/>
              <a:cs typeface="Consolas"/>
              <a:sym typeface="Consolas"/>
            </a:endParaRPr>
          </a:p>
          <a:p>
            <a:pPr indent="-298450" lvl="2" marL="1371600" rtl="0" algn="l">
              <a:spcBef>
                <a:spcPts val="0"/>
              </a:spcBef>
              <a:spcAft>
                <a:spcPts val="0"/>
              </a:spcAft>
              <a:buSzPts val="1100"/>
              <a:buFont typeface="Consolas"/>
              <a:buChar char="■"/>
            </a:pPr>
            <a:r>
              <a:rPr lang="en">
                <a:latin typeface="Consolas"/>
                <a:ea typeface="Consolas"/>
                <a:cs typeface="Consolas"/>
                <a:sym typeface="Consolas"/>
              </a:rPr>
              <a:t>Implemented error handling for all current models</a:t>
            </a:r>
            <a:endParaRPr>
              <a:latin typeface="Consolas"/>
              <a:ea typeface="Consolas"/>
              <a:cs typeface="Consolas"/>
              <a:sym typeface="Consolas"/>
            </a:endParaRPr>
          </a:p>
          <a:p>
            <a:pPr indent="-298450" lvl="2" marL="1371600" rtl="0" algn="l">
              <a:spcBef>
                <a:spcPts val="0"/>
              </a:spcBef>
              <a:spcAft>
                <a:spcPts val="0"/>
              </a:spcAft>
              <a:buSzPts val="1100"/>
              <a:buFont typeface="Consolas"/>
              <a:buChar char="■"/>
            </a:pPr>
            <a:r>
              <a:rPr lang="en">
                <a:latin typeface="Consolas"/>
                <a:ea typeface="Consolas"/>
                <a:cs typeface="Consolas"/>
                <a:sym typeface="Consolas"/>
              </a:rPr>
              <a:t>“SharedError” view</a:t>
            </a:r>
            <a:endParaRPr>
              <a:latin typeface="Consolas"/>
              <a:ea typeface="Consolas"/>
              <a:cs typeface="Consolas"/>
              <a:sym typeface="Consolas"/>
            </a:endParaRPr>
          </a:p>
          <a:p>
            <a:pPr indent="-298450" lvl="1" marL="914400" rtl="0" algn="l">
              <a:spcBef>
                <a:spcPts val="0"/>
              </a:spcBef>
              <a:spcAft>
                <a:spcPts val="0"/>
              </a:spcAft>
              <a:buSzPts val="1100"/>
              <a:buFont typeface="Consolas"/>
              <a:buChar char="○"/>
            </a:pPr>
            <a:r>
              <a:rPr lang="en">
                <a:latin typeface="Consolas"/>
                <a:ea typeface="Consolas"/>
                <a:cs typeface="Consolas"/>
                <a:sym typeface="Consolas"/>
              </a:rPr>
              <a:t>Finalized Analytical Report, Test Plan, Technical Document</a:t>
            </a:r>
            <a:endParaRPr>
              <a:latin typeface="Consolas"/>
              <a:ea typeface="Consolas"/>
              <a:cs typeface="Consolas"/>
              <a:sym typeface="Consolas"/>
            </a:endParaRPr>
          </a:p>
          <a:p>
            <a:pPr indent="0" lvl="0" marL="0" rtl="0" algn="l">
              <a:spcBef>
                <a:spcPts val="1600"/>
              </a:spcBef>
              <a:spcAft>
                <a:spcPts val="0"/>
              </a:spcAft>
              <a:buNone/>
            </a:pPr>
            <a:r>
              <a:t/>
            </a:r>
            <a:endParaRPr>
              <a:latin typeface="Consolas"/>
              <a:ea typeface="Consolas"/>
              <a:cs typeface="Consolas"/>
              <a:sym typeface="Consolas"/>
            </a:endParaRPr>
          </a:p>
          <a:p>
            <a:pPr indent="-311150" lvl="0" marL="4114800" rtl="0" algn="l">
              <a:spcBef>
                <a:spcPts val="1600"/>
              </a:spcBef>
              <a:spcAft>
                <a:spcPts val="0"/>
              </a:spcAft>
              <a:buSzPts val="1300"/>
              <a:buFont typeface="Consolas"/>
              <a:buChar char="●"/>
            </a:pPr>
            <a:r>
              <a:rPr b="1" lang="en">
                <a:latin typeface="Consolas"/>
                <a:ea typeface="Consolas"/>
                <a:cs typeface="Consolas"/>
                <a:sym typeface="Consolas"/>
              </a:rPr>
              <a:t>Overall</a:t>
            </a:r>
            <a:endParaRPr b="1">
              <a:latin typeface="Consolas"/>
              <a:ea typeface="Consolas"/>
              <a:cs typeface="Consolas"/>
              <a:sym typeface="Consolas"/>
            </a:endParaRPr>
          </a:p>
          <a:p>
            <a:pPr indent="-298450" lvl="7" marL="4572000" rtl="0" algn="l">
              <a:spcBef>
                <a:spcPts val="0"/>
              </a:spcBef>
              <a:spcAft>
                <a:spcPts val="0"/>
              </a:spcAft>
              <a:buSzPts val="1100"/>
              <a:buFont typeface="Consolas"/>
              <a:buChar char="○"/>
            </a:pPr>
            <a:r>
              <a:rPr lang="en">
                <a:latin typeface="Consolas"/>
                <a:ea typeface="Consolas"/>
                <a:cs typeface="Consolas"/>
                <a:sym typeface="Consolas"/>
              </a:rPr>
              <a:t>Created a solid data model (ERD)</a:t>
            </a:r>
            <a:endParaRPr>
              <a:latin typeface="Consolas"/>
              <a:ea typeface="Consolas"/>
              <a:cs typeface="Consolas"/>
              <a:sym typeface="Consolas"/>
            </a:endParaRPr>
          </a:p>
          <a:p>
            <a:pPr indent="-298450" lvl="7" marL="4572000" rtl="0" algn="l">
              <a:spcBef>
                <a:spcPts val="0"/>
              </a:spcBef>
              <a:spcAft>
                <a:spcPts val="0"/>
              </a:spcAft>
              <a:buSzPts val="1100"/>
              <a:buFont typeface="Consolas"/>
              <a:buChar char="○"/>
            </a:pPr>
            <a:r>
              <a:rPr lang="en">
                <a:latin typeface="Consolas"/>
                <a:ea typeface="Consolas"/>
                <a:cs typeface="Consolas"/>
                <a:sym typeface="Consolas"/>
              </a:rPr>
              <a:t>Created a solid plan and documentation</a:t>
            </a:r>
            <a:endParaRPr>
              <a:latin typeface="Consolas"/>
              <a:ea typeface="Consolas"/>
              <a:cs typeface="Consolas"/>
              <a:sym typeface="Consolas"/>
            </a:endParaRPr>
          </a:p>
          <a:p>
            <a:pPr indent="-298450" lvl="7" marL="4572000" rtl="0" algn="l">
              <a:spcBef>
                <a:spcPts val="0"/>
              </a:spcBef>
              <a:spcAft>
                <a:spcPts val="0"/>
              </a:spcAft>
              <a:buSzPts val="1100"/>
              <a:buFont typeface="Consolas"/>
              <a:buChar char="○"/>
            </a:pPr>
            <a:r>
              <a:rPr lang="en">
                <a:latin typeface="Consolas"/>
                <a:ea typeface="Consolas"/>
                <a:cs typeface="Consolas"/>
                <a:sym typeface="Consolas"/>
              </a:rPr>
              <a:t>MVC app is functional but incomplete</a:t>
            </a:r>
            <a:endParaRPr>
              <a:latin typeface="Consolas"/>
              <a:ea typeface="Consolas"/>
              <a:cs typeface="Consolas"/>
              <a:sym typeface="Consolas"/>
            </a:endParaRPr>
          </a:p>
          <a:p>
            <a:pPr indent="-298450" lvl="7" marL="4572000" rtl="0" algn="l">
              <a:spcBef>
                <a:spcPts val="0"/>
              </a:spcBef>
              <a:spcAft>
                <a:spcPts val="0"/>
              </a:spcAft>
              <a:buSzPts val="1100"/>
              <a:buFont typeface="Consolas"/>
              <a:buChar char="○"/>
            </a:pPr>
            <a:r>
              <a:rPr lang="en">
                <a:latin typeface="Consolas"/>
                <a:ea typeface="Consolas"/>
                <a:cs typeface="Consolas"/>
                <a:sym typeface="Consolas"/>
              </a:rPr>
              <a:t>Certain errors have been found but time did not allow for fixing them</a:t>
            </a:r>
            <a:endParaRPr>
              <a:latin typeface="Consolas"/>
              <a:ea typeface="Consolas"/>
              <a:cs typeface="Consolas"/>
              <a:sym typeface="Consolas"/>
            </a:endParaRPr>
          </a:p>
          <a:p>
            <a:pPr indent="-298450" lvl="7" marL="4572000" rtl="0" algn="l">
              <a:spcBef>
                <a:spcPts val="0"/>
              </a:spcBef>
              <a:spcAft>
                <a:spcPts val="0"/>
              </a:spcAft>
              <a:buSzPts val="1100"/>
              <a:buFont typeface="Consolas"/>
              <a:buChar char="○"/>
            </a:pPr>
            <a:r>
              <a:rPr lang="en">
                <a:latin typeface="Consolas"/>
                <a:ea typeface="Consolas"/>
                <a:cs typeface="Consolas"/>
                <a:sym typeface="Consolas"/>
              </a:rPr>
              <a:t>Project ready for next team</a:t>
            </a:r>
            <a:endParaRPr>
              <a:latin typeface="Consolas"/>
              <a:ea typeface="Consolas"/>
              <a:cs typeface="Consolas"/>
              <a:sym typeface="Consolas"/>
            </a:endParaRPr>
          </a:p>
          <a:p>
            <a:pPr indent="0" lvl="0" marL="457200" rtl="0" algn="l">
              <a:spcBef>
                <a:spcPts val="1600"/>
              </a:spcBef>
              <a:spcAft>
                <a:spcPts val="1600"/>
              </a:spcAft>
              <a:buNone/>
            </a:pPr>
            <a:r>
              <a:t/>
            </a:r>
            <a:endParaRPr>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7 Tasks</a:t>
            </a:r>
            <a:endParaRPr/>
          </a:p>
        </p:txBody>
      </p:sp>
      <p:pic>
        <p:nvPicPr>
          <p:cNvPr id="107" name="Google Shape;107;p19"/>
          <p:cNvPicPr preferRelativeResize="0"/>
          <p:nvPr/>
        </p:nvPicPr>
        <p:blipFill rotWithShape="1">
          <a:blip r:embed="rId3">
            <a:alphaModFix/>
          </a:blip>
          <a:srcRect b="1437" l="0" r="0" t="1447"/>
          <a:stretch/>
        </p:blipFill>
        <p:spPr>
          <a:xfrm>
            <a:off x="1412725" y="1321450"/>
            <a:ext cx="6334901" cy="3723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latin typeface="Consolas"/>
                <a:ea typeface="Consolas"/>
                <a:cs typeface="Consolas"/>
                <a:sym typeface="Consolas"/>
              </a:rPr>
              <a:t>Risks </a:t>
            </a:r>
            <a:endParaRPr/>
          </a:p>
        </p:txBody>
      </p:sp>
      <p:sp>
        <p:nvSpPr>
          <p:cNvPr id="113" name="Google Shape;113;p2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Font typeface="Consolas"/>
              <a:buChar char="●"/>
            </a:pPr>
            <a:r>
              <a:rPr lang="en">
                <a:latin typeface="Consolas"/>
                <a:ea typeface="Consolas"/>
                <a:cs typeface="Consolas"/>
                <a:sym typeface="Consolas"/>
              </a:rPr>
              <a:t>Critical </a:t>
            </a:r>
            <a:r>
              <a:rPr lang="en">
                <a:latin typeface="Consolas"/>
                <a:ea typeface="Consolas"/>
                <a:cs typeface="Consolas"/>
                <a:sym typeface="Consolas"/>
              </a:rPr>
              <a:t>Risks </a:t>
            </a:r>
            <a:endParaRPr>
              <a:latin typeface="Consolas"/>
              <a:ea typeface="Consolas"/>
              <a:cs typeface="Consolas"/>
              <a:sym typeface="Consolas"/>
            </a:endParaRPr>
          </a:p>
          <a:p>
            <a:pPr indent="-298450" lvl="1" marL="914400" rtl="0" algn="l">
              <a:lnSpc>
                <a:spcPct val="150000"/>
              </a:lnSpc>
              <a:spcBef>
                <a:spcPts val="0"/>
              </a:spcBef>
              <a:spcAft>
                <a:spcPts val="0"/>
              </a:spcAft>
              <a:buSzPts val="1100"/>
              <a:buFont typeface="Consolas"/>
              <a:buChar char="○"/>
            </a:pPr>
            <a:r>
              <a:rPr lang="en">
                <a:latin typeface="Consolas"/>
                <a:ea typeface="Consolas"/>
                <a:cs typeface="Consolas"/>
                <a:sym typeface="Consolas"/>
              </a:rPr>
              <a:t>Estimation and Scheduling</a:t>
            </a:r>
            <a:endParaRPr>
              <a:latin typeface="Consolas"/>
              <a:ea typeface="Consolas"/>
              <a:cs typeface="Consolas"/>
              <a:sym typeface="Consolas"/>
            </a:endParaRPr>
          </a:p>
          <a:p>
            <a:pPr indent="-298450" lvl="1" marL="914400" rtl="0" algn="l">
              <a:lnSpc>
                <a:spcPct val="150000"/>
              </a:lnSpc>
              <a:spcBef>
                <a:spcPts val="0"/>
              </a:spcBef>
              <a:spcAft>
                <a:spcPts val="0"/>
              </a:spcAft>
              <a:buSzPts val="1100"/>
              <a:buFont typeface="Consolas"/>
              <a:buChar char="○"/>
            </a:pPr>
            <a:r>
              <a:rPr lang="en">
                <a:latin typeface="Consolas"/>
                <a:ea typeface="Consolas"/>
                <a:cs typeface="Consolas"/>
                <a:sym typeface="Consolas"/>
              </a:rPr>
              <a:t>Growth in Requirements</a:t>
            </a:r>
            <a:endParaRPr>
              <a:latin typeface="Consolas"/>
              <a:ea typeface="Consolas"/>
              <a:cs typeface="Consolas"/>
              <a:sym typeface="Consolas"/>
            </a:endParaRPr>
          </a:p>
          <a:p>
            <a:pPr indent="-298450" lvl="1" marL="914400" rtl="0" algn="l">
              <a:lnSpc>
                <a:spcPct val="150000"/>
              </a:lnSpc>
              <a:spcBef>
                <a:spcPts val="0"/>
              </a:spcBef>
              <a:spcAft>
                <a:spcPts val="0"/>
              </a:spcAft>
              <a:buSzPts val="1100"/>
              <a:buFont typeface="Consolas"/>
              <a:buChar char="○"/>
            </a:pPr>
            <a:r>
              <a:rPr lang="en">
                <a:latin typeface="Consolas"/>
                <a:ea typeface="Consolas"/>
                <a:cs typeface="Consolas"/>
                <a:sym typeface="Consolas"/>
              </a:rPr>
              <a:t>Conflicting Requirements from Stakeholders</a:t>
            </a:r>
            <a:endParaRPr>
              <a:latin typeface="Consolas"/>
              <a:ea typeface="Consolas"/>
              <a:cs typeface="Consolas"/>
              <a:sym typeface="Consolas"/>
            </a:endParaRPr>
          </a:p>
          <a:p>
            <a:pPr indent="-298450" lvl="1" marL="914400" rtl="0" algn="l">
              <a:lnSpc>
                <a:spcPct val="150000"/>
              </a:lnSpc>
              <a:spcBef>
                <a:spcPts val="0"/>
              </a:spcBef>
              <a:spcAft>
                <a:spcPts val="0"/>
              </a:spcAft>
              <a:buSzPts val="1100"/>
              <a:buFont typeface="Consolas"/>
              <a:buChar char="○"/>
            </a:pPr>
            <a:r>
              <a:rPr lang="en">
                <a:latin typeface="Consolas"/>
                <a:ea typeface="Consolas"/>
                <a:cs typeface="Consolas"/>
                <a:sym typeface="Consolas"/>
              </a:rPr>
              <a:t>Scope Creep</a:t>
            </a:r>
            <a:endParaRPr>
              <a:latin typeface="Consolas"/>
              <a:ea typeface="Consolas"/>
              <a:cs typeface="Consolas"/>
              <a:sym typeface="Consolas"/>
            </a:endParaRPr>
          </a:p>
          <a:p>
            <a:pPr indent="-311150" lvl="0" marL="457200" rtl="0" algn="l">
              <a:lnSpc>
                <a:spcPct val="150000"/>
              </a:lnSpc>
              <a:spcBef>
                <a:spcPts val="0"/>
              </a:spcBef>
              <a:spcAft>
                <a:spcPts val="0"/>
              </a:spcAft>
              <a:buSzPts val="1300"/>
              <a:buFont typeface="Consolas"/>
              <a:buChar char="●"/>
            </a:pPr>
            <a:r>
              <a:rPr lang="en">
                <a:latin typeface="Consolas"/>
                <a:ea typeface="Consolas"/>
                <a:cs typeface="Consolas"/>
                <a:sym typeface="Consolas"/>
              </a:rPr>
              <a:t>Mitigation</a:t>
            </a:r>
            <a:endParaRPr>
              <a:latin typeface="Consolas"/>
              <a:ea typeface="Consolas"/>
              <a:cs typeface="Consolas"/>
              <a:sym typeface="Consolas"/>
            </a:endParaRPr>
          </a:p>
          <a:p>
            <a:pPr indent="-298450" lvl="1" marL="914400" rtl="0" algn="l">
              <a:lnSpc>
                <a:spcPct val="150000"/>
              </a:lnSpc>
              <a:spcBef>
                <a:spcPts val="0"/>
              </a:spcBef>
              <a:spcAft>
                <a:spcPts val="0"/>
              </a:spcAft>
              <a:buSzPts val="1100"/>
              <a:buFont typeface="Consolas"/>
              <a:buChar char="○"/>
            </a:pPr>
            <a:r>
              <a:rPr lang="en">
                <a:latin typeface="Consolas"/>
                <a:ea typeface="Consolas"/>
                <a:cs typeface="Consolas"/>
                <a:sym typeface="Consolas"/>
              </a:rPr>
              <a:t>Research</a:t>
            </a:r>
            <a:endParaRPr>
              <a:latin typeface="Consolas"/>
              <a:ea typeface="Consolas"/>
              <a:cs typeface="Consolas"/>
              <a:sym typeface="Consolas"/>
            </a:endParaRPr>
          </a:p>
          <a:p>
            <a:pPr indent="-298450" lvl="1" marL="914400" rtl="0" algn="l">
              <a:lnSpc>
                <a:spcPct val="150000"/>
              </a:lnSpc>
              <a:spcBef>
                <a:spcPts val="0"/>
              </a:spcBef>
              <a:spcAft>
                <a:spcPts val="0"/>
              </a:spcAft>
              <a:buSzPts val="1100"/>
              <a:buFont typeface="Consolas"/>
              <a:buChar char="○"/>
            </a:pPr>
            <a:r>
              <a:rPr lang="en">
                <a:latin typeface="Consolas"/>
                <a:ea typeface="Consolas"/>
                <a:cs typeface="Consolas"/>
                <a:sym typeface="Consolas"/>
              </a:rPr>
              <a:t>Stakeholder prioritization/compromise</a:t>
            </a:r>
            <a:endParaRPr>
              <a:latin typeface="Consolas"/>
              <a:ea typeface="Consolas"/>
              <a:cs typeface="Consolas"/>
              <a:sym typeface="Consolas"/>
            </a:endParaRPr>
          </a:p>
          <a:p>
            <a:pPr indent="-311150" lvl="0" marL="457200" rtl="0" algn="l">
              <a:lnSpc>
                <a:spcPct val="150000"/>
              </a:lnSpc>
              <a:spcBef>
                <a:spcPts val="0"/>
              </a:spcBef>
              <a:spcAft>
                <a:spcPts val="0"/>
              </a:spcAft>
              <a:buSzPts val="1300"/>
              <a:buFont typeface="Consolas"/>
              <a:buChar char="●"/>
            </a:pPr>
            <a:r>
              <a:rPr lang="en">
                <a:latin typeface="Consolas"/>
                <a:ea typeface="Consolas"/>
                <a:cs typeface="Consolas"/>
                <a:sym typeface="Consolas"/>
              </a:rPr>
              <a:t>Consequences</a:t>
            </a:r>
            <a:endParaRPr>
              <a:latin typeface="Consolas"/>
              <a:ea typeface="Consolas"/>
              <a:cs typeface="Consolas"/>
              <a:sym typeface="Consolas"/>
            </a:endParaRPr>
          </a:p>
          <a:p>
            <a:pPr indent="-298450" lvl="1" marL="914400" rtl="0" algn="l">
              <a:lnSpc>
                <a:spcPct val="150000"/>
              </a:lnSpc>
              <a:spcBef>
                <a:spcPts val="0"/>
              </a:spcBef>
              <a:spcAft>
                <a:spcPts val="0"/>
              </a:spcAft>
              <a:buSzPts val="1100"/>
              <a:buFont typeface="Consolas"/>
              <a:buChar char="○"/>
            </a:pPr>
            <a:r>
              <a:rPr lang="en">
                <a:latin typeface="Consolas"/>
                <a:ea typeface="Consolas"/>
                <a:cs typeface="Consolas"/>
                <a:sym typeface="Consolas"/>
              </a:rPr>
              <a:t>Project completion (incompletion)</a:t>
            </a:r>
            <a:endParaRPr>
              <a:latin typeface="Consolas"/>
              <a:ea typeface="Consolas"/>
              <a:cs typeface="Consolas"/>
              <a:sym typeface="Consolas"/>
            </a:endParaRPr>
          </a:p>
          <a:p>
            <a:pPr indent="-298450" lvl="1" marL="914400" rtl="0" algn="l">
              <a:lnSpc>
                <a:spcPct val="150000"/>
              </a:lnSpc>
              <a:spcBef>
                <a:spcPts val="0"/>
              </a:spcBef>
              <a:spcAft>
                <a:spcPts val="0"/>
              </a:spcAft>
              <a:buSzPts val="1100"/>
              <a:buFont typeface="Consolas"/>
              <a:buChar char="○"/>
            </a:pPr>
            <a:r>
              <a:rPr lang="en">
                <a:latin typeface="Consolas"/>
                <a:ea typeface="Consolas"/>
                <a:cs typeface="Consolas"/>
                <a:sym typeface="Consolas"/>
              </a:rPr>
              <a:t>Milestone delays</a:t>
            </a:r>
            <a:endParaRPr>
              <a:latin typeface="Consolas"/>
              <a:ea typeface="Consolas"/>
              <a:cs typeface="Consolas"/>
              <a:sym typeface="Consolas"/>
            </a:endParaRPr>
          </a:p>
          <a:p>
            <a:pPr indent="-298450" lvl="1" marL="914400" rtl="0" algn="l">
              <a:lnSpc>
                <a:spcPct val="150000"/>
              </a:lnSpc>
              <a:spcBef>
                <a:spcPts val="0"/>
              </a:spcBef>
              <a:spcAft>
                <a:spcPts val="0"/>
              </a:spcAft>
              <a:buSzPts val="1100"/>
              <a:buFont typeface="Consolas"/>
              <a:buChar char="○"/>
            </a:pPr>
            <a:r>
              <a:rPr lang="en">
                <a:latin typeface="Consolas"/>
                <a:ea typeface="Consolas"/>
                <a:cs typeface="Consolas"/>
                <a:sym typeface="Consolas"/>
              </a:rPr>
              <a:t>Team member stress</a:t>
            </a:r>
            <a:endParaRPr>
              <a:latin typeface="Consolas"/>
              <a:ea typeface="Consolas"/>
              <a:cs typeface="Consolas"/>
              <a:sym typeface="Consolas"/>
            </a:endParaRPr>
          </a:p>
          <a:p>
            <a:pPr indent="0" lvl="0" marL="0" rtl="0" algn="l">
              <a:spcBef>
                <a:spcPts val="1600"/>
              </a:spcBef>
              <a:spcAft>
                <a:spcPts val="1600"/>
              </a:spcAft>
              <a:buNone/>
            </a:pPr>
            <a:r>
              <a:t/>
            </a:r>
            <a:endParaRPr>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latin typeface="Consolas"/>
                <a:ea typeface="Consolas"/>
                <a:cs typeface="Consolas"/>
                <a:sym typeface="Consolas"/>
              </a:rPr>
              <a:t>Reflection</a:t>
            </a:r>
            <a:r>
              <a:rPr lang="en">
                <a:latin typeface="Consolas"/>
                <a:ea typeface="Consolas"/>
                <a:cs typeface="Consolas"/>
                <a:sym typeface="Consolas"/>
              </a:rPr>
              <a:t>	</a:t>
            </a:r>
            <a:endParaRPr/>
          </a:p>
        </p:txBody>
      </p:sp>
      <p:sp>
        <p:nvSpPr>
          <p:cNvPr id="119" name="Google Shape;119;p21"/>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Consolas"/>
              <a:buChar char="●"/>
            </a:pPr>
            <a:r>
              <a:rPr lang="en">
                <a:latin typeface="Consolas"/>
                <a:ea typeface="Consolas"/>
                <a:cs typeface="Consolas"/>
                <a:sym typeface="Consolas"/>
              </a:rPr>
              <a:t>Challenges </a:t>
            </a:r>
            <a:endParaRPr>
              <a:latin typeface="Consolas"/>
              <a:ea typeface="Consolas"/>
              <a:cs typeface="Consolas"/>
              <a:sym typeface="Consolas"/>
            </a:endParaRPr>
          </a:p>
          <a:p>
            <a:pPr indent="-298450" lvl="1" marL="914400" rtl="0" algn="l">
              <a:spcBef>
                <a:spcPts val="0"/>
              </a:spcBef>
              <a:spcAft>
                <a:spcPts val="0"/>
              </a:spcAft>
              <a:buSzPts val="1100"/>
              <a:buFont typeface="Consolas"/>
              <a:buChar char="○"/>
            </a:pPr>
            <a:r>
              <a:rPr lang="en">
                <a:latin typeface="Consolas"/>
                <a:ea typeface="Consolas"/>
                <a:cs typeface="Consolas"/>
                <a:sym typeface="Consolas"/>
              </a:rPr>
              <a:t>Requirements</a:t>
            </a:r>
            <a:endParaRPr>
              <a:latin typeface="Consolas"/>
              <a:ea typeface="Consolas"/>
              <a:cs typeface="Consolas"/>
              <a:sym typeface="Consolas"/>
            </a:endParaRPr>
          </a:p>
          <a:p>
            <a:pPr indent="-298450" lvl="1" marL="914400" rtl="0" algn="l">
              <a:spcBef>
                <a:spcPts val="0"/>
              </a:spcBef>
              <a:spcAft>
                <a:spcPts val="0"/>
              </a:spcAft>
              <a:buSzPts val="1100"/>
              <a:buFont typeface="Consolas"/>
              <a:buChar char="○"/>
            </a:pPr>
            <a:r>
              <a:rPr lang="en">
                <a:latin typeface="Consolas"/>
                <a:ea typeface="Consolas"/>
                <a:cs typeface="Consolas"/>
                <a:sym typeface="Consolas"/>
              </a:rPr>
              <a:t>Technologies</a:t>
            </a:r>
            <a:endParaRPr>
              <a:latin typeface="Consolas"/>
              <a:ea typeface="Consolas"/>
              <a:cs typeface="Consolas"/>
              <a:sym typeface="Consolas"/>
            </a:endParaRPr>
          </a:p>
          <a:p>
            <a:pPr indent="0" lvl="0" marL="0" rtl="0" algn="l">
              <a:spcBef>
                <a:spcPts val="1600"/>
              </a:spcBef>
              <a:spcAft>
                <a:spcPts val="0"/>
              </a:spcAft>
              <a:buNone/>
            </a:pPr>
            <a:r>
              <a:t/>
            </a:r>
            <a:endParaRPr>
              <a:latin typeface="Consolas"/>
              <a:ea typeface="Consolas"/>
              <a:cs typeface="Consolas"/>
              <a:sym typeface="Consolas"/>
            </a:endParaRPr>
          </a:p>
          <a:p>
            <a:pPr indent="0" lvl="0" marL="0" rtl="0" algn="l">
              <a:spcBef>
                <a:spcPts val="1600"/>
              </a:spcBef>
              <a:spcAft>
                <a:spcPts val="0"/>
              </a:spcAft>
              <a:buNone/>
            </a:pPr>
            <a:r>
              <a:t/>
            </a:r>
            <a:endParaRPr>
              <a:latin typeface="Consolas"/>
              <a:ea typeface="Consolas"/>
              <a:cs typeface="Consolas"/>
              <a:sym typeface="Consolas"/>
            </a:endParaRPr>
          </a:p>
          <a:p>
            <a:pPr indent="-311150" lvl="0" marL="457200" rtl="0" algn="l">
              <a:spcBef>
                <a:spcPts val="1600"/>
              </a:spcBef>
              <a:spcAft>
                <a:spcPts val="0"/>
              </a:spcAft>
              <a:buSzPts val="1300"/>
              <a:buFont typeface="Consolas"/>
              <a:buChar char="●"/>
            </a:pPr>
            <a:r>
              <a:rPr lang="en">
                <a:latin typeface="Consolas"/>
                <a:ea typeface="Consolas"/>
                <a:cs typeface="Consolas"/>
                <a:sym typeface="Consolas"/>
              </a:rPr>
              <a:t>Triumphs</a:t>
            </a:r>
            <a:endParaRPr>
              <a:latin typeface="Consolas"/>
              <a:ea typeface="Consolas"/>
              <a:cs typeface="Consolas"/>
              <a:sym typeface="Consolas"/>
            </a:endParaRPr>
          </a:p>
          <a:p>
            <a:pPr indent="-298450" lvl="1" marL="914400" rtl="0" algn="l">
              <a:spcBef>
                <a:spcPts val="0"/>
              </a:spcBef>
              <a:spcAft>
                <a:spcPts val="0"/>
              </a:spcAft>
              <a:buSzPts val="1100"/>
              <a:buFont typeface="Consolas"/>
              <a:buChar char="○"/>
            </a:pPr>
            <a:r>
              <a:rPr lang="en">
                <a:latin typeface="Consolas"/>
                <a:ea typeface="Consolas"/>
                <a:cs typeface="Consolas"/>
                <a:sym typeface="Consolas"/>
              </a:rPr>
              <a:t>Technologies</a:t>
            </a:r>
            <a:endParaRPr>
              <a:latin typeface="Consolas"/>
              <a:ea typeface="Consolas"/>
              <a:cs typeface="Consolas"/>
              <a:sym typeface="Consolas"/>
            </a:endParaRPr>
          </a:p>
          <a:p>
            <a:pPr indent="-298450" lvl="1" marL="914400" rtl="0" algn="l">
              <a:spcBef>
                <a:spcPts val="0"/>
              </a:spcBef>
              <a:spcAft>
                <a:spcPts val="0"/>
              </a:spcAft>
              <a:buSzPts val="1100"/>
              <a:buFont typeface="Consolas"/>
              <a:buChar char="○"/>
            </a:pPr>
            <a:r>
              <a:rPr lang="en">
                <a:latin typeface="Consolas"/>
                <a:ea typeface="Consolas"/>
                <a:cs typeface="Consolas"/>
                <a:sym typeface="Consolas"/>
              </a:rPr>
              <a:t>Documentation</a:t>
            </a:r>
            <a:endParaRPr>
              <a:latin typeface="Consolas"/>
              <a:ea typeface="Consolas"/>
              <a:cs typeface="Consolas"/>
              <a:sym typeface="Consolas"/>
            </a:endParaRPr>
          </a:p>
          <a:p>
            <a:pPr indent="0" lvl="0" marL="0" rtl="0" algn="l">
              <a:spcBef>
                <a:spcPts val="1600"/>
              </a:spcBef>
              <a:spcAft>
                <a:spcPts val="0"/>
              </a:spcAft>
              <a:buNone/>
            </a:pPr>
            <a:r>
              <a:t/>
            </a:r>
            <a:endParaRPr>
              <a:latin typeface="Consolas"/>
              <a:ea typeface="Consolas"/>
              <a:cs typeface="Consolas"/>
              <a:sym typeface="Consolas"/>
            </a:endParaRPr>
          </a:p>
          <a:p>
            <a:pPr indent="0" lvl="0" marL="457200" rtl="0" algn="l">
              <a:spcBef>
                <a:spcPts val="1600"/>
              </a:spcBef>
              <a:spcAft>
                <a:spcPts val="1600"/>
              </a:spcAft>
              <a:buNone/>
            </a:pPr>
            <a:r>
              <a:t/>
            </a:r>
            <a:endParaRPr>
              <a:latin typeface="Consolas"/>
              <a:ea typeface="Consolas"/>
              <a:cs typeface="Consolas"/>
              <a:sym typeface="Consolas"/>
            </a:endParaRPr>
          </a:p>
        </p:txBody>
      </p:sp>
      <p:pic>
        <p:nvPicPr>
          <p:cNvPr id="120" name="Google Shape;120;p21"/>
          <p:cNvPicPr preferRelativeResize="0"/>
          <p:nvPr/>
        </p:nvPicPr>
        <p:blipFill>
          <a:blip r:embed="rId3">
            <a:alphaModFix/>
          </a:blip>
          <a:stretch>
            <a:fillRect/>
          </a:stretch>
        </p:blipFill>
        <p:spPr>
          <a:xfrm>
            <a:off x="7516025" y="3304475"/>
            <a:ext cx="1295050" cy="1295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