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0564E"/>
          </a:solidFill>
        </a:fill>
      </a:tcStyle>
    </a:firstRow>
  </a:tblStyle>
  <a:tblStyle styleId="{C7B018BB-80A7-4F77-B60F-C8B233D01FF8}" styleName="">
    <a:tblBg/>
    <a:wholeTbl>
      <a:tcTxStyle b="off" i="off">
        <a:font>
          <a:latin typeface="Bodoni SvtyTwo ITC TT-Book"/>
          <a:ea typeface="Bodoni SvtyTwo ITC TT-Book"/>
          <a:cs typeface="Bodoni SvtyTwo ITC TT-Book"/>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Row>
  </a:tblStyle>
  <a:tblStyle styleId="{EEE7283C-3CF3-47DC-8721-378D4A62B22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Row>
  </a:tblStyle>
  <a:tblStyle styleId="{CF821DB8-F4EB-4A41-A1BA-3FCAFE7338EE}"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Row>
  </a:tblStyle>
  <a:tblStyle styleId="{33BA23B1-9221-436E-865A-0063620EA4FD}"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Row>
  </a:tblStyle>
  <a:tblStyle styleId="{2708684C-4D16-4618-839F-0558EEFCDFE6}"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004141"/>
          </a:solidFill>
        </a:fill>
      </a:tcStyle>
    </a:band2H>
    <a:firstCol>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doni SvtyTwo ITC TT-Bold"/>
          <a:ea typeface="Bodoni SvtyTwo ITC TT-Bold"/>
          <a:cs typeface="Bodoni SvtyTwo ITC TT-Bold"/>
        </a:font>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004141"/>
          </a:solidFill>
        </a:fill>
      </a:tcStyle>
    </a:lastRow>
    <a:firstRow>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3" name="Line"/>
          <p:cNvSpPr/>
          <p:nvPr/>
        </p:nvSpPr>
        <p:spPr>
          <a:xfrm>
            <a:off x="952500" y="9245600"/>
            <a:ext cx="22498974" cy="0"/>
          </a:xfrm>
          <a:prstGeom prst="line">
            <a:avLst/>
          </a:prstGeom>
          <a:ln w="12700">
            <a:solidFill>
              <a:srgbClr val="444444">
                <a:alpha val="30000"/>
              </a:srgbClr>
            </a:solidFill>
            <a:miter lim="400000"/>
          </a:ln>
        </p:spPr>
        <p:txBody>
          <a:bodyPr lIns="45718" tIns="45718" rIns="45718" bIns="45718"/>
          <a:lstStyle/>
          <a:p>
            <a:pPr/>
          </a:p>
        </p:txBody>
      </p:sp>
      <p:sp>
        <p:nvSpPr>
          <p:cNvPr id="14" name="Line"/>
          <p:cNvSpPr/>
          <p:nvPr/>
        </p:nvSpPr>
        <p:spPr>
          <a:xfrm>
            <a:off x="952499" y="5765800"/>
            <a:ext cx="22500036" cy="0"/>
          </a:xfrm>
          <a:prstGeom prst="line">
            <a:avLst/>
          </a:prstGeom>
          <a:ln w="12700">
            <a:solidFill>
              <a:srgbClr val="444444">
                <a:alpha val="30000"/>
              </a:srgbClr>
            </a:solidFill>
            <a:miter lim="400000"/>
          </a:ln>
        </p:spPr>
        <p:txBody>
          <a:bodyPr lIns="45718" tIns="45718" rIns="45718" bIns="45718"/>
          <a:lstStyle/>
          <a:p>
            <a:pPr/>
          </a:p>
        </p:txBody>
      </p:sp>
      <p:sp>
        <p:nvSpPr>
          <p:cNvPr id="15" name="Line"/>
          <p:cNvSpPr/>
          <p:nvPr/>
        </p:nvSpPr>
        <p:spPr>
          <a:xfrm flipV="1">
            <a:off x="14989317" y="6339647"/>
            <a:ext cx="2" cy="2310130"/>
          </a:xfrm>
          <a:prstGeom prst="line">
            <a:avLst/>
          </a:prstGeom>
          <a:ln w="12700">
            <a:solidFill>
              <a:srgbClr val="444444">
                <a:alpha val="30000"/>
              </a:srgbClr>
            </a:solidFill>
            <a:miter lim="400000"/>
          </a:ln>
        </p:spPr>
        <p:txBody>
          <a:bodyPr lIns="45718" tIns="45718" rIns="45718" bIns="45718"/>
          <a:lstStyle/>
          <a:p>
            <a:pPr/>
          </a:p>
        </p:txBody>
      </p:sp>
      <p:sp>
        <p:nvSpPr>
          <p:cNvPr id="16" name="Body Level One…"/>
          <p:cNvSpPr txBox="1"/>
          <p:nvPr>
            <p:ph type="body" sz="quarter" idx="1"/>
          </p:nvPr>
        </p:nvSpPr>
        <p:spPr>
          <a:xfrm>
            <a:off x="952500" y="4965700"/>
            <a:ext cx="13500100" cy="635000"/>
          </a:xfrm>
          <a:prstGeom prst="rect">
            <a:avLst/>
          </a:prstGeom>
        </p:spPr>
        <p:txBody>
          <a:bodyPr/>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17" name="Title Text"/>
          <p:cNvSpPr txBox="1"/>
          <p:nvPr>
            <p:ph type="title"/>
          </p:nvPr>
        </p:nvSpPr>
        <p:spPr>
          <a:xfrm>
            <a:off x="952500" y="5829300"/>
            <a:ext cx="13500100" cy="3340100"/>
          </a:xfrm>
          <a:prstGeom prst="rect">
            <a:avLst/>
          </a:prstGeom>
        </p:spPr>
        <p:txBody>
          <a:bodyPr/>
          <a:lstStyle>
            <a:lvl1pPr algn="l"/>
          </a:lstStyle>
          <a:p>
            <a:pPr/>
            <a:r>
              <a:t>Title Text</a:t>
            </a:r>
          </a:p>
        </p:txBody>
      </p:sp>
      <p:sp>
        <p:nvSpPr>
          <p:cNvPr id="18" name="Body Level One…"/>
          <p:cNvSpPr txBox="1"/>
          <p:nvPr>
            <p:ph type="body" sz="quarter" idx="21"/>
          </p:nvPr>
        </p:nvSpPr>
        <p:spPr>
          <a:xfrm>
            <a:off x="15532100" y="5829300"/>
            <a:ext cx="7950200" cy="3340100"/>
          </a:xfrm>
          <a:prstGeom prst="rect">
            <a:avLst/>
          </a:prstGeom>
        </p:spPr>
        <p:txBody>
          <a:bodyPr/>
          <a:lstStyle/>
          <a:p>
            <a:pPr marL="0" indent="0">
              <a:spcBef>
                <a:spcPts val="0"/>
              </a:spcBef>
              <a:buClrTx/>
              <a:buSzTx/>
              <a:buFontTx/>
              <a:buNone/>
              <a:defRPr sz="3200"/>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9" name="Body Level One…"/>
          <p:cNvSpPr txBox="1"/>
          <p:nvPr>
            <p:ph type="body" sz="quarter" idx="1"/>
          </p:nvPr>
        </p:nvSpPr>
        <p:spPr>
          <a:xfrm>
            <a:off x="990600" y="8420100"/>
            <a:ext cx="22390100" cy="812800"/>
          </a:xfrm>
          <a:prstGeom prst="rect">
            <a:avLst/>
          </a:prstGeom>
        </p:spPr>
        <p:txBody>
          <a:bodyPr anchor="t"/>
          <a:lstStyle>
            <a:lvl1pPr marL="0" indent="0" algn="ctr">
              <a:spcBef>
                <a:spcPts val="1700"/>
              </a:spcBef>
              <a:buClrTx/>
              <a:buSzTx/>
              <a:buFontTx/>
              <a:buNone/>
              <a:defRPr i="1" sz="4200"/>
            </a:lvl1pPr>
            <a:lvl2pPr marL="1121663" indent="-512063" algn="ctr">
              <a:spcBef>
                <a:spcPts val="1700"/>
              </a:spcBef>
              <a:buClrTx/>
              <a:buFontTx/>
              <a:defRPr i="1" sz="4200"/>
            </a:lvl2pPr>
            <a:lvl3pPr marL="1731264" indent="-512064" algn="ctr">
              <a:spcBef>
                <a:spcPts val="1700"/>
              </a:spcBef>
              <a:buClrTx/>
              <a:buFontTx/>
              <a:defRPr i="1" sz="4200"/>
            </a:lvl3pPr>
            <a:lvl4pPr marL="2340864" indent="-512064" algn="ctr">
              <a:spcBef>
                <a:spcPts val="1700"/>
              </a:spcBef>
              <a:buClrTx/>
              <a:buFontTx/>
              <a:defRPr i="1" sz="4200"/>
            </a:lvl4pPr>
            <a:lvl5pPr marL="2950464" indent="-512064" algn="ctr">
              <a:spcBef>
                <a:spcPts val="1700"/>
              </a:spcBef>
              <a:buClrTx/>
              <a:buFontTx/>
              <a:defRPr i="1" sz="4200"/>
            </a:lvl5pPr>
          </a:lstStyle>
          <a:p>
            <a:pPr/>
            <a:r>
              <a:t>Body Level One</a:t>
            </a:r>
          </a:p>
          <a:p>
            <a:pPr lvl="1"/>
            <a:r>
              <a:t>Body Level Two</a:t>
            </a:r>
          </a:p>
          <a:p>
            <a:pPr lvl="2"/>
            <a:r>
              <a:t>Body Level Three</a:t>
            </a:r>
          </a:p>
          <a:p>
            <a:pPr lvl="3"/>
            <a:r>
              <a:t>Body Level Four</a:t>
            </a:r>
          </a:p>
          <a:p>
            <a:pPr lvl="4"/>
            <a:r>
              <a:t>Body Level Five</a:t>
            </a:r>
          </a:p>
        </p:txBody>
      </p:sp>
      <p:sp>
        <p:nvSpPr>
          <p:cNvPr id="110" name="“Type a quote here.”"/>
          <p:cNvSpPr txBox="1"/>
          <p:nvPr>
            <p:ph type="body" sz="quarter" idx="21"/>
          </p:nvPr>
        </p:nvSpPr>
        <p:spPr>
          <a:xfrm>
            <a:off x="2374900" y="6000750"/>
            <a:ext cx="19621500" cy="939800"/>
          </a:xfrm>
          <a:prstGeom prst="rect">
            <a:avLst/>
          </a:prstGeom>
        </p:spPr>
        <p:txBody>
          <a:bodyPr/>
          <a:lstStyle/>
          <a:p>
            <a:pPr marL="0" indent="0" algn="ctr">
              <a:spcBef>
                <a:spcPts val="0"/>
              </a:spcBef>
              <a:buClrTx/>
              <a:buSzTx/>
              <a:buFontTx/>
              <a:buNone/>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8" name="Black and white photo looking up at the suspension cables of a bridge with clouds in the background"/>
          <p:cNvSpPr/>
          <p:nvPr>
            <p:ph type="pic" idx="21"/>
          </p:nvPr>
        </p:nvSpPr>
        <p:spPr>
          <a:xfrm>
            <a:off x="0" y="-2654300"/>
            <a:ext cx="24384000" cy="17153468"/>
          </a:xfrm>
          <a:prstGeom prst="rect">
            <a:avLst/>
          </a:prstGeom>
        </p:spPr>
        <p:txBody>
          <a:bodyPr lIns="91439" tIns="45719" rIns="91439" bIns="45719" anchor="t">
            <a:noAutofit/>
          </a:bodyPr>
          <a:lstStyle/>
          <a:p>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14989317" y="9919062"/>
            <a:ext cx="2" cy="2310131"/>
          </a:xfrm>
          <a:prstGeom prst="line">
            <a:avLst/>
          </a:prstGeom>
          <a:ln w="12700">
            <a:solidFill>
              <a:srgbClr val="444444">
                <a:alpha val="30000"/>
              </a:srgbClr>
            </a:solidFill>
            <a:miter lim="400000"/>
          </a:ln>
        </p:spPr>
        <p:txBody>
          <a:bodyPr lIns="45718" tIns="45718" rIns="45718" bIns="45718"/>
          <a:lstStyle/>
          <a:p>
            <a:pPr/>
          </a:p>
        </p:txBody>
      </p:sp>
      <p:sp>
        <p:nvSpPr>
          <p:cNvPr id="27" name="Line"/>
          <p:cNvSpPr/>
          <p:nvPr/>
        </p:nvSpPr>
        <p:spPr>
          <a:xfrm>
            <a:off x="952500" y="12801600"/>
            <a:ext cx="22498974" cy="0"/>
          </a:xfrm>
          <a:prstGeom prst="line">
            <a:avLst/>
          </a:prstGeom>
          <a:ln w="12700">
            <a:solidFill>
              <a:srgbClr val="444444">
                <a:alpha val="30000"/>
              </a:srgbClr>
            </a:solidFill>
            <a:miter lim="400000"/>
          </a:ln>
        </p:spPr>
        <p:txBody>
          <a:bodyPr lIns="45718" tIns="45718" rIns="45718" bIns="45718"/>
          <a:lstStyle/>
          <a:p>
            <a:pPr/>
          </a:p>
        </p:txBody>
      </p:sp>
      <p:sp>
        <p:nvSpPr>
          <p:cNvPr id="28" name="Line"/>
          <p:cNvSpPr/>
          <p:nvPr/>
        </p:nvSpPr>
        <p:spPr>
          <a:xfrm>
            <a:off x="952499" y="9321800"/>
            <a:ext cx="22500036" cy="0"/>
          </a:xfrm>
          <a:prstGeom prst="line">
            <a:avLst/>
          </a:prstGeom>
          <a:ln w="12700">
            <a:solidFill>
              <a:srgbClr val="444444">
                <a:alpha val="30000"/>
              </a:srgbClr>
            </a:solidFill>
            <a:miter lim="400000"/>
          </a:ln>
        </p:spPr>
        <p:txBody>
          <a:bodyPr lIns="45718" tIns="45718" rIns="45718" bIns="45718"/>
          <a:lstStyle/>
          <a:p>
            <a:pPr/>
          </a:p>
        </p:txBody>
      </p:sp>
      <p:sp>
        <p:nvSpPr>
          <p:cNvPr id="29" name="Line"/>
          <p:cNvSpPr/>
          <p:nvPr/>
        </p:nvSpPr>
        <p:spPr>
          <a:xfrm flipV="1">
            <a:off x="14989317" y="9919062"/>
            <a:ext cx="2" cy="2310131"/>
          </a:xfrm>
          <a:prstGeom prst="line">
            <a:avLst/>
          </a:prstGeom>
          <a:ln w="12700">
            <a:solidFill>
              <a:srgbClr val="444444">
                <a:alpha val="30000"/>
              </a:srgbClr>
            </a:solidFill>
            <a:miter lim="400000"/>
          </a:ln>
        </p:spPr>
        <p:txBody>
          <a:bodyPr lIns="45718" tIns="45718" rIns="45718" bIns="45718"/>
          <a:lstStyle/>
          <a:p>
            <a:pPr/>
          </a:p>
        </p:txBody>
      </p:sp>
      <p:sp>
        <p:nvSpPr>
          <p:cNvPr id="30" name="Body Level One…"/>
          <p:cNvSpPr txBox="1"/>
          <p:nvPr>
            <p:ph type="body" sz="quarter" idx="1"/>
          </p:nvPr>
        </p:nvSpPr>
        <p:spPr>
          <a:xfrm>
            <a:off x="952500" y="8610600"/>
            <a:ext cx="13500100" cy="635000"/>
          </a:xfrm>
          <a:prstGeom prst="rect">
            <a:avLst/>
          </a:prstGeom>
        </p:spPr>
        <p:txBody>
          <a:bodyPr/>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31" name="Black and white photo of the Zeeland Bridge in the Netherlands"/>
          <p:cNvSpPr/>
          <p:nvPr>
            <p:ph type="pic" idx="21"/>
          </p:nvPr>
        </p:nvSpPr>
        <p:spPr>
          <a:xfrm>
            <a:off x="952500" y="-1460500"/>
            <a:ext cx="22479000" cy="13893800"/>
          </a:xfrm>
          <a:prstGeom prst="rect">
            <a:avLst/>
          </a:prstGeom>
        </p:spPr>
        <p:txBody>
          <a:bodyPr lIns="91439" tIns="45719" rIns="91439" bIns="45719" anchor="t">
            <a:noAutofit/>
          </a:bodyPr>
          <a:lstStyle/>
          <a:p>
            <a:pPr/>
          </a:p>
        </p:txBody>
      </p:sp>
      <p:sp>
        <p:nvSpPr>
          <p:cNvPr id="32" name="Title Text"/>
          <p:cNvSpPr txBox="1"/>
          <p:nvPr>
            <p:ph type="title"/>
          </p:nvPr>
        </p:nvSpPr>
        <p:spPr>
          <a:xfrm>
            <a:off x="952500" y="9398000"/>
            <a:ext cx="13500100" cy="3340100"/>
          </a:xfrm>
          <a:prstGeom prst="rect">
            <a:avLst/>
          </a:prstGeom>
        </p:spPr>
        <p:txBody>
          <a:bodyPr/>
          <a:lstStyle>
            <a:lvl1pPr algn="l"/>
          </a:lstStyle>
          <a:p>
            <a:pPr/>
            <a:r>
              <a:t>Title Text</a:t>
            </a:r>
          </a:p>
        </p:txBody>
      </p:sp>
      <p:sp>
        <p:nvSpPr>
          <p:cNvPr id="33" name="Body Level One…"/>
          <p:cNvSpPr txBox="1"/>
          <p:nvPr>
            <p:ph type="body" sz="quarter" idx="22"/>
          </p:nvPr>
        </p:nvSpPr>
        <p:spPr>
          <a:xfrm>
            <a:off x="15532100" y="9398000"/>
            <a:ext cx="7950200" cy="3340100"/>
          </a:xfrm>
          <a:prstGeom prst="rect">
            <a:avLst/>
          </a:prstGeom>
        </p:spPr>
        <p:txBody>
          <a:bodyPr/>
          <a:lstStyle/>
          <a:p>
            <a:pPr marL="0" indent="0">
              <a:spcBef>
                <a:spcPts val="0"/>
              </a:spcBef>
              <a:buClrTx/>
              <a:buSzTx/>
              <a:buFontTx/>
              <a:buNone/>
              <a:defRPr sz="3200"/>
            </a:pP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spTree>
      <p:nvGrpSpPr>
        <p:cNvPr id="1" name=""/>
        <p:cNvGrpSpPr/>
        <p:nvPr/>
      </p:nvGrpSpPr>
      <p:grpSpPr>
        <a:xfrm>
          <a:off x="0" y="0"/>
          <a:ext cx="0" cy="0"/>
          <a:chOff x="0" y="0"/>
          <a:chExt cx="0" cy="0"/>
        </a:xfrm>
      </p:grpSpPr>
      <p:sp>
        <p:nvSpPr>
          <p:cNvPr id="41" name="Title Text"/>
          <p:cNvSpPr txBox="1"/>
          <p:nvPr>
            <p:ph type="title"/>
          </p:nvPr>
        </p:nvSpPr>
        <p:spPr>
          <a:xfrm>
            <a:off x="952500" y="5194300"/>
            <a:ext cx="22479000" cy="33401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952500" y="6858000"/>
            <a:ext cx="10643200" cy="0"/>
          </a:xfrm>
          <a:prstGeom prst="line">
            <a:avLst/>
          </a:prstGeom>
          <a:ln w="12700">
            <a:solidFill>
              <a:srgbClr val="444444">
                <a:alpha val="30000"/>
              </a:srgbClr>
            </a:solidFill>
            <a:miter lim="400000"/>
          </a:ln>
        </p:spPr>
        <p:txBody>
          <a:bodyPr lIns="45718" tIns="45718" rIns="45718" bIns="45718"/>
          <a:lstStyle/>
          <a:p>
            <a:pPr/>
          </a:p>
        </p:txBody>
      </p:sp>
      <p:sp>
        <p:nvSpPr>
          <p:cNvPr id="50" name="Line"/>
          <p:cNvSpPr/>
          <p:nvPr/>
        </p:nvSpPr>
        <p:spPr>
          <a:xfrm>
            <a:off x="952500" y="3898900"/>
            <a:ext cx="10643093" cy="0"/>
          </a:xfrm>
          <a:prstGeom prst="line">
            <a:avLst/>
          </a:prstGeom>
          <a:ln w="12700">
            <a:solidFill>
              <a:srgbClr val="444444">
                <a:alpha val="30000"/>
              </a:srgbClr>
            </a:solidFill>
            <a:miter lim="400000"/>
          </a:ln>
        </p:spPr>
        <p:txBody>
          <a:bodyPr lIns="45718" tIns="45718" rIns="45718" bIns="45718"/>
          <a:lstStyle/>
          <a:p>
            <a:pPr/>
          </a:p>
        </p:txBody>
      </p:sp>
      <p:sp>
        <p:nvSpPr>
          <p:cNvPr id="51" name="Body Level One…"/>
          <p:cNvSpPr txBox="1"/>
          <p:nvPr>
            <p:ph type="body" sz="quarter" idx="1"/>
          </p:nvPr>
        </p:nvSpPr>
        <p:spPr>
          <a:xfrm>
            <a:off x="952500" y="3124200"/>
            <a:ext cx="10642600" cy="635000"/>
          </a:xfrm>
          <a:prstGeom prst="rect">
            <a:avLst/>
          </a:prstGeom>
        </p:spPr>
        <p:txBody>
          <a:bodyPr anchor="b"/>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52" name="Black and white photo of the underside of a bridge going over a river and against the sky "/>
          <p:cNvSpPr/>
          <p:nvPr>
            <p:ph type="pic" idx="21"/>
          </p:nvPr>
        </p:nvSpPr>
        <p:spPr>
          <a:xfrm>
            <a:off x="12534900" y="-1651000"/>
            <a:ext cx="10799069" cy="15824200"/>
          </a:xfrm>
          <a:prstGeom prst="rect">
            <a:avLst/>
          </a:prstGeom>
        </p:spPr>
        <p:txBody>
          <a:bodyPr lIns="91439" tIns="45719" rIns="91439" bIns="45719" anchor="t">
            <a:noAutofit/>
          </a:bodyPr>
          <a:lstStyle/>
          <a:p>
            <a:pPr/>
          </a:p>
        </p:txBody>
      </p:sp>
      <p:sp>
        <p:nvSpPr>
          <p:cNvPr id="53" name="Title Text"/>
          <p:cNvSpPr txBox="1"/>
          <p:nvPr>
            <p:ph type="title"/>
          </p:nvPr>
        </p:nvSpPr>
        <p:spPr>
          <a:xfrm>
            <a:off x="952500" y="3975100"/>
            <a:ext cx="10642600" cy="2806700"/>
          </a:xfrm>
          <a:prstGeom prst="rect">
            <a:avLst/>
          </a:prstGeom>
        </p:spPr>
        <p:txBody>
          <a:bodyPr/>
          <a:lstStyle>
            <a:lvl1pPr algn="l">
              <a:defRPr sz="7800"/>
            </a:lvl1pPr>
          </a:lstStyle>
          <a:p>
            <a:pPr/>
            <a:r>
              <a:t>Title Text</a:t>
            </a:r>
          </a:p>
        </p:txBody>
      </p:sp>
      <p:sp>
        <p:nvSpPr>
          <p:cNvPr id="54" name="Body Level One…"/>
          <p:cNvSpPr txBox="1"/>
          <p:nvPr>
            <p:ph type="body" sz="quarter" idx="22"/>
          </p:nvPr>
        </p:nvSpPr>
        <p:spPr>
          <a:xfrm>
            <a:off x="952500" y="7086600"/>
            <a:ext cx="10642600" cy="5638800"/>
          </a:xfrm>
          <a:prstGeom prst="rect">
            <a:avLst/>
          </a:prstGeom>
        </p:spPr>
        <p:txBody>
          <a:bodyPr anchor="t"/>
          <a:lstStyle/>
          <a:p>
            <a:pPr marL="0" indent="0">
              <a:spcBef>
                <a:spcPts val="0"/>
              </a:spcBef>
              <a:buClrTx/>
              <a:buSzTx/>
              <a:buFontTx/>
              <a:buNone/>
              <a:defRPr sz="32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62" name="Line"/>
          <p:cNvSpPr/>
          <p:nvPr/>
        </p:nvSpPr>
        <p:spPr>
          <a:xfrm>
            <a:off x="952499" y="3060700"/>
            <a:ext cx="22494924" cy="0"/>
          </a:xfrm>
          <a:prstGeom prst="line">
            <a:avLst/>
          </a:prstGeom>
          <a:ln w="12700">
            <a:solidFill>
              <a:srgbClr val="444444">
                <a:alpha val="30000"/>
              </a:srgbClr>
            </a:solidFill>
            <a:miter lim="400000"/>
          </a:ln>
        </p:spPr>
        <p:txBody>
          <a:bodyPr lIns="45718" tIns="45718" rIns="45718" bIns="45718"/>
          <a:lstStyle/>
          <a:p>
            <a:pPr/>
          </a:p>
        </p:txBody>
      </p:sp>
      <p:sp>
        <p:nvSpPr>
          <p:cNvPr id="63" name="Line"/>
          <p:cNvSpPr/>
          <p:nvPr/>
        </p:nvSpPr>
        <p:spPr>
          <a:xfrm>
            <a:off x="952499" y="889000"/>
            <a:ext cx="22494924" cy="0"/>
          </a:xfrm>
          <a:prstGeom prst="line">
            <a:avLst/>
          </a:prstGeom>
          <a:ln w="12700">
            <a:solidFill>
              <a:srgbClr val="444444">
                <a:alpha val="30000"/>
              </a:srgbClr>
            </a:solidFill>
            <a:miter lim="400000"/>
          </a:ln>
        </p:spPr>
        <p:txBody>
          <a:bodyPr lIns="45718" tIns="45718" rIns="45718" bIns="45718"/>
          <a:lstStyle/>
          <a:p>
            <a:pPr/>
          </a:p>
        </p:txBody>
      </p:sp>
      <p:sp>
        <p:nvSpPr>
          <p:cNvPr id="64" name="Title Text"/>
          <p:cNvSpPr txBox="1"/>
          <p:nvPr>
            <p:ph type="title"/>
          </p:nvPr>
        </p:nvSpPr>
        <p:spPr>
          <a:prstGeom prst="rect">
            <a:avLst/>
          </a:prstGeom>
        </p:spPr>
        <p:txBody>
          <a:body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81" name="Black and white photo of the underside of a bridge going over a river and against the sky "/>
          <p:cNvSpPr/>
          <p:nvPr>
            <p:ph type="pic" idx="21"/>
          </p:nvPr>
        </p:nvSpPr>
        <p:spPr>
          <a:xfrm>
            <a:off x="12636500" y="-2413000"/>
            <a:ext cx="11024413" cy="16154400"/>
          </a:xfrm>
          <a:prstGeom prst="rect">
            <a:avLst/>
          </a:prstGeom>
        </p:spPr>
        <p:txBody>
          <a:bodyPr lIns="91439" tIns="45719" rIns="91439" bIns="45719" anchor="t">
            <a:noAutofit/>
          </a:bodyPr>
          <a:lstStyle/>
          <a:p>
            <a:pP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1" name="Body Level One…"/>
          <p:cNvSpPr txBox="1"/>
          <p:nvPr>
            <p:ph type="body" idx="1"/>
          </p:nvPr>
        </p:nvSpPr>
        <p:spPr>
          <a:xfrm>
            <a:off x="952500" y="1778000"/>
            <a:ext cx="224790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9" name="Black and white photo looking up at the suspension cables of a bridge with clouds in the background"/>
          <p:cNvSpPr/>
          <p:nvPr>
            <p:ph type="pic" sz="half" idx="21"/>
          </p:nvPr>
        </p:nvSpPr>
        <p:spPr>
          <a:xfrm>
            <a:off x="12232230" y="6024722"/>
            <a:ext cx="11497994" cy="8088518"/>
          </a:xfrm>
          <a:prstGeom prst="rect">
            <a:avLst/>
          </a:prstGeom>
        </p:spPr>
        <p:txBody>
          <a:bodyPr lIns="91439" tIns="45719" rIns="91439" bIns="45719" anchor="t">
            <a:noAutofit/>
          </a:bodyPr>
          <a:lstStyle/>
          <a:p>
            <a:pPr/>
          </a:p>
        </p:txBody>
      </p:sp>
      <p:sp>
        <p:nvSpPr>
          <p:cNvPr id="100" name="Black and white photo of the Zeeland Bridge in the Netherlands"/>
          <p:cNvSpPr/>
          <p:nvPr>
            <p:ph type="pic" sz="half" idx="22"/>
          </p:nvPr>
        </p:nvSpPr>
        <p:spPr>
          <a:xfrm>
            <a:off x="12349985" y="635000"/>
            <a:ext cx="11226802" cy="6807200"/>
          </a:xfrm>
          <a:prstGeom prst="rect">
            <a:avLst/>
          </a:prstGeom>
        </p:spPr>
        <p:txBody>
          <a:bodyPr lIns="91439" tIns="45719" rIns="91439" bIns="45719" anchor="t">
            <a:noAutofit/>
          </a:bodyPr>
          <a:lstStyle/>
          <a:p>
            <a:pPr/>
          </a:p>
        </p:txBody>
      </p:sp>
      <p:sp>
        <p:nvSpPr>
          <p:cNvPr id="101" name="Black and white photo of the underside of a bridge going over a river and against the sky "/>
          <p:cNvSpPr/>
          <p:nvPr>
            <p:ph type="pic" idx="23"/>
          </p:nvPr>
        </p:nvSpPr>
        <p:spPr>
          <a:xfrm>
            <a:off x="730989" y="-2438400"/>
            <a:ext cx="11050414" cy="16192500"/>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952499" y="3048000"/>
            <a:ext cx="22494924" cy="0"/>
          </a:xfrm>
          <a:prstGeom prst="line">
            <a:avLst/>
          </a:prstGeom>
          <a:ln w="12700">
            <a:solidFill>
              <a:srgbClr val="444444">
                <a:alpha val="30000"/>
              </a:srgbClr>
            </a:solidFill>
            <a:miter lim="400000"/>
          </a:ln>
        </p:spPr>
        <p:txBody>
          <a:bodyPr lIns="45718" tIns="45718" rIns="45718" bIns="45718"/>
          <a:lstStyle/>
          <a:p>
            <a:pPr/>
          </a:p>
        </p:txBody>
      </p:sp>
      <p:sp>
        <p:nvSpPr>
          <p:cNvPr id="3" name="Line"/>
          <p:cNvSpPr/>
          <p:nvPr/>
        </p:nvSpPr>
        <p:spPr>
          <a:xfrm>
            <a:off x="952499" y="889000"/>
            <a:ext cx="22494924" cy="0"/>
          </a:xfrm>
          <a:prstGeom prst="line">
            <a:avLst/>
          </a:prstGeom>
          <a:ln w="12700">
            <a:solidFill>
              <a:srgbClr val="444444">
                <a:alpha val="30000"/>
              </a:srgbClr>
            </a:solidFill>
            <a:miter lim="400000"/>
          </a:ln>
        </p:spPr>
        <p:txBody>
          <a:bodyPr lIns="45718" tIns="45718" rIns="45718" bIns="45718"/>
          <a:lstStyle/>
          <a:p>
            <a:pPr/>
          </a:p>
        </p:txBody>
      </p:sp>
      <p:sp>
        <p:nvSpPr>
          <p:cNvPr id="4" name="Title Text"/>
          <p:cNvSpPr txBox="1"/>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976099" y="13017500"/>
            <a:ext cx="419101" cy="508000"/>
          </a:xfrm>
          <a:prstGeom prst="rect">
            <a:avLst/>
          </a:prstGeom>
          <a:ln w="12700">
            <a:miter lim="400000"/>
          </a:ln>
        </p:spPr>
        <p:txBody>
          <a:bodyPr wrap="none" lIns="50800" tIns="50800" rIns="50800" bIns="50800">
            <a:spAutoFit/>
          </a:bodyPr>
          <a:lstStyle>
            <a:lvl1pPr>
              <a:defRPr sz="24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1pPr>
      <a:lvl2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2pPr>
      <a:lvl3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3pPr>
      <a:lvl4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4pPr>
      <a:lvl5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5pPr>
      <a:lvl6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6pPr>
      <a:lvl7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7pPr>
      <a:lvl8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8pPr>
      <a:lvl9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 Id="rId3" Type="http://schemas.openxmlformats.org/officeDocument/2006/relationships/image" Target="../media/image9.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tefanatou Gerasimina"/>
          <p:cNvSpPr txBox="1"/>
          <p:nvPr>
            <p:ph type="body" sz="quarter" idx="1"/>
          </p:nvPr>
        </p:nvSpPr>
        <p:spPr>
          <a:prstGeom prst="rect">
            <a:avLst/>
          </a:prstGeom>
        </p:spPr>
        <p:txBody>
          <a:bodyPr/>
          <a:lstStyle/>
          <a:p>
            <a:pPr/>
            <a:r>
              <a:t>Stefanatou Gerasimina</a:t>
            </a:r>
          </a:p>
        </p:txBody>
      </p:sp>
      <p:pic>
        <p:nvPicPr>
          <p:cNvPr id="136" name="markus-winkler-IrRbSND5EUc-unsplash.jpg" descr="markus-winkler-IrRbSND5EUc-unsplash.jpg"/>
          <p:cNvPicPr>
            <a:picLocks noChangeAspect="1"/>
          </p:cNvPicPr>
          <p:nvPr>
            <p:ph type="pic" idx="21"/>
          </p:nvPr>
        </p:nvPicPr>
        <p:blipFill>
          <a:blip r:embed="rId2">
            <a:extLst/>
          </a:blip>
          <a:stretch>
            <a:fillRect/>
          </a:stretch>
        </p:blipFill>
        <p:spPr>
          <a:xfrm>
            <a:off x="825500" y="793750"/>
            <a:ext cx="22733000" cy="7658100"/>
          </a:xfrm>
          <a:prstGeom prst="rect">
            <a:avLst/>
          </a:prstGeom>
        </p:spPr>
      </p:pic>
      <p:sp>
        <p:nvSpPr>
          <p:cNvPr id="137" name="Water Consumption Timeseries"/>
          <p:cNvSpPr txBox="1"/>
          <p:nvPr>
            <p:ph type="title"/>
          </p:nvPr>
        </p:nvSpPr>
        <p:spPr>
          <a:prstGeom prst="rect">
            <a:avLst/>
          </a:prstGeom>
        </p:spPr>
        <p:txBody>
          <a:bodyPr/>
          <a:lstStyle>
            <a:lvl1pPr>
              <a:defRPr>
                <a:solidFill>
                  <a:srgbClr val="363D30"/>
                </a:solidFill>
              </a:defRPr>
            </a:lvl1pPr>
          </a:lstStyle>
          <a:p>
            <a:pPr/>
            <a:r>
              <a:t>Water Consumption Timeseries</a:t>
            </a:r>
          </a:p>
        </p:txBody>
      </p:sp>
      <p:sp>
        <p:nvSpPr>
          <p:cNvPr id="138" name="Konnekt-able Technologies Ltd"/>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0"/>
              </a:spcBef>
              <a:buClrTx/>
              <a:buSzTx/>
              <a:buFontTx/>
              <a:buNone/>
              <a:defRPr sz="3200"/>
            </a:lvl1pPr>
          </a:lstStyle>
          <a:p>
            <a:pPr/>
            <a:r>
              <a:t>Konnekt-able Technologies Ltd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33" name="Table 1"/>
          <p:cNvGraphicFramePr/>
          <p:nvPr/>
        </p:nvGraphicFramePr>
        <p:xfrm>
          <a:off x="1758428" y="3835908"/>
          <a:ext cx="6952307" cy="43735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34901"/>
                <a:gridCol w="1734901"/>
                <a:gridCol w="1734901"/>
                <a:gridCol w="1734901"/>
              </a:tblGrid>
              <a:tr h="1090217">
                <a:tc>
                  <a:txBody>
                    <a:bodyPr/>
                    <a:lstStyle/>
                    <a:p>
                      <a:pPr defTabSz="914400">
                        <a:defRPr sz="1800">
                          <a:solidFill>
                            <a:srgbClr val="000000"/>
                          </a:solidFill>
                        </a:defRPr>
                      </a:pPr>
                      <a:r>
                        <a:rPr b="1" sz="2600">
                          <a:solidFill>
                            <a:srgbClr val="414141"/>
                          </a:solidFill>
                          <a:latin typeface="Palatino"/>
                          <a:ea typeface="Palatino"/>
                          <a:cs typeface="Palatino"/>
                        </a:rPr>
                        <a:t>Look back</a:t>
                      </a:r>
                    </a:p>
                  </a:txBody>
                  <a:tcPr marL="50800" marR="50800" marT="50800" marB="50800" anchor="ctr" anchorCtr="0" horzOverflow="overflow"/>
                </a:tc>
                <a:tc>
                  <a:txBody>
                    <a:bodyPr/>
                    <a:lstStyle/>
                    <a:p>
                      <a:pPr defTabSz="914400">
                        <a:defRPr sz="1800">
                          <a:solidFill>
                            <a:srgbClr val="000000"/>
                          </a:solidFill>
                        </a:defRPr>
                      </a:pPr>
                      <a:r>
                        <a:rPr b="1" sz="2600">
                          <a:solidFill>
                            <a:srgbClr val="414141"/>
                          </a:solidFill>
                          <a:latin typeface="Palatino"/>
                          <a:ea typeface="Palatino"/>
                          <a:cs typeface="Palatino"/>
                        </a:rPr>
                        <a:t>RMSE</a:t>
                      </a:r>
                    </a:p>
                  </a:txBody>
                  <a:tcPr marL="50800" marR="50800" marT="50800" marB="50800" anchor="ctr" anchorCtr="0" horzOverflow="overflow"/>
                </a:tc>
                <a:tc>
                  <a:txBody>
                    <a:bodyPr/>
                    <a:lstStyle/>
                    <a:p>
                      <a:pPr defTabSz="914400">
                        <a:defRPr sz="1800">
                          <a:solidFill>
                            <a:srgbClr val="000000"/>
                          </a:solidFill>
                        </a:defRPr>
                      </a:pPr>
                      <a:r>
                        <a:rPr b="1" sz="2600">
                          <a:solidFill>
                            <a:srgbClr val="414141"/>
                          </a:solidFill>
                          <a:latin typeface="Palatino"/>
                          <a:ea typeface="Palatino"/>
                          <a:cs typeface="Palatino"/>
                        </a:rPr>
                        <a:t>MAE</a:t>
                      </a:r>
                    </a:p>
                  </a:txBody>
                  <a:tcPr marL="50800" marR="50800" marT="50800" marB="50800" anchor="ctr" anchorCtr="0" horzOverflow="overflow"/>
                </a:tc>
                <a:tc>
                  <a:txBody>
                    <a:bodyPr/>
                    <a:lstStyle/>
                    <a:p>
                      <a:pPr defTabSz="914400">
                        <a:defRPr sz="1800">
                          <a:solidFill>
                            <a:srgbClr val="000000"/>
                          </a:solidFill>
                        </a:defRPr>
                      </a:pPr>
                      <a:r>
                        <a:rPr b="1" sz="2600">
                          <a:solidFill>
                            <a:srgbClr val="414141"/>
                          </a:solidFill>
                          <a:latin typeface="Palatino"/>
                          <a:ea typeface="Palatino"/>
                          <a:cs typeface="Palatino"/>
                        </a:rPr>
                        <a:t>MAPE (%)</a:t>
                      </a:r>
                    </a:p>
                  </a:txBody>
                  <a:tcPr marL="50800" marR="50800" marT="50800" marB="50800" anchor="ctr" anchorCtr="0" horzOverflow="overflow"/>
                </a:tc>
              </a:tr>
              <a:tr h="1090217">
                <a:tc>
                  <a:txBody>
                    <a:bodyPr/>
                    <a:lstStyle/>
                    <a:p>
                      <a:pPr defTabSz="914400">
                        <a:defRPr sz="1800">
                          <a:solidFill>
                            <a:srgbClr val="000000"/>
                          </a:solidFill>
                        </a:defRPr>
                      </a:pPr>
                      <a:r>
                        <a:rPr sz="2600">
                          <a:solidFill>
                            <a:srgbClr val="414141"/>
                          </a:solidFill>
                          <a:latin typeface="Palatino"/>
                          <a:ea typeface="Palatino"/>
                          <a:cs typeface="Palatino"/>
                        </a:rPr>
                        <a:t>7</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50298.7788</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38121.7317</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4.98562</a:t>
                      </a:r>
                    </a:p>
                  </a:txBody>
                  <a:tcPr marL="50800" marR="50800" marT="50800" marB="50800" anchor="ctr" anchorCtr="0" horzOverflow="overflow"/>
                </a:tc>
              </a:tr>
              <a:tr h="1090217">
                <a:tc>
                  <a:txBody>
                    <a:bodyPr/>
                    <a:lstStyle/>
                    <a:p>
                      <a:pPr defTabSz="914400">
                        <a:defRPr sz="1800">
                          <a:solidFill>
                            <a:srgbClr val="000000"/>
                          </a:solidFill>
                        </a:defRPr>
                      </a:pPr>
                      <a:r>
                        <a:rPr sz="2600">
                          <a:solidFill>
                            <a:srgbClr val="414141"/>
                          </a:solidFill>
                          <a:latin typeface="Palatino"/>
                          <a:ea typeface="Palatino"/>
                          <a:cs typeface="Palatino"/>
                        </a:rPr>
                        <a:t>30</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46829.9067</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35608.9012</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4.68242</a:t>
                      </a:r>
                    </a:p>
                  </a:txBody>
                  <a:tcPr marL="50800" marR="50800" marT="50800" marB="50800" anchor="ctr" anchorCtr="0" horzOverflow="overflow"/>
                </a:tc>
              </a:tr>
              <a:tr h="1090217">
                <a:tc>
                  <a:txBody>
                    <a:bodyPr/>
                    <a:lstStyle/>
                    <a:p>
                      <a:pPr defTabSz="914400">
                        <a:defRPr sz="1800">
                          <a:solidFill>
                            <a:srgbClr val="000000"/>
                          </a:solidFill>
                        </a:defRPr>
                      </a:pPr>
                      <a:r>
                        <a:rPr sz="2600">
                          <a:solidFill>
                            <a:srgbClr val="414141"/>
                          </a:solidFill>
                          <a:latin typeface="Palatino"/>
                          <a:ea typeface="Palatino"/>
                          <a:cs typeface="Palatino"/>
                        </a:rPr>
                        <a:t>365</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44326.1181</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32747.1906</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4.22688</a:t>
                      </a:r>
                    </a:p>
                  </a:txBody>
                  <a:tcPr marL="50800" marR="50800" marT="50800" marB="50800" anchor="ctr" anchorCtr="0" horzOverflow="overflow"/>
                </a:tc>
              </a:tr>
            </a:tbl>
          </a:graphicData>
        </a:graphic>
      </p:graphicFrame>
      <p:sp>
        <p:nvSpPr>
          <p:cNvPr id="234"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35" name="Comparison and thoughts:"/>
          <p:cNvSpPr txBox="1"/>
          <p:nvPr/>
        </p:nvSpPr>
        <p:spPr>
          <a:xfrm>
            <a:off x="1682987" y="2722427"/>
            <a:ext cx="49361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Comparison and thoughts:</a:t>
            </a:r>
          </a:p>
        </p:txBody>
      </p:sp>
      <p:sp>
        <p:nvSpPr>
          <p:cNvPr id="236" name="As the look-back period increases, all three metrics show improvement. This suggests that including more historical data helps the model make more accurate predictions.…"/>
          <p:cNvSpPr txBox="1"/>
          <p:nvPr/>
        </p:nvSpPr>
        <p:spPr>
          <a:xfrm>
            <a:off x="1609293" y="8915205"/>
            <a:ext cx="21895333" cy="226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As the look-back period increases, all three metrics show improvement. This suggests that including more historical data helps the model make more accurate predictions.</a:t>
            </a:r>
          </a:p>
          <a:p>
            <a:pPr algn="l" defTabSz="457200">
              <a:defRPr sz="2600">
                <a:solidFill>
                  <a:srgbClr val="0F0F0F"/>
                </a:solidFill>
                <a:latin typeface="Palatino"/>
                <a:ea typeface="Palatino"/>
                <a:cs typeface="Palatino"/>
                <a:sym typeface="Palatino"/>
              </a:defRPr>
            </a:pPr>
          </a:p>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The model with a look-back of 365 days performs the best, followed by 30 days and then 7 days. This could indicate that there are long-term patterns or seasonal trends in the data that are being better captured by the longer look-back periods.</a:t>
            </a:r>
          </a:p>
        </p:txBody>
      </p:sp>
      <p:sp>
        <p:nvSpPr>
          <p:cNvPr id="237" name="RMSE tends to highlight large errors more than MAE due to the squaring of errors. This can make RMSE more sensitive to outliers compared to MAE.…"/>
          <p:cNvSpPr txBox="1"/>
          <p:nvPr/>
        </p:nvSpPr>
        <p:spPr>
          <a:xfrm>
            <a:off x="9207593" y="4670143"/>
            <a:ext cx="14409598"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buSzPct val="100000"/>
              <a:buFont typeface="TimesNewRomanPSMT"/>
              <a:buChar char="•"/>
              <a:defRPr sz="2600">
                <a:solidFill>
                  <a:srgbClr val="000000"/>
                </a:solidFill>
                <a:latin typeface="Palatino"/>
                <a:ea typeface="Palatino"/>
                <a:cs typeface="Palatino"/>
                <a:sym typeface="Palatino"/>
              </a:defRPr>
            </a:pPr>
            <a:r>
              <a:rPr b="1"/>
              <a:t>RMSE</a:t>
            </a:r>
            <a:r>
              <a:t> tends to highlight large errors more than </a:t>
            </a:r>
            <a:r>
              <a:rPr b="1"/>
              <a:t>MAE</a:t>
            </a:r>
            <a:r>
              <a:t> due to the squaring of errors. This can make RMSE more sensitive to outliers compared to MAE.</a:t>
            </a:r>
          </a:p>
          <a:p>
            <a:pPr algn="l" defTabSz="457200">
              <a:defRPr sz="2600">
                <a:solidFill>
                  <a:srgbClr val="000000"/>
                </a:solidFill>
                <a:latin typeface="Palatino"/>
                <a:ea typeface="Palatino"/>
                <a:cs typeface="Palatino"/>
                <a:sym typeface="Palatino"/>
              </a:defRPr>
            </a:pPr>
          </a:p>
          <a:p>
            <a:pPr marL="457200" indent="-317500" algn="l" defTabSz="457200">
              <a:buSzPct val="100000"/>
              <a:buFont typeface="TimesNewRomanPSMT"/>
              <a:buChar char="•"/>
              <a:defRPr sz="2600">
                <a:solidFill>
                  <a:srgbClr val="000000"/>
                </a:solidFill>
                <a:latin typeface="Palatino"/>
                <a:ea typeface="Palatino"/>
                <a:cs typeface="Palatino"/>
                <a:sym typeface="Palatino"/>
              </a:defRPr>
            </a:pPr>
            <a:r>
              <a:rPr b="1"/>
              <a:t>MAE</a:t>
            </a:r>
            <a:r>
              <a:t> gives a linear representation of errors, meaning that all errors are treated equally.</a:t>
            </a:r>
          </a:p>
          <a:p>
            <a:pPr algn="l" defTabSz="457200">
              <a:defRPr sz="2600">
                <a:solidFill>
                  <a:srgbClr val="000000"/>
                </a:solidFill>
                <a:latin typeface="Palatino"/>
                <a:ea typeface="Palatino"/>
                <a:cs typeface="Palatino"/>
                <a:sym typeface="Palatino"/>
              </a:defRPr>
            </a:pPr>
          </a:p>
          <a:p>
            <a:pPr marL="457200" indent="-317500" algn="l" defTabSz="457200">
              <a:buSzPct val="100000"/>
              <a:buFont typeface="TimesNewRomanPSMT"/>
              <a:buChar char="•"/>
              <a:defRPr sz="2600">
                <a:solidFill>
                  <a:srgbClr val="000000"/>
                </a:solidFill>
                <a:latin typeface="Palatino"/>
                <a:ea typeface="Palatino"/>
                <a:cs typeface="Palatino"/>
                <a:sym typeface="Palatino"/>
              </a:defRPr>
            </a:pPr>
            <a:r>
              <a:rPr b="1"/>
              <a:t>MAPE</a:t>
            </a:r>
            <a:r>
              <a:t> is a relative measure that expresses error as a percentage.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40" name="RMSE:…"/>
          <p:cNvSpPr txBox="1"/>
          <p:nvPr/>
        </p:nvSpPr>
        <p:spPr>
          <a:xfrm>
            <a:off x="1464007" y="2432049"/>
            <a:ext cx="21455986" cy="885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u="sng">
                <a:solidFill>
                  <a:srgbClr val="000000"/>
                </a:solidFill>
                <a:latin typeface="Palatino"/>
                <a:ea typeface="Palatino"/>
                <a:cs typeface="Palatino"/>
                <a:sym typeface="Palatino"/>
              </a:defRPr>
            </a:pPr>
            <a:r>
              <a:t>RMSE: </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The RMSE decreases as the look-back period increases. Since RMSE gives a higher weight to larger errors, the decreasing trend suggests that the model with a longer look-back is making fewer large errors.</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The significant decrease in RMSE when moving from a 7-day to a 365-day look-back period suggests that the annual patterns are important and that the model benefits from considering a full year's data.</a:t>
            </a:r>
          </a:p>
          <a:p>
            <a:pPr algn="l" defTabSz="457200">
              <a:defRPr sz="2600">
                <a:solidFill>
                  <a:srgbClr val="000000"/>
                </a:solidFill>
                <a:latin typeface="Palatino"/>
                <a:ea typeface="Palatino"/>
                <a:cs typeface="Palatino"/>
                <a:sym typeface="Palatino"/>
              </a:defRPr>
            </a:pPr>
          </a:p>
          <a:p>
            <a:pPr algn="l" defTabSz="457200">
              <a:defRPr sz="2800" u="sng">
                <a:solidFill>
                  <a:srgbClr val="000000"/>
                </a:solidFill>
                <a:latin typeface="Palatino"/>
                <a:ea typeface="Palatino"/>
                <a:cs typeface="Palatino"/>
                <a:sym typeface="Palatino"/>
              </a:defRPr>
            </a:pPr>
            <a:r>
              <a:t>MAE:</a:t>
            </a:r>
          </a:p>
          <a:p>
            <a:pPr marL="280415" indent="-280415" algn="l" defTabSz="457200">
              <a:buSzPct val="75000"/>
              <a:buChar char="•"/>
              <a:defRPr sz="2600">
                <a:solidFill>
                  <a:srgbClr val="000000"/>
                </a:solidFill>
                <a:latin typeface="Palatino"/>
                <a:ea typeface="Palatino"/>
                <a:cs typeface="Palatino"/>
                <a:sym typeface="Palatino"/>
              </a:defRPr>
            </a:pPr>
            <a:r>
              <a:t>The MAE also decreases with an increase in the look-back period, which suggests a reduction in the average magnitude of errors. Like RMSE, the improvement in MAE suggests the model's predictions are getting closer to the actual values with a longer look-back.</a:t>
            </a:r>
          </a:p>
          <a:p>
            <a:pPr marL="457200" indent="-457200" algn="l" defTabSz="457200">
              <a:tabLst>
                <a:tab pos="139700" algn="l"/>
                <a:tab pos="457200" algn="l"/>
              </a:tabLst>
              <a:defRPr sz="2600">
                <a:solidFill>
                  <a:srgbClr val="000000"/>
                </a:solidFill>
                <a:latin typeface="Palatino"/>
                <a:ea typeface="Palatino"/>
                <a:cs typeface="Palatino"/>
                <a:sym typeface="Palatino"/>
              </a:defRPr>
            </a:pPr>
          </a:p>
          <a:p>
            <a:pPr algn="l">
              <a:defRPr sz="2800" u="sng">
                <a:solidFill>
                  <a:srgbClr val="000000"/>
                </a:solidFill>
                <a:latin typeface="Palatino"/>
                <a:ea typeface="Palatino"/>
                <a:cs typeface="Palatino"/>
                <a:sym typeface="Palatino"/>
              </a:defRPr>
            </a:pPr>
            <a:r>
              <a:t>MAPE:</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The MAPE decreases with an increase in the look-back period, indicating that the relative size of the prediction errors compared to the actual values is getting smaller. This is a good sign, especially if the scale of the data and the magnitude of the water consumption values do not change significantly over time.</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A MAPE of 4.22% for the 365-day look-back is quite low, indicating that the predictions are, on average, within 4.22% of the actual values.</a:t>
            </a:r>
          </a:p>
          <a:p>
            <a:pPr marL="457200" indent="-457200" algn="l" defTabSz="457200">
              <a:tabLst>
                <a:tab pos="139700" algn="l"/>
                <a:tab pos="457200" algn="l"/>
              </a:tabLst>
              <a:defRPr sz="2600">
                <a:solidFill>
                  <a:srgbClr val="000000"/>
                </a:solidFill>
                <a:latin typeface="Palatino"/>
                <a:ea typeface="Palatino"/>
                <a:cs typeface="Palatino"/>
                <a:sym typeface="Palatino"/>
              </a:defRPr>
            </a:pPr>
          </a:p>
          <a:p>
            <a:pPr marL="457200" indent="-457200" algn="l" defTabSz="457200">
              <a:tabLst>
                <a:tab pos="139700" algn="l"/>
                <a:tab pos="457200" algn="l"/>
              </a:tabLst>
              <a:defRPr sz="2600">
                <a:solidFill>
                  <a:srgbClr val="000000"/>
                </a:solidFill>
                <a:latin typeface="Palatino"/>
                <a:ea typeface="Palatino"/>
                <a:cs typeface="Palatino"/>
                <a:sym typeface="Palatino"/>
              </a:defRPr>
            </a:pPr>
          </a:p>
          <a:p>
            <a:pPr algn="l">
              <a:defRPr sz="2600">
                <a:solidFill>
                  <a:srgbClr val="000000"/>
                </a:solidFill>
                <a:latin typeface="Palatino"/>
                <a:ea typeface="Palatino"/>
                <a:cs typeface="Palatino"/>
                <a:sym typeface="Palatino"/>
              </a:defRPr>
            </a:pPr>
            <a:r>
              <a:t>- The </a:t>
            </a:r>
            <a:r>
              <a:rPr b="1"/>
              <a:t>RMSE</a:t>
            </a:r>
            <a:r>
              <a:t> being higher than the </a:t>
            </a:r>
            <a:r>
              <a:rPr b="1"/>
              <a:t>MAE</a:t>
            </a:r>
            <a:r>
              <a:t> suggests that there are significant outliers or large variances in some of the errors. </a:t>
            </a:r>
          </a:p>
          <a:p>
            <a:pPr algn="l">
              <a:defRPr sz="2600">
                <a:solidFill>
                  <a:srgbClr val="000000"/>
                </a:solidFill>
                <a:latin typeface="Palatino"/>
                <a:ea typeface="Palatino"/>
                <a:cs typeface="Palatino"/>
                <a:sym typeface="Palatino"/>
              </a:defRPr>
            </a:pPr>
            <a:r>
              <a:t>- A </a:t>
            </a:r>
            <a:r>
              <a:rPr b="1"/>
              <a:t>MAPE</a:t>
            </a:r>
            <a:r>
              <a:t> of under 5% indicates that the model's predictions are relatively close to the actual values in percentage terms. However, depending on the domain, a 5% error rate may or may not be acceptable.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43" name="LSTM 2:"/>
          <p:cNvSpPr txBox="1"/>
          <p:nvPr/>
        </p:nvSpPr>
        <p:spPr>
          <a:xfrm>
            <a:off x="1431048" y="1942680"/>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2:</a:t>
            </a:r>
          </a:p>
        </p:txBody>
      </p:sp>
      <p:sp>
        <p:nvSpPr>
          <p:cNvPr id="244" name="LSTM layer - Dropout layer - LSTM layer - Dropout layer - Dense layer - Output layer"/>
          <p:cNvSpPr txBox="1"/>
          <p:nvPr/>
        </p:nvSpPr>
        <p:spPr>
          <a:xfrm>
            <a:off x="3223228" y="1974430"/>
            <a:ext cx="1359549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LSTM layer - Dropout layer - Dense layer - Output layer</a:t>
            </a:r>
          </a:p>
        </p:txBody>
      </p:sp>
      <p:sp>
        <p:nvSpPr>
          <p:cNvPr id="245" name="7 days look back"/>
          <p:cNvSpPr txBox="1"/>
          <p:nvPr/>
        </p:nvSpPr>
        <p:spPr>
          <a:xfrm>
            <a:off x="3259661" y="3349431"/>
            <a:ext cx="27219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7 days look back</a:t>
            </a:r>
          </a:p>
        </p:txBody>
      </p:sp>
      <p:sp>
        <p:nvSpPr>
          <p:cNvPr id="246" name="30 days look back"/>
          <p:cNvSpPr txBox="1"/>
          <p:nvPr/>
        </p:nvSpPr>
        <p:spPr>
          <a:xfrm>
            <a:off x="10756189" y="3349431"/>
            <a:ext cx="2899718"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30 days look back</a:t>
            </a:r>
          </a:p>
        </p:txBody>
      </p:sp>
      <p:sp>
        <p:nvSpPr>
          <p:cNvPr id="247" name="365 days look back"/>
          <p:cNvSpPr txBox="1"/>
          <p:nvPr/>
        </p:nvSpPr>
        <p:spPr>
          <a:xfrm>
            <a:off x="18252714" y="3328533"/>
            <a:ext cx="30775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365 days look back</a:t>
            </a:r>
          </a:p>
        </p:txBody>
      </p:sp>
      <p:pic>
        <p:nvPicPr>
          <p:cNvPr id="248" name="7_2_acc.png" descr="7_2_acc.png"/>
          <p:cNvPicPr>
            <a:picLocks noChangeAspect="1"/>
          </p:cNvPicPr>
          <p:nvPr/>
        </p:nvPicPr>
        <p:blipFill>
          <a:blip r:embed="rId2">
            <a:extLst/>
          </a:blip>
          <a:stretch>
            <a:fillRect/>
          </a:stretch>
        </p:blipFill>
        <p:spPr>
          <a:xfrm>
            <a:off x="1408452" y="8203841"/>
            <a:ext cx="6333157" cy="3318272"/>
          </a:xfrm>
          <a:prstGeom prst="rect">
            <a:avLst/>
          </a:prstGeom>
          <a:ln w="12700">
            <a:miter lim="400000"/>
          </a:ln>
        </p:spPr>
      </p:pic>
      <p:pic>
        <p:nvPicPr>
          <p:cNvPr id="249" name="7_2_loss.png" descr="7_2_loss.png"/>
          <p:cNvPicPr>
            <a:picLocks noChangeAspect="1"/>
          </p:cNvPicPr>
          <p:nvPr/>
        </p:nvPicPr>
        <p:blipFill>
          <a:blip r:embed="rId3">
            <a:extLst/>
          </a:blip>
          <a:stretch>
            <a:fillRect/>
          </a:stretch>
        </p:blipFill>
        <p:spPr>
          <a:xfrm>
            <a:off x="1454043" y="4403250"/>
            <a:ext cx="6333157" cy="3318273"/>
          </a:xfrm>
          <a:prstGeom prst="rect">
            <a:avLst/>
          </a:prstGeom>
          <a:ln w="12700">
            <a:miter lim="400000"/>
          </a:ln>
        </p:spPr>
      </p:pic>
      <p:pic>
        <p:nvPicPr>
          <p:cNvPr id="250" name="30_2_acc.png" descr="30_2_acc.png"/>
          <p:cNvPicPr>
            <a:picLocks noChangeAspect="1"/>
          </p:cNvPicPr>
          <p:nvPr/>
        </p:nvPicPr>
        <p:blipFill>
          <a:blip r:embed="rId4">
            <a:extLst/>
          </a:blip>
          <a:stretch>
            <a:fillRect/>
          </a:stretch>
        </p:blipFill>
        <p:spPr>
          <a:xfrm>
            <a:off x="8906658" y="4403250"/>
            <a:ext cx="6333157" cy="3318273"/>
          </a:xfrm>
          <a:prstGeom prst="rect">
            <a:avLst/>
          </a:prstGeom>
          <a:ln w="12700">
            <a:miter lim="400000"/>
          </a:ln>
        </p:spPr>
      </p:pic>
      <p:pic>
        <p:nvPicPr>
          <p:cNvPr id="251" name="30_2_loss.png" descr="30_2_loss.png"/>
          <p:cNvPicPr>
            <a:picLocks noChangeAspect="1"/>
          </p:cNvPicPr>
          <p:nvPr/>
        </p:nvPicPr>
        <p:blipFill>
          <a:blip r:embed="rId5">
            <a:extLst/>
          </a:blip>
          <a:stretch>
            <a:fillRect/>
          </a:stretch>
        </p:blipFill>
        <p:spPr>
          <a:xfrm>
            <a:off x="8951187" y="8157178"/>
            <a:ext cx="6333158" cy="3318272"/>
          </a:xfrm>
          <a:prstGeom prst="rect">
            <a:avLst/>
          </a:prstGeom>
          <a:ln w="12700">
            <a:miter lim="400000"/>
          </a:ln>
        </p:spPr>
      </p:pic>
      <p:pic>
        <p:nvPicPr>
          <p:cNvPr id="252" name="365_2_acc.png" descr="365_2_acc.png"/>
          <p:cNvPicPr>
            <a:picLocks noChangeAspect="1"/>
          </p:cNvPicPr>
          <p:nvPr/>
        </p:nvPicPr>
        <p:blipFill>
          <a:blip r:embed="rId6">
            <a:extLst/>
          </a:blip>
          <a:stretch>
            <a:fillRect/>
          </a:stretch>
        </p:blipFill>
        <p:spPr>
          <a:xfrm>
            <a:off x="16338971" y="4454423"/>
            <a:ext cx="6229708" cy="3215927"/>
          </a:xfrm>
          <a:prstGeom prst="rect">
            <a:avLst/>
          </a:prstGeom>
          <a:ln w="12700">
            <a:miter lim="400000"/>
          </a:ln>
        </p:spPr>
      </p:pic>
      <p:pic>
        <p:nvPicPr>
          <p:cNvPr id="253" name="365_2_loss.png" descr="365_2_loss.png"/>
          <p:cNvPicPr>
            <a:picLocks noChangeAspect="1"/>
          </p:cNvPicPr>
          <p:nvPr/>
        </p:nvPicPr>
        <p:blipFill>
          <a:blip r:embed="rId7">
            <a:extLst/>
          </a:blip>
          <a:stretch>
            <a:fillRect/>
          </a:stretch>
        </p:blipFill>
        <p:spPr>
          <a:xfrm>
            <a:off x="16239842" y="8157178"/>
            <a:ext cx="6427966" cy="331827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5" name="Table 1"/>
          <p:cNvGraphicFramePr/>
          <p:nvPr/>
        </p:nvGraphicFramePr>
        <p:xfrm>
          <a:off x="1834722" y="2855161"/>
          <a:ext cx="6961870" cy="471905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37292"/>
                <a:gridCol w="1737292"/>
                <a:gridCol w="1737292"/>
                <a:gridCol w="1737292"/>
              </a:tblGrid>
              <a:tr h="1176588">
                <a:tc>
                  <a:txBody>
                    <a:bodyPr/>
                    <a:lstStyle/>
                    <a:p>
                      <a:pPr defTabSz="914400">
                        <a:defRPr sz="1800">
                          <a:solidFill>
                            <a:srgbClr val="000000"/>
                          </a:solidFill>
                        </a:defRPr>
                      </a:pPr>
                      <a:r>
                        <a:rPr b="1" sz="2300">
                          <a:solidFill>
                            <a:srgbClr val="414141"/>
                          </a:solidFill>
                          <a:latin typeface="Palatino"/>
                          <a:ea typeface="Palatino"/>
                          <a:cs typeface="Palatino"/>
                        </a:rPr>
                        <a:t>Look back</a:t>
                      </a:r>
                    </a:p>
                  </a:txBody>
                  <a:tcPr marL="50800" marR="50800" marT="50800" marB="50800" anchor="ctr" anchorCtr="0" horzOverflow="overflow"/>
                </a:tc>
                <a:tc>
                  <a:txBody>
                    <a:bodyPr/>
                    <a:lstStyle/>
                    <a:p>
                      <a:pPr defTabSz="914400">
                        <a:defRPr sz="1800">
                          <a:solidFill>
                            <a:srgbClr val="000000"/>
                          </a:solidFill>
                        </a:defRPr>
                      </a:pPr>
                      <a:r>
                        <a:rPr b="1" sz="2300">
                          <a:solidFill>
                            <a:srgbClr val="414141"/>
                          </a:solidFill>
                          <a:latin typeface="Palatino"/>
                          <a:ea typeface="Palatino"/>
                          <a:cs typeface="Palatino"/>
                        </a:rPr>
                        <a:t>RMSE</a:t>
                      </a:r>
                    </a:p>
                  </a:txBody>
                  <a:tcPr marL="50800" marR="50800" marT="50800" marB="50800" anchor="ctr" anchorCtr="0" horzOverflow="overflow"/>
                </a:tc>
                <a:tc>
                  <a:txBody>
                    <a:bodyPr/>
                    <a:lstStyle/>
                    <a:p>
                      <a:pPr defTabSz="914400">
                        <a:defRPr sz="1800">
                          <a:solidFill>
                            <a:srgbClr val="000000"/>
                          </a:solidFill>
                        </a:defRPr>
                      </a:pPr>
                      <a:r>
                        <a:rPr b="1" sz="2300">
                          <a:solidFill>
                            <a:srgbClr val="414141"/>
                          </a:solidFill>
                          <a:latin typeface="Palatino"/>
                          <a:ea typeface="Palatino"/>
                          <a:cs typeface="Palatino"/>
                        </a:rPr>
                        <a:t>MAE</a:t>
                      </a:r>
                    </a:p>
                  </a:txBody>
                  <a:tcPr marL="50800" marR="50800" marT="50800" marB="50800" anchor="ctr" anchorCtr="0" horzOverflow="overflow"/>
                </a:tc>
                <a:tc>
                  <a:txBody>
                    <a:bodyPr/>
                    <a:lstStyle/>
                    <a:p>
                      <a:pPr defTabSz="914400">
                        <a:defRPr sz="1800">
                          <a:solidFill>
                            <a:srgbClr val="000000"/>
                          </a:solidFill>
                        </a:defRPr>
                      </a:pPr>
                      <a:r>
                        <a:rPr b="1" sz="2300">
                          <a:solidFill>
                            <a:srgbClr val="414141"/>
                          </a:solidFill>
                          <a:latin typeface="Palatino"/>
                          <a:ea typeface="Palatino"/>
                          <a:cs typeface="Palatino"/>
                        </a:rPr>
                        <a:t>MAPE (%)</a:t>
                      </a:r>
                    </a:p>
                  </a:txBody>
                  <a:tcPr marL="50800" marR="50800" marT="50800" marB="50800" anchor="ctr" anchorCtr="0" horzOverflow="overflow"/>
                </a:tc>
              </a:tr>
              <a:tr h="1176588">
                <a:tc>
                  <a:txBody>
                    <a:bodyPr/>
                    <a:lstStyle/>
                    <a:p>
                      <a:pPr defTabSz="914400">
                        <a:defRPr sz="1800">
                          <a:solidFill>
                            <a:srgbClr val="000000"/>
                          </a:solidFill>
                        </a:defRPr>
                      </a:pPr>
                      <a:r>
                        <a:rPr sz="2300">
                          <a:solidFill>
                            <a:srgbClr val="414141"/>
                          </a:solidFill>
                          <a:latin typeface="Palatino"/>
                          <a:ea typeface="Palatino"/>
                          <a:cs typeface="Palatino"/>
                        </a:rPr>
                        <a:t>7</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50689.8165</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38091.9837</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4.922317</a:t>
                      </a:r>
                    </a:p>
                  </a:txBody>
                  <a:tcPr marL="50800" marR="50800" marT="50800" marB="50800" anchor="ctr" anchorCtr="0" horzOverflow="overflow"/>
                </a:tc>
              </a:tr>
              <a:tr h="1176588">
                <a:tc>
                  <a:txBody>
                    <a:bodyPr/>
                    <a:lstStyle/>
                    <a:p>
                      <a:pPr defTabSz="914400">
                        <a:defRPr sz="1800">
                          <a:solidFill>
                            <a:srgbClr val="000000"/>
                          </a:solidFill>
                        </a:defRPr>
                      </a:pPr>
                      <a:r>
                        <a:rPr sz="2300">
                          <a:solidFill>
                            <a:srgbClr val="414141"/>
                          </a:solidFill>
                          <a:latin typeface="Palatino"/>
                          <a:ea typeface="Palatino"/>
                          <a:cs typeface="Palatino"/>
                        </a:rPr>
                        <a:t>30</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45944.30564</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33726.2028</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4.329590</a:t>
                      </a:r>
                    </a:p>
                  </a:txBody>
                  <a:tcPr marL="50800" marR="50800" marT="50800" marB="50800" anchor="ctr" anchorCtr="0" horzOverflow="overflow"/>
                </a:tc>
              </a:tr>
              <a:tr h="1176588">
                <a:tc>
                  <a:txBody>
                    <a:bodyPr/>
                    <a:lstStyle/>
                    <a:p>
                      <a:pPr defTabSz="914400">
                        <a:defRPr sz="1800">
                          <a:solidFill>
                            <a:srgbClr val="000000"/>
                          </a:solidFill>
                        </a:defRPr>
                      </a:pPr>
                      <a:r>
                        <a:rPr sz="2300">
                          <a:solidFill>
                            <a:srgbClr val="414141"/>
                          </a:solidFill>
                          <a:latin typeface="Palatino"/>
                          <a:ea typeface="Palatino"/>
                          <a:cs typeface="Palatino"/>
                        </a:rPr>
                        <a:t>365</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44309.32513</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33205.60630</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4.386508</a:t>
                      </a:r>
                    </a:p>
                  </a:txBody>
                  <a:tcPr marL="50800" marR="50800" marT="50800" marB="50800" anchor="ctr" anchorCtr="0" horzOverflow="overflow"/>
                </a:tc>
              </a:tr>
            </a:tbl>
          </a:graphicData>
        </a:graphic>
      </p:graphicFrame>
      <p:sp>
        <p:nvSpPr>
          <p:cNvPr id="256"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57" name="Comparison and thoughts:"/>
          <p:cNvSpPr txBox="1"/>
          <p:nvPr/>
        </p:nvSpPr>
        <p:spPr>
          <a:xfrm>
            <a:off x="1736167" y="1885548"/>
            <a:ext cx="493613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Comparison and thoughts:</a:t>
            </a:r>
          </a:p>
        </p:txBody>
      </p:sp>
      <p:sp>
        <p:nvSpPr>
          <p:cNvPr id="258" name="As the look-back period increases, the model's predictive accuracy improves, which is evident from the decreasing RMSE and MAE. This suggests that including more historical data allows the LSTM to capture long-term dependencies and trends in water consum"/>
          <p:cNvSpPr txBox="1"/>
          <p:nvPr/>
        </p:nvSpPr>
        <p:spPr>
          <a:xfrm>
            <a:off x="1738944" y="7896128"/>
            <a:ext cx="20906111" cy="485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80415" indent="-280415" algn="l" defTabSz="457200">
              <a:buSzPct val="75000"/>
              <a:buChar char="•"/>
              <a:defRPr sz="2600">
                <a:solidFill>
                  <a:srgbClr val="0F0F0F"/>
                </a:solidFill>
                <a:latin typeface="Palatino"/>
                <a:ea typeface="Palatino"/>
                <a:cs typeface="Palatino"/>
                <a:sym typeface="Palatino"/>
              </a:defRPr>
            </a:pPr>
            <a:r>
              <a:t>As the look-back period increases, the model's predictive accuracy improves, which is evident from the decreasing RMSE and MAE. This suggests that including more historical data allows the LSTM to capture long-term dependencies and trends in water consumption more effectively.</a:t>
            </a:r>
          </a:p>
          <a:p>
            <a:pPr marL="280415" indent="-280415" algn="l" defTabSz="457200">
              <a:buSzPct val="75000"/>
              <a:buChar char="•"/>
              <a:defRPr sz="2600">
                <a:solidFill>
                  <a:srgbClr val="0F0F0F"/>
                </a:solidFill>
                <a:latin typeface="Palatino"/>
                <a:ea typeface="Palatino"/>
                <a:cs typeface="Palatino"/>
                <a:sym typeface="Palatino"/>
              </a:defRPr>
            </a:pPr>
          </a:p>
          <a:p>
            <a:pPr marL="280415" indent="-280415" algn="l" defTabSz="457200">
              <a:buSzPct val="75000"/>
              <a:buChar char="•"/>
              <a:defRPr sz="2600">
                <a:solidFill>
                  <a:srgbClr val="0F0F0F"/>
                </a:solidFill>
                <a:latin typeface="Palatino"/>
                <a:ea typeface="Palatino"/>
                <a:cs typeface="Palatino"/>
                <a:sym typeface="Palatino"/>
              </a:defRPr>
            </a:pPr>
            <a:r>
              <a:t>The MAPE values are relatively similar across all look-back periods, suggesting that the model's predictions are generally close to the actual values in percentage terms. However, even small percentage errors can result in large absolute errors when dealing with large numbers, which might be the case here.</a:t>
            </a:r>
          </a:p>
          <a:p>
            <a:pPr marL="280415" indent="-280415" algn="l" defTabSz="457200">
              <a:buSzPct val="75000"/>
              <a:buChar char="•"/>
              <a:defRPr sz="2600">
                <a:solidFill>
                  <a:srgbClr val="0F0F0F"/>
                </a:solidFill>
                <a:latin typeface="Palatino"/>
                <a:ea typeface="Palatino"/>
                <a:cs typeface="Palatino"/>
                <a:sym typeface="Palatino"/>
              </a:defRPr>
            </a:pPr>
          </a:p>
          <a:p>
            <a:pPr marL="280415" indent="-280415" algn="l" defTabSz="457200">
              <a:buSzPct val="75000"/>
              <a:buChar char="•"/>
              <a:defRPr sz="2600">
                <a:solidFill>
                  <a:srgbClr val="0F0F0F"/>
                </a:solidFill>
                <a:latin typeface="Palatino"/>
                <a:ea typeface="Palatino"/>
                <a:cs typeface="Palatino"/>
                <a:sym typeface="Palatino"/>
              </a:defRPr>
            </a:pPr>
            <a:r>
              <a:t>The slight increase in MAPE from 30 days to 365 days, despite improvements in RMSE and MAE, might indicate that while the larger errors are being reduced, smaller errors are having a more significant impact on the MAPE. This could occur if the model's predictions are more consistently close but still not perfect.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61" name="Considerations:…"/>
          <p:cNvSpPr txBox="1"/>
          <p:nvPr/>
        </p:nvSpPr>
        <p:spPr>
          <a:xfrm>
            <a:off x="1464007" y="3416300"/>
            <a:ext cx="21455986" cy="688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600"/>
              </a:spcBef>
              <a:defRPr sz="2800" u="sng">
                <a:solidFill>
                  <a:srgbClr val="000000"/>
                </a:solidFill>
                <a:latin typeface="Palatino"/>
                <a:ea typeface="Palatino"/>
                <a:cs typeface="Palatino"/>
                <a:sym typeface="Palatino"/>
              </a:defRPr>
            </a:pPr>
            <a:r>
              <a:rPr b="1" u="none"/>
              <a:t>Considerations</a:t>
            </a:r>
            <a:r>
              <a:t>:</a:t>
            </a:r>
          </a:p>
          <a:p>
            <a:pPr algn="l" defTabSz="457200">
              <a:spcBef>
                <a:spcPts val="600"/>
              </a:spcBef>
              <a:defRPr sz="2600" u="sng">
                <a:solidFill>
                  <a:srgbClr val="000000"/>
                </a:solidFill>
                <a:latin typeface="Palatino"/>
                <a:ea typeface="Palatino"/>
                <a:cs typeface="Palatino"/>
                <a:sym typeface="Palatino"/>
              </a:defRPr>
            </a:pP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The model with a 365-day look-back period doesn't show a substantial improvement in MAPE compared to the 30-day model, which might suggest that a 30-day period strikes a better balance between performance and computational efficiency.</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The improvement in RMSE and MAE with a longer look-back indicates that the model is capturing more of the variance in the data, which can be crucial for making accurate predictions in practice.</a:t>
            </a:r>
          </a:p>
          <a:p>
            <a:pPr algn="l" defTabSz="457200">
              <a:defRPr sz="2600">
                <a:solidFill>
                  <a:srgbClr val="000000"/>
                </a:solidFill>
                <a:latin typeface="Palatino"/>
                <a:ea typeface="Palatino"/>
                <a:cs typeface="Palatino"/>
                <a:sym typeface="Palatino"/>
              </a:defRPr>
            </a:pPr>
          </a:p>
          <a:p>
            <a:pPr algn="l" defTabSz="457200">
              <a:spcBef>
                <a:spcPts val="600"/>
              </a:spcBef>
              <a:defRPr b="1" sz="2800">
                <a:solidFill>
                  <a:srgbClr val="000000"/>
                </a:solidFill>
                <a:latin typeface="Palatino"/>
                <a:ea typeface="Palatino"/>
                <a:cs typeface="Palatino"/>
                <a:sym typeface="Palatino"/>
              </a:defRPr>
            </a:pPr>
            <a:r>
              <a:t>Next Steps:</a:t>
            </a:r>
          </a:p>
          <a:p>
            <a:pPr algn="l" defTabSz="457200">
              <a:spcBef>
                <a:spcPts val="600"/>
              </a:spcBef>
              <a:defRPr sz="2600" u="sng">
                <a:solidFill>
                  <a:srgbClr val="000000"/>
                </a:solidFill>
                <a:latin typeface="Palatino"/>
                <a:ea typeface="Palatino"/>
                <a:cs typeface="Palatino"/>
                <a:sym typeface="Palatino"/>
              </a:defRPr>
            </a:pP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Consider using a longer look-back period. If the slight increase in accuracy is not critical to decision-making, a shorter look-back period may be preferred.</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Further model tuning might be possible to improve performance, such as adjusting the number of LSTM units, adding more layers, or experimenting with different dropout rates, size of units etc.</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Conduct additional diagnostics such as plotting residuals over time to ensure there are no remaining patterns that the model is failing to capture.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64" name="Interpretation and final thoughts:"/>
          <p:cNvSpPr txBox="1"/>
          <p:nvPr/>
        </p:nvSpPr>
        <p:spPr>
          <a:xfrm>
            <a:off x="1965839" y="1931254"/>
            <a:ext cx="612219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Interpretation and final thoughts:</a:t>
            </a:r>
          </a:p>
        </p:txBody>
      </p:sp>
      <p:sp>
        <p:nvSpPr>
          <p:cNvPr id="265" name="Thoughts:…"/>
          <p:cNvSpPr txBox="1"/>
          <p:nvPr/>
        </p:nvSpPr>
        <p:spPr>
          <a:xfrm>
            <a:off x="813169" y="3074698"/>
            <a:ext cx="22757662" cy="842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F0F0F"/>
                </a:solidFill>
                <a:latin typeface="Palatino"/>
                <a:ea typeface="Palatino"/>
                <a:cs typeface="Palatino"/>
                <a:sym typeface="Palatino"/>
              </a:defRPr>
            </a:pPr>
            <a:r>
              <a:rPr sz="2800"/>
              <a:t>Thoughts</a:t>
            </a:r>
            <a:r>
              <a:t>:</a:t>
            </a:r>
          </a:p>
          <a:p>
            <a:pPr algn="l" defTabSz="457200">
              <a:defRPr sz="2600">
                <a:solidFill>
                  <a:srgbClr val="0F0F0F"/>
                </a:solidFill>
                <a:latin typeface="Palatino"/>
                <a:ea typeface="Palatino"/>
                <a:cs typeface="Palatino"/>
                <a:sym typeface="Palatino"/>
              </a:defRPr>
            </a:pPr>
          </a:p>
          <a:p>
            <a:pPr marL="316990" indent="-316990" algn="l" defTabSz="457200">
              <a:buSzPct val="75000"/>
              <a:buChar char="•"/>
              <a:defRPr sz="2600">
                <a:solidFill>
                  <a:srgbClr val="0F0F0F"/>
                </a:solidFill>
                <a:latin typeface="Palatino"/>
                <a:ea typeface="Palatino"/>
                <a:cs typeface="Palatino"/>
                <a:sym typeface="Palatino"/>
              </a:defRPr>
            </a:pPr>
            <a:r>
              <a:t>For both models, as the look-back period increases, the RMSE and MAE decrease, suggesting that having more historical data improves the models' predictive accuracy.</a:t>
            </a:r>
          </a:p>
          <a:p>
            <a:pPr marL="304800" indent="-304800" algn="l" defTabSz="457200">
              <a:buSzPct val="75000"/>
              <a:buChar char="•"/>
              <a:defRPr sz="2500">
                <a:solidFill>
                  <a:srgbClr val="0F0F0F"/>
                </a:solidFill>
                <a:latin typeface="Palatino"/>
                <a:ea typeface="Palatino"/>
                <a:cs typeface="Palatino"/>
                <a:sym typeface="Palatino"/>
              </a:defRPr>
            </a:pPr>
            <a:r>
              <a:t>The MAPE also generally decreases as the look-back period increases, suggesting that the models are becoming more accurate in percentage terms with more context.</a:t>
            </a:r>
          </a:p>
          <a:p>
            <a:pPr algn="l" defTabSz="457200">
              <a:defRPr sz="2500">
                <a:solidFill>
                  <a:srgbClr val="0F0F0F"/>
                </a:solidFill>
                <a:latin typeface="Palatino"/>
                <a:ea typeface="Palatino"/>
                <a:cs typeface="Palatino"/>
                <a:sym typeface="Palatino"/>
              </a:defRPr>
            </a:pPr>
          </a:p>
          <a:p>
            <a:pPr algn="l" defTabSz="457200">
              <a:defRPr b="1" sz="2800">
                <a:solidFill>
                  <a:srgbClr val="0F0F0F"/>
                </a:solidFill>
                <a:latin typeface="Palatino"/>
                <a:ea typeface="Palatino"/>
                <a:cs typeface="Palatino"/>
                <a:sym typeface="Palatino"/>
              </a:defRPr>
            </a:pPr>
            <a:r>
              <a:t>Comparison:</a:t>
            </a:r>
          </a:p>
          <a:p>
            <a:pPr algn="l" defTabSz="457200">
              <a:defRPr b="1" sz="2600">
                <a:solidFill>
                  <a:srgbClr val="0F0F0F"/>
                </a:solidFill>
                <a:latin typeface="Palatino"/>
                <a:ea typeface="Palatino"/>
                <a:cs typeface="Palatino"/>
                <a:sym typeface="Palatino"/>
              </a:defRPr>
            </a:pPr>
          </a:p>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The second model is slightly more complex due to the additional LSTM layer, which may require more computational resources. However, this complexity does not translate into a significant improvement in MAPE for the longer look-back periods, as shown in the tables above.</a:t>
            </a:r>
          </a:p>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The first model, despite being simpler, shows very competitive performance and even a slightly better MAPE for the 365-day look-back, suggesting that a simpler list model can successfully capture the patterns and components of the water consumption data.</a:t>
            </a:r>
          </a:p>
          <a:p>
            <a:pPr marL="457200" indent="-457200" algn="l" defTabSz="457200">
              <a:tabLst>
                <a:tab pos="139700" algn="l"/>
                <a:tab pos="457200" algn="l"/>
              </a:tabLst>
              <a:defRPr sz="2600">
                <a:solidFill>
                  <a:srgbClr val="0F0F0F"/>
                </a:solidFill>
                <a:latin typeface="Palatino"/>
                <a:ea typeface="Palatino"/>
                <a:cs typeface="Palatino"/>
                <a:sym typeface="Palatino"/>
              </a:defRPr>
            </a:pPr>
          </a:p>
          <a:p>
            <a:pPr marL="457200" indent="-457200" algn="l" defTabSz="457200">
              <a:tabLst>
                <a:tab pos="139700" algn="l"/>
                <a:tab pos="457200" algn="l"/>
              </a:tabLst>
              <a:defRPr b="1" sz="2800">
                <a:solidFill>
                  <a:srgbClr val="0F0F0F"/>
                </a:solidFill>
                <a:latin typeface="Palatino"/>
                <a:ea typeface="Palatino"/>
                <a:cs typeface="Palatino"/>
                <a:sym typeface="Palatino"/>
              </a:defRPr>
            </a:pPr>
            <a:r>
              <a:t>Improvements</a:t>
            </a:r>
            <a:r>
              <a:rPr b="0"/>
              <a:t>:</a:t>
            </a:r>
          </a:p>
          <a:p>
            <a:pPr marL="316990" indent="-316990" algn="l" defTabSz="457200">
              <a:buSzPct val="75000"/>
              <a:buChar char="•"/>
              <a:tabLst>
                <a:tab pos="139700" algn="l"/>
                <a:tab pos="457200" algn="l"/>
              </a:tabLst>
              <a:defRPr sz="2600">
                <a:solidFill>
                  <a:srgbClr val="0F0F0F"/>
                </a:solidFill>
                <a:latin typeface="Palatino"/>
                <a:ea typeface="Palatino"/>
                <a:cs typeface="Palatino"/>
                <a:sym typeface="Palatino"/>
              </a:defRPr>
            </a:pP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Consider the possibility of overfitting especially on the second more complex network, and apply techniques to overcome it.</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Both models may benefit from further hyperparameter tuning, additional feature engineering, or using a different architecture altogether.</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Use a base model, coming from a research to be able to compare the results much more efficient.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hank you for your time!"/>
          <p:cNvSpPr txBox="1"/>
          <p:nvPr>
            <p:ph type="body" sz="quarter" idx="1"/>
          </p:nvPr>
        </p:nvSpPr>
        <p:spPr>
          <a:xfrm>
            <a:off x="2374900" y="6000750"/>
            <a:ext cx="19621500" cy="939800"/>
          </a:xfrm>
          <a:prstGeom prst="rect">
            <a:avLst/>
          </a:prstGeom>
        </p:spPr>
        <p:txBody>
          <a:bodyPr anchor="ctr"/>
          <a:lstStyle>
            <a:lvl1pPr>
              <a:spcBef>
                <a:spcPts val="0"/>
              </a:spcBef>
              <a:defRPr i="0" sz="5000"/>
            </a:lvl1pPr>
          </a:lstStyle>
          <a:p>
            <a:pPr/>
            <a:r>
              <a:t>Thank you for your time!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lvl1pPr>
              <a:defRPr>
                <a:solidFill>
                  <a:srgbClr val="405740"/>
                </a:solidFill>
              </a:defRPr>
            </a:lvl1pPr>
          </a:lstStyle>
          <a:p>
            <a:pPr/>
            <a:r>
              <a:t>Introduction</a:t>
            </a:r>
          </a:p>
        </p:txBody>
      </p:sp>
      <p:sp>
        <p:nvSpPr>
          <p:cNvPr id="141" name="The scope of this project is the analysis of the time series for hourly water consumption data and the creation of a model to predict the daily water consumption for the next year.…"/>
          <p:cNvSpPr txBox="1"/>
          <p:nvPr/>
        </p:nvSpPr>
        <p:spPr>
          <a:xfrm>
            <a:off x="905576" y="4775200"/>
            <a:ext cx="22588772"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just">
              <a:defRPr sz="3000">
                <a:latin typeface="Palatino"/>
                <a:ea typeface="Palatino"/>
                <a:cs typeface="Palatino"/>
                <a:sym typeface="Palatino"/>
              </a:defRPr>
            </a:pPr>
            <a:r>
              <a:t>The scope of this project is the analysis of the time series for hourly water consumption data and the creation of a model to predict the daily water consumption for the next year.</a:t>
            </a:r>
          </a:p>
          <a:p>
            <a:pPr algn="just">
              <a:defRPr sz="3000">
                <a:latin typeface="Palatino"/>
                <a:ea typeface="Palatino"/>
                <a:cs typeface="Palatino"/>
                <a:sym typeface="Palatino"/>
              </a:defRPr>
            </a:pPr>
          </a:p>
          <a:p>
            <a:pPr algn="just">
              <a:defRPr sz="3000">
                <a:latin typeface="Palatino"/>
                <a:ea typeface="Palatino"/>
                <a:cs typeface="Palatino"/>
                <a:sym typeface="Palatino"/>
              </a:defRPr>
            </a:pPr>
            <a:r>
              <a:t>The given dataset, provides hourly data on water consumption for the years 2002 to 2016 and consists of two columns:</a:t>
            </a:r>
          </a:p>
          <a:p>
            <a:pPr marL="390143" indent="-390143" algn="just">
              <a:buSzPct val="75000"/>
              <a:buChar char="-"/>
              <a:defRPr sz="3000">
                <a:latin typeface="Palatino"/>
                <a:ea typeface="Palatino"/>
                <a:cs typeface="Palatino"/>
                <a:sym typeface="Palatino"/>
              </a:defRPr>
            </a:pPr>
            <a:r>
              <a:t>Datetime: This column records the date and time of the observation. The format used is 'YYYY-MM-DD HH:MM:SS’.</a:t>
            </a:r>
          </a:p>
          <a:p>
            <a:pPr marL="390143" indent="-390143" algn="just">
              <a:buSzPct val="75000"/>
              <a:buChar char="-"/>
              <a:defRPr sz="3000">
                <a:latin typeface="Palatino"/>
                <a:ea typeface="Palatino"/>
                <a:cs typeface="Palatino"/>
                <a:sym typeface="Palatino"/>
              </a:defRPr>
            </a:pPr>
            <a:r>
              <a:t>Consumption: This column shows the water consumption, presumably measured in a specific unit during each  datetime.</a:t>
            </a:r>
          </a:p>
          <a:p>
            <a:pPr algn="just">
              <a:defRPr sz="3000">
                <a:latin typeface="Palatino"/>
                <a:ea typeface="Palatino"/>
                <a:cs typeface="Palatino"/>
                <a:sym typeface="Palatino"/>
              </a:defRPr>
            </a:pPr>
          </a:p>
          <a:p>
            <a:pPr algn="just">
              <a:defRPr sz="3000">
                <a:latin typeface="Palatino"/>
                <a:ea typeface="Palatino"/>
                <a:cs typeface="Palatino"/>
                <a:sym typeface="Palatino"/>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irst Notes:…"/>
          <p:cNvSpPr txBox="1"/>
          <p:nvPr/>
        </p:nvSpPr>
        <p:spPr>
          <a:xfrm>
            <a:off x="961530" y="2119472"/>
            <a:ext cx="10754866"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000" u="sng">
                <a:latin typeface="Palatino"/>
                <a:ea typeface="Palatino"/>
                <a:cs typeface="Palatino"/>
                <a:sym typeface="Palatino"/>
              </a:defRPr>
            </a:pPr>
            <a:r>
              <a:t>First Notes:</a:t>
            </a:r>
          </a:p>
          <a:p>
            <a:pPr algn="just">
              <a:defRPr sz="3000">
                <a:latin typeface="Palatino"/>
                <a:ea typeface="Palatino"/>
                <a:cs typeface="Palatino"/>
                <a:sym typeface="Palatino"/>
              </a:defRPr>
            </a:pPr>
          </a:p>
          <a:p>
            <a:pPr marL="365758" indent="-365758" algn="just">
              <a:buSzPct val="75000"/>
              <a:buChar char="•"/>
              <a:defRPr sz="3000">
                <a:latin typeface="Palatino"/>
                <a:ea typeface="Palatino"/>
                <a:cs typeface="Palatino"/>
                <a:sym typeface="Palatino"/>
              </a:defRPr>
            </a:pPr>
            <a:r>
              <a:t>There are no missing values.</a:t>
            </a:r>
          </a:p>
          <a:p>
            <a:pPr marL="365758" indent="-365758" algn="just">
              <a:buSzPct val="75000"/>
              <a:buChar char="•"/>
              <a:defRPr sz="3000">
                <a:latin typeface="Palatino"/>
                <a:ea typeface="Palatino"/>
                <a:cs typeface="Palatino"/>
                <a:sym typeface="Palatino"/>
              </a:defRPr>
            </a:pPr>
            <a:r>
              <a:t>Average hourly water consumption: 32187.1 units.</a:t>
            </a:r>
          </a:p>
          <a:p>
            <a:pPr marL="365758" indent="-365758" algn="just">
              <a:buSzPct val="75000"/>
              <a:buChar char="•"/>
              <a:defRPr sz="3000">
                <a:latin typeface="Palatino"/>
                <a:ea typeface="Palatino"/>
                <a:cs typeface="Palatino"/>
                <a:sym typeface="Palatino"/>
              </a:defRPr>
            </a:pPr>
            <a:r>
              <a:t>Standard deviation: 6489.8  </a:t>
            </a:r>
          </a:p>
          <a:p>
            <a:pPr marL="365758" indent="-365758" algn="just">
              <a:buSzPct val="75000"/>
              <a:buChar char="•"/>
              <a:defRPr sz="3000">
                <a:latin typeface="Palatino"/>
                <a:ea typeface="Palatino"/>
                <a:cs typeface="Palatino"/>
                <a:sym typeface="Palatino"/>
              </a:defRPr>
            </a:pPr>
            <a:r>
              <a:t>Minimum hourly consumption: 14544.0</a:t>
            </a:r>
          </a:p>
          <a:p>
            <a:pPr marL="365758" indent="-365758" algn="just">
              <a:buSzPct val="75000"/>
              <a:buChar char="•"/>
              <a:defRPr sz="3000">
                <a:latin typeface="Palatino"/>
                <a:ea typeface="Palatino"/>
                <a:cs typeface="Palatino"/>
                <a:sym typeface="Palatino"/>
              </a:defRPr>
            </a:pPr>
            <a:r>
              <a:t>Maximum hourly consumption: 62009.0</a:t>
            </a:r>
          </a:p>
        </p:txBody>
      </p:sp>
      <p:sp>
        <p:nvSpPr>
          <p:cNvPr id="144" name="Positive skewness. This means there are more occasional values that are higher than the average than those lower than the average."/>
          <p:cNvSpPr txBox="1"/>
          <p:nvPr/>
        </p:nvSpPr>
        <p:spPr>
          <a:xfrm>
            <a:off x="10172244" y="7814838"/>
            <a:ext cx="5766557" cy="198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2800">
                <a:latin typeface="Palatino"/>
                <a:ea typeface="Palatino"/>
                <a:cs typeface="Palatino"/>
                <a:sym typeface="Palatino"/>
              </a:defRPr>
            </a:pPr>
            <a:r>
              <a:t>Positive skewness. </a:t>
            </a:r>
            <a:r>
              <a:rPr b="0"/>
              <a:t>This means there are more occasional values that are higher than the average than those lower than the average. </a:t>
            </a:r>
          </a:p>
        </p:txBody>
      </p:sp>
      <p:sp>
        <p:nvSpPr>
          <p:cNvPr id="145" name="Q1: 27.664, Q2: 31.543, Q3: 35.762 =&gt; |Q2 - Q1| &gt; |Q2 - Q3|"/>
          <p:cNvSpPr txBox="1"/>
          <p:nvPr/>
        </p:nvSpPr>
        <p:spPr>
          <a:xfrm>
            <a:off x="10172244" y="9979281"/>
            <a:ext cx="5766558"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2800">
                <a:latin typeface="Palatino"/>
                <a:ea typeface="Palatino"/>
                <a:cs typeface="Palatino"/>
                <a:sym typeface="Palatino"/>
              </a:defRPr>
            </a:lvl1pPr>
          </a:lstStyle>
          <a:p>
            <a:pPr/>
            <a:r>
              <a:t>Q1: 27.664, Q2: 31.543, Q3: 35.762 =&gt; |Q2 - Q1| &gt; |Q2 - Q3|</a:t>
            </a:r>
          </a:p>
        </p:txBody>
      </p:sp>
      <p:pic>
        <p:nvPicPr>
          <p:cNvPr id="146" name="hourly_distribution.jpg" descr="hourly_distribution.jpg"/>
          <p:cNvPicPr>
            <a:picLocks noChangeAspect="1"/>
          </p:cNvPicPr>
          <p:nvPr/>
        </p:nvPicPr>
        <p:blipFill>
          <a:blip r:embed="rId2">
            <a:extLst/>
          </a:blip>
          <a:srcRect l="0" t="5081" r="0" b="5081"/>
          <a:stretch>
            <a:fillRect/>
          </a:stretch>
        </p:blipFill>
        <p:spPr>
          <a:xfrm>
            <a:off x="959614" y="6768386"/>
            <a:ext cx="8167046" cy="4402232"/>
          </a:xfrm>
          <a:prstGeom prst="rect">
            <a:avLst/>
          </a:prstGeom>
          <a:ln w="12700">
            <a:miter lim="400000"/>
          </a:ln>
        </p:spPr>
      </p:pic>
      <p:sp>
        <p:nvSpPr>
          <p:cNvPr id="147" name="Line"/>
          <p:cNvSpPr/>
          <p:nvPr/>
        </p:nvSpPr>
        <p:spPr>
          <a:xfrm flipH="1">
            <a:off x="6035049" y="10024506"/>
            <a:ext cx="3829795" cy="3"/>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148" name="Line"/>
          <p:cNvSpPr/>
          <p:nvPr/>
        </p:nvSpPr>
        <p:spPr>
          <a:xfrm flipH="1">
            <a:off x="4403525" y="8103600"/>
            <a:ext cx="5461319" cy="51978"/>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149" name="Line"/>
          <p:cNvSpPr/>
          <p:nvPr/>
        </p:nvSpPr>
        <p:spPr>
          <a:xfrm flipV="1">
            <a:off x="1837223" y="8186387"/>
            <a:ext cx="2" cy="3183247"/>
          </a:xfrm>
          <a:prstGeom prst="line">
            <a:avLst/>
          </a:prstGeom>
          <a:ln w="38100" cap="rnd">
            <a:solidFill>
              <a:srgbClr val="4E7C4A"/>
            </a:solidFill>
            <a:custDash>
              <a:ds d="100000" sp="200000"/>
            </a:custDash>
            <a:miter lim="400000"/>
          </a:ln>
        </p:spPr>
        <p:txBody>
          <a:bodyPr lIns="45718" tIns="45718" rIns="45718" bIns="45718"/>
          <a:lstStyle/>
          <a:p>
            <a:pPr/>
          </a:p>
        </p:txBody>
      </p:sp>
      <p:sp>
        <p:nvSpPr>
          <p:cNvPr id="150" name="Line"/>
          <p:cNvSpPr/>
          <p:nvPr/>
        </p:nvSpPr>
        <p:spPr>
          <a:xfrm flipH="1">
            <a:off x="1848260" y="8129589"/>
            <a:ext cx="2196013" cy="2"/>
          </a:xfrm>
          <a:prstGeom prst="line">
            <a:avLst/>
          </a:prstGeom>
          <a:ln w="38100" cap="rnd">
            <a:solidFill>
              <a:srgbClr val="4E7C4A"/>
            </a:solidFill>
            <a:custDash>
              <a:ds d="100000" sp="200000"/>
            </a:custDash>
            <a:miter lim="400000"/>
          </a:ln>
        </p:spPr>
        <p:txBody>
          <a:bodyPr lIns="45718" tIns="45718" rIns="45718" bIns="45718"/>
          <a:lstStyle/>
          <a:p>
            <a:pPr/>
          </a:p>
        </p:txBody>
      </p:sp>
      <p:sp>
        <p:nvSpPr>
          <p:cNvPr id="151" name="Mesokurtic distribution: The distribution is neither excessively peaked nor flat-tailed, while there might be a moderate risk of extreme values."/>
          <p:cNvSpPr txBox="1"/>
          <p:nvPr/>
        </p:nvSpPr>
        <p:spPr>
          <a:xfrm>
            <a:off x="1701482" y="11411288"/>
            <a:ext cx="14423875"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2800">
                <a:latin typeface="Palatino"/>
                <a:ea typeface="Palatino"/>
                <a:cs typeface="Palatino"/>
                <a:sym typeface="Palatino"/>
              </a:defRPr>
            </a:pPr>
            <a:r>
              <a:t>Mesokurtic distribution: T</a:t>
            </a:r>
            <a:r>
              <a:rPr b="0"/>
              <a:t>he distribution is neither excessively peaked nor flat-tailed, while there might be a moderate risk of extreme values.</a:t>
            </a:r>
          </a:p>
        </p:txBody>
      </p:sp>
      <p:pic>
        <p:nvPicPr>
          <p:cNvPr id="152" name="total_box_plot.jpg" descr="total_box_plot.jpg"/>
          <p:cNvPicPr>
            <a:picLocks noChangeAspect="1"/>
          </p:cNvPicPr>
          <p:nvPr/>
        </p:nvPicPr>
        <p:blipFill>
          <a:blip r:embed="rId3">
            <a:extLst/>
          </a:blip>
          <a:stretch>
            <a:fillRect/>
          </a:stretch>
        </p:blipFill>
        <p:spPr>
          <a:xfrm>
            <a:off x="16984535" y="6746892"/>
            <a:ext cx="6439850" cy="4829886"/>
          </a:xfrm>
          <a:prstGeom prst="rect">
            <a:avLst/>
          </a:prstGeom>
          <a:ln w="12700">
            <a:miter lim="400000"/>
          </a:ln>
        </p:spPr>
      </p:pic>
      <p:sp>
        <p:nvSpPr>
          <p:cNvPr id="153" name="Line"/>
          <p:cNvSpPr/>
          <p:nvPr/>
        </p:nvSpPr>
        <p:spPr>
          <a:xfrm flipH="1">
            <a:off x="16246202" y="8612476"/>
            <a:ext cx="3196247" cy="2"/>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154" name="Line"/>
          <p:cNvSpPr/>
          <p:nvPr/>
        </p:nvSpPr>
        <p:spPr>
          <a:xfrm flipH="1">
            <a:off x="16285979" y="11739609"/>
            <a:ext cx="5712676" cy="2"/>
          </a:xfrm>
          <a:prstGeom prst="line">
            <a:avLst/>
          </a:prstGeom>
          <a:ln w="38100" cap="rnd">
            <a:solidFill>
              <a:srgbClr val="3C5D38"/>
            </a:solidFill>
            <a:custDash>
              <a:ds d="100000" sp="200000"/>
            </a:custDash>
            <a:miter lim="400000"/>
          </a:ln>
        </p:spPr>
        <p:txBody>
          <a:bodyPr lIns="45718" tIns="45718" rIns="45718" bIns="45718"/>
          <a:lstStyle/>
          <a:p>
            <a:pPr/>
          </a:p>
        </p:txBody>
      </p:sp>
      <p:sp>
        <p:nvSpPr>
          <p:cNvPr id="155" name="Line"/>
          <p:cNvSpPr/>
          <p:nvPr/>
        </p:nvSpPr>
        <p:spPr>
          <a:xfrm flipV="1">
            <a:off x="21959056" y="8318395"/>
            <a:ext cx="2" cy="3412225"/>
          </a:xfrm>
          <a:prstGeom prst="line">
            <a:avLst/>
          </a:prstGeom>
          <a:ln w="38100" cap="rnd">
            <a:solidFill>
              <a:srgbClr val="3C5D38"/>
            </a:solidFill>
            <a:custDash>
              <a:ds d="100000" sp="200000"/>
            </a:custDash>
            <a:miter lim="400000"/>
          </a:ln>
        </p:spPr>
        <p:txBody>
          <a:bodyPr lIns="45718" tIns="45718" rIns="45718" bIns="45718"/>
          <a:lstStyle/>
          <a:p>
            <a:pPr/>
          </a:p>
        </p:txBody>
      </p:sp>
      <p:sp>
        <p:nvSpPr>
          <p:cNvPr id="156" name="Line"/>
          <p:cNvSpPr/>
          <p:nvPr/>
        </p:nvSpPr>
        <p:spPr>
          <a:xfrm flipH="1">
            <a:off x="20752488" y="8418158"/>
            <a:ext cx="1214931" cy="2"/>
          </a:xfrm>
          <a:prstGeom prst="line">
            <a:avLst/>
          </a:prstGeom>
          <a:ln w="38100" cap="rnd">
            <a:solidFill>
              <a:srgbClr val="3C5D38"/>
            </a:solidFill>
            <a:custDash>
              <a:ds d="100000" sp="200000"/>
            </a:custDash>
            <a:miter lim="400000"/>
          </a:ln>
        </p:spPr>
        <p:txBody>
          <a:bodyPr lIns="45718" tIns="45718" rIns="45718" bIns="45718"/>
          <a:lstStyle/>
          <a:p>
            <a:pPr/>
          </a:p>
        </p:txBody>
      </p:sp>
      <p:pic>
        <p:nvPicPr>
          <p:cNvPr id="157" name="Screenshot 2023-11-11 at 11.35.26 AM.png" descr="Screenshot 2023-11-11 at 11.35.26 AM.png"/>
          <p:cNvPicPr>
            <a:picLocks noChangeAspect="1"/>
          </p:cNvPicPr>
          <p:nvPr/>
        </p:nvPicPr>
        <p:blipFill>
          <a:blip r:embed="rId4">
            <a:extLst/>
          </a:blip>
          <a:stretch>
            <a:fillRect/>
          </a:stretch>
        </p:blipFill>
        <p:spPr>
          <a:xfrm>
            <a:off x="17985364" y="2317480"/>
            <a:ext cx="5338237" cy="3598243"/>
          </a:xfrm>
          <a:prstGeom prst="rect">
            <a:avLst/>
          </a:prstGeom>
          <a:ln w="12700">
            <a:miter lim="400000"/>
          </a:ln>
        </p:spPr>
      </p:pic>
      <p:sp>
        <p:nvSpPr>
          <p:cNvPr id="158" name="Water Consumption | Basic Statistics"/>
          <p:cNvSpPr txBox="1"/>
          <p:nvPr/>
        </p:nvSpPr>
        <p:spPr>
          <a:xfrm>
            <a:off x="7535467" y="622710"/>
            <a:ext cx="91103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 Basic Statistics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hourly_lineplot.jpg" descr="hourly_lineplot.jpg"/>
          <p:cNvPicPr>
            <a:picLocks noChangeAspect="1"/>
          </p:cNvPicPr>
          <p:nvPr/>
        </p:nvPicPr>
        <p:blipFill>
          <a:blip r:embed="rId2">
            <a:extLst/>
          </a:blip>
          <a:stretch>
            <a:fillRect/>
          </a:stretch>
        </p:blipFill>
        <p:spPr>
          <a:xfrm>
            <a:off x="2011438" y="1992385"/>
            <a:ext cx="8430200" cy="4215102"/>
          </a:xfrm>
          <a:prstGeom prst="rect">
            <a:avLst/>
          </a:prstGeom>
          <a:ln w="12700">
            <a:miter lim="400000"/>
          </a:ln>
        </p:spPr>
      </p:pic>
      <p:sp>
        <p:nvSpPr>
          <p:cNvPr id="161" name="Water Consumption | Components"/>
          <p:cNvSpPr txBox="1"/>
          <p:nvPr/>
        </p:nvSpPr>
        <p:spPr>
          <a:xfrm>
            <a:off x="7535467" y="622710"/>
            <a:ext cx="86664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Components</a:t>
            </a:r>
          </a:p>
        </p:txBody>
      </p:sp>
      <p:pic>
        <p:nvPicPr>
          <p:cNvPr id="162" name="Screenshot 2023-11-11 at 1.41.33 PM.png" descr="Screenshot 2023-11-11 at 1.41.33 PM.png"/>
          <p:cNvPicPr>
            <a:picLocks noChangeAspect="1"/>
          </p:cNvPicPr>
          <p:nvPr/>
        </p:nvPicPr>
        <p:blipFill>
          <a:blip r:embed="rId3">
            <a:extLst/>
          </a:blip>
          <a:stretch>
            <a:fillRect/>
          </a:stretch>
        </p:blipFill>
        <p:spPr>
          <a:xfrm>
            <a:off x="1938933" y="8474502"/>
            <a:ext cx="8575210" cy="4172580"/>
          </a:xfrm>
          <a:prstGeom prst="rect">
            <a:avLst/>
          </a:prstGeom>
          <a:ln w="12700">
            <a:miter lim="400000"/>
          </a:ln>
        </p:spPr>
      </p:pic>
      <p:pic>
        <p:nvPicPr>
          <p:cNvPr id="163" name="Screenshot 2023-11-11 at 1.46.15 PM.png" descr="Screenshot 2023-11-11 at 1.46.15 PM.png"/>
          <p:cNvPicPr>
            <a:picLocks noChangeAspect="1"/>
          </p:cNvPicPr>
          <p:nvPr/>
        </p:nvPicPr>
        <p:blipFill>
          <a:blip r:embed="rId4">
            <a:extLst/>
          </a:blip>
          <a:stretch>
            <a:fillRect/>
          </a:stretch>
        </p:blipFill>
        <p:spPr>
          <a:xfrm>
            <a:off x="13631856" y="2138666"/>
            <a:ext cx="8575209" cy="3922540"/>
          </a:xfrm>
          <a:prstGeom prst="rect">
            <a:avLst/>
          </a:prstGeom>
          <a:ln w="12700">
            <a:miter lim="400000"/>
          </a:ln>
        </p:spPr>
      </p:pic>
      <p:sp>
        <p:nvSpPr>
          <p:cNvPr id="164" name="The pattern seems regular and consists of consistent periods of high and low consumption, suggesting a deterministic seasonality. The variability is also evident with some spikes higher than others, which could be indicative of special events or seasonal"/>
          <p:cNvSpPr txBox="1"/>
          <p:nvPr/>
        </p:nvSpPr>
        <p:spPr>
          <a:xfrm>
            <a:off x="1328004" y="6553593"/>
            <a:ext cx="9797068"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200">
                <a:latin typeface="Palatino"/>
                <a:ea typeface="Palatino"/>
                <a:cs typeface="Palatino"/>
                <a:sym typeface="Palatino"/>
              </a:defRPr>
            </a:lvl1pPr>
          </a:lstStyle>
          <a:p>
            <a:pPr/>
            <a:r>
              <a:t>The pattern seems regular and consists of consistent periods of high and low consumption, suggesting a deterministic seasonality. The variability is also evident with some spikes higher than others, which could be indicative of special events or seasonal changes affecting water usage.</a:t>
            </a:r>
          </a:p>
        </p:txBody>
      </p:sp>
      <p:sp>
        <p:nvSpPr>
          <p:cNvPr id="165" name="Using a daily plot for the year 2002, for simplicity reasons, it seems that it smooths out the hourly spikes but still shows variability from day to day. We can see some patterns that might correspond to specific days marking specific kind of consumption"/>
          <p:cNvSpPr txBox="1"/>
          <p:nvPr/>
        </p:nvSpPr>
        <p:spPr>
          <a:xfrm>
            <a:off x="11294692" y="9405091"/>
            <a:ext cx="6334627"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200">
                <a:latin typeface="Palatino"/>
                <a:ea typeface="Palatino"/>
                <a:cs typeface="Palatino"/>
                <a:sym typeface="Palatino"/>
              </a:defRPr>
            </a:lvl1pPr>
          </a:lstStyle>
          <a:p>
            <a:pPr/>
            <a:r>
              <a:t>Using a daily plot for the year 2002, for simplicity reasons, it seems that it smooths out the hourly spikes but still shows variability from day to day. We can see some patterns that might correspond to specific days marking specific kind of consumption units.</a:t>
            </a:r>
          </a:p>
        </p:txBody>
      </p:sp>
      <p:graphicFrame>
        <p:nvGraphicFramePr>
          <p:cNvPr id="166" name="Table 1"/>
          <p:cNvGraphicFramePr/>
          <p:nvPr/>
        </p:nvGraphicFramePr>
        <p:xfrm>
          <a:off x="18409871" y="8968992"/>
          <a:ext cx="4609726" cy="31836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868299"/>
                <a:gridCol w="2741423"/>
              </a:tblGrid>
              <a:tr h="476831">
                <a:tc>
                  <a:txBody>
                    <a:bodyPr/>
                    <a:lstStyle/>
                    <a:p>
                      <a:pPr defTabSz="914400">
                        <a:defRPr sz="1800">
                          <a:solidFill>
                            <a:srgbClr val="000000"/>
                          </a:solidFill>
                        </a:defRPr>
                      </a:pPr>
                      <a:r>
                        <a:rPr>
                          <a:solidFill>
                            <a:srgbClr val="FFFFFF"/>
                          </a:solidFill>
                          <a:sym typeface="Bodoni SvtyTwo ITC TT-Book"/>
                        </a:rPr>
                        <a:t>DayOfWeek</a:t>
                      </a:r>
                    </a:p>
                  </a:txBody>
                  <a:tcPr marL="50800" marR="50800" marT="50800" marB="50800" anchor="ctr" anchorCtr="0" horzOverflow="overflow">
                    <a:solidFill>
                      <a:srgbClr val="89847F"/>
                    </a:solidFill>
                  </a:tcPr>
                </a:tc>
                <a:tc>
                  <a:txBody>
                    <a:bodyPr/>
                    <a:lstStyle/>
                    <a:p>
                      <a:pPr defTabSz="914400">
                        <a:defRPr sz="1800">
                          <a:solidFill>
                            <a:srgbClr val="000000"/>
                          </a:solidFill>
                        </a:defRPr>
                      </a:pPr>
                      <a:r>
                        <a:rPr>
                          <a:solidFill>
                            <a:srgbClr val="FFFFFF"/>
                          </a:solidFill>
                          <a:sym typeface="Bodoni SvtyTwo ITC TT-Book"/>
                        </a:rPr>
                        <a:t>AverageConsumption</a:t>
                      </a:r>
                    </a:p>
                  </a:txBody>
                  <a:tcPr marL="50800" marR="50800" marT="50800" marB="50800" anchor="ctr" anchorCtr="0" horzOverflow="overflow">
                    <a:solidFill>
                      <a:srgbClr val="89847F"/>
                    </a:solidFill>
                  </a:tcPr>
                </a:tc>
              </a:tr>
              <a:tr h="386681">
                <a:tc>
                  <a:txBody>
                    <a:bodyPr/>
                    <a:lstStyle/>
                    <a:p>
                      <a:pPr defTabSz="914400">
                        <a:defRPr sz="1800">
                          <a:solidFill>
                            <a:srgbClr val="000000"/>
                          </a:solidFill>
                        </a:defRPr>
                      </a:pPr>
                      <a:r>
                        <a:rPr>
                          <a:solidFill>
                            <a:srgbClr val="FFFFFF"/>
                          </a:solidFill>
                          <a:sym typeface="Bodoni SvtyTwo ITC TT-Book"/>
                        </a:rPr>
                        <a:t>Monday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32499.676282</a:t>
                      </a:r>
                    </a:p>
                  </a:txBody>
                  <a:tcPr marL="50800" marR="50800" marT="50800" marB="50800" anchor="ctr" anchorCtr="0" horzOverflow="overflow">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Tuesday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33261.385015</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Wednesday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33254.927083</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Thursday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32690.646635</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Friday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31976.211538</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Saturday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29018.332532</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Sunday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28215.860089</a:t>
                      </a:r>
                    </a:p>
                  </a:txBody>
                  <a:tcPr marL="50800" marR="50800" marT="50800" marB="50800" anchor="ctr" anchorCtr="0" horzOverflow="overflow">
                    <a:lnT w="12700">
                      <a:solidFill>
                        <a:srgbClr val="C9C3BA"/>
                      </a:solidFill>
                      <a:miter lim="400000"/>
                    </a:lnT>
                  </a:tcPr>
                </a:tc>
              </a:tr>
            </a:tbl>
          </a:graphicData>
        </a:graphic>
      </p:graphicFrame>
      <p:sp>
        <p:nvSpPr>
          <p:cNvPr id="167" name="The weekly averages demonstrate that the water consumption marks high spots during the summer months of a year, and lower ones during the cold season. Compared to the daily data, the weekly averages smooth out the noise, making it easier to observe the s"/>
          <p:cNvSpPr txBox="1"/>
          <p:nvPr/>
        </p:nvSpPr>
        <p:spPr>
          <a:xfrm>
            <a:off x="13020926" y="6553593"/>
            <a:ext cx="9797067"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200">
                <a:latin typeface="Palatino"/>
                <a:ea typeface="Palatino"/>
                <a:cs typeface="Palatino"/>
                <a:sym typeface="Palatino"/>
              </a:defRPr>
            </a:lvl1pPr>
          </a:lstStyle>
          <a:p>
            <a:pPr/>
            <a:r>
              <a:t>The weekly averages demonstrate that the water consumption marks high spots during the summer months of a year, and lower ones during the cold season. Compared to the daily data, the weekly averages smooth out the noise, making it easier to observe the seasonal patterns.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ater Consumption | Decomposition"/>
          <p:cNvSpPr txBox="1"/>
          <p:nvPr/>
        </p:nvSpPr>
        <p:spPr>
          <a:xfrm>
            <a:off x="7535467" y="622710"/>
            <a:ext cx="927925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Decomposition</a:t>
            </a:r>
          </a:p>
        </p:txBody>
      </p:sp>
      <p:pic>
        <p:nvPicPr>
          <p:cNvPr id="170" name="resid_daily.jpeg" descr="resid_daily.jpeg"/>
          <p:cNvPicPr>
            <a:picLocks noChangeAspect="1"/>
          </p:cNvPicPr>
          <p:nvPr/>
        </p:nvPicPr>
        <p:blipFill>
          <a:blip r:embed="rId2">
            <a:extLst/>
          </a:blip>
          <a:stretch>
            <a:fillRect/>
          </a:stretch>
        </p:blipFill>
        <p:spPr>
          <a:xfrm>
            <a:off x="16188525" y="3059814"/>
            <a:ext cx="7375619" cy="3687812"/>
          </a:xfrm>
          <a:prstGeom prst="rect">
            <a:avLst/>
          </a:prstGeom>
          <a:ln w="12700">
            <a:miter lim="400000"/>
          </a:ln>
        </p:spPr>
      </p:pic>
      <p:pic>
        <p:nvPicPr>
          <p:cNvPr id="171" name="seasonality_daily (1).jpg" descr="seasonality_daily (1).jpg"/>
          <p:cNvPicPr>
            <a:picLocks noChangeAspect="1"/>
          </p:cNvPicPr>
          <p:nvPr/>
        </p:nvPicPr>
        <p:blipFill>
          <a:blip r:embed="rId3">
            <a:extLst/>
          </a:blip>
          <a:stretch>
            <a:fillRect/>
          </a:stretch>
        </p:blipFill>
        <p:spPr>
          <a:xfrm>
            <a:off x="8487285" y="3059814"/>
            <a:ext cx="7375621" cy="3687812"/>
          </a:xfrm>
          <a:prstGeom prst="rect">
            <a:avLst/>
          </a:prstGeom>
          <a:ln w="12700">
            <a:miter lim="400000"/>
          </a:ln>
        </p:spPr>
      </p:pic>
      <p:pic>
        <p:nvPicPr>
          <p:cNvPr id="172" name="trend_daily (1).jpg" descr="trend_daily (1).jpg"/>
          <p:cNvPicPr>
            <a:picLocks noChangeAspect="1"/>
          </p:cNvPicPr>
          <p:nvPr/>
        </p:nvPicPr>
        <p:blipFill>
          <a:blip r:embed="rId4">
            <a:extLst/>
          </a:blip>
          <a:stretch>
            <a:fillRect/>
          </a:stretch>
        </p:blipFill>
        <p:spPr>
          <a:xfrm>
            <a:off x="786046" y="3059814"/>
            <a:ext cx="7375622" cy="3687812"/>
          </a:xfrm>
          <a:prstGeom prst="rect">
            <a:avLst/>
          </a:prstGeom>
          <a:ln w="12700">
            <a:miter lim="400000"/>
          </a:ln>
        </p:spPr>
      </p:pic>
      <p:sp>
        <p:nvSpPr>
          <p:cNvPr id="173" name="Trend"/>
          <p:cNvSpPr txBox="1"/>
          <p:nvPr/>
        </p:nvSpPr>
        <p:spPr>
          <a:xfrm>
            <a:off x="3894022" y="2091742"/>
            <a:ext cx="115966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Trend</a:t>
            </a:r>
          </a:p>
        </p:txBody>
      </p:sp>
      <p:sp>
        <p:nvSpPr>
          <p:cNvPr id="174" name="Seasonality"/>
          <p:cNvSpPr txBox="1"/>
          <p:nvPr/>
        </p:nvSpPr>
        <p:spPr>
          <a:xfrm>
            <a:off x="11114782" y="2091742"/>
            <a:ext cx="215443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Seasonality</a:t>
            </a:r>
          </a:p>
        </p:txBody>
      </p:sp>
      <p:sp>
        <p:nvSpPr>
          <p:cNvPr id="175" name="Residual"/>
          <p:cNvSpPr txBox="1"/>
          <p:nvPr/>
        </p:nvSpPr>
        <p:spPr>
          <a:xfrm>
            <a:off x="19033469" y="2091742"/>
            <a:ext cx="168572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Residual</a:t>
            </a:r>
          </a:p>
        </p:txBody>
      </p:sp>
      <p:sp>
        <p:nvSpPr>
          <p:cNvPr id="176" name="It doesn’t seem to be any specific strong trend for the water consumption, but it is noticeable a downward trend beginning around the year of 2008, suggesting a reduction in the water consumption ever since. Also, there seem to appear some cyclical patte"/>
          <p:cNvSpPr txBox="1"/>
          <p:nvPr/>
        </p:nvSpPr>
        <p:spPr>
          <a:xfrm>
            <a:off x="823010" y="7080697"/>
            <a:ext cx="7301694"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It doesn’t seem to be any specific strong trend for the water consumption, but it is noticeable a downward trend beginning around the year of 2008, suggesting a reduction in the water consumption ever since. Also, there seem to appear some cyclical patterns alternating between rises and falls, probable related to economic trends as well or other external influences.</a:t>
            </a:r>
          </a:p>
        </p:txBody>
      </p:sp>
      <p:sp>
        <p:nvSpPr>
          <p:cNvPr id="177" name="The seasonal component displays a yearly repeating pattern within the data at regular intervals. The sharp peaks and troughs suggest a strong influence of the season to the water consumption units , potentially related to population &amp; agricultural needs "/>
          <p:cNvSpPr txBox="1"/>
          <p:nvPr/>
        </p:nvSpPr>
        <p:spPr>
          <a:xfrm>
            <a:off x="8541153" y="7080697"/>
            <a:ext cx="7301694"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The seasonal component displays a yearly repeating pattern within the data at regular intervals. The sharp peaks and troughs suggest a strong influence of the season to the water consumption units , potentially related to population &amp; agricultural needs or other periodic events. The steady variation, seems to be accurately captured by the additive model implanted for this decomposition. </a:t>
            </a:r>
          </a:p>
        </p:txBody>
      </p:sp>
      <p:sp>
        <p:nvSpPr>
          <p:cNvPr id="178" name="The residual plot displays the random fluctuations after the extraction of its trend and seasonality.  The plot exhibits occasional spikes, potentially indicating outliers or unusual occurrences not accounted for, by the model. However, the absence of a "/>
          <p:cNvSpPr txBox="1"/>
          <p:nvPr/>
        </p:nvSpPr>
        <p:spPr>
          <a:xfrm>
            <a:off x="16259297" y="7080697"/>
            <a:ext cx="7301693"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The residual plot displays the random fluctuations after the extraction of its trend and seasonality.  The plot exhibits occasional spikes, potentially indicating outliers or unusual occurrences not accounted for, by the model. However, the absence of a systematic pattern in the residuals is positive, indicating effective isolation of the trend and seasonal components from the initial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Water Consumption | Correlation"/>
          <p:cNvSpPr txBox="1"/>
          <p:nvPr/>
        </p:nvSpPr>
        <p:spPr>
          <a:xfrm>
            <a:off x="7535467" y="622710"/>
            <a:ext cx="8359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Correlation</a:t>
            </a:r>
          </a:p>
        </p:txBody>
      </p:sp>
      <p:pic>
        <p:nvPicPr>
          <p:cNvPr id="181" name="lag_plot_daily.jpg" descr="lag_plot_daily.jpg"/>
          <p:cNvPicPr>
            <a:picLocks noChangeAspect="1"/>
          </p:cNvPicPr>
          <p:nvPr/>
        </p:nvPicPr>
        <p:blipFill>
          <a:blip r:embed="rId2">
            <a:extLst/>
          </a:blip>
          <a:stretch>
            <a:fillRect/>
          </a:stretch>
        </p:blipFill>
        <p:spPr>
          <a:xfrm>
            <a:off x="1808153" y="2866412"/>
            <a:ext cx="8664745" cy="4332374"/>
          </a:xfrm>
          <a:prstGeom prst="rect">
            <a:avLst/>
          </a:prstGeom>
          <a:ln w="12700">
            <a:miter lim="400000"/>
          </a:ln>
        </p:spPr>
      </p:pic>
      <p:sp>
        <p:nvSpPr>
          <p:cNvPr id="182" name="Lag Plot"/>
          <p:cNvSpPr txBox="1"/>
          <p:nvPr/>
        </p:nvSpPr>
        <p:spPr>
          <a:xfrm>
            <a:off x="5334768" y="1851269"/>
            <a:ext cx="161151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Lag Plot</a:t>
            </a:r>
          </a:p>
        </p:txBody>
      </p:sp>
      <p:sp>
        <p:nvSpPr>
          <p:cNvPr id="183" name="Positive autocorrelation: Strong relation between the 2 sequenced daily water consumption units. In other words, high water consumption on one day is likely to be followed by high consumption the next day, and similar for the low values. There are some d"/>
          <p:cNvSpPr txBox="1"/>
          <p:nvPr/>
        </p:nvSpPr>
        <p:spPr>
          <a:xfrm>
            <a:off x="11073266" y="3686397"/>
            <a:ext cx="11792534"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Positive autocorrelation: Strong relation between the 2 sequenced daily water consumption units. In other words, high water consumption on one day is likely to be followed by high consumption the next day, and similar for the low values. There are some data points that deviate from the diagonal line, which could be outliers or anomalies, but overall the spread of the points is tight which suggests a strong autocorrelation between the data points.</a:t>
            </a:r>
          </a:p>
        </p:txBody>
      </p:sp>
      <p:pic>
        <p:nvPicPr>
          <p:cNvPr id="184" name="autocorrelation_lag.jpg" descr="autocorrelation_lag.jpg"/>
          <p:cNvPicPr>
            <a:picLocks noChangeAspect="1"/>
          </p:cNvPicPr>
          <p:nvPr/>
        </p:nvPicPr>
        <p:blipFill>
          <a:blip r:embed="rId3">
            <a:extLst/>
          </a:blip>
          <a:stretch>
            <a:fillRect/>
          </a:stretch>
        </p:blipFill>
        <p:spPr>
          <a:xfrm>
            <a:off x="1808153" y="8578887"/>
            <a:ext cx="8664745" cy="4332374"/>
          </a:xfrm>
          <a:prstGeom prst="rect">
            <a:avLst/>
          </a:prstGeom>
          <a:ln w="12700">
            <a:miter lim="400000"/>
          </a:ln>
        </p:spPr>
      </p:pic>
      <p:sp>
        <p:nvSpPr>
          <p:cNvPr id="185" name="Autocorrelation Plot"/>
          <p:cNvSpPr txBox="1"/>
          <p:nvPr/>
        </p:nvSpPr>
        <p:spPr>
          <a:xfrm>
            <a:off x="4244949" y="7578928"/>
            <a:ext cx="37911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Autocorrelation Plot</a:t>
            </a:r>
          </a:p>
        </p:txBody>
      </p:sp>
      <p:sp>
        <p:nvSpPr>
          <p:cNvPr id="186" name="The first bar indicates the autocorrelation at lag 1, which is close to 0.8 suggesting a strong autocorrelation from one day to another.…"/>
          <p:cNvSpPr txBox="1"/>
          <p:nvPr/>
        </p:nvSpPr>
        <p:spPr>
          <a:xfrm>
            <a:off x="11073266" y="8490823"/>
            <a:ext cx="11792534"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6990" indent="-316990">
              <a:spcBef>
                <a:spcPts val="2500"/>
              </a:spcBef>
              <a:buSzPct val="75000"/>
              <a:buChar char="•"/>
              <a:defRPr sz="2600">
                <a:latin typeface="Palatino"/>
                <a:ea typeface="Palatino"/>
                <a:cs typeface="Palatino"/>
                <a:sym typeface="Palatino"/>
              </a:defRPr>
            </a:pPr>
            <a:r>
              <a:t>The first bar indicates the autocorrelation at lag 1, which is close to 0.8 suggesting a strong autocorrelation from one day to another. </a:t>
            </a:r>
          </a:p>
          <a:p>
            <a:pPr marL="316990" indent="-316990">
              <a:spcBef>
                <a:spcPts val="2500"/>
              </a:spcBef>
              <a:buSzPct val="75000"/>
              <a:buChar char="•"/>
              <a:defRPr sz="2600">
                <a:latin typeface="Palatino"/>
                <a:ea typeface="Palatino"/>
                <a:cs typeface="Palatino"/>
                <a:sym typeface="Palatino"/>
              </a:defRPr>
            </a:pPr>
            <a:r>
              <a:t>Strong Positive Autocorrelation at shorter lags suggesting high day to day relationship in water consumption.</a:t>
            </a:r>
          </a:p>
          <a:p>
            <a:pPr marL="316990" indent="-316990">
              <a:spcBef>
                <a:spcPts val="2500"/>
              </a:spcBef>
              <a:buSzPct val="75000"/>
              <a:buChar char="•"/>
              <a:defRPr sz="2600">
                <a:latin typeface="Palatino"/>
                <a:ea typeface="Palatino"/>
                <a:cs typeface="Palatino"/>
                <a:sym typeface="Palatino"/>
              </a:defRPr>
            </a:pPr>
            <a:r>
              <a:t>Gradual decrease of autocorrelation over lag, which suggests that past values have significant effect on the future values, persistently.</a:t>
            </a:r>
          </a:p>
          <a:p>
            <a:pPr lvl="1" marL="926591" indent="-316991">
              <a:spcBef>
                <a:spcPts val="2500"/>
              </a:spcBef>
              <a:buSzPct val="75000"/>
              <a:buChar char="•"/>
              <a:defRPr sz="2600">
                <a:latin typeface="Palatino"/>
                <a:ea typeface="Palatino"/>
                <a:cs typeface="Palatino"/>
                <a:sym typeface="Palatino"/>
              </a:defRPr>
            </a:pPr>
            <a:r>
              <a:t>Possible weekly seasonality, as the lags 7, 14 21 etc seem to have significant peeks.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Water Consumption | Stationarity"/>
          <p:cNvSpPr txBox="1"/>
          <p:nvPr/>
        </p:nvSpPr>
        <p:spPr>
          <a:xfrm>
            <a:off x="7535467" y="622710"/>
            <a:ext cx="834580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Stationarity</a:t>
            </a:r>
          </a:p>
        </p:txBody>
      </p:sp>
      <p:sp>
        <p:nvSpPr>
          <p:cNvPr id="189" name="ADF Testing"/>
          <p:cNvSpPr txBox="1"/>
          <p:nvPr/>
        </p:nvSpPr>
        <p:spPr>
          <a:xfrm>
            <a:off x="2833506" y="4459952"/>
            <a:ext cx="236458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ADF Testing</a:t>
            </a:r>
          </a:p>
        </p:txBody>
      </p:sp>
      <p:graphicFrame>
        <p:nvGraphicFramePr>
          <p:cNvPr id="190" name="Table 1"/>
          <p:cNvGraphicFramePr/>
          <p:nvPr/>
        </p:nvGraphicFramePr>
        <p:xfrm>
          <a:off x="2162493" y="8203646"/>
          <a:ext cx="4986443" cy="317395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54994"/>
                <a:gridCol w="2931445"/>
              </a:tblGrid>
              <a:tr h="1057982">
                <a:tc>
                  <a:txBody>
                    <a:bodyPr/>
                    <a:lstStyle/>
                    <a:p>
                      <a:pPr defTabSz="914400">
                        <a:defRPr sz="1800">
                          <a:solidFill>
                            <a:srgbClr val="000000"/>
                          </a:solidFill>
                        </a:defRPr>
                      </a:pPr>
                      <a:r>
                        <a:rPr b="1" sz="2100">
                          <a:solidFill>
                            <a:srgbClr val="414141"/>
                          </a:solidFill>
                          <a:latin typeface="Palatino"/>
                          <a:ea typeface="Palatino"/>
                          <a:cs typeface="Palatino"/>
                        </a:rPr>
                        <a:t>ADF STATISTIC</a:t>
                      </a:r>
                    </a:p>
                  </a:txBody>
                  <a:tcPr marL="25400" marR="25400" marT="25400" marB="25400" anchor="ctr" anchorCtr="0" horzOverflow="overflow">
                    <a:lnR w="12700">
                      <a:solidFill>
                        <a:srgbClr val="C9C3BA"/>
                      </a:solidFill>
                      <a:miter lim="400000"/>
                    </a:lnR>
                  </a:tcPr>
                </a:tc>
                <a:tc>
                  <a:txBody>
                    <a:bodyPr/>
                    <a:lstStyle/>
                    <a:p>
                      <a:pPr defTabSz="914400">
                        <a:defRPr sz="1800">
                          <a:solidFill>
                            <a:srgbClr val="000000"/>
                          </a:solidFill>
                        </a:defRPr>
                      </a:pPr>
                      <a:r>
                        <a:rPr sz="2100">
                          <a:solidFill>
                            <a:srgbClr val="414141"/>
                          </a:solidFill>
                          <a:latin typeface="Palatino"/>
                          <a:ea typeface="Palatino"/>
                          <a:cs typeface="Palatino"/>
                        </a:rPr>
                        <a:t>-7.979174</a:t>
                      </a:r>
                    </a:p>
                  </a:txBody>
                  <a:tcPr marL="25400" marR="25400" marT="25400" marB="25400" anchor="ctr" anchorCtr="0" horzOverflow="overflow">
                    <a:lnL w="12700">
                      <a:solidFill>
                        <a:srgbClr val="C9C3BA"/>
                      </a:solidFill>
                      <a:miter lim="400000"/>
                    </a:lnL>
                  </a:tcPr>
                </a:tc>
              </a:tr>
              <a:tr h="1057982">
                <a:tc>
                  <a:txBody>
                    <a:bodyPr/>
                    <a:lstStyle/>
                    <a:p>
                      <a:pPr defTabSz="914400">
                        <a:defRPr sz="1800">
                          <a:solidFill>
                            <a:srgbClr val="000000"/>
                          </a:solidFill>
                        </a:defRPr>
                      </a:pPr>
                      <a:r>
                        <a:rPr b="1" sz="2100">
                          <a:solidFill>
                            <a:srgbClr val="414141"/>
                          </a:solidFill>
                          <a:latin typeface="Palatino"/>
                          <a:ea typeface="Palatino"/>
                          <a:cs typeface="Palatino"/>
                        </a:rPr>
                        <a:t>P VALUE</a:t>
                      </a:r>
                    </a:p>
                  </a:txBody>
                  <a:tcPr marL="25400" marR="25400" marT="25400" marB="25400" anchor="ctr" anchorCtr="0" horzOverflow="overflow">
                    <a:lnR w="12700">
                      <a:solidFill>
                        <a:srgbClr val="C9C3BA"/>
                      </a:solidFill>
                      <a:miter lim="400000"/>
                    </a:lnR>
                  </a:tcPr>
                </a:tc>
                <a:tc>
                  <a:txBody>
                    <a:bodyPr/>
                    <a:lstStyle/>
                    <a:p>
                      <a:pPr defTabSz="914400">
                        <a:defRPr sz="1800">
                          <a:solidFill>
                            <a:srgbClr val="000000"/>
                          </a:solidFill>
                        </a:defRPr>
                      </a:pPr>
                      <a:r>
                        <a:rPr sz="2100">
                          <a:solidFill>
                            <a:srgbClr val="414141"/>
                          </a:solidFill>
                          <a:latin typeface="Palatino"/>
                          <a:ea typeface="Palatino"/>
                          <a:cs typeface="Palatino"/>
                        </a:rPr>
                        <a:t>2.651789445842063e-12</a:t>
                      </a:r>
                    </a:p>
                  </a:txBody>
                  <a:tcPr marL="25400" marR="25400" marT="25400" marB="25400" anchor="ctr" anchorCtr="0" horzOverflow="overflow">
                    <a:lnL w="12700">
                      <a:solidFill>
                        <a:srgbClr val="C9C3BA"/>
                      </a:solidFill>
                      <a:miter lim="400000"/>
                    </a:lnL>
                  </a:tcPr>
                </a:tc>
              </a:tr>
              <a:tr h="1057982">
                <a:tc>
                  <a:txBody>
                    <a:bodyPr/>
                    <a:lstStyle/>
                    <a:p>
                      <a:pPr defTabSz="914400">
                        <a:defRPr sz="1800">
                          <a:solidFill>
                            <a:srgbClr val="000000"/>
                          </a:solidFill>
                        </a:defRPr>
                      </a:pPr>
                      <a:r>
                        <a:rPr b="1" sz="2100">
                          <a:solidFill>
                            <a:srgbClr val="414141"/>
                          </a:solidFill>
                          <a:latin typeface="Palatino"/>
                          <a:ea typeface="Palatino"/>
                          <a:cs typeface="Palatino"/>
                        </a:rPr>
                        <a:t>CRITICAL VALUES</a:t>
                      </a:r>
                    </a:p>
                  </a:txBody>
                  <a:tcPr marL="25400" marR="25400" marT="25400" marB="25400" anchor="ctr" anchorCtr="0" horzOverflow="overflow">
                    <a:lnR w="12700">
                      <a:solidFill>
                        <a:srgbClr val="84817D"/>
                      </a:solidFill>
                      <a:miter lim="400000"/>
                    </a:lnR>
                  </a:tcPr>
                </a:tc>
                <a:tc>
                  <a:txBody>
                    <a:bodyPr/>
                    <a:lstStyle/>
                    <a:p>
                      <a:pPr defTabSz="914400">
                        <a:defRPr sz="2100">
                          <a:latin typeface="Palatino"/>
                          <a:ea typeface="Palatino"/>
                          <a:cs typeface="Palatino"/>
                        </a:defRPr>
                      </a:pPr>
                      <a:r>
                        <a:t>1%: -3.432</a:t>
                      </a:r>
                    </a:p>
                    <a:p>
                      <a:pPr defTabSz="914400">
                        <a:defRPr sz="2100">
                          <a:latin typeface="Palatino"/>
                          <a:ea typeface="Palatino"/>
                          <a:cs typeface="Palatino"/>
                        </a:defRPr>
                      </a:pPr>
                      <a:r>
                        <a:t>5%: -2.862</a:t>
                      </a:r>
                    </a:p>
                    <a:p>
                      <a:pPr defTabSz="914400">
                        <a:defRPr sz="2100">
                          <a:latin typeface="Palatino"/>
                          <a:ea typeface="Palatino"/>
                          <a:cs typeface="Palatino"/>
                        </a:defRPr>
                      </a:pPr>
                      <a:r>
                        <a:t>10%: -2.567</a:t>
                      </a:r>
                    </a:p>
                  </a:txBody>
                  <a:tcPr marL="25400" marR="25400" marT="25400" marB="25400" anchor="ctr" anchorCtr="0" horzOverflow="overflow">
                    <a:lnL w="12700">
                      <a:solidFill>
                        <a:srgbClr val="84817D"/>
                      </a:solidFill>
                      <a:miter lim="400000"/>
                    </a:lnL>
                  </a:tcPr>
                </a:tc>
              </a:tr>
            </a:tbl>
          </a:graphicData>
        </a:graphic>
      </p:graphicFrame>
      <p:sp>
        <p:nvSpPr>
          <p:cNvPr id="191" name="ADF Statistic: The value of the ADF statistic indicates strongly against the null hypothesis, thus it suggests a unit root present.…"/>
          <p:cNvSpPr txBox="1"/>
          <p:nvPr/>
        </p:nvSpPr>
        <p:spPr>
          <a:xfrm>
            <a:off x="8092014" y="8126921"/>
            <a:ext cx="13162233" cy="332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500"/>
              </a:spcBef>
              <a:defRPr b="1" sz="2600">
                <a:solidFill>
                  <a:srgbClr val="000000"/>
                </a:solidFill>
                <a:latin typeface="Palatino"/>
                <a:ea typeface="Palatino"/>
                <a:cs typeface="Palatino"/>
                <a:sym typeface="Palatino"/>
              </a:defRPr>
            </a:pPr>
            <a:r>
              <a:t>ADF Statistic</a:t>
            </a:r>
            <a:r>
              <a:rPr b="0">
                <a:solidFill>
                  <a:srgbClr val="414141"/>
                </a:solidFill>
              </a:rPr>
              <a:t>: The value of the ADF statistic indicates strongly against the null hypothesis, thus it suggests a unit root present.</a:t>
            </a:r>
          </a:p>
          <a:p>
            <a:pPr>
              <a:spcBef>
                <a:spcPts val="2500"/>
              </a:spcBef>
              <a:defRPr b="1" sz="2600">
                <a:latin typeface="Palatino"/>
                <a:ea typeface="Palatino"/>
                <a:cs typeface="Palatino"/>
                <a:sym typeface="Palatino"/>
              </a:defRPr>
            </a:pPr>
            <a:r>
              <a:t>P-value: </a:t>
            </a:r>
            <a:r>
              <a:rPr b="0"/>
              <a:t>The p value is indeed small, almost zero, suggesting that the null hypothesis can be rejected high quite high degree of confidence.</a:t>
            </a:r>
          </a:p>
          <a:p>
            <a:pPr>
              <a:spcBef>
                <a:spcPts val="2500"/>
              </a:spcBef>
              <a:defRPr b="1" sz="2600">
                <a:latin typeface="Palatino"/>
                <a:ea typeface="Palatino"/>
                <a:cs typeface="Palatino"/>
                <a:sym typeface="Palatino"/>
              </a:defRPr>
            </a:pPr>
            <a:r>
              <a:t>Critical Values:</a:t>
            </a:r>
            <a:r>
              <a:rPr b="0"/>
              <a:t> The ads value is more negative than the 1%, 5% and 10%, which means that we can reject the null hypothesis.</a:t>
            </a:r>
          </a:p>
        </p:txBody>
      </p:sp>
      <p:sp>
        <p:nvSpPr>
          <p:cNvPr id="192" name="In order to create a sufficient time series forecasting model, we need consistency of distributions (Stationarity).  It doesn’t need to be strongly stationary a weak stationarity is also acceptable as long as the the way the variables relate to each othe"/>
          <p:cNvSpPr txBox="1"/>
          <p:nvPr/>
        </p:nvSpPr>
        <p:spPr>
          <a:xfrm>
            <a:off x="1946268" y="2624579"/>
            <a:ext cx="20491462"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600">
                <a:latin typeface="Palatino"/>
                <a:ea typeface="Palatino"/>
                <a:cs typeface="Palatino"/>
                <a:sym typeface="Palatino"/>
              </a:defRPr>
            </a:lvl1pPr>
          </a:lstStyle>
          <a:p>
            <a:pPr/>
            <a:r>
              <a:t>In order to create a sufficient time series forecasting model, we need consistency of distributions (Stationarity).  It doesn’t need to be strongly stationary a weak stationarity is also acceptable as long as the the way the variables relate to each other is consistent through time and depends only on the lag between each observations, while the mean and variance must remain constant over time.</a:t>
            </a:r>
          </a:p>
        </p:txBody>
      </p:sp>
      <p:sp>
        <p:nvSpPr>
          <p:cNvPr id="193" name="Stationarity"/>
          <p:cNvSpPr txBox="1"/>
          <p:nvPr/>
        </p:nvSpPr>
        <p:spPr>
          <a:xfrm>
            <a:off x="2909210" y="1901551"/>
            <a:ext cx="221317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Stationarity</a:t>
            </a:r>
          </a:p>
        </p:txBody>
      </p:sp>
      <p:sp>
        <p:nvSpPr>
          <p:cNvPr id="194" name="H0: Null Hypothesis assuming the time series is non-stationary, based on the presence of a unit-root.…"/>
          <p:cNvSpPr txBox="1"/>
          <p:nvPr/>
        </p:nvSpPr>
        <p:spPr>
          <a:xfrm>
            <a:off x="1947350" y="5515825"/>
            <a:ext cx="20489300" cy="226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latin typeface="Palatino"/>
                <a:ea typeface="Palatino"/>
                <a:cs typeface="Palatino"/>
                <a:sym typeface="Palatino"/>
              </a:defRPr>
            </a:pPr>
            <a:r>
              <a:t>H0: Null Hypothesis assuming the time series is non-stationary, based on the presence of a unit-root.</a:t>
            </a:r>
          </a:p>
          <a:p>
            <a:pPr algn="l">
              <a:defRPr sz="2600">
                <a:latin typeface="Palatino"/>
                <a:ea typeface="Palatino"/>
                <a:cs typeface="Palatino"/>
                <a:sym typeface="Palatino"/>
              </a:defRPr>
            </a:pPr>
            <a:r>
              <a:t>H1: Alternative Hypothesis proving the time series does not have a unit root, thus is stationary.</a:t>
            </a:r>
          </a:p>
          <a:p>
            <a:pPr algn="l">
              <a:defRPr sz="2600">
                <a:latin typeface="Palatino"/>
                <a:ea typeface="Palatino"/>
                <a:cs typeface="Palatino"/>
                <a:sym typeface="Palatino"/>
              </a:defRPr>
            </a:pPr>
          </a:p>
          <a:p>
            <a:pPr algn="l">
              <a:defRPr sz="2600">
                <a:latin typeface="Palatino"/>
                <a:ea typeface="Palatino"/>
                <a:cs typeface="Palatino"/>
                <a:sym typeface="Palatino"/>
              </a:defRPr>
            </a:pPr>
            <a:r>
              <a:t>The ADF test statistic is calculated from the estimated coefficient on the lagged values of the time series. The more negative the test statistic, the stronger the rejection of the null hypothesis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197" name="LSTM cell"/>
          <p:cNvSpPr txBox="1"/>
          <p:nvPr/>
        </p:nvSpPr>
        <p:spPr>
          <a:xfrm>
            <a:off x="10955841" y="1855528"/>
            <a:ext cx="19224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cell</a:t>
            </a:r>
          </a:p>
        </p:txBody>
      </p:sp>
      <p:sp>
        <p:nvSpPr>
          <p:cNvPr id="198" name="Choose irrelevant information that can be forgotten"/>
          <p:cNvSpPr txBox="1"/>
          <p:nvPr/>
        </p:nvSpPr>
        <p:spPr>
          <a:xfrm>
            <a:off x="2071424" y="4263579"/>
            <a:ext cx="4031887"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300">
                <a:latin typeface="Palatino"/>
                <a:ea typeface="Palatino"/>
                <a:cs typeface="Palatino"/>
                <a:sym typeface="Palatino"/>
              </a:defRPr>
            </a:lvl1pPr>
          </a:lstStyle>
          <a:p>
            <a:pPr/>
            <a:r>
              <a:t>Choose irrelevant information that can be forgotten </a:t>
            </a:r>
          </a:p>
        </p:txBody>
      </p:sp>
      <p:sp>
        <p:nvSpPr>
          <p:cNvPr id="199" name="Learn new information from the input"/>
          <p:cNvSpPr txBox="1"/>
          <p:nvPr/>
        </p:nvSpPr>
        <p:spPr>
          <a:xfrm>
            <a:off x="10862364" y="9325954"/>
            <a:ext cx="2828363"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300">
                <a:latin typeface="Palatino"/>
                <a:ea typeface="Palatino"/>
                <a:cs typeface="Palatino"/>
                <a:sym typeface="Palatino"/>
              </a:defRPr>
            </a:lvl1pPr>
          </a:lstStyle>
          <a:p>
            <a:pPr/>
            <a:r>
              <a:t>Learn new information from the input</a:t>
            </a:r>
          </a:p>
        </p:txBody>
      </p:sp>
      <p:sp>
        <p:nvSpPr>
          <p:cNvPr id="200" name="Line"/>
          <p:cNvSpPr/>
          <p:nvPr/>
        </p:nvSpPr>
        <p:spPr>
          <a:xfrm flipH="1">
            <a:off x="14862669" y="4597635"/>
            <a:ext cx="2724967" cy="1"/>
          </a:xfrm>
          <a:prstGeom prst="line">
            <a:avLst/>
          </a:prstGeom>
          <a:ln w="25400">
            <a:solidFill>
              <a:srgbClr val="414141"/>
            </a:solidFill>
            <a:miter lim="400000"/>
            <a:tailEnd type="triangle"/>
          </a:ln>
        </p:spPr>
        <p:txBody>
          <a:bodyPr lIns="45718" tIns="45718" rIns="45718" bIns="45718"/>
          <a:lstStyle/>
          <a:p>
            <a:pPr/>
          </a:p>
        </p:txBody>
      </p:sp>
      <p:sp>
        <p:nvSpPr>
          <p:cNvPr id="201" name="Pass updated information from the current tilmestep to next"/>
          <p:cNvSpPr txBox="1"/>
          <p:nvPr/>
        </p:nvSpPr>
        <p:spPr>
          <a:xfrm>
            <a:off x="17678927" y="4091754"/>
            <a:ext cx="4031887"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300">
                <a:latin typeface="Palatino"/>
                <a:ea typeface="Palatino"/>
                <a:cs typeface="Palatino"/>
                <a:sym typeface="Palatino"/>
              </a:defRPr>
            </a:lvl1pPr>
          </a:lstStyle>
          <a:p>
            <a:pPr/>
            <a:r>
              <a:t>Pass updated information from the current tilmestep to next</a:t>
            </a:r>
          </a:p>
        </p:txBody>
      </p:sp>
      <p:sp>
        <p:nvSpPr>
          <p:cNvPr id="202" name="Forget Gate"/>
          <p:cNvSpPr txBox="1"/>
          <p:nvPr/>
        </p:nvSpPr>
        <p:spPr>
          <a:xfrm>
            <a:off x="2673186" y="3669303"/>
            <a:ext cx="2828363"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700">
                <a:latin typeface="Palatino"/>
                <a:ea typeface="Palatino"/>
                <a:cs typeface="Palatino"/>
                <a:sym typeface="Palatino"/>
              </a:defRPr>
            </a:lvl1pPr>
          </a:lstStyle>
          <a:p>
            <a:pPr/>
            <a:r>
              <a:t>Forget Gate</a:t>
            </a:r>
          </a:p>
        </p:txBody>
      </p:sp>
      <p:sp>
        <p:nvSpPr>
          <p:cNvPr id="203" name="Input Gate"/>
          <p:cNvSpPr txBox="1"/>
          <p:nvPr/>
        </p:nvSpPr>
        <p:spPr>
          <a:xfrm>
            <a:off x="10862364" y="8788738"/>
            <a:ext cx="2828363"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700">
                <a:latin typeface="Palatino"/>
                <a:ea typeface="Palatino"/>
                <a:cs typeface="Palatino"/>
                <a:sym typeface="Palatino"/>
              </a:defRPr>
            </a:lvl1pPr>
          </a:lstStyle>
          <a:p>
            <a:pPr/>
            <a:r>
              <a:t>Input Gate</a:t>
            </a:r>
          </a:p>
        </p:txBody>
      </p:sp>
      <p:sp>
        <p:nvSpPr>
          <p:cNvPr id="204" name="Output Gate"/>
          <p:cNvSpPr txBox="1"/>
          <p:nvPr/>
        </p:nvSpPr>
        <p:spPr>
          <a:xfrm>
            <a:off x="18280688" y="3617888"/>
            <a:ext cx="2828363"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700">
                <a:latin typeface="Palatino"/>
                <a:ea typeface="Palatino"/>
                <a:cs typeface="Palatino"/>
                <a:sym typeface="Palatino"/>
              </a:defRPr>
            </a:lvl1pPr>
          </a:lstStyle>
          <a:p>
            <a:pPr/>
            <a:r>
              <a:t>Output Gate</a:t>
            </a:r>
          </a:p>
        </p:txBody>
      </p:sp>
      <p:sp>
        <p:nvSpPr>
          <p:cNvPr id="205" name="Short term memory"/>
          <p:cNvSpPr txBox="1"/>
          <p:nvPr/>
        </p:nvSpPr>
        <p:spPr>
          <a:xfrm>
            <a:off x="5208959" y="5283920"/>
            <a:ext cx="4031887"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atin typeface="Palatino"/>
                <a:ea typeface="Palatino"/>
                <a:cs typeface="Palatino"/>
                <a:sym typeface="Palatino"/>
              </a:defRPr>
            </a:lvl1pPr>
          </a:lstStyle>
          <a:p>
            <a:pPr/>
            <a:r>
              <a:t>Short term memory</a:t>
            </a:r>
          </a:p>
        </p:txBody>
      </p:sp>
      <p:sp>
        <p:nvSpPr>
          <p:cNvPr id="206" name="Line"/>
          <p:cNvSpPr/>
          <p:nvPr/>
        </p:nvSpPr>
        <p:spPr>
          <a:xfrm>
            <a:off x="8469748" y="3942353"/>
            <a:ext cx="1024643" cy="1"/>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207" name="Long term memory"/>
          <p:cNvSpPr txBox="1"/>
          <p:nvPr/>
        </p:nvSpPr>
        <p:spPr>
          <a:xfrm>
            <a:off x="5208959" y="3675038"/>
            <a:ext cx="4031887"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atin typeface="Palatino"/>
                <a:ea typeface="Palatino"/>
                <a:cs typeface="Palatino"/>
                <a:sym typeface="Palatino"/>
              </a:defRPr>
            </a:lvl1pPr>
          </a:lstStyle>
          <a:p>
            <a:pPr/>
            <a:r>
              <a:t>Long term memory</a:t>
            </a:r>
          </a:p>
        </p:txBody>
      </p:sp>
      <p:sp>
        <p:nvSpPr>
          <p:cNvPr id="208" name="Line"/>
          <p:cNvSpPr/>
          <p:nvPr/>
        </p:nvSpPr>
        <p:spPr>
          <a:xfrm>
            <a:off x="8469748" y="5499820"/>
            <a:ext cx="1024643" cy="1"/>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209" name="Line"/>
          <p:cNvSpPr/>
          <p:nvPr/>
        </p:nvSpPr>
        <p:spPr>
          <a:xfrm>
            <a:off x="11509496" y="6050396"/>
            <a:ext cx="2" cy="809720"/>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210" name="Import"/>
          <p:cNvSpPr txBox="1"/>
          <p:nvPr/>
        </p:nvSpPr>
        <p:spPr>
          <a:xfrm>
            <a:off x="9493553" y="6966607"/>
            <a:ext cx="4031887"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atin typeface="Palatino"/>
                <a:ea typeface="Palatino"/>
                <a:cs typeface="Palatino"/>
                <a:sym typeface="Palatino"/>
              </a:defRPr>
            </a:lvl1pPr>
          </a:lstStyle>
          <a:p>
            <a:pPr/>
            <a:r>
              <a:t>Import</a:t>
            </a:r>
          </a:p>
        </p:txBody>
      </p:sp>
      <p:sp>
        <p:nvSpPr>
          <p:cNvPr id="211" name="Line"/>
          <p:cNvSpPr/>
          <p:nvPr/>
        </p:nvSpPr>
        <p:spPr>
          <a:xfrm>
            <a:off x="5958921" y="4714054"/>
            <a:ext cx="3511702" cy="1"/>
          </a:xfrm>
          <a:prstGeom prst="line">
            <a:avLst/>
          </a:prstGeom>
          <a:ln w="25400">
            <a:solidFill>
              <a:srgbClr val="414141"/>
            </a:solidFill>
            <a:miter lim="400000"/>
            <a:tailEnd type="triangle"/>
          </a:ln>
        </p:spPr>
        <p:txBody>
          <a:bodyPr lIns="45718" tIns="45718" rIns="45718" bIns="45718"/>
          <a:lstStyle/>
          <a:p>
            <a:pPr/>
          </a:p>
        </p:txBody>
      </p:sp>
      <p:sp>
        <p:nvSpPr>
          <p:cNvPr id="212" name="Line"/>
          <p:cNvSpPr/>
          <p:nvPr/>
        </p:nvSpPr>
        <p:spPr>
          <a:xfrm flipV="1">
            <a:off x="12276545" y="6073435"/>
            <a:ext cx="1" cy="2404236"/>
          </a:xfrm>
          <a:prstGeom prst="line">
            <a:avLst/>
          </a:prstGeom>
          <a:ln w="25400">
            <a:solidFill>
              <a:srgbClr val="414141"/>
            </a:solidFill>
            <a:miter lim="400000"/>
            <a:tailEnd type="triangle"/>
          </a:ln>
        </p:spPr>
        <p:txBody>
          <a:bodyPr lIns="45718" tIns="45718" rIns="45718" bIns="45718"/>
          <a:lstStyle/>
          <a:p>
            <a:pPr/>
          </a:p>
        </p:txBody>
      </p:sp>
      <p:sp>
        <p:nvSpPr>
          <p:cNvPr id="213" name="LSTM 1:"/>
          <p:cNvSpPr txBox="1"/>
          <p:nvPr/>
        </p:nvSpPr>
        <p:spPr>
          <a:xfrm>
            <a:off x="2128421" y="11009363"/>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1:</a:t>
            </a:r>
          </a:p>
        </p:txBody>
      </p:sp>
      <p:sp>
        <p:nvSpPr>
          <p:cNvPr id="214" name="LSTM layer - Dropout layer - Dense layer - Output layer"/>
          <p:cNvSpPr txBox="1"/>
          <p:nvPr/>
        </p:nvSpPr>
        <p:spPr>
          <a:xfrm>
            <a:off x="3983112" y="11041113"/>
            <a:ext cx="894561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Dense layer - Output layer</a:t>
            </a:r>
          </a:p>
        </p:txBody>
      </p:sp>
      <p:sp>
        <p:nvSpPr>
          <p:cNvPr id="215" name="LSTM 2:"/>
          <p:cNvSpPr txBox="1"/>
          <p:nvPr/>
        </p:nvSpPr>
        <p:spPr>
          <a:xfrm>
            <a:off x="2104374" y="11929320"/>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2:</a:t>
            </a:r>
          </a:p>
        </p:txBody>
      </p:sp>
      <p:sp>
        <p:nvSpPr>
          <p:cNvPr id="216" name="LSTM layer - Dropout layer - LSTM layer - Dropout layer - Dense layer - Output layer"/>
          <p:cNvSpPr txBox="1"/>
          <p:nvPr/>
        </p:nvSpPr>
        <p:spPr>
          <a:xfrm>
            <a:off x="3944647" y="11961070"/>
            <a:ext cx="1359550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LSTM layer - Dropout layer - Dense layer - Output layer</a:t>
            </a:r>
          </a:p>
        </p:txBody>
      </p:sp>
      <p:sp>
        <p:nvSpPr>
          <p:cNvPr id="217" name="Rounded Rectangle"/>
          <p:cNvSpPr/>
          <p:nvPr/>
        </p:nvSpPr>
        <p:spPr>
          <a:xfrm>
            <a:off x="9625322" y="3552368"/>
            <a:ext cx="5133356" cy="2378837"/>
          </a:xfrm>
          <a:prstGeom prst="roundRect">
            <a:avLst>
              <a:gd name="adj" fmla="val 8243"/>
            </a:avLst>
          </a:prstGeom>
          <a:solidFill>
            <a:schemeClr val="accent3">
              <a:satOff val="-4023"/>
              <a:lumOff val="-10784"/>
            </a:schemeClr>
          </a:solidFill>
          <a:ln w="25400">
            <a:solidFill>
              <a:schemeClr val="accent1"/>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20" name="LSTM 1:"/>
          <p:cNvSpPr txBox="1"/>
          <p:nvPr/>
        </p:nvSpPr>
        <p:spPr>
          <a:xfrm>
            <a:off x="1431048" y="1942680"/>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1:</a:t>
            </a:r>
          </a:p>
        </p:txBody>
      </p:sp>
      <p:sp>
        <p:nvSpPr>
          <p:cNvPr id="221" name="LSTM layer - Dropout layer - Dense layer - Output layer"/>
          <p:cNvSpPr txBox="1"/>
          <p:nvPr/>
        </p:nvSpPr>
        <p:spPr>
          <a:xfrm>
            <a:off x="3285739" y="1974430"/>
            <a:ext cx="894561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Dense layer - Output layer</a:t>
            </a:r>
          </a:p>
        </p:txBody>
      </p:sp>
      <p:sp>
        <p:nvSpPr>
          <p:cNvPr id="222" name="7 days look back"/>
          <p:cNvSpPr txBox="1"/>
          <p:nvPr/>
        </p:nvSpPr>
        <p:spPr>
          <a:xfrm>
            <a:off x="3259661" y="3349431"/>
            <a:ext cx="27219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7 days look back</a:t>
            </a:r>
          </a:p>
        </p:txBody>
      </p:sp>
      <p:sp>
        <p:nvSpPr>
          <p:cNvPr id="223" name="30 days look back"/>
          <p:cNvSpPr txBox="1"/>
          <p:nvPr/>
        </p:nvSpPr>
        <p:spPr>
          <a:xfrm>
            <a:off x="10756189" y="3349431"/>
            <a:ext cx="2899718"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30 days look back</a:t>
            </a:r>
          </a:p>
        </p:txBody>
      </p:sp>
      <p:sp>
        <p:nvSpPr>
          <p:cNvPr id="224" name="365 days look back"/>
          <p:cNvSpPr txBox="1"/>
          <p:nvPr/>
        </p:nvSpPr>
        <p:spPr>
          <a:xfrm>
            <a:off x="18252714" y="3328533"/>
            <a:ext cx="30775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365 days look back</a:t>
            </a:r>
          </a:p>
        </p:txBody>
      </p:sp>
      <p:pic>
        <p:nvPicPr>
          <p:cNvPr id="225" name="Image" descr="Image"/>
          <p:cNvPicPr>
            <a:picLocks noChangeAspect="1"/>
          </p:cNvPicPr>
          <p:nvPr/>
        </p:nvPicPr>
        <p:blipFill>
          <a:blip r:embed="rId2">
            <a:extLst/>
          </a:blip>
          <a:stretch>
            <a:fillRect/>
          </a:stretch>
        </p:blipFill>
        <p:spPr>
          <a:xfrm>
            <a:off x="1355995" y="4482341"/>
            <a:ext cx="6586264" cy="3166474"/>
          </a:xfrm>
          <a:prstGeom prst="rect">
            <a:avLst/>
          </a:prstGeom>
          <a:ln w="12700">
            <a:miter lim="400000"/>
          </a:ln>
        </p:spPr>
      </p:pic>
      <p:pic>
        <p:nvPicPr>
          <p:cNvPr id="226" name="Image" descr="Image"/>
          <p:cNvPicPr>
            <a:picLocks noChangeAspect="1"/>
          </p:cNvPicPr>
          <p:nvPr/>
        </p:nvPicPr>
        <p:blipFill>
          <a:blip r:embed="rId3">
            <a:extLst/>
          </a:blip>
          <a:stretch>
            <a:fillRect/>
          </a:stretch>
        </p:blipFill>
        <p:spPr>
          <a:xfrm>
            <a:off x="1354530" y="8210223"/>
            <a:ext cx="6589194" cy="3169901"/>
          </a:xfrm>
          <a:prstGeom prst="rect">
            <a:avLst/>
          </a:prstGeom>
          <a:ln w="12700">
            <a:miter lim="400000"/>
          </a:ln>
        </p:spPr>
      </p:pic>
      <p:pic>
        <p:nvPicPr>
          <p:cNvPr id="227" name="30_1_acc.png" descr="30_1_acc.png"/>
          <p:cNvPicPr>
            <a:picLocks noChangeAspect="1"/>
          </p:cNvPicPr>
          <p:nvPr/>
        </p:nvPicPr>
        <p:blipFill>
          <a:blip r:embed="rId4">
            <a:extLst/>
          </a:blip>
          <a:stretch>
            <a:fillRect/>
          </a:stretch>
        </p:blipFill>
        <p:spPr>
          <a:xfrm>
            <a:off x="8965347" y="4449695"/>
            <a:ext cx="6140548" cy="3169901"/>
          </a:xfrm>
          <a:prstGeom prst="rect">
            <a:avLst/>
          </a:prstGeom>
          <a:ln w="12700">
            <a:miter lim="400000"/>
          </a:ln>
        </p:spPr>
      </p:pic>
      <p:pic>
        <p:nvPicPr>
          <p:cNvPr id="228" name="30_1_loss.png" descr="30_1_loss.png"/>
          <p:cNvPicPr>
            <a:picLocks noChangeAspect="1"/>
          </p:cNvPicPr>
          <p:nvPr/>
        </p:nvPicPr>
        <p:blipFill>
          <a:blip r:embed="rId5">
            <a:extLst/>
          </a:blip>
          <a:stretch>
            <a:fillRect/>
          </a:stretch>
        </p:blipFill>
        <p:spPr>
          <a:xfrm>
            <a:off x="8860490" y="8148359"/>
            <a:ext cx="6350260" cy="3278159"/>
          </a:xfrm>
          <a:prstGeom prst="rect">
            <a:avLst/>
          </a:prstGeom>
          <a:ln w="12700">
            <a:miter lim="400000"/>
          </a:ln>
        </p:spPr>
      </p:pic>
      <p:pic>
        <p:nvPicPr>
          <p:cNvPr id="229" name="365_1_acc.png" descr="365_1_acc.png"/>
          <p:cNvPicPr>
            <a:picLocks noChangeAspect="1"/>
          </p:cNvPicPr>
          <p:nvPr/>
        </p:nvPicPr>
        <p:blipFill>
          <a:blip r:embed="rId6">
            <a:extLst/>
          </a:blip>
          <a:stretch>
            <a:fillRect/>
          </a:stretch>
        </p:blipFill>
        <p:spPr>
          <a:xfrm>
            <a:off x="16313695" y="4416049"/>
            <a:ext cx="6140550" cy="3169902"/>
          </a:xfrm>
          <a:prstGeom prst="rect">
            <a:avLst/>
          </a:prstGeom>
          <a:ln w="12700">
            <a:miter lim="400000"/>
          </a:ln>
        </p:spPr>
      </p:pic>
      <p:pic>
        <p:nvPicPr>
          <p:cNvPr id="230" name="365_1_loss.png" descr="365_1_loss.png"/>
          <p:cNvPicPr>
            <a:picLocks noChangeAspect="1"/>
          </p:cNvPicPr>
          <p:nvPr/>
        </p:nvPicPr>
        <p:blipFill>
          <a:blip r:embed="rId7">
            <a:extLst/>
          </a:blip>
          <a:stretch>
            <a:fillRect/>
          </a:stretch>
        </p:blipFill>
        <p:spPr>
          <a:xfrm>
            <a:off x="16208840" y="8101966"/>
            <a:ext cx="6350259" cy="3278158"/>
          </a:xfrm>
          <a:prstGeom prst="rect">
            <a:avLst/>
          </a:prstGeom>
          <a:ln w="12700">
            <a:miter lim="400000"/>
          </a:ln>
        </p:spPr>
      </p:pic>
      <p:sp>
        <p:nvSpPr>
          <p:cNvPr id="231" name="*accuracy = within 10%"/>
          <p:cNvSpPr txBox="1"/>
          <p:nvPr/>
        </p:nvSpPr>
        <p:spPr>
          <a:xfrm>
            <a:off x="19332571" y="12287813"/>
            <a:ext cx="433149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*accuracy = within 10%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Neue"/>
        <a:ea typeface="Helvetica Neue"/>
        <a:cs typeface="Helvetica Neue"/>
      </a:majorFont>
      <a:minorFont>
        <a:latin typeface="Helvetica"/>
        <a:ea typeface="Helvetica"/>
        <a:cs typeface="Helvetic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Neue"/>
        <a:ea typeface="Helvetica Neue"/>
        <a:cs typeface="Helvetica Neue"/>
      </a:majorFont>
      <a:minorFont>
        <a:latin typeface="Helvetica"/>
        <a:ea typeface="Helvetica"/>
        <a:cs typeface="Helvetic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