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2" r:id="rId9"/>
    <p:sldId id="260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ijetli stil 1 - Isticanj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rednji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rednji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vijetli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Srednji stil 3 - Isticanj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03" autoAdjust="0"/>
  </p:normalViewPr>
  <p:slideViewPr>
    <p:cSldViewPr snapToGrid="0">
      <p:cViewPr>
        <p:scale>
          <a:sx n="66" d="100"/>
          <a:sy n="66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FE8AF-CC74-4084-A885-4A27FECEA796}" type="datetimeFigureOut">
              <a:rPr lang="hr-BA" smtClean="0"/>
              <a:t>31. 5. 2025.</a:t>
            </a:fld>
            <a:endParaRPr lang="hr-BA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BA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hr-BA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BA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A5322-F50A-48B2-A759-40F16D26E74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794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1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93928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2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4623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BA" dirty="0" err="1"/>
              <a:t>Why</a:t>
            </a:r>
            <a:r>
              <a:rPr lang="sr-Latn-BA" dirty="0"/>
              <a:t> </a:t>
            </a:r>
            <a:r>
              <a:rPr lang="sr-Latn-BA" dirty="0" err="1"/>
              <a:t>not</a:t>
            </a:r>
            <a:r>
              <a:rPr lang="sr-Latn-BA" dirty="0"/>
              <a:t> </a:t>
            </a:r>
            <a:r>
              <a:rPr lang="sr-Latn-BA" dirty="0" err="1"/>
              <a:t>hourly</a:t>
            </a:r>
            <a:r>
              <a:rPr lang="sr-Latn-BA" dirty="0"/>
              <a:t>?</a:t>
            </a:r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3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600066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4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6265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attention</a:t>
            </a:r>
          </a:p>
          <a:p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7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4865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Wind plays more role in Belgrade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/>
              <a:t>Pressure above pm25, why and how? – mean sea level pressure – it governs temperature inversion. 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High-pressure systems often lead to sinking air, which suppresses vertical mixing and traps pollutants near the surface, increasing PM2.5 concentrations. </a:t>
            </a:r>
            <a:r>
              <a:rPr lang="hr-BA" b="1" i="0" dirty="0" err="1">
                <a:solidFill>
                  <a:srgbClr val="404040"/>
                </a:solidFill>
                <a:effectLst/>
                <a:latin typeface="quote-cjk-patch"/>
              </a:rPr>
              <a:t>Winter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: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High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pressure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+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cold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temperatures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+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inversions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→ PM2.5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buildup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(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e.g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.,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in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valleys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like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Beijing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or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Delhi).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hr-BA" b="1" i="0" dirty="0" err="1">
                <a:solidFill>
                  <a:srgbClr val="404040"/>
                </a:solidFill>
                <a:effectLst/>
                <a:latin typeface="quote-cjk-patch"/>
              </a:rPr>
              <a:t>Summer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: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High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pressure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+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heat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can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also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trap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pollutants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especially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with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stagnant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air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 (</a:t>
            </a:r>
            <a:r>
              <a:rPr lang="hr-BA" b="0" i="0" dirty="0" err="1">
                <a:solidFill>
                  <a:srgbClr val="404040"/>
                </a:solidFill>
                <a:effectLst/>
                <a:latin typeface="quote-cjk-patch"/>
              </a:rPr>
              <a:t>e.g</a:t>
            </a:r>
            <a:r>
              <a:rPr lang="hr-BA" b="0" i="0" dirty="0">
                <a:solidFill>
                  <a:srgbClr val="404040"/>
                </a:solidFill>
                <a:effectLst/>
                <a:latin typeface="quote-cjk-patch"/>
              </a:rPr>
              <a:t>., Los Angeles smog).</a:t>
            </a:r>
          </a:p>
          <a:p>
            <a:pPr marL="171450" indent="-171450">
              <a:buFontTx/>
              <a:buChar char="-"/>
            </a:pPr>
            <a:endParaRPr lang="hr-BA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5322-F50A-48B2-A759-40F16D26E74F}" type="slidenum">
              <a:rPr lang="hr-BA" smtClean="0"/>
              <a:t>8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1164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8270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13937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06946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6116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357486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46582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69251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5098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065427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3810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169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43323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79652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187383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56798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403015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19126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4982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16419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29100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4788614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342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77529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11025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671714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1985350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91867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712284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8992188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577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659676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479628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71731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5218768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824669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41895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1288688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4903069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9017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06700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26553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17558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0673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13730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89189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64649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2531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485F-70BF-427C-8709-759B24CC5DB3}" type="datetimeFigureOut">
              <a:rPr lang="hr-BA" smtClean="0"/>
              <a:t>30. 5. 2025.</a:t>
            </a:fld>
            <a:endParaRPr lang="hr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F01F4-7122-41FD-A191-A93313D54FCF}" type="slidenum">
              <a:rPr lang="hr-BA" smtClean="0"/>
              <a:t>‹#›</a:t>
            </a:fld>
            <a:endParaRPr lang="hr-BA"/>
          </a:p>
        </p:txBody>
      </p:sp>
    </p:spTree>
    <p:extLst>
      <p:ext uri="{BB962C8B-B14F-4D97-AF65-F5344CB8AC3E}">
        <p14:creationId xmlns:p14="http://schemas.microsoft.com/office/powerpoint/2010/main" val="35935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qic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open-meteo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jagram toka: Postupak 3">
            <a:extLst>
              <a:ext uri="{FF2B5EF4-FFF2-40B4-BE49-F238E27FC236}">
                <a16:creationId xmlns:a16="http://schemas.microsoft.com/office/drawing/2014/main" id="{F6E33EDB-23C6-48F0-2313-A48862C33DA6}"/>
              </a:ext>
            </a:extLst>
          </p:cNvPr>
          <p:cNvSpPr/>
          <p:nvPr/>
        </p:nvSpPr>
        <p:spPr>
          <a:xfrm>
            <a:off x="0" y="986473"/>
            <a:ext cx="12192000" cy="371967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E1E734-3ABD-1264-4CB2-80CE9182D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8248"/>
            <a:ext cx="9144000" cy="3049587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Time-series forecasting of daily PM2.5 air pollution levels using Temporal Fusion Transformer (TFT) model</a:t>
            </a:r>
            <a:endParaRPr lang="hr-BA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5EFC0C9-350A-4F00-DBF0-D2B4DE79C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605" y="4215765"/>
            <a:ext cx="9144000" cy="1655762"/>
          </a:xfrm>
        </p:spPr>
        <p:txBody>
          <a:bodyPr/>
          <a:lstStyle/>
          <a:p>
            <a:r>
              <a:rPr lang="en-US" dirty="0"/>
              <a:t>Andrija Stani</a:t>
            </a:r>
            <a:r>
              <a:rPr lang="sr-Latn-BA" dirty="0" err="1"/>
              <a:t>šić</a:t>
            </a:r>
            <a:r>
              <a:rPr lang="sr-Latn-BA" dirty="0"/>
              <a:t>, Stefanela Stevanović</a:t>
            </a:r>
            <a:endParaRPr lang="hr-BA" dirty="0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4E6A750B-D969-147A-C715-E72B8DAB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60" y="4042410"/>
            <a:ext cx="2548890" cy="2548890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F8C04E49-C413-D335-A3C4-978B9F0D2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3931920"/>
            <a:ext cx="2659380" cy="26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jagram toka: Postupak 7">
            <a:extLst>
              <a:ext uri="{FF2B5EF4-FFF2-40B4-BE49-F238E27FC236}">
                <a16:creationId xmlns:a16="http://schemas.microsoft.com/office/drawing/2014/main" id="{F1ABDF4A-45EE-1186-BB2F-3DE68DB9FE09}"/>
              </a:ext>
            </a:extLst>
          </p:cNvPr>
          <p:cNvSpPr/>
          <p:nvPr/>
        </p:nvSpPr>
        <p:spPr>
          <a:xfrm>
            <a:off x="0" y="365125"/>
            <a:ext cx="12192000" cy="121749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DD8B4F0-6954-0D4F-8B56-2AC25ABD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 err="1"/>
              <a:t>Introduction</a:t>
            </a:r>
            <a:endParaRPr lang="hr-BA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CAEA83C-1798-92F1-3946-12ADA76F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Long-term exposure </a:t>
            </a:r>
            <a:r>
              <a:rPr lang="sr-Latn-BA" dirty="0"/>
              <a:t>to </a:t>
            </a:r>
            <a:r>
              <a:rPr lang="sr-Latn-BA" dirty="0" err="1"/>
              <a:t>high</a:t>
            </a:r>
            <a:r>
              <a:rPr lang="sr-Latn-BA" dirty="0"/>
              <a:t> PM2.5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 particulate matter less than 2.5 micrometers</a:t>
            </a:r>
            <a:r>
              <a:rPr lang="sr-Latn-BA" dirty="0"/>
              <a:t>) </a:t>
            </a:r>
            <a:r>
              <a:rPr lang="sr-Latn-BA" dirty="0" err="1"/>
              <a:t>levels</a:t>
            </a:r>
            <a:r>
              <a:rPr lang="sr-Latn-BA" dirty="0"/>
              <a:t> </a:t>
            </a:r>
            <a:r>
              <a:rPr lang="en-US" dirty="0"/>
              <a:t>is associated with serious health risks, including cardiovascular and respiratory diseases.</a:t>
            </a:r>
            <a:endParaRPr lang="sr-Latn-BA" dirty="0"/>
          </a:p>
          <a:p>
            <a:r>
              <a:rPr lang="en-US" dirty="0"/>
              <a:t>Project Goal: </a:t>
            </a:r>
          </a:p>
          <a:p>
            <a:pPr lvl="1"/>
            <a:r>
              <a:rPr lang="en-US" dirty="0"/>
              <a:t>D</a:t>
            </a:r>
            <a:r>
              <a:rPr lang="en-US" b="0" i="0" dirty="0">
                <a:effectLst/>
              </a:rPr>
              <a:t>evelop a forecasting model for daily PM2.5 levels.</a:t>
            </a:r>
          </a:p>
          <a:p>
            <a:pPr lvl="1"/>
            <a:r>
              <a:rPr lang="en-US" b="0" i="0" dirty="0">
                <a:effectLst/>
                <a:latin typeface="quote-cjk-patch"/>
              </a:rPr>
              <a:t>Focus on </a:t>
            </a:r>
            <a:r>
              <a:rPr lang="en-US" b="1" i="0" dirty="0">
                <a:effectLst/>
                <a:latin typeface="quote-cjk-patch"/>
              </a:rPr>
              <a:t>interpretability</a:t>
            </a:r>
            <a:r>
              <a:rPr lang="en-US" b="0" i="0" dirty="0">
                <a:effectLst/>
                <a:latin typeface="quote-cjk-patch"/>
              </a:rPr>
              <a:t> to understand drivers of PM2.5 fluctuations.</a:t>
            </a:r>
            <a:endParaRPr lang="en-US" b="0" i="0" dirty="0">
              <a:effectLst/>
            </a:endParaRPr>
          </a:p>
          <a:p>
            <a:r>
              <a:rPr lang="en-US" dirty="0"/>
              <a:t>Why Temporal Fusion </a:t>
            </a:r>
            <a:r>
              <a:rPr lang="en-US" dirty="0" err="1"/>
              <a:t>Tranformer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State-of-the-art</a:t>
            </a:r>
            <a:r>
              <a:rPr lang="en-US" dirty="0"/>
              <a:t> performance for time-series forecasting</a:t>
            </a:r>
            <a:r>
              <a:rPr lang="sr-Latn-BA" dirty="0"/>
              <a:t>.</a:t>
            </a:r>
          </a:p>
          <a:p>
            <a:pPr lvl="1"/>
            <a:r>
              <a:rPr lang="en-US" dirty="0"/>
              <a:t>Effectively handles </a:t>
            </a:r>
            <a:r>
              <a:rPr lang="en-US" b="1" dirty="0"/>
              <a:t>multi-variable inputs </a:t>
            </a:r>
            <a:r>
              <a:rPr lang="en-US" dirty="0"/>
              <a:t>(e.g., meteorological data and past PM2.5 levels)</a:t>
            </a:r>
            <a:r>
              <a:rPr lang="sr-Latn-BA" dirty="0"/>
              <a:t>.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multi-time series</a:t>
            </a:r>
            <a:r>
              <a:rPr lang="en-US" dirty="0"/>
              <a:t> forecasting (e.g., across multiple locations)</a:t>
            </a:r>
            <a:r>
              <a:rPr lang="sr-Latn-BA" dirty="0"/>
              <a:t>.</a:t>
            </a:r>
          </a:p>
          <a:p>
            <a:pPr lvl="1"/>
            <a:r>
              <a:rPr lang="en-US" dirty="0"/>
              <a:t>Built-in </a:t>
            </a:r>
            <a:r>
              <a:rPr lang="en-US" b="1" dirty="0"/>
              <a:t>interpretability</a:t>
            </a:r>
            <a:r>
              <a:rPr lang="en-US" dirty="0"/>
              <a:t> tools to highlight feature importance and temporal dynamics</a:t>
            </a:r>
            <a:r>
              <a:rPr lang="sr-Latn-BA" dirty="0"/>
              <a:t>.</a:t>
            </a:r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E1E2413-5D00-9F01-255E-A0897E9E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515" y="2385169"/>
            <a:ext cx="1462268" cy="14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2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jagram toka: Postupak 8">
            <a:extLst>
              <a:ext uri="{FF2B5EF4-FFF2-40B4-BE49-F238E27FC236}">
                <a16:creationId xmlns:a16="http://schemas.microsoft.com/office/drawing/2014/main" id="{FCC8E717-207A-D242-EDC8-F78E675B0DBB}"/>
              </a:ext>
            </a:extLst>
          </p:cNvPr>
          <p:cNvSpPr/>
          <p:nvPr/>
        </p:nvSpPr>
        <p:spPr>
          <a:xfrm>
            <a:off x="0" y="365125"/>
            <a:ext cx="12192000" cy="121749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CFBBE3F-D458-FF6F-E92B-66D9BFE2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/>
              <a:t>Data</a:t>
            </a:r>
            <a:endParaRPr lang="hr-BA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856ED56-FF93-8F37-1EBE-D35CE8AE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800"/>
            <a:ext cx="10802816" cy="1883990"/>
          </a:xfrm>
        </p:spPr>
        <p:txBody>
          <a:bodyPr>
            <a:normAutofit fontScale="92500" lnSpcReduction="20000"/>
          </a:bodyPr>
          <a:lstStyle/>
          <a:p>
            <a:r>
              <a:rPr lang="sr-Latn-BA" sz="2600" dirty="0" err="1"/>
              <a:t>Historical</a:t>
            </a:r>
            <a:r>
              <a:rPr lang="sr-Latn-BA" sz="2600" dirty="0"/>
              <a:t> </a:t>
            </a:r>
            <a:r>
              <a:rPr lang="sr-Latn-BA" sz="2600" dirty="0" err="1"/>
              <a:t>daily</a:t>
            </a:r>
            <a:r>
              <a:rPr lang="sr-Latn-BA" sz="2600" dirty="0"/>
              <a:t> PM2.5 </a:t>
            </a:r>
            <a:r>
              <a:rPr lang="sr-Latn-BA" sz="2600" dirty="0" err="1"/>
              <a:t>levels</a:t>
            </a:r>
            <a:r>
              <a:rPr lang="sr-Latn-BA" sz="2600" dirty="0"/>
              <a:t> (Jan 2022 - </a:t>
            </a:r>
            <a:r>
              <a:rPr lang="sr-Latn-BA" sz="2600" dirty="0" err="1"/>
              <a:t>May</a:t>
            </a:r>
            <a:r>
              <a:rPr lang="sr-Latn-BA" sz="2600" dirty="0"/>
              <a:t> 2025) (</a:t>
            </a:r>
            <a:r>
              <a:rPr lang="en-US" sz="2600" dirty="0">
                <a:hlinkClick r:id="rId3"/>
              </a:rPr>
              <a:t>https://aqicn.org</a:t>
            </a:r>
            <a:r>
              <a:rPr lang="sr-Latn-BA" sz="2600" dirty="0"/>
              <a:t>)</a:t>
            </a:r>
          </a:p>
          <a:p>
            <a:r>
              <a:rPr lang="sr-Latn-BA" sz="2600" dirty="0"/>
              <a:t>2 </a:t>
            </a:r>
            <a:r>
              <a:rPr lang="sr-Latn-BA" sz="2600" dirty="0" err="1"/>
              <a:t>stations</a:t>
            </a:r>
            <a:r>
              <a:rPr lang="sr-Latn-BA" sz="2600" dirty="0"/>
              <a:t>: Ljubljana (</a:t>
            </a:r>
            <a:r>
              <a:rPr lang="sr-Latn-BA" sz="2600" dirty="0" err="1"/>
              <a:t>Bežigrad</a:t>
            </a:r>
            <a:r>
              <a:rPr lang="sr-Latn-BA" sz="2600" dirty="0"/>
              <a:t>) </a:t>
            </a:r>
            <a:r>
              <a:rPr lang="sr-Latn-BA" sz="2600" dirty="0" err="1"/>
              <a:t>and</a:t>
            </a:r>
            <a:r>
              <a:rPr lang="sr-Latn-BA" sz="2600" dirty="0"/>
              <a:t> </a:t>
            </a:r>
            <a:r>
              <a:rPr lang="sr-Latn-BA" sz="2600" dirty="0" err="1"/>
              <a:t>Belgrade</a:t>
            </a:r>
            <a:r>
              <a:rPr lang="sr-Latn-BA" sz="2600" dirty="0"/>
              <a:t> (Stari Grad)</a:t>
            </a:r>
          </a:p>
          <a:p>
            <a:r>
              <a:rPr lang="sr-Latn-BA" sz="2600" dirty="0" err="1"/>
              <a:t>Historical</a:t>
            </a:r>
            <a:r>
              <a:rPr lang="sr-Latn-BA" sz="2600" dirty="0"/>
              <a:t> </a:t>
            </a:r>
            <a:r>
              <a:rPr lang="sr-Latn-BA" sz="2600" dirty="0" err="1"/>
              <a:t>meteorological</a:t>
            </a:r>
            <a:r>
              <a:rPr lang="sr-Latn-BA" sz="2600" dirty="0"/>
              <a:t> data (</a:t>
            </a:r>
            <a:r>
              <a:rPr lang="sr-Latn-BA" sz="2600" dirty="0">
                <a:hlinkClick r:id="rId4"/>
              </a:rPr>
              <a:t>https://open-meteo.com</a:t>
            </a:r>
            <a:r>
              <a:rPr lang="sr-Latn-BA" sz="2600" dirty="0"/>
              <a:t>)</a:t>
            </a:r>
          </a:p>
          <a:p>
            <a:endParaRPr lang="sr-Latn-BA" sz="2600" dirty="0"/>
          </a:p>
          <a:p>
            <a:r>
              <a:rPr lang="sr-Latn-BA" sz="2600" dirty="0" err="1"/>
              <a:t>Final</a:t>
            </a:r>
            <a:r>
              <a:rPr lang="sr-Latn-BA" sz="2600" dirty="0"/>
              <a:t> </a:t>
            </a:r>
            <a:r>
              <a:rPr lang="sr-Latn-BA" sz="2600" dirty="0" err="1"/>
              <a:t>feature</a:t>
            </a:r>
            <a:r>
              <a:rPr lang="sr-Latn-BA" sz="2600" dirty="0"/>
              <a:t> set:</a:t>
            </a:r>
          </a:p>
          <a:p>
            <a:endParaRPr lang="sr-Latn-BA" dirty="0"/>
          </a:p>
          <a:p>
            <a:endParaRPr lang="sr-Latn-BA" dirty="0"/>
          </a:p>
          <a:p>
            <a:pPr marL="0" indent="0">
              <a:buNone/>
            </a:pPr>
            <a:endParaRPr lang="hr-BA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74D4325-F3A0-09A3-8F70-E84566C090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7" y="3763109"/>
            <a:ext cx="4853353" cy="2624405"/>
          </a:xfrm>
          <a:prstGeom prst="rect">
            <a:avLst/>
          </a:prstGeom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8783EE6C-6282-75F6-D635-B3E99C53B441}"/>
              </a:ext>
            </a:extLst>
          </p:cNvPr>
          <p:cNvSpPr txBox="1"/>
          <p:nvPr/>
        </p:nvSpPr>
        <p:spPr>
          <a:xfrm>
            <a:off x="6658711" y="3712790"/>
            <a:ext cx="48533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</a:rPr>
              <a:t>Lagged features (t-1)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: Added 1-day lags for all features to capture temporal </a:t>
            </a:r>
            <a:r>
              <a:rPr lang="en-US" sz="2000" b="0" i="0" dirty="0" err="1">
                <a:solidFill>
                  <a:srgbClr val="404040"/>
                </a:solidFill>
                <a:effectLst/>
              </a:rPr>
              <a:t>dependencie</a:t>
            </a:r>
            <a:r>
              <a:rPr lang="sr-Latn-BA" sz="2000" b="0" i="0" dirty="0">
                <a:solidFill>
                  <a:srgbClr val="404040"/>
                </a:solidFill>
                <a:effectLst/>
              </a:rPr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</a:rPr>
              <a:t>Sequential split</a:t>
            </a:r>
            <a:r>
              <a:rPr lang="en-US" sz="2000" b="0" i="0" dirty="0">
                <a:solidFill>
                  <a:srgbClr val="404040"/>
                </a:solidFill>
                <a:effectLst/>
              </a:rPr>
              <a:t>: Training (1,036 days), validation (100 days), and test (100 most recent days) sets—preserving temporal order to prevent data leakage.</a:t>
            </a:r>
          </a:p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18298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jagram toka: Postupak 3">
            <a:extLst>
              <a:ext uri="{FF2B5EF4-FFF2-40B4-BE49-F238E27FC236}">
                <a16:creationId xmlns:a16="http://schemas.microsoft.com/office/drawing/2014/main" id="{EA7A2BCA-F29D-61C3-3787-44ED60D3E665}"/>
              </a:ext>
            </a:extLst>
          </p:cNvPr>
          <p:cNvSpPr/>
          <p:nvPr/>
        </p:nvSpPr>
        <p:spPr>
          <a:xfrm>
            <a:off x="0" y="365125"/>
            <a:ext cx="12192000" cy="1217490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303123-D48F-0F85-83B7-5A002181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b="1" dirty="0" err="1"/>
              <a:t>Training</a:t>
            </a:r>
            <a:endParaRPr lang="hr-BA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138EF7-C60C-4B42-2244-36446EE6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1606"/>
          </a:xfrm>
        </p:spPr>
        <p:txBody>
          <a:bodyPr>
            <a:normAutofit fontScale="92500" lnSpcReduction="10000"/>
          </a:bodyPr>
          <a:lstStyle/>
          <a:p>
            <a:r>
              <a:rPr lang="hr-BA" sz="2400" b="1" i="0" dirty="0">
                <a:solidFill>
                  <a:srgbClr val="404040"/>
                </a:solidFill>
                <a:effectLst/>
                <a:latin typeface="quote-cjk-patch"/>
              </a:rPr>
              <a:t>Model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: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Temporal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Fusion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Transformer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(TFT)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implemented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in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PyTorch</a:t>
            </a:r>
            <a:endParaRPr lang="hr-BA" sz="24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hr-BA" sz="2400" b="1" i="0" dirty="0" err="1">
                <a:solidFill>
                  <a:srgbClr val="404040"/>
                </a:solidFill>
                <a:effectLst/>
                <a:latin typeface="quote-cjk-patch"/>
              </a:rPr>
              <a:t>Prediction</a:t>
            </a:r>
            <a:r>
              <a:rPr lang="hr-BA" sz="2400" b="1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1" i="0" dirty="0" err="1">
                <a:solidFill>
                  <a:srgbClr val="404040"/>
                </a:solidFill>
                <a:effectLst/>
                <a:latin typeface="quote-cjk-patch"/>
              </a:rPr>
              <a:t>Length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: 5-day PM2.5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forecasts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(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quote-cjk-patch"/>
              </a:rPr>
              <a:t>assuming meteorological forecasts are reasonably reliable within this window)</a:t>
            </a:r>
            <a:endParaRPr lang="sr-Latn-BA" sz="1600" dirty="0">
              <a:solidFill>
                <a:srgbClr val="404040"/>
              </a:solidFill>
              <a:latin typeface="quote-cjk-patch"/>
            </a:endParaRPr>
          </a:p>
          <a:p>
            <a:r>
              <a:rPr lang="hr-BA" sz="2400" b="1" i="0" dirty="0" err="1">
                <a:solidFill>
                  <a:srgbClr val="404040"/>
                </a:solidFill>
                <a:effectLst/>
                <a:latin typeface="quote-cjk-patch"/>
              </a:rPr>
              <a:t>Lookback</a:t>
            </a:r>
            <a:r>
              <a:rPr lang="hr-BA" sz="2400" b="1" i="0" dirty="0">
                <a:solidFill>
                  <a:srgbClr val="404040"/>
                </a:solidFill>
                <a:effectLst/>
                <a:latin typeface="quote-cjk-patch"/>
              </a:rPr>
              <a:t> Period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: 60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days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of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historical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data for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encoder</a:t>
            </a:r>
            <a:r>
              <a:rPr lang="hr-BA" sz="2400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hr-BA" sz="2400" b="0" i="0" dirty="0" err="1">
                <a:solidFill>
                  <a:srgbClr val="404040"/>
                </a:solidFill>
                <a:effectLst/>
                <a:latin typeface="quote-cjk-patch"/>
              </a:rPr>
              <a:t>analysis</a:t>
            </a:r>
            <a:endParaRPr lang="hr-BA" sz="2400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hr-BA" sz="2400" b="1" i="0" dirty="0" err="1">
                <a:solidFill>
                  <a:srgbClr val="404040"/>
                </a:solidFill>
                <a:effectLst/>
              </a:rPr>
              <a:t>Hyperparameter</a:t>
            </a:r>
            <a:r>
              <a:rPr lang="hr-BA" sz="2400" b="1" i="0" dirty="0">
                <a:solidFill>
                  <a:srgbClr val="404040"/>
                </a:solidFill>
                <a:effectLst/>
              </a:rPr>
              <a:t> </a:t>
            </a:r>
            <a:r>
              <a:rPr lang="hr-BA" sz="2400" b="1" i="0" dirty="0" err="1">
                <a:solidFill>
                  <a:srgbClr val="404040"/>
                </a:solidFill>
                <a:effectLst/>
              </a:rPr>
              <a:t>Optimization</a:t>
            </a:r>
            <a:r>
              <a:rPr lang="hr-BA" sz="2400" b="1" i="0" dirty="0">
                <a:solidFill>
                  <a:srgbClr val="404040"/>
                </a:solidFill>
                <a:effectLst/>
              </a:rPr>
              <a:t> </a:t>
            </a:r>
            <a:r>
              <a:rPr lang="hr-BA" sz="2400" i="0" dirty="0">
                <a:solidFill>
                  <a:srgbClr val="404040"/>
                </a:solidFill>
                <a:effectLst/>
              </a:rPr>
              <a:t>(via </a:t>
            </a:r>
            <a:r>
              <a:rPr lang="hr-BA" sz="2400" i="0" dirty="0" err="1">
                <a:solidFill>
                  <a:srgbClr val="404040"/>
                </a:solidFill>
                <a:effectLst/>
              </a:rPr>
              <a:t>Optuna</a:t>
            </a:r>
            <a:r>
              <a:rPr lang="hr-BA" sz="2400" i="0" dirty="0">
                <a:solidFill>
                  <a:srgbClr val="404040"/>
                </a:solidFill>
                <a:effectLst/>
              </a:rPr>
              <a:t>, 15 </a:t>
            </a:r>
            <a:r>
              <a:rPr lang="hr-BA" sz="2400" i="0" dirty="0" err="1">
                <a:solidFill>
                  <a:srgbClr val="404040"/>
                </a:solidFill>
                <a:effectLst/>
              </a:rPr>
              <a:t>trials</a:t>
            </a:r>
            <a:r>
              <a:rPr lang="hr-BA" sz="2400" dirty="0">
                <a:solidFill>
                  <a:srgbClr val="404040"/>
                </a:solidFill>
              </a:rPr>
              <a:t>)</a:t>
            </a:r>
            <a:r>
              <a:rPr lang="hr-BA" sz="2400" b="1" dirty="0">
                <a:solidFill>
                  <a:srgbClr val="404040"/>
                </a:solidFill>
              </a:rPr>
              <a:t>: 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</a:rPr>
              <a:t>Batch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size</a:t>
            </a:r>
            <a:r>
              <a:rPr lang="hr-BA" sz="2000" dirty="0">
                <a:solidFill>
                  <a:srgbClr val="404040"/>
                </a:solidFill>
              </a:rPr>
              <a:t>: 64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</a:rPr>
              <a:t>Dropout</a:t>
            </a:r>
            <a:r>
              <a:rPr lang="hr-BA" sz="2000" dirty="0">
                <a:solidFill>
                  <a:srgbClr val="404040"/>
                </a:solidFill>
              </a:rPr>
              <a:t> rate: 0.2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</a:rPr>
              <a:t>Hidden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size</a:t>
            </a:r>
            <a:r>
              <a:rPr lang="hr-BA" sz="2000" dirty="0">
                <a:solidFill>
                  <a:srgbClr val="404040"/>
                </a:solidFill>
              </a:rPr>
              <a:t>: 32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</a:rPr>
              <a:t>Hidden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continuous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size</a:t>
            </a:r>
            <a:r>
              <a:rPr lang="hr-BA" sz="2000" dirty="0">
                <a:solidFill>
                  <a:srgbClr val="404040"/>
                </a:solidFill>
              </a:rPr>
              <a:t>: 4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</a:rPr>
              <a:t>Attention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head</a:t>
            </a:r>
            <a:r>
              <a:rPr lang="hr-BA" sz="2000" dirty="0">
                <a:solidFill>
                  <a:srgbClr val="404040"/>
                </a:solidFill>
              </a:rPr>
              <a:t> </a:t>
            </a:r>
            <a:r>
              <a:rPr lang="hr-BA" sz="2000" dirty="0" err="1">
                <a:solidFill>
                  <a:srgbClr val="404040"/>
                </a:solidFill>
              </a:rPr>
              <a:t>size</a:t>
            </a:r>
            <a:r>
              <a:rPr lang="hr-BA" sz="2000" dirty="0">
                <a:solidFill>
                  <a:srgbClr val="404040"/>
                </a:solidFill>
              </a:rPr>
              <a:t>: 4</a:t>
            </a:r>
          </a:p>
          <a:p>
            <a:pPr lvl="1"/>
            <a:r>
              <a:rPr lang="hr-BA" sz="2000" dirty="0" err="1">
                <a:solidFill>
                  <a:srgbClr val="404040"/>
                </a:solidFill>
                <a:latin typeface="quote-cjk-patch"/>
              </a:rPr>
              <a:t>Learning</a:t>
            </a:r>
            <a:r>
              <a:rPr lang="hr-BA" sz="2000" dirty="0">
                <a:solidFill>
                  <a:srgbClr val="404040"/>
                </a:solidFill>
                <a:latin typeface="quote-cjk-patch"/>
              </a:rPr>
              <a:t> rate: 0.016 (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quote-cjk-patch"/>
              </a:rPr>
              <a:t>dynamically adjusted </a:t>
            </a:r>
            <a:r>
              <a:rPr lang="sr-Latn-BA" sz="2000" b="0" i="0" dirty="0" err="1">
                <a:solidFill>
                  <a:srgbClr val="262626"/>
                </a:solidFill>
                <a:effectLst/>
                <a:latin typeface="quote-cjk-patch"/>
              </a:rPr>
              <a:t>via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quote-cjk-patch"/>
              </a:rPr>
              <a:t> scheduler</a:t>
            </a:r>
            <a:r>
              <a:rPr lang="hr-BA" sz="2000" dirty="0">
                <a:solidFill>
                  <a:srgbClr val="404040"/>
                </a:solidFill>
                <a:latin typeface="quote-cjk-patch"/>
              </a:rPr>
              <a:t>)</a:t>
            </a:r>
            <a:endParaRPr lang="sr-Latn-BA" sz="2000" dirty="0"/>
          </a:p>
          <a:p>
            <a:r>
              <a:rPr lang="sr-Latn-BA" sz="2400" b="1" dirty="0" err="1"/>
              <a:t>Early</a:t>
            </a:r>
            <a:r>
              <a:rPr lang="sr-Latn-BA" sz="2400" b="1" dirty="0"/>
              <a:t> </a:t>
            </a:r>
            <a:r>
              <a:rPr lang="sr-Latn-BA" sz="2400" b="1" dirty="0" err="1"/>
              <a:t>stopping</a:t>
            </a:r>
            <a:endParaRPr lang="sr-Latn-BA" sz="2400" b="1" dirty="0"/>
          </a:p>
          <a:p>
            <a:r>
              <a:rPr lang="hr-BA" sz="2400" b="1" i="0" dirty="0" err="1">
                <a:effectLst/>
              </a:rPr>
              <a:t>Loss</a:t>
            </a:r>
            <a:r>
              <a:rPr lang="hr-BA" sz="2400" b="1" i="0" dirty="0">
                <a:effectLst/>
              </a:rPr>
              <a:t> </a:t>
            </a:r>
            <a:r>
              <a:rPr lang="hr-BA" sz="2400" b="1" i="0" dirty="0" err="1">
                <a:effectLst/>
              </a:rPr>
              <a:t>function</a:t>
            </a:r>
            <a:r>
              <a:rPr lang="hr-BA" sz="2400" b="1" i="0" dirty="0">
                <a:effectLst/>
              </a:rPr>
              <a:t>: </a:t>
            </a:r>
            <a:r>
              <a:rPr lang="hr-BA" sz="2400" i="0" dirty="0" err="1">
                <a:effectLst/>
              </a:rPr>
              <a:t>Quantile</a:t>
            </a:r>
            <a:r>
              <a:rPr lang="hr-BA" sz="2400" i="0" dirty="0">
                <a:effectLst/>
              </a:rPr>
              <a:t> </a:t>
            </a:r>
            <a:r>
              <a:rPr lang="hr-BA" sz="2400" i="0" dirty="0" err="1">
                <a:effectLst/>
              </a:rPr>
              <a:t>loss</a:t>
            </a:r>
            <a:endParaRPr lang="hr-BA" sz="2400" i="0" dirty="0">
              <a:effectLst/>
            </a:endParaRPr>
          </a:p>
          <a:p>
            <a:r>
              <a:rPr lang="sr-Latn-BA" sz="2400" b="1" dirty="0" err="1"/>
              <a:t>Validation</a:t>
            </a:r>
            <a:r>
              <a:rPr lang="sr-Latn-BA" sz="2400" b="1" dirty="0"/>
              <a:t>:</a:t>
            </a:r>
            <a:r>
              <a:rPr lang="sr-Latn-BA" sz="2600" dirty="0"/>
              <a:t> </a:t>
            </a:r>
            <a:r>
              <a:rPr lang="en-US" sz="2400" b="0" i="0" dirty="0">
                <a:effectLst/>
              </a:rPr>
              <a:t>Sliding-window approach</a:t>
            </a:r>
            <a:r>
              <a:rPr lang="sr-Latn-BA" sz="2400" b="0" i="0" dirty="0">
                <a:effectLst/>
              </a:rPr>
              <a:t> (</a:t>
            </a:r>
            <a:r>
              <a:rPr lang="sr-Latn-BA" sz="2400" b="0" i="0" dirty="0" err="1">
                <a:effectLst/>
              </a:rPr>
              <a:t>size</a:t>
            </a:r>
            <a:r>
              <a:rPr lang="sr-Latn-BA" sz="2400" b="0" i="0" dirty="0">
                <a:effectLst/>
              </a:rPr>
              <a:t>=5 </a:t>
            </a:r>
            <a:r>
              <a:rPr lang="sr-Latn-BA" sz="2400" b="0" i="0" dirty="0" err="1">
                <a:effectLst/>
              </a:rPr>
              <a:t>days</a:t>
            </a:r>
            <a:r>
              <a:rPr lang="sr-Latn-BA" sz="2400" b="0" i="0" dirty="0">
                <a:effectLst/>
              </a:rPr>
              <a:t>, </a:t>
            </a:r>
            <a:r>
              <a:rPr lang="sr-Latn-BA" sz="2400" b="0" i="0" dirty="0" err="1">
                <a:effectLst/>
              </a:rPr>
              <a:t>stride</a:t>
            </a:r>
            <a:r>
              <a:rPr lang="sr-Latn-BA" sz="2400" b="0" i="0" dirty="0">
                <a:effectLst/>
              </a:rPr>
              <a:t>=1)</a:t>
            </a:r>
            <a:r>
              <a:rPr lang="en-US" sz="2400" b="0" i="0" dirty="0">
                <a:effectLst/>
              </a:rPr>
              <a:t> on </a:t>
            </a:r>
            <a:r>
              <a:rPr lang="sr-Latn-BA" sz="2400" dirty="0"/>
              <a:t>100 </a:t>
            </a:r>
            <a:r>
              <a:rPr lang="sr-Latn-BA" sz="2400" dirty="0" err="1"/>
              <a:t>days</a:t>
            </a:r>
            <a:r>
              <a:rPr lang="sr-Latn-BA" sz="2400" dirty="0"/>
              <a:t> </a:t>
            </a:r>
            <a:r>
              <a:rPr lang="sr-Latn-BA" sz="2400" dirty="0" err="1"/>
              <a:t>validation</a:t>
            </a:r>
            <a:r>
              <a:rPr lang="sr-Latn-BA" sz="2400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Slika 22">
            <a:extLst>
              <a:ext uri="{FF2B5EF4-FFF2-40B4-BE49-F238E27FC236}">
                <a16:creationId xmlns:a16="http://schemas.microsoft.com/office/drawing/2014/main" id="{C48D0376-C7D1-B762-9E70-E694093C4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86" y="1600196"/>
            <a:ext cx="4572004" cy="3429004"/>
          </a:xfrm>
          <a:prstGeom prst="rect">
            <a:avLst/>
          </a:prstGeom>
        </p:spPr>
      </p:pic>
      <p:pic>
        <p:nvPicPr>
          <p:cNvPr id="29" name="Slika 28">
            <a:extLst>
              <a:ext uri="{FF2B5EF4-FFF2-40B4-BE49-F238E27FC236}">
                <a16:creationId xmlns:a16="http://schemas.microsoft.com/office/drawing/2014/main" id="{5836CB3B-91DA-621F-E38A-F8696574E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1" y="179065"/>
            <a:ext cx="6499869" cy="3249935"/>
          </a:xfrm>
          <a:prstGeom prst="rect">
            <a:avLst/>
          </a:prstGeom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7B5C5F5B-F66C-5B29-127D-D1D946D1A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1" y="3528055"/>
            <a:ext cx="6499869" cy="3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D775F18-5337-FC29-AA91-ECAC08E3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Performance</a:t>
            </a:r>
            <a:endParaRPr lang="hr-BA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7C7876-ADCC-34C0-D478-78D040A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777611"/>
            <a:ext cx="9786258" cy="4351338"/>
          </a:xfrm>
        </p:spPr>
        <p:txBody>
          <a:bodyPr/>
          <a:lstStyle/>
          <a:p>
            <a:r>
              <a:rPr lang="en-US" dirty="0"/>
              <a:t>Naive baseline: </a:t>
            </a:r>
          </a:p>
          <a:p>
            <a:pPr lvl="1"/>
            <a:r>
              <a:rPr lang="en-US" b="0" i="0" dirty="0">
                <a:effectLst/>
              </a:rPr>
              <a:t>Use last week’s value as this week’s forecast.</a:t>
            </a:r>
            <a:endParaRPr lang="en-US" dirty="0"/>
          </a:p>
          <a:p>
            <a:r>
              <a:rPr lang="en-US" dirty="0"/>
              <a:t>Evaluation method:</a:t>
            </a: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 i="0" dirty="0">
                <a:effectLst/>
              </a:rPr>
              <a:t>Non-overlapping 5-day windows</a:t>
            </a:r>
            <a:r>
              <a:rPr lang="en-US" b="0" i="0" dirty="0">
                <a:effectLst/>
              </a:rPr>
              <a:t> (20 total).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b="1" i="0" dirty="0">
                <a:effectLst/>
              </a:rPr>
              <a:t>Metrics</a:t>
            </a:r>
            <a:r>
              <a:rPr lang="en-US" b="0" i="0" dirty="0">
                <a:effectLst/>
              </a:rPr>
              <a:t>: RMSE &amp; MAE per window, averaged across all windows.</a:t>
            </a:r>
          </a:p>
          <a:p>
            <a:endParaRPr lang="en-US" dirty="0"/>
          </a:p>
        </p:txBody>
      </p:sp>
      <p:graphicFrame>
        <p:nvGraphicFramePr>
          <p:cNvPr id="4" name="Tablica 3">
            <a:extLst>
              <a:ext uri="{FF2B5EF4-FFF2-40B4-BE49-F238E27FC236}">
                <a16:creationId xmlns:a16="http://schemas.microsoft.com/office/drawing/2014/main" id="{93665742-7182-3CAE-E6A3-61053A43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52133"/>
              </p:ext>
            </p:extLst>
          </p:nvPr>
        </p:nvGraphicFramePr>
        <p:xfrm>
          <a:off x="959497" y="4328795"/>
          <a:ext cx="8231156" cy="2164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659516">
                  <a:extLst>
                    <a:ext uri="{9D8B030D-6E8A-4147-A177-3AD203B41FA5}">
                      <a16:colId xmlns:a16="http://schemas.microsoft.com/office/drawing/2014/main" val="3079261245"/>
                    </a:ext>
                  </a:extLst>
                </a:gridCol>
                <a:gridCol w="1632944">
                  <a:extLst>
                    <a:ext uri="{9D8B030D-6E8A-4147-A177-3AD203B41FA5}">
                      <a16:colId xmlns:a16="http://schemas.microsoft.com/office/drawing/2014/main" val="279432311"/>
                    </a:ext>
                  </a:extLst>
                </a:gridCol>
                <a:gridCol w="1646232">
                  <a:extLst>
                    <a:ext uri="{9D8B030D-6E8A-4147-A177-3AD203B41FA5}">
                      <a16:colId xmlns:a16="http://schemas.microsoft.com/office/drawing/2014/main" val="435979548"/>
                    </a:ext>
                  </a:extLst>
                </a:gridCol>
                <a:gridCol w="1646232">
                  <a:extLst>
                    <a:ext uri="{9D8B030D-6E8A-4147-A177-3AD203B41FA5}">
                      <a16:colId xmlns:a16="http://schemas.microsoft.com/office/drawing/2014/main" val="1022430159"/>
                    </a:ext>
                  </a:extLst>
                </a:gridCol>
                <a:gridCol w="1646232">
                  <a:extLst>
                    <a:ext uri="{9D8B030D-6E8A-4147-A177-3AD203B41FA5}">
                      <a16:colId xmlns:a16="http://schemas.microsoft.com/office/drawing/2014/main" val="2361392138"/>
                    </a:ext>
                  </a:extLst>
                </a:gridCol>
              </a:tblGrid>
              <a:tr h="326438">
                <a:tc rowSpan="2">
                  <a:txBody>
                    <a:bodyPr/>
                    <a:lstStyle/>
                    <a:p>
                      <a:pPr algn="ctr"/>
                      <a:endParaRPr lang="hr-BA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Naive Baseline</a:t>
                      </a:r>
                      <a:endParaRPr lang="hr-B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TFT</a:t>
                      </a:r>
                      <a:endParaRPr lang="hr-B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8403"/>
                  </a:ext>
                </a:extLst>
              </a:tr>
              <a:tr h="353641">
                <a:tc vMerge="1">
                  <a:txBody>
                    <a:bodyPr/>
                    <a:lstStyle/>
                    <a:p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Ljubljana</a:t>
                      </a:r>
                      <a:endParaRPr lang="hr-B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Belgrade</a:t>
                      </a:r>
                      <a:endParaRPr lang="hr-B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Ljubljana</a:t>
                      </a:r>
                      <a:endParaRPr lang="hr-B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Belgrade</a:t>
                      </a:r>
                      <a:endParaRPr lang="hr-BA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1567"/>
                  </a:ext>
                </a:extLst>
              </a:tr>
              <a:tr h="6256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Avg. Window RMSE</a:t>
                      </a:r>
                      <a:endParaRPr lang="hr-B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30.34 ± 21.13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27.51 ± 16.05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13.68 ± 8.96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12.38 ± 4.83</a:t>
                      </a:r>
                      <a:endParaRPr lang="hr-B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826753"/>
                  </a:ext>
                </a:extLst>
              </a:tr>
              <a:tr h="6256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Avg. Window MAE</a:t>
                      </a:r>
                      <a:endParaRPr lang="hr-BA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26.63 ± 19.46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22.50 ± 13.69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11.33 ± 7.76</a:t>
                      </a:r>
                      <a:endParaRPr lang="hr-B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10.56 ± 4.05</a:t>
                      </a:r>
                      <a:endParaRPr lang="hr-B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70273"/>
                  </a:ext>
                </a:extLst>
              </a:tr>
            </a:tbl>
          </a:graphicData>
        </a:graphic>
      </p:graphicFrame>
      <p:pic>
        <p:nvPicPr>
          <p:cNvPr id="6" name="Slika 5">
            <a:extLst>
              <a:ext uri="{FF2B5EF4-FFF2-40B4-BE49-F238E27FC236}">
                <a16:creationId xmlns:a16="http://schemas.microsoft.com/office/drawing/2014/main" id="{94B0DD8C-E3B0-7FDB-E9DC-112CB2A36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17" y="140089"/>
            <a:ext cx="4366726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0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6AAEC5E8-955C-F75E-C3BD-0D0CB6536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824" y="1821315"/>
            <a:ext cx="5618734" cy="4324135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F0323443-CA62-FE3D-050A-B379D9508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9" y="1821315"/>
            <a:ext cx="5618734" cy="4324135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9AEDB158-B1EF-D596-1495-39E30F4DE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074" y="476255"/>
            <a:ext cx="926686" cy="926686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1270DB2F-D7A0-0FC0-018D-01017D7DD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923" y="431357"/>
            <a:ext cx="926686" cy="10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752BF63-9B21-7FD7-3FAC-D7E2801E6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159509"/>
            <a:ext cx="11384354" cy="3431788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2AD82388-9303-3223-F5C0-2C18603D6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3341347"/>
            <a:ext cx="11390244" cy="34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jagram toka: Postupak 7">
            <a:extLst>
              <a:ext uri="{FF2B5EF4-FFF2-40B4-BE49-F238E27FC236}">
                <a16:creationId xmlns:a16="http://schemas.microsoft.com/office/drawing/2014/main" id="{BCEB8CAB-8D9D-8157-E290-7013917D9843}"/>
              </a:ext>
            </a:extLst>
          </p:cNvPr>
          <p:cNvSpPr/>
          <p:nvPr/>
        </p:nvSpPr>
        <p:spPr>
          <a:xfrm>
            <a:off x="0" y="1924366"/>
            <a:ext cx="12192000" cy="266319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BA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26AA3C2-FEF7-B303-B45C-8EA376D6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780" y="2388870"/>
            <a:ext cx="9441180" cy="1040130"/>
          </a:xfrm>
        </p:spPr>
        <p:txBody>
          <a:bodyPr/>
          <a:lstStyle/>
          <a:p>
            <a:r>
              <a:rPr lang="sr-Latn-BA" b="1" dirty="0" err="1"/>
              <a:t>Thank</a:t>
            </a:r>
            <a:r>
              <a:rPr lang="sr-Latn-BA" b="1" dirty="0"/>
              <a:t> </a:t>
            </a:r>
            <a:r>
              <a:rPr lang="sr-Latn-BA" b="1" dirty="0" err="1"/>
              <a:t>you</a:t>
            </a:r>
            <a:r>
              <a:rPr lang="sr-Latn-BA" b="1" dirty="0"/>
              <a:t> </a:t>
            </a:r>
            <a:r>
              <a:rPr lang="sr-Latn-BA" b="1" dirty="0" err="1"/>
              <a:t>for</a:t>
            </a:r>
            <a:r>
              <a:rPr lang="sr-Latn-BA" b="1" dirty="0"/>
              <a:t> </a:t>
            </a:r>
            <a:r>
              <a:rPr lang="sr-Latn-BA" b="1" dirty="0" err="1"/>
              <a:t>your</a:t>
            </a:r>
            <a:r>
              <a:rPr lang="sr-Latn-BA" b="1" dirty="0"/>
              <a:t> </a:t>
            </a:r>
            <a:r>
              <a:rPr lang="sr-Latn-BA" b="1" dirty="0" err="1"/>
              <a:t>attention</a:t>
            </a:r>
            <a:r>
              <a:rPr lang="sr-Latn-BA" b="1" dirty="0"/>
              <a:t>!</a:t>
            </a:r>
            <a:endParaRPr lang="hr-BA" b="1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6C4BEAB-731D-3865-8382-26A5CA46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1074"/>
            <a:ext cx="9144000" cy="1655762"/>
          </a:xfrm>
        </p:spPr>
        <p:txBody>
          <a:bodyPr>
            <a:normAutofit/>
          </a:bodyPr>
          <a:lstStyle/>
          <a:p>
            <a:r>
              <a:rPr lang="sr-Latn-BA" sz="4000" dirty="0" err="1"/>
              <a:t>Any</a:t>
            </a:r>
            <a:r>
              <a:rPr lang="sr-Latn-BA" sz="4000" dirty="0"/>
              <a:t> </a:t>
            </a:r>
            <a:r>
              <a:rPr lang="sr-Latn-BA" sz="4000" dirty="0" err="1"/>
              <a:t>questions</a:t>
            </a:r>
            <a:r>
              <a:rPr lang="sr-Latn-BA" sz="4000" dirty="0"/>
              <a:t>?</a:t>
            </a:r>
            <a:endParaRPr lang="hr-BA" sz="4000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16DC2A79-891E-5C66-C69B-5D69D1F9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" y="3151503"/>
            <a:ext cx="1394460" cy="1394460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5C20C660-7521-BF81-33E9-6638F651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184" y="3302558"/>
            <a:ext cx="1181891" cy="118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9944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ema sustava Office">
  <a:themeElements>
    <a:clrScheme name="Tema sustav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sustav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</TotalTime>
  <Words>520</Words>
  <Application>Microsoft Office PowerPoint</Application>
  <PresentationFormat>Široki zaslon</PresentationFormat>
  <Paragraphs>70</Paragraphs>
  <Slides>9</Slides>
  <Notes>6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4</vt:i4>
      </vt:variant>
      <vt:variant>
        <vt:lpstr>Naslovi slajdova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quote-cjk-patch</vt:lpstr>
      <vt:lpstr>1_Tema sustava Office</vt:lpstr>
      <vt:lpstr>2_Tema sustava Office</vt:lpstr>
      <vt:lpstr>3_Tema sustava Office</vt:lpstr>
      <vt:lpstr>4_Tema sustava Office</vt:lpstr>
      <vt:lpstr>Time-series forecasting of daily PM2.5 air pollution levels using Temporal Fusion Transformer (TFT) model</vt:lpstr>
      <vt:lpstr>Introduction</vt:lpstr>
      <vt:lpstr>Data</vt:lpstr>
      <vt:lpstr>Training</vt:lpstr>
      <vt:lpstr>PowerPoint prezentacija</vt:lpstr>
      <vt:lpstr>Model Performance</vt:lpstr>
      <vt:lpstr>PowerPoint prezentacija</vt:lpstr>
      <vt:lpstr>PowerPoint prezentacija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Stevanović, Stefanela</dc:creator>
  <cp:lastModifiedBy>Stevanović, Stefanela</cp:lastModifiedBy>
  <cp:revision>13</cp:revision>
  <dcterms:created xsi:type="dcterms:W3CDTF">2025-05-30T13:53:46Z</dcterms:created>
  <dcterms:modified xsi:type="dcterms:W3CDTF">2025-06-01T01:29:15Z</dcterms:modified>
</cp:coreProperties>
</file>