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rimo"/>
      <p:regular r:id="rId12"/>
      <p:bold r:id="rId13"/>
      <p:italic r:id="rId14"/>
      <p:boldItalic r:id="rId15"/>
    </p:embeddedFont>
    <p:embeddedFont>
      <p:font typeface="Bebas Neu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mo-bold.fntdata"/><Relationship Id="rId12" Type="http://schemas.openxmlformats.org/officeDocument/2006/relationships/font" Target="fonts/Arimo-regular.fntdata"/><Relationship Id="rId15" Type="http://schemas.openxmlformats.org/officeDocument/2006/relationships/font" Target="fonts/Arimo-boldItalic.fntdata"/><Relationship Id="rId14" Type="http://schemas.openxmlformats.org/officeDocument/2006/relationships/font" Target="fonts/Arimo-italic.fntdata"/><Relationship Id="rId16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61a32cbe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61a32cbe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7ed7c6b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7ed7c6b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31d84b32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31d84b3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47ed7c6b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47ed7c6b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5e77e654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5e77e654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510025" y="1436600"/>
            <a:ext cx="77877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1.xml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765550" y="3187575"/>
            <a:ext cx="2969100" cy="1014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2"/>
                </a:solidFill>
              </a:rPr>
              <a:t>Offensive Language Classification</a:t>
            </a:r>
            <a:endParaRPr sz="5600">
              <a:solidFill>
                <a:schemeClr val="lt2"/>
              </a:solidFill>
            </a:endParaRPr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1029925" y="3326250"/>
            <a:ext cx="2741400" cy="7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Boboc Ștefan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Dobre Adriana-Lia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Guțu Ștefania-Alexandra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Pirlogea Luciana-Elena</a:t>
            </a:r>
            <a:endParaRPr sz="1500"/>
          </a:p>
        </p:txBody>
      </p:sp>
      <p:sp>
        <p:nvSpPr>
          <p:cNvPr id="235" name="Google Shape;235;p31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6461450" y="212750"/>
            <a:ext cx="1968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Natural Language 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9" name="Google Shape;239;p3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W2V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3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pytorch 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3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RNN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2" name="Google Shape;242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3" name="Google Shape;243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53" name="Google Shape;253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5" name="Google Shape;255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" name="Google Shape;260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3" name="Google Shape;263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8" name="Google Shape;278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4" name="Google Shape;284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" name="Google Shape;287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9" name="Google Shape;299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4" name="Google Shape;314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3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idx="1" type="subTitle"/>
          </p:nvPr>
        </p:nvSpPr>
        <p:spPr>
          <a:xfrm>
            <a:off x="714300" y="1259225"/>
            <a:ext cx="81186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Î</a:t>
            </a:r>
            <a:r>
              <a:rPr lang="en" sz="1500"/>
              <a:t>n urma efectuării unei analize a mai multor seturi de date, am optat pentru setul de date </a:t>
            </a:r>
            <a:r>
              <a:rPr lang="en" sz="1500">
                <a:solidFill>
                  <a:schemeClr val="lt2"/>
                </a:solidFill>
              </a:rPr>
              <a:t>Hate Speech and Offensive Language Dataset</a:t>
            </a:r>
            <a:r>
              <a:rPr lang="en" sz="1500"/>
              <a:t> descărcat de pe Kaggle. Acesta conține </a:t>
            </a:r>
            <a:r>
              <a:rPr lang="en" sz="1500">
                <a:solidFill>
                  <a:schemeClr val="lt2"/>
                </a:solidFill>
              </a:rPr>
              <a:t>24783 de tweet-uri</a:t>
            </a:r>
            <a:r>
              <a:rPr lang="en" sz="1500"/>
              <a:t> care sunt clasificate în hate-speech, limbaj ofensiv și limbaj normal. Pentru o antrenare mai bună a modelului, am decis să echilibrăm setul de date împărțindu-l în două clase:</a:t>
            </a:r>
            <a:r>
              <a:rPr lang="en" sz="1500">
                <a:solidFill>
                  <a:schemeClr val="lt2"/>
                </a:solidFill>
              </a:rPr>
              <a:t> 0 - limbaj ofensiv</a:t>
            </a:r>
            <a:r>
              <a:rPr lang="en" sz="1500"/>
              <a:t> și </a:t>
            </a:r>
            <a:r>
              <a:rPr lang="en" sz="1500">
                <a:solidFill>
                  <a:schemeClr val="lt2"/>
                </a:solidFill>
              </a:rPr>
              <a:t>1 - limbaj normal</a:t>
            </a:r>
            <a:r>
              <a:rPr lang="en" sz="1500"/>
              <a:t>. După extragerea datelor din fișierul CSV, am obținut un set de date care are următoarea structură: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clasa (0 - limbaj ofensiv, 1 - limbaj normal)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textul tweet-ului </a:t>
            </a:r>
            <a:endParaRPr sz="1500"/>
          </a:p>
        </p:txBody>
      </p:sp>
      <p:sp>
        <p:nvSpPr>
          <p:cNvPr id="321" name="Google Shape;321;p3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SETUL DE DATE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6352700" y="212750"/>
            <a:ext cx="207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NATURAL LANGUAGE 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7" name="Google Shape;327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W2V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3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pytorch 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3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RNN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2" name="Google Shape;332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33" name="Google Shape;333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75" y="3609200"/>
            <a:ext cx="8686850" cy="8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PREPROCESAREA DATELOR</a:t>
            </a:r>
            <a:endParaRPr/>
          </a:p>
        </p:txBody>
      </p:sp>
      <p:sp>
        <p:nvSpPr>
          <p:cNvPr id="349" name="Google Shape;349;p33"/>
          <p:cNvSpPr txBox="1"/>
          <p:nvPr>
            <p:ph idx="1" type="subTitle"/>
          </p:nvPr>
        </p:nvSpPr>
        <p:spPr>
          <a:xfrm>
            <a:off x="706050" y="1259225"/>
            <a:ext cx="48855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Pașii pe care i-am urmat pentru sanitizarea datelor sunt: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numelui de utilizator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link-urilor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hashtag-urilor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ampersandului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caracterelor speciale și a cifrelor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transformarea caracterelor mari în caractere mici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înlocuirea secvențelor repetitive cu aceeași literă cu două repetiții a acesteia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spațiilor multiple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lematizare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stopword-urilor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eliminarea cuvintelor cu mai puțin de două caractere</a:t>
            </a:r>
            <a:endParaRPr/>
          </a:p>
        </p:txBody>
      </p:sp>
      <p:grpSp>
        <p:nvGrpSpPr>
          <p:cNvPr id="350" name="Google Shape;350;p33"/>
          <p:cNvGrpSpPr/>
          <p:nvPr/>
        </p:nvGrpSpPr>
        <p:grpSpPr>
          <a:xfrm rot="5400000">
            <a:off x="233281" y="3817796"/>
            <a:ext cx="612965" cy="612965"/>
            <a:chOff x="5208200" y="980975"/>
            <a:chExt cx="440475" cy="440475"/>
          </a:xfrm>
        </p:grpSpPr>
        <p:sp>
          <p:nvSpPr>
            <p:cNvPr id="351" name="Google Shape;351;p33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3"/>
          <p:cNvSpPr/>
          <p:nvPr/>
        </p:nvSpPr>
        <p:spPr>
          <a:xfrm rot="7201932">
            <a:off x="8527387" y="1366653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 rot="7198898">
            <a:off x="8139637" y="58239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2635388" y="36172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4246262" y="35363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8505013" y="39774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5887138" y="41159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 rot="-1685758">
            <a:off x="5627203" y="39183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W2V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3" name="Google Shape;363;p3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pytorch 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4" name="Google Shape;364;p3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RNN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65" name="Google Shape;365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66" name="Google Shape;366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6352700" y="212750"/>
            <a:ext cx="207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NATURAL LANGUAGE PROCESSING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77" name="Google Shape;3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675" y="2265363"/>
            <a:ext cx="3583925" cy="159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/>
          <p:nvPr/>
        </p:nvSpPr>
        <p:spPr>
          <a:xfrm>
            <a:off x="4539561" y="166632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4"/>
          <p:cNvCxnSpPr/>
          <p:nvPr/>
        </p:nvCxnSpPr>
        <p:spPr>
          <a:xfrm>
            <a:off x="5455186" y="197803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4"/>
          <p:cNvSpPr/>
          <p:nvPr/>
        </p:nvSpPr>
        <p:spPr>
          <a:xfrm>
            <a:off x="806111" y="34193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4539561" y="340892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4"/>
          <p:cNvCxnSpPr/>
          <p:nvPr/>
        </p:nvCxnSpPr>
        <p:spPr>
          <a:xfrm>
            <a:off x="5455186" y="366516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4"/>
          <p:cNvSpPr/>
          <p:nvPr/>
        </p:nvSpPr>
        <p:spPr>
          <a:xfrm>
            <a:off x="806111" y="16767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EXTRAGEREA CARACTERISTICILOR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390" name="Google Shape;390;p34"/>
          <p:cNvSpPr txBox="1"/>
          <p:nvPr>
            <p:ph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91" name="Google Shape;391;p34"/>
          <p:cNvCxnSpPr/>
          <p:nvPr/>
        </p:nvCxnSpPr>
        <p:spPr>
          <a:xfrm>
            <a:off x="1721736" y="19353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4"/>
          <p:cNvSpPr txBox="1"/>
          <p:nvPr>
            <p:ph idx="3" type="title"/>
          </p:nvPr>
        </p:nvSpPr>
        <p:spPr>
          <a:xfrm>
            <a:off x="5375024" y="135062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393" name="Google Shape;393;p34"/>
          <p:cNvSpPr txBox="1"/>
          <p:nvPr>
            <p:ph idx="5" type="title"/>
          </p:nvPr>
        </p:nvSpPr>
        <p:spPr>
          <a:xfrm>
            <a:off x="4539561" y="184867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4" name="Google Shape;394;p34"/>
          <p:cNvSpPr txBox="1"/>
          <p:nvPr>
            <p:ph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5" name="Google Shape;395;p34"/>
          <p:cNvSpPr txBox="1"/>
          <p:nvPr>
            <p:ph idx="9" type="title"/>
          </p:nvPr>
        </p:nvSpPr>
        <p:spPr>
          <a:xfrm>
            <a:off x="5375024" y="309322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Loader</a:t>
            </a:r>
            <a:endParaRPr/>
          </a:p>
        </p:txBody>
      </p:sp>
      <p:sp>
        <p:nvSpPr>
          <p:cNvPr id="396" name="Google Shape;396;p34"/>
          <p:cNvSpPr txBox="1"/>
          <p:nvPr>
            <p:ph idx="14" type="title"/>
          </p:nvPr>
        </p:nvSpPr>
        <p:spPr>
          <a:xfrm>
            <a:off x="4539561" y="359127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7" name="Google Shape;397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W2V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0" name="Google Shape;400;p3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pytorch 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1" name="Google Shape;401;p3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RNN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02" name="Google Shape;402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03" name="Google Shape;403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4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7326363" y="13503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34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415" name="Google Shape;415;p3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4"/>
          <p:cNvSpPr/>
          <p:nvPr/>
        </p:nvSpPr>
        <p:spPr>
          <a:xfrm rot="-1685758">
            <a:off x="8032853" y="15608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"/>
          <p:cNvSpPr/>
          <p:nvPr/>
        </p:nvSpPr>
        <p:spPr>
          <a:xfrm>
            <a:off x="7401588" y="7648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7992501" y="2678606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8116751" y="32552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/>
          <p:nvPr/>
        </p:nvSpPr>
        <p:spPr>
          <a:xfrm rot="-1685758">
            <a:off x="7535303" y="31203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1167876" y="30611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 rot="-1685758">
            <a:off x="933116" y="2782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706061" y="13904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725" y="2009848"/>
            <a:ext cx="2422700" cy="107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5825" y="2142200"/>
            <a:ext cx="3628349" cy="7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8000" y="3774825"/>
            <a:ext cx="2450150" cy="1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5825" y="3750063"/>
            <a:ext cx="3628351" cy="672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34"/>
          <p:cNvCxnSpPr/>
          <p:nvPr/>
        </p:nvCxnSpPr>
        <p:spPr>
          <a:xfrm>
            <a:off x="1707186" y="364626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34"/>
          <p:cNvSpPr txBox="1"/>
          <p:nvPr>
            <p:ph idx="9" type="title"/>
          </p:nvPr>
        </p:nvSpPr>
        <p:spPr>
          <a:xfrm>
            <a:off x="1596675" y="309322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Tensorii din PyTorch</a:t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4449726" y="3417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"/>
          <p:cNvSpPr/>
          <p:nvPr/>
        </p:nvSpPr>
        <p:spPr>
          <a:xfrm rot="-1685758">
            <a:off x="3823378" y="32634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4"/>
          <p:cNvSpPr txBox="1"/>
          <p:nvPr/>
        </p:nvSpPr>
        <p:spPr>
          <a:xfrm>
            <a:off x="6352700" y="212750"/>
            <a:ext cx="207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NATURAL LANGUAGE PROCESSING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/>
          <p:nvPr>
            <p:ph idx="1" type="subTitle"/>
          </p:nvPr>
        </p:nvSpPr>
        <p:spPr>
          <a:xfrm>
            <a:off x="714300" y="1259225"/>
            <a:ext cx="81186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Am împărțit setul de date în</a:t>
            </a:r>
            <a:r>
              <a:rPr lang="en" sz="1500">
                <a:solidFill>
                  <a:schemeClr val="accent6"/>
                </a:solidFill>
              </a:rPr>
              <a:t> trei dataframe-uri</a:t>
            </a:r>
            <a:r>
              <a:rPr lang="en" sz="1500"/>
              <a:t>, după cum urmează: </a:t>
            </a:r>
            <a:r>
              <a:rPr b="1" lang="en" sz="1500">
                <a:solidFill>
                  <a:schemeClr val="lt2"/>
                </a:solidFill>
              </a:rPr>
              <a:t>70% train</a:t>
            </a:r>
            <a:r>
              <a:rPr lang="en" sz="1500"/>
              <a:t>, </a:t>
            </a:r>
            <a:r>
              <a:rPr b="1" lang="en" sz="1500">
                <a:solidFill>
                  <a:schemeClr val="lt2"/>
                </a:solidFill>
              </a:rPr>
              <a:t>15% test</a:t>
            </a:r>
            <a:r>
              <a:rPr lang="en" sz="1500"/>
              <a:t>, </a:t>
            </a:r>
            <a:r>
              <a:rPr b="1" lang="en" sz="1500">
                <a:solidFill>
                  <a:schemeClr val="lt2"/>
                </a:solidFill>
              </a:rPr>
              <a:t>15% validare</a:t>
            </a:r>
            <a:r>
              <a:rPr lang="en" sz="1500"/>
              <a:t>; fiecare dataframe fiind stocat în batch-uri de câte 50, randomizate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Am folosit </a:t>
            </a:r>
            <a:r>
              <a:rPr lang="en" sz="1500">
                <a:solidFill>
                  <a:schemeClr val="lt2"/>
                </a:solidFill>
              </a:rPr>
              <a:t>modelul RNN</a:t>
            </a:r>
            <a:r>
              <a:rPr lang="en" sz="1500"/>
              <a:t>, </a:t>
            </a:r>
            <a:r>
              <a:rPr lang="en" sz="1500">
                <a:solidFill>
                  <a:schemeClr val="lt2"/>
                </a:solidFill>
              </a:rPr>
              <a:t>CrossEntropyLoss </a:t>
            </a:r>
            <a:r>
              <a:rPr lang="en" sz="1500"/>
              <a:t>și </a:t>
            </a:r>
            <a:r>
              <a:rPr lang="en" sz="1500">
                <a:solidFill>
                  <a:schemeClr val="lt2"/>
                </a:solidFill>
              </a:rPr>
              <a:t>Adam Optimizer</a:t>
            </a:r>
            <a:r>
              <a:rPr lang="en" sz="1500"/>
              <a:t>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42" name="Google Shape;442;p3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/>
          <p:cNvSpPr txBox="1"/>
          <p:nvPr/>
        </p:nvSpPr>
        <p:spPr>
          <a:xfrm>
            <a:off x="6352700" y="212750"/>
            <a:ext cx="207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NATURAL LANGUAGE 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48" name="Google Shape;448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W2V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1" name="Google Shape;451;p3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pytorch 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2" name="Google Shape;452;p3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RNN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53" name="Google Shape;453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54" name="Google Shape;454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35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625" y="2215725"/>
            <a:ext cx="5472750" cy="23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714300" y="4129100"/>
            <a:ext cx="7715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1" name="Google Shape;471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W2V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4" name="Google Shape;474;p3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pytorch 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5" name="Google Shape;475;p36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RNN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76" name="Google Shape;476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77" name="Google Shape;477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6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5996112" y="704563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6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490" name="Google Shape;490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6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"/>
          <p:cNvSpPr/>
          <p:nvPr/>
        </p:nvSpPr>
        <p:spPr>
          <a:xfrm rot="-1685758">
            <a:off x="8359482" y="1209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6"/>
          <p:cNvSpPr/>
          <p:nvPr/>
        </p:nvSpPr>
        <p:spPr>
          <a:xfrm>
            <a:off x="6839211" y="7184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6"/>
          <p:cNvSpPr txBox="1"/>
          <p:nvPr/>
        </p:nvSpPr>
        <p:spPr>
          <a:xfrm>
            <a:off x="6352700" y="212750"/>
            <a:ext cx="2076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NATURAL LANGUAGE PROCESSING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99" name="Google Shape;4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8" y="2665625"/>
            <a:ext cx="46196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6"/>
          <p:cNvSpPr txBox="1"/>
          <p:nvPr/>
        </p:nvSpPr>
        <p:spPr>
          <a:xfrm>
            <a:off x="714300" y="1283375"/>
            <a:ext cx="759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Am antrenat modelul pentru </a:t>
            </a:r>
            <a:r>
              <a:rPr lang="en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100 de epoci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iar pentru fiecare epocă am afișat loss-ul pentru a le putea compara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În urma antrenării modelului, am obținut o </a:t>
            </a:r>
            <a:r>
              <a:rPr b="1" lang="en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acuratețe de 83%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pe datele de test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01" name="Google Shape;5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238" y="2048525"/>
            <a:ext cx="3909725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Articole asociate</a:t>
            </a:r>
            <a:endParaRPr/>
          </a:p>
        </p:txBody>
      </p:sp>
      <p:sp>
        <p:nvSpPr>
          <p:cNvPr id="507" name="Google Shape;507;p37"/>
          <p:cNvSpPr txBox="1"/>
          <p:nvPr/>
        </p:nvSpPr>
        <p:spPr>
          <a:xfrm>
            <a:off x="6424175" y="212750"/>
            <a:ext cx="2005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NATURAL LANGUAGE 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8" name="Google Shape;508;p3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7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W2V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1" name="Google Shape;511;p37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pytorch 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2" name="Google Shape;512;p37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RNN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3" name="Google Shape;513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14" name="Google Shape;514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7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6997163" y="10066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6424164" y="8020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/>
          <p:nvPr/>
        </p:nvSpPr>
        <p:spPr>
          <a:xfrm rot="-1685758">
            <a:off x="1455528" y="22900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7556037" y="7229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 txBox="1"/>
          <p:nvPr>
            <p:ph idx="1" type="subTitle"/>
          </p:nvPr>
        </p:nvSpPr>
        <p:spPr>
          <a:xfrm>
            <a:off x="946250" y="1308025"/>
            <a:ext cx="74835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Whose Opinios Matter? Perspective-Aware Models To Identify Opinios Of Hate Speech Victims In Abusive Language Detection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Detecting Hate Speech in Social Media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Multilingual Detection of Hate Speech Against Immigrants and Women in Twitter</a:t>
            </a:r>
            <a:endParaRPr/>
          </a:p>
        </p:txBody>
      </p:sp>
      <p:pic>
        <p:nvPicPr>
          <p:cNvPr id="530" name="Google Shape;5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975" y="2040025"/>
            <a:ext cx="4190450" cy="2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