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HelveticaNeue-regular.fntdata"/><Relationship Id="rId21" Type="http://schemas.openxmlformats.org/officeDocument/2006/relationships/font" Target="fonts/Roboto-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2e421117e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2e42111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ca3504b99a73b7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ca3504b99a73b7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2e421117e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2e421117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2e421117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2e42111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2e421117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2e42111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2e421117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2e421117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2e421117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2e42111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2e421117e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2e421117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2e421117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2e421117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ca3504b99a73b7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ca3504b99a73b7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refactoring.guru/es/design-patterns/visitor" TargetMode="External"/><Relationship Id="rId4" Type="http://schemas.openxmlformats.org/officeDocument/2006/relationships/hyperlink" Target="https://www.youtube.com/watch?v=cYU6M7BALVM" TargetMode="External"/><Relationship Id="rId5" Type="http://schemas.openxmlformats.org/officeDocument/2006/relationships/hyperlink" Target="https://migranitodejava.blogspot.com/2011/06/visit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StefaniaH016/PatronVisitor.g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3545000" y="3816982"/>
            <a:ext cx="6248400" cy="91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600">
                <a:solidFill>
                  <a:srgbClr val="595959"/>
                </a:solidFill>
                <a:latin typeface="Roboto"/>
                <a:ea typeface="Roboto"/>
                <a:cs typeface="Roboto"/>
                <a:sym typeface="Roboto"/>
              </a:rPr>
              <a:t>Laura Ximena Osorio Rodriguez</a:t>
            </a:r>
            <a:endParaRPr sz="1600">
              <a:solidFill>
                <a:srgbClr val="595959"/>
              </a:solidFill>
              <a:latin typeface="Roboto"/>
              <a:ea typeface="Roboto"/>
              <a:cs typeface="Roboto"/>
              <a:sym typeface="Roboto"/>
            </a:endParaRPr>
          </a:p>
          <a:p>
            <a:pPr indent="0" lvl="0" marL="0" marR="0" rtl="0" algn="l">
              <a:spcBef>
                <a:spcPts val="0"/>
              </a:spcBef>
              <a:spcAft>
                <a:spcPts val="0"/>
              </a:spcAft>
              <a:buNone/>
            </a:pPr>
            <a:r>
              <a:rPr lang="es-CO" sz="1600">
                <a:solidFill>
                  <a:srgbClr val="595959"/>
                </a:solidFill>
                <a:latin typeface="Roboto"/>
                <a:ea typeface="Roboto"/>
                <a:cs typeface="Roboto"/>
                <a:sym typeface="Roboto"/>
              </a:rPr>
              <a:t>Stefania Herrera Ochoa</a:t>
            </a:r>
            <a:endParaRPr sz="1600">
              <a:solidFill>
                <a:srgbClr val="595959"/>
              </a:solidFill>
              <a:latin typeface="Roboto"/>
              <a:ea typeface="Roboto"/>
              <a:cs typeface="Roboto"/>
              <a:sym typeface="Roboto"/>
            </a:endParaRPr>
          </a:p>
          <a:p>
            <a:pPr indent="0" lvl="0" marL="0" marR="0" rtl="0" algn="l">
              <a:spcBef>
                <a:spcPts val="0"/>
              </a:spcBef>
              <a:spcAft>
                <a:spcPts val="0"/>
              </a:spcAft>
              <a:buNone/>
            </a:pPr>
            <a:r>
              <a:rPr lang="es-CO" sz="1600">
                <a:solidFill>
                  <a:srgbClr val="595959"/>
                </a:solidFill>
                <a:latin typeface="Roboto"/>
                <a:ea typeface="Roboto"/>
                <a:cs typeface="Roboto"/>
                <a:sym typeface="Roboto"/>
              </a:rPr>
              <a:t>Sofia Soto Mejia </a:t>
            </a:r>
            <a:endParaRPr sz="1600">
              <a:solidFill>
                <a:srgbClr val="595959"/>
              </a:solidFill>
              <a:latin typeface="Roboto"/>
              <a:ea typeface="Roboto"/>
              <a:cs typeface="Roboto"/>
              <a:sym typeface="Roboto"/>
            </a:endParaRPr>
          </a:p>
        </p:txBody>
      </p:sp>
      <p:sp>
        <p:nvSpPr>
          <p:cNvPr id="85" name="Google Shape;85;p13"/>
          <p:cNvSpPr txBox="1"/>
          <p:nvPr/>
        </p:nvSpPr>
        <p:spPr>
          <a:xfrm>
            <a:off x="3544989" y="3199130"/>
            <a:ext cx="6248400" cy="459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CO" sz="3200">
                <a:solidFill>
                  <a:srgbClr val="595959"/>
                </a:solidFill>
                <a:latin typeface="Roboto"/>
                <a:ea typeface="Roboto"/>
                <a:cs typeface="Roboto"/>
                <a:sym typeface="Roboto"/>
              </a:rPr>
              <a:t>Patrón Visitor</a:t>
            </a:r>
            <a:endParaRPr b="1" i="0" sz="32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231400" y="133125"/>
            <a:ext cx="5181900" cy="4962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i="1" lang="es-CO" sz="2133">
                <a:solidFill>
                  <a:srgbClr val="3F3F3F"/>
                </a:solidFill>
                <a:latin typeface="Helvetica Neue"/>
                <a:ea typeface="Helvetica Neue"/>
                <a:cs typeface="Helvetica Neue"/>
                <a:sym typeface="Helvetica Neue"/>
              </a:rPr>
              <a:t>Patrón Visitor: Diagrama UML ejemplo</a:t>
            </a:r>
            <a:endParaRPr sz="2100"/>
          </a:p>
        </p:txBody>
      </p:sp>
      <p:pic>
        <p:nvPicPr>
          <p:cNvPr id="145" name="Google Shape;145;p22"/>
          <p:cNvPicPr preferRelativeResize="0"/>
          <p:nvPr/>
        </p:nvPicPr>
        <p:blipFill>
          <a:blip r:embed="rId3">
            <a:alphaModFix/>
          </a:blip>
          <a:stretch>
            <a:fillRect/>
          </a:stretch>
        </p:blipFill>
        <p:spPr>
          <a:xfrm>
            <a:off x="711900" y="989675"/>
            <a:ext cx="10768199" cy="5425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6055975" y="87000"/>
            <a:ext cx="3458100" cy="5541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i="1" lang="es-CO" sz="2133">
                <a:solidFill>
                  <a:srgbClr val="3F3F3F"/>
                </a:solidFill>
                <a:latin typeface="Helvetica Neue"/>
                <a:ea typeface="Helvetica Neue"/>
                <a:cs typeface="Helvetica Neue"/>
                <a:sym typeface="Helvetica Neue"/>
              </a:rPr>
              <a:t>Referencias</a:t>
            </a:r>
            <a:endParaRPr b="1" sz="2100"/>
          </a:p>
        </p:txBody>
      </p:sp>
      <p:sp>
        <p:nvSpPr>
          <p:cNvPr id="151" name="Google Shape;151;p23"/>
          <p:cNvSpPr txBox="1"/>
          <p:nvPr>
            <p:ph idx="1" type="body"/>
          </p:nvPr>
        </p:nvSpPr>
        <p:spPr>
          <a:xfrm>
            <a:off x="838200" y="1434150"/>
            <a:ext cx="10515600" cy="43512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AutoNum type="arabicPeriod"/>
            </a:pPr>
            <a:r>
              <a:rPr lang="es-CO" sz="2100"/>
              <a:t>Refactoring Guru (2014-2024) Visitor </a:t>
            </a:r>
            <a:r>
              <a:rPr lang="es-CO" sz="2100" u="sng">
                <a:solidFill>
                  <a:schemeClr val="hlink"/>
                </a:solidFill>
                <a:hlinkClick r:id="rId3"/>
              </a:rPr>
              <a:t>https://refactoring.guru/es/design-patterns/visitor</a:t>
            </a:r>
            <a:endParaRPr sz="2100"/>
          </a:p>
          <a:p>
            <a:pPr indent="-361950" lvl="0" marL="457200" rtl="0" algn="l">
              <a:spcBef>
                <a:spcPts val="0"/>
              </a:spcBef>
              <a:spcAft>
                <a:spcPts val="0"/>
              </a:spcAft>
              <a:buSzPts val="2100"/>
              <a:buAutoNum type="arabicPeriod"/>
            </a:pPr>
            <a:r>
              <a:rPr lang="es-CO" sz="2100"/>
              <a:t>Roger Vasco (20/05/2025) Patrón visitor EJEMPLO [video] </a:t>
            </a:r>
            <a:r>
              <a:rPr lang="es-CO" sz="2100" u="sng">
                <a:solidFill>
                  <a:schemeClr val="hlink"/>
                </a:solidFill>
                <a:hlinkClick r:id="rId4"/>
              </a:rPr>
              <a:t>https://www.youtube.com/watch?v=cYU6M7BALVM</a:t>
            </a:r>
            <a:endParaRPr sz="2100"/>
          </a:p>
          <a:p>
            <a:pPr indent="-361950" lvl="0" marL="457200" rtl="0" algn="l">
              <a:spcBef>
                <a:spcPts val="0"/>
              </a:spcBef>
              <a:spcAft>
                <a:spcPts val="0"/>
              </a:spcAft>
              <a:buSzPts val="2100"/>
              <a:buAutoNum type="arabicPeriod"/>
            </a:pPr>
            <a:r>
              <a:rPr lang="es-CO" sz="2100"/>
              <a:t>Mi granito de Java (13/06/2011) Visitor </a:t>
            </a:r>
            <a:r>
              <a:rPr lang="es-CO" sz="2100" u="sng">
                <a:solidFill>
                  <a:schemeClr val="hlink"/>
                </a:solidFill>
                <a:hlinkClick r:id="rId5"/>
              </a:rPr>
              <a:t>https://migranitodejava.blogspot.com/2011/06/visitor.html</a:t>
            </a:r>
            <a:endParaRPr sz="2100"/>
          </a:p>
          <a:p>
            <a:pPr indent="0" lvl="0" marL="0" rtl="0" algn="l">
              <a:spcBef>
                <a:spcPts val="1000"/>
              </a:spcBef>
              <a:spcAft>
                <a:spcPts val="0"/>
              </a:spcAft>
              <a:buNone/>
            </a:pPr>
            <a:r>
              <a:t/>
            </a:r>
            <a:endParaRPr sz="2100"/>
          </a:p>
          <a:p>
            <a:pPr indent="0" lvl="0" marL="0" rtl="0" algn="l">
              <a:spcBef>
                <a:spcPts val="1000"/>
              </a:spcBef>
              <a:spcAft>
                <a:spcPts val="0"/>
              </a:spcAft>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6055975" y="87000"/>
            <a:ext cx="2881800" cy="6186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i="1" lang="es-CO" sz="2133">
                <a:solidFill>
                  <a:srgbClr val="3F3F3F"/>
                </a:solidFill>
                <a:latin typeface="Helvetica Neue"/>
                <a:ea typeface="Helvetica Neue"/>
                <a:cs typeface="Helvetica Neue"/>
                <a:sym typeface="Helvetica Neue"/>
              </a:rPr>
              <a:t>Link del repositorio </a:t>
            </a:r>
            <a:endParaRPr b="1" sz="2100"/>
          </a:p>
        </p:txBody>
      </p:sp>
      <p:sp>
        <p:nvSpPr>
          <p:cNvPr id="157" name="Google Shape;157;p24"/>
          <p:cNvSpPr txBox="1"/>
          <p:nvPr>
            <p:ph idx="1" type="body"/>
          </p:nvPr>
        </p:nvSpPr>
        <p:spPr>
          <a:xfrm>
            <a:off x="854783" y="2910889"/>
            <a:ext cx="6513300" cy="1036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CO" sz="2100" u="sng">
                <a:solidFill>
                  <a:schemeClr val="hlink"/>
                </a:solidFill>
                <a:hlinkClick r:id="rId3"/>
              </a:rPr>
              <a:t> https://github.com/StefaniaH016/PatronVisitor.git</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5903843" y="248478"/>
            <a:ext cx="5416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2000">
                <a:solidFill>
                  <a:srgbClr val="3F3F3F"/>
                </a:solidFill>
                <a:latin typeface="Helvetica Neue"/>
                <a:ea typeface="Helvetica Neue"/>
                <a:cs typeface="Helvetica Neue"/>
                <a:sym typeface="Helvetica Neue"/>
              </a:rPr>
              <a:t>Patrón Visitor: Propósito</a:t>
            </a:r>
            <a:endParaRPr b="1" i="1" sz="2000">
              <a:solidFill>
                <a:srgbClr val="3F3F3F"/>
              </a:solidFill>
              <a:latin typeface="Helvetica Neue"/>
              <a:ea typeface="Helvetica Neue"/>
              <a:cs typeface="Helvetica Neue"/>
              <a:sym typeface="Helvetica Neue"/>
            </a:endParaRPr>
          </a:p>
        </p:txBody>
      </p:sp>
      <p:sp>
        <p:nvSpPr>
          <p:cNvPr id="91" name="Google Shape;91;p14"/>
          <p:cNvSpPr txBox="1"/>
          <p:nvPr/>
        </p:nvSpPr>
        <p:spPr>
          <a:xfrm>
            <a:off x="5903850" y="1589625"/>
            <a:ext cx="5288100" cy="3001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2100">
                <a:solidFill>
                  <a:schemeClr val="dk1"/>
                </a:solidFill>
                <a:latin typeface="Calibri"/>
                <a:ea typeface="Calibri"/>
                <a:cs typeface="Calibri"/>
                <a:sym typeface="Calibri"/>
              </a:rPr>
              <a:t>Permite agregar nuevas operaciones a una estructura de objetos sin modificar esos objetos.</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rPr lang="es-CO" sz="2100">
                <a:solidFill>
                  <a:schemeClr val="dk1"/>
                </a:solidFill>
                <a:latin typeface="Calibri"/>
                <a:ea typeface="Calibri"/>
                <a:cs typeface="Calibri"/>
                <a:sym typeface="Calibri"/>
              </a:rPr>
              <a:t>Es útil cuando se tiene una jerarquía de clases y queremos agregar funcionalidades nuevas sin la necesidad de modificar cada clase de la jerarquía. De este modo se promueve la modularidad y el mantenimiento del código.</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rgbClr val="595959"/>
              </a:solidFill>
              <a:latin typeface="Calibri"/>
              <a:ea typeface="Calibri"/>
              <a:cs typeface="Calibri"/>
              <a:sym typeface="Calibri"/>
            </a:endParaRPr>
          </a:p>
        </p:txBody>
      </p:sp>
      <p:pic>
        <p:nvPicPr>
          <p:cNvPr id="92" name="Google Shape;92;p14"/>
          <p:cNvPicPr preferRelativeResize="0"/>
          <p:nvPr/>
        </p:nvPicPr>
        <p:blipFill>
          <a:blip r:embed="rId3">
            <a:alphaModFix/>
          </a:blip>
          <a:stretch>
            <a:fillRect/>
          </a:stretch>
        </p:blipFill>
        <p:spPr>
          <a:xfrm>
            <a:off x="717875" y="1679400"/>
            <a:ext cx="3939199" cy="317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5715500" y="234625"/>
            <a:ext cx="5219700" cy="4092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Font typeface="Arial"/>
              <a:buNone/>
            </a:pPr>
            <a:r>
              <a:rPr b="1" i="1" lang="es-CO" sz="2000">
                <a:solidFill>
                  <a:srgbClr val="3F3F3F"/>
                </a:solidFill>
                <a:latin typeface="Helvetica Neue"/>
                <a:ea typeface="Helvetica Neue"/>
                <a:cs typeface="Helvetica Neue"/>
                <a:sym typeface="Helvetica Neue"/>
              </a:rPr>
              <a:t>Patrón Visitor: Situaciones de uso</a:t>
            </a:r>
            <a:endParaRPr sz="2000"/>
          </a:p>
        </p:txBody>
      </p:sp>
      <p:sp>
        <p:nvSpPr>
          <p:cNvPr id="98" name="Google Shape;98;p15"/>
          <p:cNvSpPr txBox="1"/>
          <p:nvPr>
            <p:ph idx="1" type="body"/>
          </p:nvPr>
        </p:nvSpPr>
        <p:spPr>
          <a:xfrm>
            <a:off x="5715500" y="1550125"/>
            <a:ext cx="5638500" cy="36492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s-CO" sz="2100"/>
              <a:t>-Análisis de una estructura de datos:</a:t>
            </a:r>
            <a:r>
              <a:rPr lang="es-CO" sz="2100"/>
              <a:t> </a:t>
            </a:r>
            <a:endParaRPr sz="2100"/>
          </a:p>
          <a:p>
            <a:pPr indent="0" lvl="0" marL="0" rtl="0" algn="just">
              <a:lnSpc>
                <a:spcPct val="100000"/>
              </a:lnSpc>
              <a:spcBef>
                <a:spcPts val="1000"/>
              </a:spcBef>
              <a:spcAft>
                <a:spcPts val="0"/>
              </a:spcAft>
              <a:buNone/>
            </a:pPr>
            <a:r>
              <a:rPr lang="es-CO" sz="2100"/>
              <a:t>Supongamos que estamos desarrollando un programa de modelado de procesos industriales, en este tenemos una estructura de datos que representa un grafo dirigido y queremos hacer diferentes análisis </a:t>
            </a:r>
            <a:r>
              <a:rPr lang="es-CO" sz="2100"/>
              <a:t>como</a:t>
            </a:r>
            <a:r>
              <a:rPr lang="es-CO" sz="2100"/>
              <a:t> calcular la duración total de  un proceso o identificar etapas críticas.</a:t>
            </a:r>
            <a:endParaRPr sz="2100"/>
          </a:p>
        </p:txBody>
      </p:sp>
      <p:pic>
        <p:nvPicPr>
          <p:cNvPr id="99" name="Google Shape;99;p15"/>
          <p:cNvPicPr preferRelativeResize="0"/>
          <p:nvPr/>
        </p:nvPicPr>
        <p:blipFill>
          <a:blip r:embed="rId3">
            <a:alphaModFix/>
          </a:blip>
          <a:stretch>
            <a:fillRect/>
          </a:stretch>
        </p:blipFill>
        <p:spPr>
          <a:xfrm>
            <a:off x="1268825" y="1568125"/>
            <a:ext cx="3649225" cy="36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613975" y="437650"/>
            <a:ext cx="6029700" cy="4962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Font typeface="Arial"/>
              <a:buNone/>
            </a:pPr>
            <a:r>
              <a:rPr b="1" i="1" lang="es-CO" sz="2222">
                <a:solidFill>
                  <a:srgbClr val="3F3F3F"/>
                </a:solidFill>
                <a:latin typeface="Helvetica Neue"/>
                <a:ea typeface="Helvetica Neue"/>
                <a:cs typeface="Helvetica Neue"/>
                <a:sym typeface="Helvetica Neue"/>
              </a:rPr>
              <a:t>Patrón Visitor: Situaciones de uso</a:t>
            </a:r>
            <a:endParaRPr sz="2222"/>
          </a:p>
          <a:p>
            <a:pPr indent="0" lvl="0" marL="0" rtl="0" algn="l">
              <a:spcBef>
                <a:spcPts val="0"/>
              </a:spcBef>
              <a:spcAft>
                <a:spcPts val="0"/>
              </a:spcAft>
              <a:buNone/>
            </a:pPr>
            <a:r>
              <a:t/>
            </a:r>
            <a:endParaRPr/>
          </a:p>
        </p:txBody>
      </p:sp>
      <p:sp>
        <p:nvSpPr>
          <p:cNvPr id="105" name="Google Shape;105;p16"/>
          <p:cNvSpPr txBox="1"/>
          <p:nvPr>
            <p:ph idx="1" type="body"/>
          </p:nvPr>
        </p:nvSpPr>
        <p:spPr>
          <a:xfrm>
            <a:off x="5613975" y="1477650"/>
            <a:ext cx="6029700" cy="4351200"/>
          </a:xfrm>
          <a:prstGeom prst="rect">
            <a:avLst/>
          </a:prstGeom>
        </p:spPr>
        <p:txBody>
          <a:bodyPr anchorCtr="0" anchor="t" bIns="45700" lIns="91425" spcFirstLastPara="1" rIns="91425" wrap="square" tIns="45700">
            <a:normAutofit/>
          </a:bodyPr>
          <a:lstStyle/>
          <a:p>
            <a:pPr indent="0" lvl="0" marL="0" rtl="0" algn="just">
              <a:lnSpc>
                <a:spcPct val="100000"/>
              </a:lnSpc>
              <a:spcBef>
                <a:spcPts val="1000"/>
              </a:spcBef>
              <a:spcAft>
                <a:spcPts val="0"/>
              </a:spcAft>
              <a:buNone/>
            </a:pPr>
            <a:r>
              <a:rPr lang="es-CO" sz="2100"/>
              <a:t>En lugar de agregar métodos específicos a cada clase, usamos una interfaz Visitor con métodos para realizar diferentes análisis, ‘VisitNode(Node node)’ para la duración total del proceso o ‘VisitEdge(Edge edge)’ para identificar etapas críticas.</a:t>
            </a:r>
            <a:endParaRPr sz="2100"/>
          </a:p>
          <a:p>
            <a:pPr indent="0" lvl="0" marL="0" rtl="0" algn="l">
              <a:spcBef>
                <a:spcPts val="1000"/>
              </a:spcBef>
              <a:spcAft>
                <a:spcPts val="0"/>
              </a:spcAft>
              <a:buNone/>
            </a:pPr>
            <a:r>
              <a:rPr lang="es-CO" sz="2100"/>
              <a:t>Luego, implementamos clases concretas de Visitor para cada tipo de análisis que se necesite realizar. Después se pasaría un objeto Visitor a la raíz del grafo y este llamaría a los métodos correspondientes en el Visitor para cada clase realizando el análisis deseado sin modificar la estructura de la clase.</a:t>
            </a:r>
            <a:endParaRPr sz="2100"/>
          </a:p>
        </p:txBody>
      </p:sp>
      <p:pic>
        <p:nvPicPr>
          <p:cNvPr id="106" name="Google Shape;106;p16"/>
          <p:cNvPicPr preferRelativeResize="0"/>
          <p:nvPr/>
        </p:nvPicPr>
        <p:blipFill>
          <a:blip r:embed="rId3">
            <a:alphaModFix/>
          </a:blip>
          <a:stretch>
            <a:fillRect/>
          </a:stretch>
        </p:blipFill>
        <p:spPr>
          <a:xfrm>
            <a:off x="882400" y="1477650"/>
            <a:ext cx="4021150" cy="331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622850" y="249150"/>
            <a:ext cx="5152800" cy="5832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Font typeface="Arial"/>
              <a:buNone/>
            </a:pPr>
            <a:r>
              <a:rPr b="1" i="1" lang="es-CO" sz="2333">
                <a:solidFill>
                  <a:srgbClr val="3F3F3F"/>
                </a:solidFill>
                <a:latin typeface="Helvetica Neue"/>
                <a:ea typeface="Helvetica Neue"/>
                <a:cs typeface="Helvetica Neue"/>
                <a:sym typeface="Helvetica Neue"/>
              </a:rPr>
              <a:t>Patrón Visitor: Aplicación</a:t>
            </a:r>
            <a:endParaRPr sz="2333"/>
          </a:p>
          <a:p>
            <a:pPr indent="0" lvl="0" marL="0" rtl="0" algn="l">
              <a:spcBef>
                <a:spcPts val="0"/>
              </a:spcBef>
              <a:spcAft>
                <a:spcPts val="0"/>
              </a:spcAft>
              <a:buNone/>
            </a:pPr>
            <a:r>
              <a:t/>
            </a:r>
            <a:endParaRPr sz="2100"/>
          </a:p>
        </p:txBody>
      </p:sp>
      <p:sp>
        <p:nvSpPr>
          <p:cNvPr id="112" name="Google Shape;112;p17"/>
          <p:cNvSpPr txBox="1"/>
          <p:nvPr>
            <p:ph idx="1" type="body"/>
          </p:nvPr>
        </p:nvSpPr>
        <p:spPr>
          <a:xfrm>
            <a:off x="5622850" y="1448650"/>
            <a:ext cx="5730900" cy="4351200"/>
          </a:xfrm>
          <a:prstGeom prst="rect">
            <a:avLst/>
          </a:prstGeom>
        </p:spPr>
        <p:txBody>
          <a:bodyPr anchorCtr="0" anchor="t" bIns="45700" lIns="91425" spcFirstLastPara="1" rIns="91425" wrap="square" tIns="45700">
            <a:normAutofit/>
          </a:bodyPr>
          <a:lstStyle/>
          <a:p>
            <a:pPr indent="0" lvl="0" marL="0" rtl="0" algn="just">
              <a:lnSpc>
                <a:spcPct val="100000"/>
              </a:lnSpc>
              <a:spcBef>
                <a:spcPts val="1000"/>
              </a:spcBef>
              <a:spcAft>
                <a:spcPts val="0"/>
              </a:spcAft>
              <a:buNone/>
            </a:pPr>
            <a:r>
              <a:rPr lang="es-CO" sz="2100"/>
              <a:t>Este patrón funciona mediante la definición de una interfaz Visitor que declara métodos de visita para cada tipo de elemento en la estructura de objetos. Luego cada clase en la estructura de objetos implementa un método ‘accept(visitor)’ que toma como un objeto visitor como parámetro y llama al método apropiado del Visitor. Esto permite que el Visitor realice operaciones sobre los objetos de la estructura sin que los objetos conozcan los detalles del algoritmo.</a:t>
            </a:r>
            <a:endParaRPr sz="2100"/>
          </a:p>
        </p:txBody>
      </p:sp>
      <p:pic>
        <p:nvPicPr>
          <p:cNvPr id="113" name="Google Shape;113;p17"/>
          <p:cNvPicPr preferRelativeResize="0"/>
          <p:nvPr/>
        </p:nvPicPr>
        <p:blipFill>
          <a:blip r:embed="rId3">
            <a:alphaModFix/>
          </a:blip>
          <a:stretch>
            <a:fillRect/>
          </a:stretch>
        </p:blipFill>
        <p:spPr>
          <a:xfrm>
            <a:off x="1022325" y="1448649"/>
            <a:ext cx="3736225" cy="342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5738850" y="147650"/>
            <a:ext cx="4195800" cy="4962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i="1" lang="es-CO" sz="2133">
                <a:solidFill>
                  <a:srgbClr val="3F3F3F"/>
                </a:solidFill>
                <a:latin typeface="Helvetica Neue"/>
                <a:ea typeface="Helvetica Neue"/>
                <a:cs typeface="Helvetica Neue"/>
                <a:sym typeface="Helvetica Neue"/>
              </a:rPr>
              <a:t>Patrón Visitor: Ventajas</a:t>
            </a:r>
            <a:endParaRPr sz="1900"/>
          </a:p>
        </p:txBody>
      </p:sp>
      <p:sp>
        <p:nvSpPr>
          <p:cNvPr id="119" name="Google Shape;119;p18"/>
          <p:cNvSpPr txBox="1"/>
          <p:nvPr>
            <p:ph idx="1" type="body"/>
          </p:nvPr>
        </p:nvSpPr>
        <p:spPr>
          <a:xfrm>
            <a:off x="5738850" y="1506650"/>
            <a:ext cx="5681700" cy="4351200"/>
          </a:xfrm>
          <a:prstGeom prst="rect">
            <a:avLst/>
          </a:prstGeom>
        </p:spPr>
        <p:txBody>
          <a:bodyPr anchorCtr="0" anchor="t" bIns="45700" lIns="91425" spcFirstLastPara="1" rIns="91425" wrap="square" tIns="45700">
            <a:normAutofit/>
          </a:bodyPr>
          <a:lstStyle/>
          <a:p>
            <a:pPr indent="-361950" lvl="0" marL="457200" rtl="0" algn="just">
              <a:lnSpc>
                <a:spcPct val="100000"/>
              </a:lnSpc>
              <a:spcBef>
                <a:spcPts val="1000"/>
              </a:spcBef>
              <a:spcAft>
                <a:spcPts val="0"/>
              </a:spcAft>
              <a:buSzPts val="2100"/>
              <a:buChar char="•"/>
            </a:pPr>
            <a:r>
              <a:rPr lang="es-CO" sz="2100"/>
              <a:t>Principio abierto/cerrado. Es posible introducir un nuevo comportamiento sin cambiar las clases existentes.</a:t>
            </a:r>
            <a:endParaRPr sz="2100"/>
          </a:p>
          <a:p>
            <a:pPr indent="-361950" lvl="0" marL="457200" rtl="0" algn="just">
              <a:lnSpc>
                <a:spcPct val="100000"/>
              </a:lnSpc>
              <a:spcBef>
                <a:spcPts val="0"/>
              </a:spcBef>
              <a:spcAft>
                <a:spcPts val="0"/>
              </a:spcAft>
              <a:buSzPts val="2100"/>
              <a:buChar char="•"/>
            </a:pPr>
            <a:r>
              <a:rPr lang="es-CO" sz="2100"/>
              <a:t>Principio de responsabilidad única. Tanto los elementos visitados como visitantes tienen una clara y única función.</a:t>
            </a:r>
            <a:endParaRPr sz="2100"/>
          </a:p>
          <a:p>
            <a:pPr indent="-361950" lvl="0" marL="457200" rtl="0" algn="just">
              <a:lnSpc>
                <a:spcPct val="100000"/>
              </a:lnSpc>
              <a:spcBef>
                <a:spcPts val="0"/>
              </a:spcBef>
              <a:spcAft>
                <a:spcPts val="0"/>
              </a:spcAft>
              <a:buSzPts val="2100"/>
              <a:buChar char="•"/>
            </a:pPr>
            <a:r>
              <a:rPr lang="es-CO" sz="2100"/>
              <a:t>Un visitante puede acumular información relevante mientras trabaja con varios objetos. Esto es útil cuando se requiere recorrer una estructura compleja de objetos y realizar un análisis o procesamiento en cada uno de ellos.</a:t>
            </a:r>
            <a:endParaRPr sz="2100"/>
          </a:p>
        </p:txBody>
      </p:sp>
      <p:pic>
        <p:nvPicPr>
          <p:cNvPr id="120" name="Google Shape;120;p18"/>
          <p:cNvPicPr preferRelativeResize="0"/>
          <p:nvPr/>
        </p:nvPicPr>
        <p:blipFill rotWithShape="1">
          <a:blip r:embed="rId3">
            <a:alphaModFix/>
          </a:blip>
          <a:srcRect b="0" l="0" r="48588" t="0"/>
          <a:stretch/>
        </p:blipFill>
        <p:spPr>
          <a:xfrm>
            <a:off x="1254350" y="1506650"/>
            <a:ext cx="3678225" cy="355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5622850" y="176650"/>
            <a:ext cx="4964400" cy="4815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i="1" lang="es-CO" sz="2133">
                <a:solidFill>
                  <a:srgbClr val="3F3F3F"/>
                </a:solidFill>
                <a:latin typeface="Helvetica Neue"/>
                <a:ea typeface="Helvetica Neue"/>
                <a:cs typeface="Helvetica Neue"/>
                <a:sym typeface="Helvetica Neue"/>
              </a:rPr>
              <a:t>Patrón Visitor: Desventajas</a:t>
            </a:r>
            <a:endParaRPr sz="2100"/>
          </a:p>
        </p:txBody>
      </p:sp>
      <p:sp>
        <p:nvSpPr>
          <p:cNvPr id="126" name="Google Shape;126;p19"/>
          <p:cNvSpPr txBox="1"/>
          <p:nvPr>
            <p:ph idx="1" type="body"/>
          </p:nvPr>
        </p:nvSpPr>
        <p:spPr>
          <a:xfrm>
            <a:off x="5564850" y="1390650"/>
            <a:ext cx="5730900" cy="43512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s-CO" sz="2100"/>
              <a:t>Se deben actualizar los visitantes cada vez que una clase se añada o se elimine de la jerarquía de elementos.</a:t>
            </a:r>
            <a:endParaRPr sz="2100"/>
          </a:p>
          <a:p>
            <a:pPr indent="-361950" lvl="0" marL="457200" rtl="0" algn="l">
              <a:spcBef>
                <a:spcPts val="0"/>
              </a:spcBef>
              <a:spcAft>
                <a:spcPts val="0"/>
              </a:spcAft>
              <a:buSzPts val="2100"/>
              <a:buChar char="•"/>
            </a:pPr>
            <a:r>
              <a:rPr lang="es-CO" sz="2100"/>
              <a:t>Los visitantes pueden carecer de acceso a campos y métodos privados de los elementos visitados.</a:t>
            </a:r>
            <a:endParaRPr sz="2100"/>
          </a:p>
        </p:txBody>
      </p:sp>
      <p:pic>
        <p:nvPicPr>
          <p:cNvPr id="127" name="Google Shape;127;p19"/>
          <p:cNvPicPr preferRelativeResize="0"/>
          <p:nvPr/>
        </p:nvPicPr>
        <p:blipFill rotWithShape="1">
          <a:blip r:embed="rId3">
            <a:alphaModFix/>
          </a:blip>
          <a:srcRect b="0" l="49254" r="0" t="0"/>
          <a:stretch/>
        </p:blipFill>
        <p:spPr>
          <a:xfrm>
            <a:off x="1525275" y="1390650"/>
            <a:ext cx="3407250" cy="344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5738825" y="0"/>
            <a:ext cx="4195800" cy="6990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i="1" lang="es-CO" sz="2133">
                <a:solidFill>
                  <a:srgbClr val="3F3F3F"/>
                </a:solidFill>
                <a:latin typeface="Helvetica Neue"/>
                <a:ea typeface="Helvetica Neue"/>
                <a:cs typeface="Helvetica Neue"/>
                <a:sym typeface="Helvetica Neue"/>
              </a:rPr>
              <a:t>Patrón Visitor: Diagrama UML</a:t>
            </a:r>
            <a:endParaRPr sz="2100"/>
          </a:p>
        </p:txBody>
      </p:sp>
      <p:pic>
        <p:nvPicPr>
          <p:cNvPr id="133" name="Google Shape;133;p20"/>
          <p:cNvPicPr preferRelativeResize="0"/>
          <p:nvPr/>
        </p:nvPicPr>
        <p:blipFill>
          <a:blip r:embed="rId3">
            <a:alphaModFix/>
          </a:blip>
          <a:stretch>
            <a:fillRect/>
          </a:stretch>
        </p:blipFill>
        <p:spPr>
          <a:xfrm>
            <a:off x="1579575" y="901275"/>
            <a:ext cx="9032850" cy="5055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402450" y="1268350"/>
            <a:ext cx="11482200" cy="53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O" sz="2800">
                <a:solidFill>
                  <a:schemeClr val="dk1"/>
                </a:solidFill>
                <a:latin typeface="Calibri"/>
                <a:ea typeface="Calibri"/>
                <a:cs typeface="Calibri"/>
                <a:sym typeface="Calibri"/>
              </a:rPr>
              <a:t>Para una estación de metro se ofrecen dos tipos de tarjetas al público que se utilizarán para el pago del pasaje. Una tarjeta para aquellos que cuentan con un descuento, y otra normal sin descuento.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O" sz="2800">
                <a:solidFill>
                  <a:schemeClr val="dk1"/>
                </a:solidFill>
                <a:latin typeface="Calibri"/>
                <a:ea typeface="Calibri"/>
                <a:cs typeface="Calibri"/>
                <a:sym typeface="Calibri"/>
              </a:rPr>
              <a:t>En hora pico el pasaje tendrá un valor de 1800 para las dos tarjetas, y en la hora valle la terjeta normal tendra un descuento de 200 pesos, quedando 1500 el pasaje, sin embargo, a la tarjeta con descuento se le va a descontar del valor total del pasaje 1200 pesos, quedando a 600 pesos el pasaje.</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39" name="Google Shape;139;p21"/>
          <p:cNvSpPr txBox="1"/>
          <p:nvPr>
            <p:ph idx="4294967295" type="title"/>
          </p:nvPr>
        </p:nvSpPr>
        <p:spPr>
          <a:xfrm>
            <a:off x="6055975" y="87000"/>
            <a:ext cx="3458100" cy="5541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i="1" lang="es-CO" sz="2133">
                <a:solidFill>
                  <a:srgbClr val="3F3F3F"/>
                </a:solidFill>
                <a:latin typeface="Helvetica Neue"/>
                <a:ea typeface="Helvetica Neue"/>
                <a:cs typeface="Helvetica Neue"/>
                <a:sym typeface="Helvetica Neue"/>
              </a:rPr>
              <a:t>Ejemplo</a:t>
            </a:r>
            <a:endParaRPr b="1" sz="21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