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4" r:id="rId6"/>
    <p:sldId id="260" r:id="rId7"/>
    <p:sldId id="262" r:id="rId8"/>
    <p:sldId id="261" r:id="rId9"/>
    <p:sldId id="268" r:id="rId10"/>
    <p:sldId id="269" r:id="rId11"/>
    <p:sldId id="275" r:id="rId12"/>
    <p:sldId id="265" r:id="rId13"/>
    <p:sldId id="266" r:id="rId14"/>
    <p:sldId id="264" r:id="rId15"/>
    <p:sldId id="270" r:id="rId16"/>
    <p:sldId id="271" r:id="rId17"/>
    <p:sldId id="267" r:id="rId18"/>
    <p:sldId id="272" r:id="rId19"/>
    <p:sldId id="27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81149" autoAdjust="0"/>
  </p:normalViewPr>
  <p:slideViewPr>
    <p:cSldViewPr snapToGrid="0">
      <p:cViewPr varScale="1">
        <p:scale>
          <a:sx n="60" d="100"/>
          <a:sy n="60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EBC1B-159A-4D51-A1C5-5467A1CFB4E5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3BCC5-7CCA-45E0-AB4A-49099C6DCF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198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Ich begrüsse euch zur Zwischenpräsentation meiner Diplomarbeit</a:t>
            </a:r>
            <a:r>
              <a:rPr lang="de-CH" baseline="0" dirty="0" smtClean="0"/>
              <a:t> zum Thema «Sensoranbindung mit </a:t>
            </a:r>
            <a:r>
              <a:rPr lang="de-CH" baseline="0" dirty="0" err="1" smtClean="0"/>
              <a:t>IO</a:t>
            </a:r>
            <a:r>
              <a:rPr lang="de-CH" baseline="0" dirty="0" smtClean="0"/>
              <a:t>-Link»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0866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Wie weit ich bin: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177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IO</a:t>
            </a:r>
            <a:r>
              <a:rPr lang="de-CH" dirty="0" smtClean="0"/>
              <a:t>-Link Master</a:t>
            </a:r>
          </a:p>
          <a:p>
            <a:r>
              <a:rPr lang="de-CH" dirty="0" err="1" smtClean="0"/>
              <a:t>IO</a:t>
            </a:r>
            <a:r>
              <a:rPr lang="de-CH" dirty="0" smtClean="0"/>
              <a:t>-Link Device/Slave</a:t>
            </a:r>
          </a:p>
          <a:p>
            <a:pPr marL="171450" indent="-171450">
              <a:buFontTx/>
              <a:buChar char="-"/>
            </a:pPr>
            <a:r>
              <a:rPr lang="de-CH" dirty="0" smtClean="0"/>
              <a:t>Herstellerunabhängig</a:t>
            </a:r>
            <a:r>
              <a:rPr lang="de-CH" baseline="0" dirty="0" smtClean="0"/>
              <a:t>er Standard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baseline="0" dirty="0" smtClean="0"/>
              <a:t>Punkt-zu-Punkt Kommunikation, kein </a:t>
            </a:r>
            <a:r>
              <a:rPr lang="de-CH" baseline="0" dirty="0" err="1" smtClean="0"/>
              <a:t>Feldbus</a:t>
            </a:r>
            <a:endParaRPr lang="de-CH" baseline="0" dirty="0" smtClean="0"/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Jeder Anschluss («Port») kann ein Sensor oder ein </a:t>
            </a:r>
            <a:r>
              <a:rPr lang="de-CH" baseline="0" dirty="0" err="1" smtClean="0"/>
              <a:t>IO</a:t>
            </a:r>
            <a:r>
              <a:rPr lang="de-CH" baseline="0" dirty="0" smtClean="0"/>
              <a:t>-Link Master verkörpern</a:t>
            </a:r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Keine Auswirkung bei Ausfall eines Devices</a:t>
            </a:r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Höhere Übertragungsraten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baseline="0" dirty="0" smtClean="0"/>
              <a:t>Leichter erweiterbar</a:t>
            </a:r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Hoher Kabelaufwand</a:t>
            </a:r>
          </a:p>
          <a:p>
            <a:pPr marL="171450" lvl="0" indent="-171450">
              <a:buFontTx/>
              <a:buChar char="-"/>
            </a:pPr>
            <a:endParaRPr lang="de-CH" baseline="0" dirty="0" smtClean="0"/>
          </a:p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0282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Standardkabel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Leichtes</a:t>
            </a:r>
            <a:r>
              <a:rPr lang="de-CH" baseline="0" dirty="0" smtClean="0"/>
              <a:t> Verdrahten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err="1" smtClean="0"/>
              <a:t>Verpolungsschutz</a:t>
            </a:r>
            <a:endParaRPr lang="de-CH" dirty="0" smtClean="0"/>
          </a:p>
          <a:p>
            <a:r>
              <a:rPr lang="de-CH" dirty="0" smtClean="0"/>
              <a:t>Bidirektional</a:t>
            </a:r>
          </a:p>
          <a:p>
            <a:r>
              <a:rPr lang="de-CH" dirty="0" err="1" smtClean="0"/>
              <a:t>24V</a:t>
            </a:r>
            <a:r>
              <a:rPr lang="de-CH" dirty="0" smtClean="0"/>
              <a:t>, max. </a:t>
            </a:r>
            <a:r>
              <a:rPr lang="de-CH" dirty="0" err="1" smtClean="0"/>
              <a:t>200mA</a:t>
            </a:r>
            <a:r>
              <a:rPr lang="de-CH" dirty="0" smtClean="0"/>
              <a:t>,</a:t>
            </a:r>
            <a:r>
              <a:rPr lang="de-CH" baseline="0" dirty="0" smtClean="0"/>
              <a:t> max. </a:t>
            </a:r>
            <a:r>
              <a:rPr lang="de-CH" baseline="0" dirty="0" err="1" smtClean="0"/>
              <a:t>20m</a:t>
            </a:r>
            <a:r>
              <a:rPr lang="de-CH" baseline="0" dirty="0" smtClean="0"/>
              <a:t> Leitung</a:t>
            </a:r>
            <a:endParaRPr lang="de-CH" dirty="0" smtClean="0"/>
          </a:p>
          <a:p>
            <a:r>
              <a:rPr lang="de-CH" dirty="0" smtClean="0"/>
              <a:t>Zusatzleitungen: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Pin2</a:t>
            </a:r>
            <a:r>
              <a:rPr lang="de-CH" dirty="0" smtClean="0"/>
              <a:t> wird zu zusätzlichem </a:t>
            </a:r>
            <a:r>
              <a:rPr lang="de-CH" dirty="0" err="1" smtClean="0"/>
              <a:t>Digitalpin</a:t>
            </a: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Pin2+5</a:t>
            </a:r>
            <a:r>
              <a:rPr lang="de-CH" dirty="0" smtClean="0"/>
              <a:t> werden zu einer zusätzlichen galvanisch</a:t>
            </a:r>
            <a:r>
              <a:rPr lang="de-CH" baseline="0" dirty="0" smtClean="0"/>
              <a:t> getrennten Versorgung (bei energieintensiven Sensoren)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966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3-adrig:  Serielle, analoge und </a:t>
            </a:r>
            <a:r>
              <a:rPr lang="de-CH" dirty="0" err="1" smtClean="0"/>
              <a:t>RS232</a:t>
            </a:r>
            <a:r>
              <a:rPr lang="de-CH" dirty="0" smtClean="0"/>
              <a:t> Schnittstellen werden überflüssig</a:t>
            </a:r>
          </a:p>
          <a:p>
            <a:r>
              <a:rPr lang="de-CH" dirty="0" err="1" smtClean="0"/>
              <a:t>Plug&amp;play</a:t>
            </a:r>
            <a:r>
              <a:rPr lang="de-CH" dirty="0" smtClean="0"/>
              <a:t>: </a:t>
            </a:r>
            <a:r>
              <a:rPr lang="de-CH" dirty="0" err="1" smtClean="0"/>
              <a:t>Deviceeinstellungen</a:t>
            </a:r>
            <a:r>
              <a:rPr lang="de-CH" dirty="0" smtClean="0"/>
              <a:t> stromausfallsicher gespeichert -&gt; einfacher Sensoraustausch da Datenerhaltung -&gt; </a:t>
            </a:r>
          </a:p>
          <a:p>
            <a:endParaRPr lang="de-CH" dirty="0" smtClean="0"/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Implementiert in die </a:t>
            </a:r>
            <a:r>
              <a:rPr lang="de-CH" dirty="0" err="1" smtClean="0"/>
              <a:t>verbreitetesten</a:t>
            </a:r>
            <a:r>
              <a:rPr lang="de-CH" dirty="0" smtClean="0"/>
              <a:t> Feldbussysteme: </a:t>
            </a:r>
            <a:r>
              <a:rPr lang="de-CH" dirty="0" err="1" smtClean="0"/>
              <a:t>Profibus</a:t>
            </a:r>
            <a:r>
              <a:rPr lang="de-CH" dirty="0" smtClean="0"/>
              <a:t>, </a:t>
            </a:r>
            <a:r>
              <a:rPr lang="de-CH" dirty="0" err="1" smtClean="0"/>
              <a:t>Profinet</a:t>
            </a:r>
            <a:r>
              <a:rPr lang="de-CH" dirty="0" smtClean="0"/>
              <a:t>, AS-i, </a:t>
            </a:r>
            <a:r>
              <a:rPr lang="de-CH" dirty="0" err="1" smtClean="0"/>
              <a:t>CANopen</a:t>
            </a:r>
            <a:r>
              <a:rPr lang="de-CH" dirty="0" smtClean="0"/>
              <a:t>, CC-Link, </a:t>
            </a:r>
            <a:r>
              <a:rPr lang="de-CH" dirty="0" err="1" smtClean="0"/>
              <a:t>Devicenet</a:t>
            </a:r>
            <a:r>
              <a:rPr lang="de-CH" dirty="0" smtClean="0"/>
              <a:t>, </a:t>
            </a:r>
            <a:r>
              <a:rPr lang="de-CH" dirty="0" err="1" smtClean="0"/>
              <a:t>Ethercat</a:t>
            </a:r>
            <a:r>
              <a:rPr lang="de-CH" dirty="0" smtClean="0"/>
              <a:t>, Ethernet/IP, </a:t>
            </a:r>
            <a:r>
              <a:rPr lang="de-CH" dirty="0" err="1" smtClean="0"/>
              <a:t>Interbus</a:t>
            </a:r>
            <a:r>
              <a:rPr lang="de-CH" dirty="0" smtClean="0"/>
              <a:t> S, Powerlink, </a:t>
            </a:r>
            <a:r>
              <a:rPr lang="de-CH" dirty="0" err="1" smtClean="0"/>
              <a:t>Sercos</a:t>
            </a:r>
            <a:r>
              <a:rPr lang="de-CH" dirty="0" smtClean="0"/>
              <a:t> III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9429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Direct</a:t>
            </a:r>
            <a:r>
              <a:rPr lang="de-CH" dirty="0" smtClean="0"/>
              <a:t> Parameter Pages 1 + 2: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Platz für Kommandos und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Read und </a:t>
            </a:r>
            <a:r>
              <a:rPr lang="de-CH" dirty="0" err="1" smtClean="0"/>
              <a:t>write</a:t>
            </a:r>
            <a:r>
              <a:rPr lang="de-CH" dirty="0" smtClean="0"/>
              <a:t> </a:t>
            </a:r>
            <a:r>
              <a:rPr lang="de-CH" dirty="0" err="1" smtClean="0"/>
              <a:t>access</a:t>
            </a: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Für kleine Sensoren reichen die </a:t>
            </a:r>
            <a:r>
              <a:rPr lang="de-CH" dirty="0" err="1" smtClean="0"/>
              <a:t>direct</a:t>
            </a:r>
            <a:r>
              <a:rPr lang="de-CH" dirty="0" smtClean="0"/>
              <a:t> Parameter Pages</a:t>
            </a:r>
          </a:p>
          <a:p>
            <a:r>
              <a:rPr lang="de-CH" dirty="0" err="1" smtClean="0"/>
              <a:t>0x00</a:t>
            </a:r>
            <a:r>
              <a:rPr lang="de-CH" baseline="0" dirty="0" smtClean="0"/>
              <a:t> – </a:t>
            </a:r>
            <a:r>
              <a:rPr lang="de-CH" baseline="0" dirty="0" err="1" smtClean="0"/>
              <a:t>0x10</a:t>
            </a:r>
            <a:r>
              <a:rPr lang="de-CH" baseline="0" dirty="0" smtClean="0"/>
              <a:t>: </a:t>
            </a:r>
            <a:r>
              <a:rPr lang="de-CH" baseline="0" dirty="0" err="1" smtClean="0"/>
              <a:t>DirectParameter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page</a:t>
            </a:r>
            <a:r>
              <a:rPr lang="de-CH" baseline="0" dirty="0" smtClean="0"/>
              <a:t> 1</a:t>
            </a:r>
          </a:p>
          <a:p>
            <a:r>
              <a:rPr lang="de-CH" baseline="0" dirty="0" err="1" smtClean="0"/>
              <a:t>0x10</a:t>
            </a:r>
            <a:r>
              <a:rPr lang="de-CH" baseline="0" dirty="0" smtClean="0"/>
              <a:t> – </a:t>
            </a:r>
            <a:r>
              <a:rPr lang="de-CH" baseline="0" dirty="0" err="1" smtClean="0"/>
              <a:t>0x1F</a:t>
            </a:r>
            <a:r>
              <a:rPr lang="de-CH" baseline="0" dirty="0" smtClean="0"/>
              <a:t>: </a:t>
            </a:r>
            <a:r>
              <a:rPr lang="de-CH" baseline="0" dirty="0" err="1" smtClean="0"/>
              <a:t>DirectParameter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page</a:t>
            </a:r>
            <a:r>
              <a:rPr lang="de-CH" baseline="0" dirty="0" smtClean="0"/>
              <a:t> 2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DirectParameter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page</a:t>
            </a:r>
            <a:r>
              <a:rPr lang="de-CH" baseline="0" dirty="0" smtClean="0"/>
              <a:t> 1: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err="1" smtClean="0"/>
              <a:t>0x04</a:t>
            </a:r>
            <a:r>
              <a:rPr lang="de-CH" baseline="0" dirty="0" smtClean="0"/>
              <a:t>: Revisionsnummer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err="1" smtClean="0"/>
              <a:t>0x07-0x08</a:t>
            </a:r>
            <a:r>
              <a:rPr lang="de-CH" baseline="0" dirty="0" smtClean="0"/>
              <a:t>: </a:t>
            </a:r>
            <a:r>
              <a:rPr lang="de-CH" baseline="0" dirty="0" err="1" smtClean="0"/>
              <a:t>DeviceID</a:t>
            </a:r>
            <a:endParaRPr lang="de-CH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baseline="0" dirty="0" err="1" smtClean="0"/>
              <a:t>DirectParameter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page</a:t>
            </a:r>
            <a:r>
              <a:rPr lang="de-CH" baseline="0" dirty="0" smtClean="0"/>
              <a:t> 2: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err="1" smtClean="0"/>
              <a:t>0x10</a:t>
            </a:r>
            <a:r>
              <a:rPr lang="de-CH" baseline="0" dirty="0" smtClean="0"/>
              <a:t>: Status (</a:t>
            </a:r>
            <a:r>
              <a:rPr lang="de-CH" baseline="0" dirty="0" err="1" smtClean="0"/>
              <a:t>read-only</a:t>
            </a:r>
            <a:r>
              <a:rPr lang="de-CH" baseline="0" dirty="0" smtClean="0"/>
              <a:t>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0 = </a:t>
            </a:r>
            <a:r>
              <a:rPr lang="de-CH" baseline="0" dirty="0" err="1" smtClean="0"/>
              <a:t>error</a:t>
            </a:r>
            <a:endParaRPr lang="de-CH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1 = </a:t>
            </a:r>
            <a:r>
              <a:rPr lang="de-CH" baseline="0" dirty="0" err="1" smtClean="0"/>
              <a:t>operating</a:t>
            </a:r>
            <a:endParaRPr lang="de-CH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2 = </a:t>
            </a:r>
            <a:r>
              <a:rPr lang="de-CH" baseline="0" dirty="0" err="1" smtClean="0"/>
              <a:t>init</a:t>
            </a:r>
            <a:endParaRPr lang="de-CH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baseline="0" dirty="0" err="1" smtClean="0"/>
              <a:t>0x11</a:t>
            </a:r>
            <a:r>
              <a:rPr lang="de-CH" baseline="0" dirty="0" smtClean="0"/>
              <a:t>: Sensor wählen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0 = AD-Wandler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1 = Digitaler Wert eines Buttons (</a:t>
            </a:r>
            <a:r>
              <a:rPr lang="de-CH" baseline="0" dirty="0" err="1" smtClean="0"/>
              <a:t>0x00</a:t>
            </a:r>
            <a:r>
              <a:rPr lang="de-CH" baseline="0" dirty="0" smtClean="0"/>
              <a:t> oder </a:t>
            </a:r>
            <a:r>
              <a:rPr lang="de-CH" baseline="0" dirty="0" err="1" smtClean="0"/>
              <a:t>0xFF</a:t>
            </a:r>
            <a:r>
              <a:rPr lang="de-CH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499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Physical</a:t>
            </a:r>
            <a:r>
              <a:rPr lang="de-CH" dirty="0" smtClean="0"/>
              <a:t> </a:t>
            </a:r>
            <a:r>
              <a:rPr lang="de-CH" dirty="0" err="1" smtClean="0"/>
              <a:t>layer</a:t>
            </a:r>
            <a:r>
              <a:rPr lang="de-CH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Bitübertragung, Spannungspegel, Übertragungskanal (Kabel, </a:t>
            </a:r>
            <a:r>
              <a:rPr lang="de-CH" dirty="0" err="1" smtClean="0"/>
              <a:t>wireless</a:t>
            </a:r>
            <a:r>
              <a:rPr lang="de-CH" dirty="0" smtClean="0"/>
              <a:t>), Modus (</a:t>
            </a:r>
            <a:r>
              <a:rPr lang="de-CH" dirty="0" err="1" smtClean="0"/>
              <a:t>SIO</a:t>
            </a:r>
            <a:r>
              <a:rPr lang="de-CH" dirty="0" smtClean="0"/>
              <a:t>, </a:t>
            </a:r>
            <a:r>
              <a:rPr lang="de-CH" dirty="0" err="1" smtClean="0"/>
              <a:t>IO</a:t>
            </a:r>
            <a:r>
              <a:rPr lang="de-CH" dirty="0" smtClean="0"/>
              <a:t>-Link Kommunikation)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CH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 smtClean="0"/>
              <a:t>Data Link Layer: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Prüfsumme, schaut, dass angekommene Bits</a:t>
            </a:r>
            <a:r>
              <a:rPr lang="de-CH" baseline="0" dirty="0" smtClean="0"/>
              <a:t> stimmen. Bindeglied zwischen Datenverarbeitung und Übertragung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CH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baseline="0" dirty="0" err="1" smtClean="0"/>
              <a:t>Application</a:t>
            </a:r>
            <a:r>
              <a:rPr lang="de-CH" baseline="0" dirty="0" smtClean="0"/>
              <a:t> Layer: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Verbindet Protokoll mit Usersoftware. </a:t>
            </a:r>
            <a:r>
              <a:rPr lang="de-CH" baseline="0" dirty="0" err="1" smtClean="0"/>
              <a:t>Schnittstellle</a:t>
            </a:r>
            <a:r>
              <a:rPr lang="de-CH" baseline="0" dirty="0" smtClean="0"/>
              <a:t> zum Benutzer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8516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Process</a:t>
            </a:r>
            <a:r>
              <a:rPr lang="de-CH" dirty="0" smtClean="0"/>
              <a:t> Data Handler: zyklische Daten</a:t>
            </a:r>
          </a:p>
          <a:p>
            <a:r>
              <a:rPr lang="de-CH" dirty="0" smtClean="0"/>
              <a:t>On-</a:t>
            </a:r>
            <a:r>
              <a:rPr lang="de-CH" dirty="0" err="1" smtClean="0"/>
              <a:t>request</a:t>
            </a:r>
            <a:r>
              <a:rPr lang="de-CH" dirty="0" smtClean="0"/>
              <a:t> Data Handler:</a:t>
            </a:r>
            <a:r>
              <a:rPr lang="de-CH" baseline="0" dirty="0" smtClean="0"/>
              <a:t> azyklische Daten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92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Leistungsmessung (</a:t>
            </a:r>
            <a:r>
              <a:rPr lang="de-CH" dirty="0" err="1" smtClean="0"/>
              <a:t>I2C</a:t>
            </a:r>
            <a:r>
              <a:rPr lang="de-CH" dirty="0" smtClean="0"/>
              <a:t>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AD Wandler mit Übertragung</a:t>
            </a:r>
            <a:r>
              <a:rPr lang="de-CH" baseline="0" dirty="0" smtClean="0"/>
              <a:t> via </a:t>
            </a:r>
            <a:r>
              <a:rPr lang="de-CH" baseline="0" dirty="0" err="1" smtClean="0"/>
              <a:t>I2C</a:t>
            </a:r>
            <a:endParaRPr lang="de-CH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baseline="0" dirty="0" smtClean="0"/>
              <a:t>Pyrometer: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Mikrocontroller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Eigene Kommandos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3642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53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480CB3-2242-4E1F-AF86-30BAE334200A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73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508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480CB3-2242-4E1F-AF86-30BAE334200A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767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873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480CB3-2242-4E1F-AF86-30BAE334200A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66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34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397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044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280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480CB3-2242-4E1F-AF86-30BAE334200A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515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351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480CB3-2242-4E1F-AF86-30BAE334200A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624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Sensoranbindung mit </a:t>
            </a:r>
            <a:r>
              <a:rPr lang="de-CH" dirty="0" err="1" smtClean="0"/>
              <a:t>IO</a:t>
            </a:r>
            <a:r>
              <a:rPr lang="de-CH" dirty="0" smtClean="0"/>
              <a:t>-Link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Stefanie Schmidiger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71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IO</a:t>
            </a:r>
            <a:r>
              <a:rPr lang="de-CH" dirty="0" smtClean="0"/>
              <a:t>-Link Stack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7" t="19319" r="12551" b="34142"/>
          <a:stretch/>
        </p:blipFill>
        <p:spPr bwMode="auto">
          <a:xfrm>
            <a:off x="4094329" y="107387"/>
            <a:ext cx="7737143" cy="67506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1526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</p:txBody>
      </p:sp>
      <p:sp>
        <p:nvSpPr>
          <p:cNvPr id="23" name="Inhaltsplatzhalter 2"/>
          <p:cNvSpPr txBox="1">
            <a:spLocks/>
          </p:cNvSpPr>
          <p:nvPr/>
        </p:nvSpPr>
        <p:spPr>
          <a:xfrm>
            <a:off x="733592" y="233289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800" dirty="0" smtClean="0"/>
              <a:t>Laserschweisssystem</a:t>
            </a:r>
          </a:p>
          <a:p>
            <a:r>
              <a:rPr lang="de-CH" sz="2800" dirty="0" smtClean="0"/>
              <a:t>Sensordaten zentral auslesbar</a:t>
            </a:r>
          </a:p>
          <a:p>
            <a:r>
              <a:rPr lang="de-CH" sz="2800" dirty="0" smtClean="0"/>
              <a:t>Pyrometer und Leistungsmessung</a:t>
            </a:r>
          </a:p>
          <a:p>
            <a:r>
              <a:rPr lang="de-CH" sz="2800" dirty="0" smtClean="0"/>
              <a:t>Sensorwerte auslesen mit 2 kHz</a:t>
            </a:r>
          </a:p>
        </p:txBody>
      </p:sp>
    </p:spTree>
    <p:extLst>
      <p:ext uri="{BB962C8B-B14F-4D97-AF65-F5344CB8AC3E}">
        <p14:creationId xmlns:p14="http://schemas.microsoft.com/office/powerpoint/2010/main" val="15582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Hardwareanforderungen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4142" y="1869625"/>
            <a:ext cx="11029615" cy="3176456"/>
          </a:xfrm>
        </p:spPr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</p:txBody>
      </p:sp>
      <p:grpSp>
        <p:nvGrpSpPr>
          <p:cNvPr id="4" name="Gruppieren 3"/>
          <p:cNvGrpSpPr/>
          <p:nvPr/>
        </p:nvGrpSpPr>
        <p:grpSpPr>
          <a:xfrm>
            <a:off x="574142" y="1995042"/>
            <a:ext cx="11345617" cy="2925621"/>
            <a:chOff x="0" y="0"/>
            <a:chExt cx="6534150" cy="17526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0" y="0"/>
              <a:ext cx="6534150" cy="1752600"/>
              <a:chOff x="-209550" y="0"/>
              <a:chExt cx="6534150" cy="17526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-209550" y="0"/>
                <a:ext cx="6534150" cy="1752600"/>
                <a:chOff x="-209550" y="0"/>
                <a:chExt cx="6534150" cy="1752600"/>
              </a:xfrm>
            </p:grpSpPr>
            <p:grpSp>
              <p:nvGrpSpPr>
                <p:cNvPr id="14" name="Gruppieren 13"/>
                <p:cNvGrpSpPr/>
                <p:nvPr/>
              </p:nvGrpSpPr>
              <p:grpSpPr>
                <a:xfrm>
                  <a:off x="-209550" y="0"/>
                  <a:ext cx="6534150" cy="1752600"/>
                  <a:chOff x="-209550" y="0"/>
                  <a:chExt cx="6534150" cy="1752600"/>
                </a:xfrm>
              </p:grpSpPr>
              <p:sp>
                <p:nvSpPr>
                  <p:cNvPr id="17" name="Rechteck 16"/>
                  <p:cNvSpPr/>
                  <p:nvPr/>
                </p:nvSpPr>
                <p:spPr>
                  <a:xfrm>
                    <a:off x="-209550" y="304800"/>
                    <a:ext cx="923925" cy="3143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0000"/>
                      </a:lnSpc>
                      <a:spcAft>
                        <a:spcPts val="1000"/>
                      </a:spcAft>
                    </a:pPr>
                    <a:r>
                      <a:rPr lang="de-CH" sz="16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Pyrometer</a:t>
                    </a:r>
                  </a:p>
                </p:txBody>
              </p:sp>
              <p:sp>
                <p:nvSpPr>
                  <p:cNvPr id="18" name="Rechteck 17"/>
                  <p:cNvSpPr/>
                  <p:nvPr/>
                </p:nvSpPr>
                <p:spPr>
                  <a:xfrm>
                    <a:off x="-200025" y="809625"/>
                    <a:ext cx="923925" cy="4953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0000"/>
                      </a:lnSpc>
                      <a:spcAft>
                        <a:spcPts val="1000"/>
                      </a:spcAft>
                    </a:pPr>
                    <a:r>
                      <a:rPr lang="de-CH" sz="16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Leistungs-messung</a:t>
                    </a:r>
                  </a:p>
                </p:txBody>
              </p:sp>
              <p:sp>
                <p:nvSpPr>
                  <p:cNvPr id="19" name="Rechteck 18"/>
                  <p:cNvSpPr/>
                  <p:nvPr/>
                </p:nvSpPr>
                <p:spPr>
                  <a:xfrm>
                    <a:off x="1152525" y="0"/>
                    <a:ext cx="3162666" cy="1752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0000"/>
                      </a:lnSpc>
                      <a:spcAft>
                        <a:spcPts val="1000"/>
                      </a:spcAft>
                    </a:pPr>
                    <a:r>
                      <a:rPr lang="de-CH" sz="1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20" name="Rechteck 19"/>
                  <p:cNvSpPr/>
                  <p:nvPr/>
                </p:nvSpPr>
                <p:spPr>
                  <a:xfrm>
                    <a:off x="1381125" y="314325"/>
                    <a:ext cx="1162050" cy="10001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0000"/>
                      </a:lnSpc>
                      <a:spcAft>
                        <a:spcPts val="1000"/>
                      </a:spcAft>
                    </a:pPr>
                    <a:r>
                      <a:rPr lang="de-CH" sz="19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Mikrocontroller</a:t>
                    </a:r>
                  </a:p>
                </p:txBody>
              </p:sp>
              <p:sp>
                <p:nvSpPr>
                  <p:cNvPr id="21" name="Rechteck 20"/>
                  <p:cNvSpPr/>
                  <p:nvPr/>
                </p:nvSpPr>
                <p:spPr>
                  <a:xfrm>
                    <a:off x="2867025" y="314325"/>
                    <a:ext cx="1162050" cy="10001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0000"/>
                      </a:lnSpc>
                      <a:spcAft>
                        <a:spcPts val="1000"/>
                      </a:spcAft>
                    </a:pPr>
                    <a:r>
                      <a:rPr lang="de-CH" sz="1900" dirty="0" err="1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PHY</a:t>
                    </a:r>
                    <a:endParaRPr lang="de-CH" sz="1900" dirty="0">
                      <a:effectLst/>
                      <a:latin typeface="Verdana" panose="020B060403050404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Rechteck 21"/>
                  <p:cNvSpPr/>
                  <p:nvPr/>
                </p:nvSpPr>
                <p:spPr>
                  <a:xfrm>
                    <a:off x="5162550" y="323850"/>
                    <a:ext cx="1162050" cy="10001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0000"/>
                      </a:lnSpc>
                      <a:spcAft>
                        <a:spcPts val="1000"/>
                      </a:spcAft>
                    </a:pPr>
                    <a:r>
                      <a:rPr lang="de-CH" sz="2000" dirty="0" err="1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IO</a:t>
                    </a:r>
                    <a:r>
                      <a:rPr lang="de-CH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-Link Master</a:t>
                    </a:r>
                  </a:p>
                </p:txBody>
              </p:sp>
            </p:grpSp>
            <p:cxnSp>
              <p:nvCxnSpPr>
                <p:cNvPr id="15" name="Gerader Verbinder 14"/>
                <p:cNvCxnSpPr/>
                <p:nvPr/>
              </p:nvCxnSpPr>
              <p:spPr>
                <a:xfrm flipV="1">
                  <a:off x="2543175" y="819150"/>
                  <a:ext cx="323850" cy="4763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/>
                <p:cNvCxnSpPr>
                  <a:endCxn id="22" idx="1"/>
                </p:cNvCxnSpPr>
                <p:nvPr/>
              </p:nvCxnSpPr>
              <p:spPr>
                <a:xfrm>
                  <a:off x="4029075" y="809625"/>
                  <a:ext cx="1133475" cy="142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feld 28"/>
              <p:cNvSpPr txBox="1"/>
              <p:nvPr/>
            </p:nvSpPr>
            <p:spPr>
              <a:xfrm>
                <a:off x="2266950" y="19050"/>
                <a:ext cx="1238250" cy="2857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r>
                  <a:rPr lang="de-CH" sz="2000" dirty="0">
                    <a:solidFill>
                      <a:srgbClr val="365F91"/>
                    </a:solidFill>
                    <a:effectLst/>
                    <a:latin typeface="Verdana" panose="020B060403050404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Demoboard</a:t>
                </a:r>
                <a:endParaRPr lang="de-CH" sz="2000" dirty="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feld 29"/>
              <p:cNvSpPr txBox="1"/>
              <p:nvPr/>
            </p:nvSpPr>
            <p:spPr>
              <a:xfrm>
                <a:off x="2531670" y="583320"/>
                <a:ext cx="533400" cy="37147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r>
                  <a:rPr lang="de-CH" sz="1600" dirty="0" err="1">
                    <a:solidFill>
                      <a:srgbClr val="365F91"/>
                    </a:solidFill>
                    <a:effectLst/>
                    <a:latin typeface="Verdana" panose="020B060403050404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3.3V</a:t>
                </a:r>
                <a:endParaRPr lang="de-CH" sz="1600" dirty="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feld 30"/>
              <p:cNvSpPr txBox="1"/>
              <p:nvPr/>
            </p:nvSpPr>
            <p:spPr>
              <a:xfrm>
                <a:off x="4467224" y="563920"/>
                <a:ext cx="533400" cy="37147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r>
                  <a:rPr lang="de-CH" sz="2000" dirty="0" err="1">
                    <a:solidFill>
                      <a:srgbClr val="365F91"/>
                    </a:solidFill>
                    <a:effectLst/>
                    <a:latin typeface="Verdana" panose="020B060403050404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24V</a:t>
                </a:r>
                <a:endParaRPr lang="de-CH" sz="2000" dirty="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feld 31"/>
              <p:cNvSpPr txBox="1"/>
              <p:nvPr/>
            </p:nvSpPr>
            <p:spPr>
              <a:xfrm>
                <a:off x="723900" y="214413"/>
                <a:ext cx="504825" cy="23812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r>
                  <a:rPr lang="de-CH" sz="1600" dirty="0" err="1">
                    <a:solidFill>
                      <a:srgbClr val="365F91"/>
                    </a:solidFill>
                    <a:effectLst/>
                    <a:latin typeface="Verdana" panose="020B060403050404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3.3V</a:t>
                </a:r>
                <a:endParaRPr lang="de-CH" sz="1600" dirty="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feld 32"/>
              <p:cNvSpPr txBox="1"/>
              <p:nvPr/>
            </p:nvSpPr>
            <p:spPr>
              <a:xfrm>
                <a:off x="704850" y="810658"/>
                <a:ext cx="504825" cy="23812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r>
                  <a:rPr lang="de-CH" sz="1600" dirty="0" err="1">
                    <a:solidFill>
                      <a:srgbClr val="365F91"/>
                    </a:solidFill>
                    <a:effectLst/>
                    <a:latin typeface="Verdana" panose="020B060403050404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3.3V</a:t>
                </a:r>
                <a:endParaRPr lang="de-CH" sz="1600" dirty="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" name="Gerader Verbinder 5"/>
            <p:cNvCxnSpPr/>
            <p:nvPr/>
          </p:nvCxnSpPr>
          <p:spPr>
            <a:xfrm>
              <a:off x="942975" y="485775"/>
              <a:ext cx="6572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>
            <a:xfrm>
              <a:off x="923925" y="1066800"/>
              <a:ext cx="6572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Inhaltsplatzhalter 2"/>
          <p:cNvSpPr txBox="1">
            <a:spLocks/>
          </p:cNvSpPr>
          <p:nvPr/>
        </p:nvSpPr>
        <p:spPr>
          <a:xfrm>
            <a:off x="733592" y="5061982"/>
            <a:ext cx="11029615" cy="1796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800" dirty="0" err="1" smtClean="0"/>
              <a:t>GPIO</a:t>
            </a:r>
            <a:r>
              <a:rPr lang="de-CH" sz="2800" dirty="0" smtClean="0"/>
              <a:t> Pins als Stiftleiste herausgeführt</a:t>
            </a:r>
          </a:p>
          <a:p>
            <a:r>
              <a:rPr lang="de-CH" sz="2800" dirty="0" err="1" smtClean="0"/>
              <a:t>SPI</a:t>
            </a:r>
            <a:r>
              <a:rPr lang="de-CH" sz="2800" dirty="0" smtClean="0"/>
              <a:t> und </a:t>
            </a:r>
            <a:r>
              <a:rPr lang="de-CH" sz="2800" dirty="0" err="1" smtClean="0"/>
              <a:t>I2C</a:t>
            </a:r>
            <a:r>
              <a:rPr lang="de-CH" sz="2800" dirty="0" smtClean="0"/>
              <a:t> Interface</a:t>
            </a:r>
          </a:p>
          <a:p>
            <a:r>
              <a:rPr lang="de-CH" sz="2800" dirty="0" err="1" smtClean="0"/>
              <a:t>IO</a:t>
            </a:r>
            <a:r>
              <a:rPr lang="de-CH" sz="2800" dirty="0" smtClean="0"/>
              <a:t>-Link Stack</a:t>
            </a:r>
          </a:p>
        </p:txBody>
      </p:sp>
    </p:spTree>
    <p:extLst>
      <p:ext uri="{BB962C8B-B14F-4D97-AF65-F5344CB8AC3E}">
        <p14:creationId xmlns:p14="http://schemas.microsoft.com/office/powerpoint/2010/main" val="17644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Genie Explorer  </a:t>
            </a:r>
            <a:r>
              <a:rPr lang="de-CH" dirty="0" err="1" smtClean="0"/>
              <a:t>TM96.1</a:t>
            </a:r>
            <a:r>
              <a:rPr lang="de-CH" dirty="0" smtClean="0"/>
              <a:t> Var B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6"/>
          <a:stretch/>
        </p:blipFill>
        <p:spPr>
          <a:xfrm>
            <a:off x="6096000" y="1825625"/>
            <a:ext cx="5289498" cy="4845024"/>
          </a:xfr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838200" y="2362199"/>
            <a:ext cx="10515600" cy="3814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AtMega32</a:t>
            </a:r>
            <a:endParaRPr lang="de-CH" dirty="0" smtClean="0"/>
          </a:p>
          <a:p>
            <a:r>
              <a:rPr lang="de-CH" dirty="0" err="1" smtClean="0"/>
              <a:t>PHY</a:t>
            </a:r>
            <a:r>
              <a:rPr lang="de-CH" dirty="0" smtClean="0"/>
              <a:t> von </a:t>
            </a:r>
            <a:r>
              <a:rPr lang="de-CH" dirty="0" err="1" smtClean="0"/>
              <a:t>HMT</a:t>
            </a:r>
            <a:endParaRPr lang="de-CH" dirty="0" smtClean="0"/>
          </a:p>
          <a:p>
            <a:r>
              <a:rPr lang="de-CH" dirty="0" err="1" smtClean="0"/>
              <a:t>IO</a:t>
            </a:r>
            <a:r>
              <a:rPr lang="de-CH" dirty="0" smtClean="0"/>
              <a:t>-Link Stack lizenzfrei</a:t>
            </a:r>
            <a:endParaRPr lang="de-CH" dirty="0"/>
          </a:p>
          <a:p>
            <a:r>
              <a:rPr lang="de-CH" dirty="0" smtClean="0"/>
              <a:t>Inkl. Demoprogramm</a:t>
            </a:r>
          </a:p>
        </p:txBody>
      </p:sp>
    </p:spTree>
    <p:extLst>
      <p:ext uri="{BB962C8B-B14F-4D97-AF65-F5344CB8AC3E}">
        <p14:creationId xmlns:p14="http://schemas.microsoft.com/office/powerpoint/2010/main" val="15049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Sensoren</a:t>
            </a:r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2162169"/>
            <a:ext cx="10515600" cy="444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 smtClean="0"/>
              <a:t>Leistungsmessung </a:t>
            </a:r>
            <a:r>
              <a:rPr lang="de-CH" dirty="0" smtClean="0"/>
              <a:t>(</a:t>
            </a:r>
            <a:r>
              <a:rPr lang="de-CH" dirty="0" err="1" smtClean="0"/>
              <a:t>I</a:t>
            </a:r>
            <a:r>
              <a:rPr lang="de-CH" baseline="30000" dirty="0" err="1" smtClean="0"/>
              <a:t>2</a:t>
            </a:r>
            <a:r>
              <a:rPr lang="de-CH" dirty="0" err="1" smtClean="0"/>
              <a:t>C</a:t>
            </a:r>
            <a:r>
              <a:rPr lang="de-CH" dirty="0" smtClean="0"/>
              <a:t>)</a:t>
            </a:r>
          </a:p>
          <a:p>
            <a:r>
              <a:rPr lang="de-CH" sz="2600" dirty="0" err="1" smtClean="0"/>
              <a:t>ADC</a:t>
            </a:r>
            <a:r>
              <a:rPr lang="de-CH" sz="2600" dirty="0" smtClean="0"/>
              <a:t> Wert über </a:t>
            </a:r>
            <a:r>
              <a:rPr lang="de-CH" sz="2600" dirty="0" err="1" smtClean="0"/>
              <a:t>I</a:t>
            </a:r>
            <a:r>
              <a:rPr lang="de-CH" sz="2600" baseline="30000" dirty="0" err="1" smtClean="0"/>
              <a:t>2</a:t>
            </a:r>
            <a:r>
              <a:rPr lang="de-CH" sz="2600" dirty="0" err="1" smtClean="0"/>
              <a:t>C</a:t>
            </a:r>
            <a:endParaRPr lang="de-CH" sz="2600" dirty="0" smtClean="0"/>
          </a:p>
          <a:p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smtClean="0"/>
              <a:t>Pyrometer </a:t>
            </a:r>
            <a:r>
              <a:rPr lang="de-CH" dirty="0" smtClean="0"/>
              <a:t>(</a:t>
            </a:r>
            <a:r>
              <a:rPr lang="de-CH" dirty="0" err="1" smtClean="0"/>
              <a:t>SPI</a:t>
            </a:r>
            <a:r>
              <a:rPr lang="de-CH" dirty="0" smtClean="0"/>
              <a:t>)</a:t>
            </a:r>
          </a:p>
          <a:p>
            <a:r>
              <a:rPr lang="de-CH" sz="2600" dirty="0" smtClean="0"/>
              <a:t>Custom Implementierung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99" t="13579" r="10717" b="9017"/>
          <a:stretch/>
        </p:blipFill>
        <p:spPr>
          <a:xfrm>
            <a:off x="6691302" y="1812758"/>
            <a:ext cx="4902281" cy="2721665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2" t="16657" r="6819" b="21932"/>
          <a:stretch/>
        </p:blipFill>
        <p:spPr>
          <a:xfrm>
            <a:off x="6691302" y="4534423"/>
            <a:ext cx="4890578" cy="232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Rechteck 2"/>
          <p:cNvSpPr/>
          <p:nvPr/>
        </p:nvSpPr>
        <p:spPr>
          <a:xfrm>
            <a:off x="327546" y="245660"/>
            <a:ext cx="11532358" cy="1760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09" y="245660"/>
            <a:ext cx="8863432" cy="6647574"/>
          </a:xfrm>
        </p:spPr>
      </p:pic>
      <p:sp>
        <p:nvSpPr>
          <p:cNvPr id="5" name="Textfeld 4"/>
          <p:cNvSpPr txBox="1"/>
          <p:nvPr/>
        </p:nvSpPr>
        <p:spPr>
          <a:xfrm>
            <a:off x="1876926" y="2746349"/>
            <a:ext cx="154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I2C</a:t>
            </a:r>
            <a:r>
              <a:rPr lang="de-CH" dirty="0" smtClean="0"/>
              <a:t> Data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1876926" y="3235400"/>
            <a:ext cx="153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I2C</a:t>
            </a:r>
            <a:r>
              <a:rPr lang="de-CH" dirty="0" smtClean="0"/>
              <a:t> </a:t>
            </a:r>
            <a:r>
              <a:rPr lang="de-CH" dirty="0" err="1" smtClean="0"/>
              <a:t>Clock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4905699" y="3895729"/>
            <a:ext cx="154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SPI</a:t>
            </a:r>
            <a:r>
              <a:rPr lang="de-CH" dirty="0" smtClean="0"/>
              <a:t> </a:t>
            </a:r>
            <a:r>
              <a:rPr lang="de-CH" dirty="0" err="1" smtClean="0"/>
              <a:t>SlaveSelect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4905699" y="4441161"/>
            <a:ext cx="154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SPI</a:t>
            </a:r>
            <a:r>
              <a:rPr lang="de-CH" dirty="0" smtClean="0"/>
              <a:t> MISO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4905699" y="5000133"/>
            <a:ext cx="154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SPI</a:t>
            </a:r>
            <a:r>
              <a:rPr lang="de-CH" dirty="0" smtClean="0"/>
              <a:t> </a:t>
            </a:r>
            <a:r>
              <a:rPr lang="de-CH" dirty="0" err="1" smtClean="0"/>
              <a:t>MOSI</a:t>
            </a:r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4905699" y="5577351"/>
            <a:ext cx="154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SPI</a:t>
            </a:r>
            <a:r>
              <a:rPr lang="de-CH" dirty="0" smtClean="0"/>
              <a:t> </a:t>
            </a:r>
            <a:r>
              <a:rPr lang="de-CH" dirty="0" err="1" smtClean="0"/>
              <a:t>Clock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31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IO</a:t>
            </a:r>
            <a:r>
              <a:rPr lang="de-CH" dirty="0" smtClean="0"/>
              <a:t>-Link Master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180496"/>
            <a:ext cx="5901495" cy="3678303"/>
          </a:xfrm>
        </p:spPr>
        <p:txBody>
          <a:bodyPr>
            <a:normAutofit/>
          </a:bodyPr>
          <a:lstStyle/>
          <a:p>
            <a:r>
              <a:rPr lang="de-CH" sz="2800" dirty="0" err="1" smtClean="0"/>
              <a:t>EL6224</a:t>
            </a:r>
            <a:r>
              <a:rPr lang="de-CH" sz="2800" dirty="0" smtClean="0"/>
              <a:t> und </a:t>
            </a:r>
            <a:r>
              <a:rPr lang="de-CH" sz="2800" dirty="0" err="1" smtClean="0"/>
              <a:t>TwinCat</a:t>
            </a:r>
            <a:endParaRPr lang="de-CH" sz="2800" dirty="0" smtClean="0"/>
          </a:p>
          <a:p>
            <a:r>
              <a:rPr lang="de-CH" sz="2800" dirty="0" smtClean="0"/>
              <a:t>Support</a:t>
            </a:r>
          </a:p>
          <a:p>
            <a:pPr lvl="1"/>
            <a:r>
              <a:rPr lang="de-CH" sz="2400" dirty="0" smtClean="0"/>
              <a:t>Viele verlorene Frames</a:t>
            </a:r>
          </a:p>
          <a:p>
            <a:pPr lvl="1"/>
            <a:r>
              <a:rPr lang="de-CH" sz="2400" dirty="0" err="1" smtClean="0"/>
              <a:t>Watchdog</a:t>
            </a:r>
            <a:r>
              <a:rPr lang="de-CH" sz="2400" dirty="0" smtClean="0"/>
              <a:t> des Ports</a:t>
            </a:r>
          </a:p>
          <a:p>
            <a:pPr lvl="1"/>
            <a:r>
              <a:rPr lang="de-CH" sz="2400" dirty="0" smtClean="0"/>
              <a:t>Fehler beim Einlesen der </a:t>
            </a:r>
            <a:r>
              <a:rPr lang="de-CH" sz="2400" dirty="0" err="1" smtClean="0"/>
              <a:t>IODD</a:t>
            </a:r>
            <a:endParaRPr lang="de-CH" sz="2800" dirty="0" smtClean="0"/>
          </a:p>
          <a:p>
            <a:pPr lvl="1"/>
            <a:endParaRPr lang="de-CH" sz="2400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"/>
          <a:stretch/>
        </p:blipFill>
        <p:spPr>
          <a:xfrm>
            <a:off x="6482687" y="286603"/>
            <a:ext cx="5472752" cy="644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8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M-Sequenz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35"/>
            <a:ext cx="12279996" cy="6619164"/>
          </a:xfrm>
        </p:spPr>
      </p:pic>
      <p:sp>
        <p:nvSpPr>
          <p:cNvPr id="3" name="Textfeld 2"/>
          <p:cNvSpPr txBox="1"/>
          <p:nvPr/>
        </p:nvSpPr>
        <p:spPr>
          <a:xfrm>
            <a:off x="9364913" y="3568996"/>
            <a:ext cx="2422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Demoprogramm:</a:t>
            </a:r>
          </a:p>
          <a:p>
            <a:r>
              <a:rPr lang="de-CH" dirty="0" smtClean="0"/>
              <a:t>1 Byte Prozessdaten werden ausgelesen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3703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Nächste Schritte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1844842"/>
            <a:ext cx="11029615" cy="429928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Besuch bei </a:t>
            </a:r>
            <a:r>
              <a:rPr lang="de-CH" sz="2800" dirty="0" err="1" smtClean="0"/>
              <a:t>HMT</a:t>
            </a:r>
            <a:endParaRPr lang="de-CH" sz="2800" dirty="0" smtClean="0"/>
          </a:p>
          <a:p>
            <a:pPr lvl="1"/>
            <a:r>
              <a:rPr lang="de-CH" sz="2600" dirty="0" smtClean="0"/>
              <a:t>Zeitkritisch -&gt; wann Sensorwerte auslesen</a:t>
            </a:r>
          </a:p>
          <a:p>
            <a:pPr lvl="1"/>
            <a:r>
              <a:rPr lang="de-CH" sz="2600" dirty="0" smtClean="0"/>
              <a:t>2 oder 4 Byte Prozessdaten</a:t>
            </a:r>
          </a:p>
          <a:p>
            <a:pPr lvl="1"/>
            <a:r>
              <a:rPr lang="de-CH" sz="2600" dirty="0" smtClean="0"/>
              <a:t>Grundsätzliche Fragen zu </a:t>
            </a:r>
            <a:r>
              <a:rPr lang="de-CH" sz="2600" dirty="0" err="1" smtClean="0"/>
              <a:t>IO</a:t>
            </a:r>
            <a:r>
              <a:rPr lang="de-CH" sz="2600" dirty="0" smtClean="0"/>
              <a:t>-Link</a:t>
            </a:r>
          </a:p>
          <a:p>
            <a:r>
              <a:rPr lang="de-CH" sz="2800" dirty="0" smtClean="0"/>
              <a:t>Sensorwerte übertragen</a:t>
            </a:r>
            <a:endParaRPr lang="de-CH" sz="2600" dirty="0" smtClean="0"/>
          </a:p>
          <a:p>
            <a:r>
              <a:rPr lang="de-CH" sz="2800" dirty="0" err="1" smtClean="0"/>
              <a:t>SPI</a:t>
            </a:r>
            <a:r>
              <a:rPr lang="de-CH" sz="2800" dirty="0" smtClean="0"/>
              <a:t> Sensor aufsetzen</a:t>
            </a:r>
          </a:p>
        </p:txBody>
      </p:sp>
    </p:spTree>
    <p:extLst>
      <p:ext uri="{BB962C8B-B14F-4D97-AF65-F5344CB8AC3E}">
        <p14:creationId xmlns:p14="http://schemas.microsoft.com/office/powerpoint/2010/main" val="33204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69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93020"/>
          </a:xfrm>
        </p:spPr>
        <p:txBody>
          <a:bodyPr>
            <a:noAutofit/>
          </a:bodyPr>
          <a:lstStyle/>
          <a:p>
            <a:r>
              <a:rPr lang="de-CH" sz="2000" dirty="0" smtClean="0"/>
              <a:t>Was ist </a:t>
            </a:r>
            <a:r>
              <a:rPr lang="de-CH" sz="2000" dirty="0" err="1" smtClean="0"/>
              <a:t>IO</a:t>
            </a:r>
            <a:r>
              <a:rPr lang="de-CH" sz="2000" dirty="0" smtClean="0"/>
              <a:t>-Link</a:t>
            </a:r>
          </a:p>
          <a:p>
            <a:pPr lvl="1"/>
            <a:r>
              <a:rPr lang="de-CH" sz="1800" dirty="0" smtClean="0"/>
              <a:t>Aufbau</a:t>
            </a:r>
          </a:p>
          <a:p>
            <a:pPr lvl="1"/>
            <a:r>
              <a:rPr lang="de-CH" sz="1800" dirty="0" smtClean="0"/>
              <a:t>Verdrahtung</a:t>
            </a:r>
          </a:p>
          <a:p>
            <a:pPr lvl="1"/>
            <a:r>
              <a:rPr lang="de-CH" sz="1800" dirty="0" smtClean="0"/>
              <a:t>Vor- und Nachteile</a:t>
            </a:r>
          </a:p>
          <a:p>
            <a:r>
              <a:rPr lang="de-CH" sz="2000" dirty="0" err="1" smtClean="0"/>
              <a:t>IO</a:t>
            </a:r>
            <a:r>
              <a:rPr lang="de-CH" sz="2000" dirty="0" smtClean="0"/>
              <a:t>-Link Protokoll</a:t>
            </a:r>
          </a:p>
          <a:p>
            <a:r>
              <a:rPr lang="de-CH" sz="2000" dirty="0" smtClean="0"/>
              <a:t>Aufgabenstellung</a:t>
            </a:r>
          </a:p>
          <a:p>
            <a:pPr lvl="1"/>
            <a:r>
              <a:rPr lang="de-CH" sz="1800" dirty="0" smtClean="0"/>
              <a:t>Sensoren</a:t>
            </a:r>
          </a:p>
          <a:p>
            <a:pPr lvl="1"/>
            <a:r>
              <a:rPr lang="de-CH" sz="1800" dirty="0" smtClean="0"/>
              <a:t>Demoboard</a:t>
            </a:r>
          </a:p>
          <a:p>
            <a:pPr lvl="1"/>
            <a:r>
              <a:rPr lang="de-CH" sz="1800" dirty="0" err="1" smtClean="0"/>
              <a:t>IO</a:t>
            </a:r>
            <a:r>
              <a:rPr lang="de-CH" sz="1800" dirty="0" smtClean="0"/>
              <a:t>-Link Klemme für </a:t>
            </a:r>
            <a:r>
              <a:rPr lang="de-CH" sz="1800" dirty="0" err="1" smtClean="0"/>
              <a:t>SPS</a:t>
            </a:r>
            <a:endParaRPr lang="de-CH" sz="1800" dirty="0" smtClean="0"/>
          </a:p>
          <a:p>
            <a:r>
              <a:rPr lang="de-CH" sz="2000" dirty="0" smtClean="0"/>
              <a:t>Demoprogramm</a:t>
            </a:r>
          </a:p>
          <a:p>
            <a:r>
              <a:rPr lang="de-CH" sz="2000" dirty="0" smtClean="0"/>
              <a:t>Nächste Schritte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40457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</a:t>
            </a:r>
            <a:r>
              <a:rPr lang="de-CH" dirty="0" err="1" smtClean="0"/>
              <a:t>IO</a:t>
            </a:r>
            <a:r>
              <a:rPr lang="de-CH" dirty="0" smtClean="0"/>
              <a:t>-Link?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96" y="1848426"/>
            <a:ext cx="6737819" cy="5009574"/>
          </a:xfrm>
        </p:spPr>
      </p:pic>
    </p:spTree>
    <p:extLst>
      <p:ext uri="{BB962C8B-B14F-4D97-AF65-F5344CB8AC3E}">
        <p14:creationId xmlns:p14="http://schemas.microsoft.com/office/powerpoint/2010/main" val="33674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Anschluss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 smtClean="0"/>
              <a:t>3-5 Pins</a:t>
            </a:r>
            <a:endParaRPr lang="de-CH" sz="2800" dirty="0"/>
          </a:p>
        </p:txBody>
      </p:sp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3" t="31957" r="10302" b="12635"/>
          <a:stretch/>
        </p:blipFill>
        <p:spPr bwMode="auto">
          <a:xfrm>
            <a:off x="4019392" y="2222969"/>
            <a:ext cx="7334408" cy="2928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696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Vorteile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0725"/>
          </a:xfrm>
        </p:spPr>
        <p:txBody>
          <a:bodyPr>
            <a:noAutofit/>
          </a:bodyPr>
          <a:lstStyle/>
          <a:p>
            <a:r>
              <a:rPr lang="de-CH" sz="2800" dirty="0" smtClean="0"/>
              <a:t>Verlustfrei, digital, systemunabhängig</a:t>
            </a:r>
          </a:p>
          <a:p>
            <a:r>
              <a:rPr lang="de-CH" sz="2800" dirty="0" smtClean="0"/>
              <a:t>Implementiert </a:t>
            </a:r>
            <a:r>
              <a:rPr lang="de-CH" sz="2800" dirty="0"/>
              <a:t>in </a:t>
            </a:r>
            <a:r>
              <a:rPr lang="de-CH" sz="2800" dirty="0" smtClean="0"/>
              <a:t>die wichtigsten Feldbussysteme</a:t>
            </a:r>
          </a:p>
          <a:p>
            <a:r>
              <a:rPr lang="de-CH" sz="2800" dirty="0" smtClean="0"/>
              <a:t>Standardisiert, 3 adrig, </a:t>
            </a:r>
            <a:r>
              <a:rPr lang="de-CH" sz="2800" dirty="0" err="1" smtClean="0"/>
              <a:t>Verpolungsschutz</a:t>
            </a:r>
            <a:endParaRPr lang="de-CH" sz="2800" dirty="0" smtClean="0"/>
          </a:p>
          <a:p>
            <a:r>
              <a:rPr lang="de-CH" sz="2800" dirty="0" smtClean="0"/>
              <a:t>Plug &amp; Play</a:t>
            </a:r>
          </a:p>
          <a:p>
            <a:r>
              <a:rPr lang="de-CH" sz="2800" dirty="0" smtClean="0"/>
              <a:t>Erweiterte Funktionen:</a:t>
            </a:r>
          </a:p>
          <a:p>
            <a:pPr lvl="1"/>
            <a:r>
              <a:rPr lang="de-CH" sz="2400" dirty="0" smtClean="0"/>
              <a:t>einfache Parametrierung </a:t>
            </a:r>
          </a:p>
          <a:p>
            <a:pPr lvl="1"/>
            <a:r>
              <a:rPr lang="de-CH" sz="2400" dirty="0" smtClean="0"/>
              <a:t>Diagnosedaten </a:t>
            </a:r>
          </a:p>
          <a:p>
            <a:pPr lvl="1"/>
            <a:r>
              <a:rPr lang="de-CH" sz="2400" dirty="0" smtClean="0"/>
              <a:t>Identifikation (viele Sensoren sehen ähnlich aus)</a:t>
            </a:r>
          </a:p>
        </p:txBody>
      </p:sp>
    </p:spTree>
    <p:extLst>
      <p:ext uri="{BB962C8B-B14F-4D97-AF65-F5344CB8AC3E}">
        <p14:creationId xmlns:p14="http://schemas.microsoft.com/office/powerpoint/2010/main" val="50933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Kommunikation mit dem Master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56136"/>
          </a:xfrm>
        </p:spPr>
        <p:txBody>
          <a:bodyPr>
            <a:noAutofit/>
          </a:bodyPr>
          <a:lstStyle/>
          <a:p>
            <a:r>
              <a:rPr lang="de-CH" sz="3200" dirty="0" smtClean="0"/>
              <a:t>Baudraten:</a:t>
            </a:r>
          </a:p>
          <a:p>
            <a:pPr lvl="1"/>
            <a:r>
              <a:rPr lang="de-CH" sz="2800" dirty="0" smtClean="0"/>
              <a:t>COM1:	4.8 </a:t>
            </a:r>
            <a:r>
              <a:rPr lang="de-CH" sz="2800" dirty="0" err="1" smtClean="0"/>
              <a:t>kBaud</a:t>
            </a:r>
            <a:endParaRPr lang="de-CH" sz="2800" dirty="0" smtClean="0"/>
          </a:p>
          <a:p>
            <a:pPr lvl="1"/>
            <a:r>
              <a:rPr lang="de-CH" sz="2800" dirty="0" smtClean="0"/>
              <a:t>COM2:	38.4 </a:t>
            </a:r>
            <a:r>
              <a:rPr lang="de-CH" sz="2800" dirty="0" err="1" smtClean="0"/>
              <a:t>kBaud</a:t>
            </a:r>
            <a:endParaRPr lang="de-CH" sz="2800" dirty="0" smtClean="0"/>
          </a:p>
          <a:p>
            <a:pPr lvl="1"/>
            <a:r>
              <a:rPr lang="de-CH" sz="2800" dirty="0" smtClean="0"/>
              <a:t>COM3:	230.4 </a:t>
            </a:r>
            <a:r>
              <a:rPr lang="de-CH" sz="2800" dirty="0" err="1" smtClean="0"/>
              <a:t>kBaud</a:t>
            </a:r>
            <a:endParaRPr lang="de-CH" sz="2800" dirty="0" smtClean="0"/>
          </a:p>
          <a:p>
            <a:r>
              <a:rPr lang="de-CH" sz="3200" dirty="0" smtClean="0"/>
              <a:t>Kommunikationsstatus der Leitung:</a:t>
            </a:r>
          </a:p>
          <a:p>
            <a:pPr lvl="1"/>
            <a:r>
              <a:rPr lang="de-CH" sz="2800" dirty="0" err="1" smtClean="0"/>
              <a:t>IO</a:t>
            </a:r>
            <a:r>
              <a:rPr lang="de-CH" sz="2800" dirty="0" smtClean="0"/>
              <a:t>-Link Kommunikation</a:t>
            </a:r>
          </a:p>
          <a:p>
            <a:pPr lvl="1"/>
            <a:r>
              <a:rPr lang="de-CH" sz="2800" dirty="0" err="1" smtClean="0"/>
              <a:t>SIO</a:t>
            </a:r>
            <a:endParaRPr lang="de-CH" sz="2800" dirty="0" smtClean="0"/>
          </a:p>
          <a:p>
            <a:pPr lvl="1"/>
            <a:r>
              <a:rPr lang="de-CH" sz="2800" dirty="0" smtClean="0"/>
              <a:t>Deaktiviert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2112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Zusammenhang Datentyp - Übertragung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30" y="2181225"/>
            <a:ext cx="8615739" cy="4676775"/>
          </a:xfrm>
        </p:spPr>
      </p:pic>
    </p:spTree>
    <p:extLst>
      <p:ext uri="{BB962C8B-B14F-4D97-AF65-F5344CB8AC3E}">
        <p14:creationId xmlns:p14="http://schemas.microsoft.com/office/powerpoint/2010/main" val="7972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Memory Management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"/>
          <a:stretch/>
        </p:blipFill>
        <p:spPr>
          <a:xfrm>
            <a:off x="2103756" y="1842448"/>
            <a:ext cx="7258608" cy="5015552"/>
          </a:xfrm>
        </p:spPr>
      </p:pic>
    </p:spTree>
    <p:extLst>
      <p:ext uri="{BB962C8B-B14F-4D97-AF65-F5344CB8AC3E}">
        <p14:creationId xmlns:p14="http://schemas.microsoft.com/office/powerpoint/2010/main" val="9032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IO</a:t>
            </a:r>
            <a:r>
              <a:rPr lang="de-CH" dirty="0" smtClean="0"/>
              <a:t>-Link Protokoll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 descr="OSI Model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t="1491" r="2313" b="2663"/>
          <a:stretch/>
        </p:blipFill>
        <p:spPr bwMode="auto">
          <a:xfrm>
            <a:off x="5948013" y="368489"/>
            <a:ext cx="5898244" cy="64895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985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525</Words>
  <Application>Microsoft Office PowerPoint</Application>
  <PresentationFormat>Breitbild</PresentationFormat>
  <Paragraphs>174</Paragraphs>
  <Slides>19</Slides>
  <Notes>10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Times New Roman</vt:lpstr>
      <vt:lpstr>Verdana</vt:lpstr>
      <vt:lpstr>Wingdings 2</vt:lpstr>
      <vt:lpstr>Dividende</vt:lpstr>
      <vt:lpstr>Sensoranbindung mit IO-Link</vt:lpstr>
      <vt:lpstr>Inhalt</vt:lpstr>
      <vt:lpstr>Was ist IO-Link?</vt:lpstr>
      <vt:lpstr>Anschluss</vt:lpstr>
      <vt:lpstr>Vorteile</vt:lpstr>
      <vt:lpstr>Kommunikation mit dem Master</vt:lpstr>
      <vt:lpstr>Zusammenhang Datentyp - Übertragung</vt:lpstr>
      <vt:lpstr>Memory Management</vt:lpstr>
      <vt:lpstr>IO-Link Protokoll</vt:lpstr>
      <vt:lpstr>IO-Link Stack</vt:lpstr>
      <vt:lpstr>Aufgabenstellung</vt:lpstr>
      <vt:lpstr>Hardwareanforderungen</vt:lpstr>
      <vt:lpstr>Genie Explorer  TM96.1 Var B</vt:lpstr>
      <vt:lpstr>Sensoren</vt:lpstr>
      <vt:lpstr>PowerPoint-Präsentation</vt:lpstr>
      <vt:lpstr>IO-Link Master</vt:lpstr>
      <vt:lpstr>M-Sequenz</vt:lpstr>
      <vt:lpstr>Nächste Schritte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Sensoranbindung mit IO-Link</dc:title>
  <dc:creator>Schmidiger Stefanie TA.E.1301</dc:creator>
  <cp:lastModifiedBy>Schmidiger Stefanie TA.E.1301</cp:lastModifiedBy>
  <cp:revision>41</cp:revision>
  <dcterms:created xsi:type="dcterms:W3CDTF">2016-04-20T12:09:01Z</dcterms:created>
  <dcterms:modified xsi:type="dcterms:W3CDTF">2016-04-26T07:25:08Z</dcterms:modified>
</cp:coreProperties>
</file>