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  <p:sldMasterId id="2147483743" r:id="rId2"/>
    <p:sldMasterId id="2147483755" r:id="rId3"/>
  </p:sldMasterIdLst>
  <p:notesMasterIdLst>
    <p:notesMasterId r:id="rId26"/>
  </p:notesMasterIdLst>
  <p:sldIdLst>
    <p:sldId id="256" r:id="rId4"/>
    <p:sldId id="257" r:id="rId5"/>
    <p:sldId id="293" r:id="rId6"/>
    <p:sldId id="295" r:id="rId7"/>
    <p:sldId id="299" r:id="rId8"/>
    <p:sldId id="294" r:id="rId9"/>
    <p:sldId id="296" r:id="rId10"/>
    <p:sldId id="310" r:id="rId11"/>
    <p:sldId id="291" r:id="rId12"/>
    <p:sldId id="311" r:id="rId13"/>
    <p:sldId id="297" r:id="rId14"/>
    <p:sldId id="306" r:id="rId15"/>
    <p:sldId id="298" r:id="rId16"/>
    <p:sldId id="302" r:id="rId17"/>
    <p:sldId id="313" r:id="rId18"/>
    <p:sldId id="309" r:id="rId19"/>
    <p:sldId id="303" r:id="rId20"/>
    <p:sldId id="308" r:id="rId21"/>
    <p:sldId id="315" r:id="rId22"/>
    <p:sldId id="307" r:id="rId23"/>
    <p:sldId id="273" r:id="rId24"/>
    <p:sldId id="30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502" autoAdjust="0"/>
  </p:normalViewPr>
  <p:slideViewPr>
    <p:cSldViewPr snapToGrid="0">
      <p:cViewPr varScale="1">
        <p:scale>
          <a:sx n="68" d="100"/>
          <a:sy n="68" d="100"/>
        </p:scale>
        <p:origin x="1253" y="2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EBC1B-159A-4D51-A1C5-5467A1CFB4E5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3BCC5-7CCA-45E0-AB4A-49099C6DCF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198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Ich begrüsse euch zur Zwischenpräsentation meiner Vertiefungsarbeit1</a:t>
            </a:r>
            <a:r>
              <a:rPr lang="de-CH" baseline="0" dirty="0"/>
              <a:t> mit dem Titel «UAV Serial Switch»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0866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Installation der Entwicklungsumgebung und aller verwendeten Libraries</a:t>
            </a:r>
          </a:p>
          <a:p>
            <a:r>
              <a:rPr lang="de-CH" dirty="0"/>
              <a:t>Konfiguration als </a:t>
            </a:r>
            <a:r>
              <a:rPr lang="de-CH" dirty="0" err="1"/>
              <a:t>Defines</a:t>
            </a:r>
            <a:r>
              <a:rPr lang="de-CH" dirty="0"/>
              <a:t> in einem Header File</a:t>
            </a:r>
          </a:p>
          <a:p>
            <a:r>
              <a:rPr lang="de-CH" dirty="0"/>
              <a:t>Kompilieren und herunterladen der SW um Änderungen vornehmen zu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3276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Kommunikation mit SPI </a:t>
            </a:r>
            <a:r>
              <a:rPr lang="de-CH" dirty="0" err="1"/>
              <a:t>to</a:t>
            </a:r>
            <a:r>
              <a:rPr lang="de-CH" dirty="0"/>
              <a:t> UART Konverter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0963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Komplex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viele Tasks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1725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6238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8880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5526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RS232 = +-12V</a:t>
            </a:r>
          </a:p>
          <a:p>
            <a:r>
              <a:rPr lang="de-CH" dirty="0"/>
              <a:t>UART = 0…5V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744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Übersicht um was es geht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1814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Für die Firma Aeroscout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/>
              <a:t>Auf Entwicklung von Drohnen spezialisiert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UAV = </a:t>
            </a:r>
            <a:r>
              <a:rPr lang="de-CH" dirty="0" err="1"/>
              <a:t>unmanned</a:t>
            </a:r>
            <a:r>
              <a:rPr lang="de-CH" dirty="0"/>
              <a:t> </a:t>
            </a:r>
            <a:r>
              <a:rPr lang="de-CH" dirty="0" err="1"/>
              <a:t>aerial</a:t>
            </a:r>
            <a:r>
              <a:rPr lang="de-CH" dirty="0"/>
              <a:t> </a:t>
            </a:r>
            <a:r>
              <a:rPr lang="de-CH" dirty="0" err="1"/>
              <a:t>vehicle</a:t>
            </a:r>
            <a:r>
              <a:rPr lang="de-CH" dirty="0"/>
              <a:t> = Drohne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In diesem Projekt geht es um die Datenübertragung zwischen Bodenstation und Drohne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Momentan: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/>
              <a:t>Daten (z.B. Kommandos) werden generiert und direkt ans Modem weitergegeben -&gt; Gemixt -&gt; Antenne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de-CH" dirty="0"/>
          </a:p>
          <a:p>
            <a:r>
              <a:rPr lang="de-CH" dirty="0"/>
              <a:t>Modem: Ultra Long Range Radio Modem RFD868x</a:t>
            </a:r>
          </a:p>
          <a:p>
            <a:endParaRPr lang="de-CH" dirty="0"/>
          </a:p>
          <a:p>
            <a:r>
              <a:rPr lang="de-CH" dirty="0"/>
              <a:t>MEHR FLEXIBILITÄT!!!!!!!!!!!!!!!!</a:t>
            </a:r>
          </a:p>
          <a:p>
            <a:endParaRPr lang="de-CH" dirty="0"/>
          </a:p>
          <a:p>
            <a:r>
              <a:rPr lang="de-CH" dirty="0"/>
              <a:t>Probleme: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Datenpakete gehen verloren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Nur je ein Gerät pro Modem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Nur ein Kanal kann verwendet werden (Funk) -&gt; </a:t>
            </a:r>
            <a:r>
              <a:rPr lang="de-CH" dirty="0" err="1"/>
              <a:t>evt</a:t>
            </a:r>
            <a:r>
              <a:rPr lang="de-CH" dirty="0"/>
              <a:t> </a:t>
            </a:r>
            <a:r>
              <a:rPr lang="de-CH" dirty="0" err="1"/>
              <a:t>ists</a:t>
            </a:r>
            <a:r>
              <a:rPr lang="de-CH" dirty="0"/>
              <a:t> schneller via GPRS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2027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Nimmt Rohdaten entgegen in Form von Bytes, verpackt sie und versendet sie über konfigurierten Kanal -&gt; entpacken, Rohdaten ausgeben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UAV = </a:t>
            </a:r>
            <a:r>
              <a:rPr lang="de-CH" dirty="0" err="1"/>
              <a:t>unmaned</a:t>
            </a:r>
            <a:r>
              <a:rPr lang="de-CH" dirty="0"/>
              <a:t> </a:t>
            </a:r>
            <a:r>
              <a:rPr lang="de-CH" dirty="0" err="1"/>
              <a:t>aerial</a:t>
            </a:r>
            <a:r>
              <a:rPr lang="de-CH" dirty="0"/>
              <a:t> </a:t>
            </a:r>
            <a:r>
              <a:rPr lang="de-CH" dirty="0" err="1"/>
              <a:t>vehicle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Flexible Plattform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Konfigurierbar: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/>
              <a:t>Baudraten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/>
              <a:t>Auf welchem Kanal werden sie ans Modem weitergegeben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/>
              <a:t>Paketgrösse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err="1"/>
              <a:t>Acknowledge</a:t>
            </a:r>
            <a:endParaRPr lang="de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err="1"/>
              <a:t>Resend</a:t>
            </a:r>
            <a:r>
              <a:rPr lang="de-CH" dirty="0"/>
              <a:t>-Intervall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err="1"/>
              <a:t>Resend</a:t>
            </a:r>
            <a:r>
              <a:rPr lang="de-CH" dirty="0"/>
              <a:t>-Versuche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/>
              <a:t>Maximaler Durchsatz pro Modem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 err="1"/>
              <a:t>Teensy</a:t>
            </a:r>
            <a:r>
              <a:rPr lang="de-CH" dirty="0"/>
              <a:t> = Arduino IDE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CH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 err="1"/>
              <a:t>Namesgebung</a:t>
            </a:r>
            <a:r>
              <a:rPr lang="de-CH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/>
              <a:t>Device = Rohdaten, Bytes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/>
              <a:t>Wireless = Pakete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/>
              <a:t>USB Input oder RS232 Input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836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Rot = Bodenstation</a:t>
            </a:r>
          </a:p>
          <a:p>
            <a:r>
              <a:rPr lang="de-CH" dirty="0"/>
              <a:t>Grau = Drohne</a:t>
            </a:r>
          </a:p>
          <a:p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Warten bis Paket voll oder vorkonfigurierte maximale Zeitdauer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https://www.websequencediagrams.com/</a:t>
            </a:r>
          </a:p>
          <a:p>
            <a:endParaRPr lang="de-CH" dirty="0"/>
          </a:p>
          <a:p>
            <a:r>
              <a:rPr lang="de-CH" dirty="0"/>
              <a:t>Code:</a:t>
            </a:r>
          </a:p>
          <a:p>
            <a:r>
              <a:rPr lang="de-CH" dirty="0"/>
              <a:t>title UAV Serial </a:t>
            </a:r>
            <a:r>
              <a:rPr lang="de-CH" dirty="0" err="1"/>
              <a:t>SwitchDevice</a:t>
            </a:r>
            <a:r>
              <a:rPr lang="de-CH" dirty="0"/>
              <a:t> 1-&gt;</a:t>
            </a:r>
            <a:r>
              <a:rPr lang="de-CH" dirty="0" err="1"/>
              <a:t>Teensy</a:t>
            </a:r>
            <a:r>
              <a:rPr lang="de-CH" dirty="0"/>
              <a:t> 1: </a:t>
            </a:r>
            <a:r>
              <a:rPr lang="de-CH" dirty="0" err="1"/>
              <a:t>BytestreamTeensy</a:t>
            </a:r>
            <a:r>
              <a:rPr lang="de-CH" dirty="0"/>
              <a:t> 1 -&gt; </a:t>
            </a:r>
            <a:r>
              <a:rPr lang="de-CH" dirty="0" err="1"/>
              <a:t>Teensy</a:t>
            </a:r>
            <a:r>
              <a:rPr lang="de-CH" dirty="0"/>
              <a:t> 1: Generate </a:t>
            </a:r>
            <a:r>
              <a:rPr lang="de-CH" dirty="0" err="1"/>
              <a:t>packageTeensy</a:t>
            </a:r>
            <a:r>
              <a:rPr lang="de-CH" dirty="0"/>
              <a:t> 1-&gt;Wireless 1: Data </a:t>
            </a:r>
            <a:r>
              <a:rPr lang="de-CH" dirty="0" err="1"/>
              <a:t>package</a:t>
            </a:r>
            <a:r>
              <a:rPr lang="de-CH" dirty="0"/>
              <a:t> 1Wireless 1 --&gt; Wireless 2: Data </a:t>
            </a:r>
            <a:r>
              <a:rPr lang="de-CH" dirty="0" err="1"/>
              <a:t>package</a:t>
            </a:r>
            <a:r>
              <a:rPr lang="de-CH" dirty="0"/>
              <a:t> 1Wireless 2 -&gt; </a:t>
            </a:r>
            <a:r>
              <a:rPr lang="de-CH" dirty="0" err="1"/>
              <a:t>Teensy</a:t>
            </a:r>
            <a:r>
              <a:rPr lang="de-CH" dirty="0"/>
              <a:t> 2: Data </a:t>
            </a:r>
            <a:r>
              <a:rPr lang="de-CH" dirty="0" err="1"/>
              <a:t>package</a:t>
            </a:r>
            <a:r>
              <a:rPr lang="de-CH" dirty="0"/>
              <a:t> 1Teensy 2 -&gt; </a:t>
            </a:r>
            <a:r>
              <a:rPr lang="de-CH" dirty="0" err="1"/>
              <a:t>Teensy</a:t>
            </a:r>
            <a:r>
              <a:rPr lang="de-CH" dirty="0"/>
              <a:t> 2: </a:t>
            </a:r>
            <a:r>
              <a:rPr lang="de-CH" dirty="0" err="1"/>
              <a:t>Extract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packageTeensy</a:t>
            </a:r>
            <a:r>
              <a:rPr lang="de-CH" dirty="0"/>
              <a:t> 2 -&gt; Device 2: </a:t>
            </a:r>
            <a:r>
              <a:rPr lang="de-CH" dirty="0" err="1"/>
              <a:t>BytestreamTeensy</a:t>
            </a:r>
            <a:r>
              <a:rPr lang="de-CH" dirty="0"/>
              <a:t> 2 -&gt; Wireless 2: </a:t>
            </a:r>
            <a:r>
              <a:rPr lang="de-CH" dirty="0" err="1"/>
              <a:t>Ack</a:t>
            </a:r>
            <a:r>
              <a:rPr lang="de-CH" dirty="0"/>
              <a:t> </a:t>
            </a:r>
            <a:r>
              <a:rPr lang="de-CH" dirty="0" err="1"/>
              <a:t>package</a:t>
            </a:r>
            <a:r>
              <a:rPr lang="de-CH" dirty="0"/>
              <a:t> 1Wireless 2 --&gt; Wireless 1: </a:t>
            </a:r>
            <a:r>
              <a:rPr lang="de-CH" dirty="0" err="1"/>
              <a:t>Ack</a:t>
            </a:r>
            <a:r>
              <a:rPr lang="de-CH" dirty="0"/>
              <a:t> </a:t>
            </a:r>
            <a:r>
              <a:rPr lang="de-CH" dirty="0" err="1"/>
              <a:t>package</a:t>
            </a:r>
            <a:r>
              <a:rPr lang="de-CH" dirty="0"/>
              <a:t> 1Wireless 1 -&gt; </a:t>
            </a:r>
            <a:r>
              <a:rPr lang="de-CH" dirty="0" err="1"/>
              <a:t>Teensy</a:t>
            </a:r>
            <a:r>
              <a:rPr lang="de-CH" dirty="0"/>
              <a:t> 1: </a:t>
            </a:r>
            <a:r>
              <a:rPr lang="de-CH" dirty="0" err="1"/>
              <a:t>Ack</a:t>
            </a:r>
            <a:r>
              <a:rPr lang="de-CH" dirty="0"/>
              <a:t> </a:t>
            </a:r>
            <a:r>
              <a:rPr lang="de-CH" dirty="0" err="1"/>
              <a:t>package</a:t>
            </a:r>
            <a:r>
              <a:rPr lang="de-CH" dirty="0"/>
              <a:t>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7902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Teensy</a:t>
            </a:r>
            <a:r>
              <a:rPr lang="de-CH" dirty="0"/>
              <a:t> = Kleines Development Board für ARM Prozessor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8418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Teensy</a:t>
            </a:r>
            <a:r>
              <a:rPr lang="de-CH" dirty="0"/>
              <a:t> = kleines leistungsstarkes und günstiges Development Board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1414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CH" baseline="0" dirty="0"/>
              <a:t>Versuch: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de-CH" baseline="0" dirty="0"/>
              <a:t>Keine Zerstörung der Hardware, sodass ich </a:t>
            </a:r>
            <a:r>
              <a:rPr lang="de-CH" baseline="0" dirty="0" err="1"/>
              <a:t>Teensy</a:t>
            </a:r>
            <a:r>
              <a:rPr lang="de-CH" baseline="0" dirty="0"/>
              <a:t> noch mit Arduino DIE gebrauchen kann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de-CH" baseline="0" dirty="0" err="1"/>
              <a:t>Reset</a:t>
            </a:r>
            <a:r>
              <a:rPr lang="de-CH" baseline="0" dirty="0"/>
              <a:t> Leitung des MKL02Z auf GND ziehen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de-CH" baseline="0" dirty="0"/>
              <a:t>Messung des Datensignals zwischen MK64 und dem Bootloader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de-CH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CH" baseline="0" dirty="0"/>
              <a:t>2. Versuch: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Entfernung des MKL02Z, keine Garantie mehr, keine Arduino DIE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CH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5725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Footprint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567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301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152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3902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7829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196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535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7490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07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29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0736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348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2595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4251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3021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764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544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5236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3345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73047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70191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4788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981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9828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39460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88517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4064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71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276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8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259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207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344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714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0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480CB3-2242-4E1F-AF86-30BAE334200A}" type="datetimeFigureOut">
              <a:rPr lang="de-CH" smtClean="0"/>
              <a:t>08.11.2017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5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UAV Serial Switch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Stefanie Schmidiger</a:t>
            </a:r>
          </a:p>
        </p:txBody>
      </p:sp>
    </p:spTree>
    <p:extLst>
      <p:ext uri="{BB962C8B-B14F-4D97-AF65-F5344CB8AC3E}">
        <p14:creationId xmlns:p14="http://schemas.microsoft.com/office/powerpoint/2010/main" val="66714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93DA8-2BAB-479F-9CCB-A3FAF39D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Hardware - Debugging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8EDFABC3-4A32-49B0-86AD-FC0884E58159}"/>
              </a:ext>
            </a:extLst>
          </p:cNvPr>
          <p:cNvSpPr txBox="1">
            <a:spLocks/>
          </p:cNvSpPr>
          <p:nvPr/>
        </p:nvSpPr>
        <p:spPr>
          <a:xfrm>
            <a:off x="1097280" y="2241456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lvl1pPr>
            <a:lvl2pPr marL="630000" lvl="1" indent="-3060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/>
            </a:lvl2pPr>
            <a:lvl3pPr marL="56692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de-CH" sz="2000" dirty="0" err="1"/>
              <a:t>nRESET</a:t>
            </a:r>
            <a:r>
              <a:rPr lang="de-CH" sz="2000" dirty="0"/>
              <a:t> auf GND ziehen, aber</a:t>
            </a:r>
            <a:br>
              <a:rPr lang="de-CH" sz="2000" dirty="0"/>
            </a:br>
            <a:r>
              <a:rPr lang="de-CH" sz="2000" dirty="0"/>
              <a:t>MKL02Z kann nicht zum Schweigen </a:t>
            </a:r>
            <a:br>
              <a:rPr lang="de-CH" sz="2000" dirty="0"/>
            </a:br>
            <a:r>
              <a:rPr lang="de-CH" sz="2000" dirty="0"/>
              <a:t>gebracht werden</a:t>
            </a:r>
          </a:p>
          <a:p>
            <a:r>
              <a:rPr lang="de-CH" sz="2000" dirty="0"/>
              <a:t>Lösung: entfernen des MKL02Z und </a:t>
            </a:r>
            <a:br>
              <a:rPr lang="de-CH" sz="2000" dirty="0"/>
            </a:br>
            <a:r>
              <a:rPr lang="de-CH" sz="2000" dirty="0"/>
              <a:t>Pull-Up für </a:t>
            </a:r>
            <a:r>
              <a:rPr lang="de-CH" sz="2000" dirty="0" err="1"/>
              <a:t>Reset</a:t>
            </a:r>
            <a:r>
              <a:rPr lang="de-CH" sz="2000" dirty="0"/>
              <a:t> Signal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71B8AD5-A6D2-46FC-8917-E6AAA2C73365}"/>
              </a:ext>
            </a:extLst>
          </p:cNvPr>
          <p:cNvGrpSpPr/>
          <p:nvPr/>
        </p:nvGrpSpPr>
        <p:grpSpPr>
          <a:xfrm>
            <a:off x="5736392" y="1946189"/>
            <a:ext cx="6323802" cy="4053017"/>
            <a:chOff x="5736392" y="1946189"/>
            <a:chExt cx="6323802" cy="4053017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2360CB20-6B3C-455F-9ECC-6B70FFEE5D97}"/>
                </a:ext>
              </a:extLst>
            </p:cNvPr>
            <p:cNvGrpSpPr/>
            <p:nvPr/>
          </p:nvGrpSpPr>
          <p:grpSpPr>
            <a:xfrm>
              <a:off x="5736392" y="1946189"/>
              <a:ext cx="6323802" cy="4053017"/>
              <a:chOff x="5736392" y="1946189"/>
              <a:chExt cx="6323802" cy="4053017"/>
            </a:xfrm>
          </p:grpSpPr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3F444FDA-7278-488C-B9A4-497A30CCC0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092" r="17011" b="11313"/>
              <a:stretch/>
            </p:blipFill>
            <p:spPr>
              <a:xfrm>
                <a:off x="5736392" y="1946189"/>
                <a:ext cx="6323802" cy="4053017"/>
              </a:xfrm>
              <a:prstGeom prst="rect">
                <a:avLst/>
              </a:prstGeom>
            </p:spPr>
          </p:pic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5A07F82-7F5F-4C32-B2D5-7E16E0C96861}"/>
                  </a:ext>
                </a:extLst>
              </p:cNvPr>
              <p:cNvSpPr txBox="1"/>
              <p:nvPr/>
            </p:nvSpPr>
            <p:spPr>
              <a:xfrm>
                <a:off x="11202914" y="3009647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>
                    <a:solidFill>
                      <a:srgbClr val="92D050"/>
                    </a:solidFill>
                  </a:rPr>
                  <a:t>SCK</a:t>
                </a:r>
              </a:p>
            </p:txBody>
          </p:sp>
        </p:grp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5043549-4D84-4CE0-B1B0-BD98E8016172}"/>
                </a:ext>
              </a:extLst>
            </p:cNvPr>
            <p:cNvSpPr txBox="1"/>
            <p:nvPr/>
          </p:nvSpPr>
          <p:spPr>
            <a:xfrm>
              <a:off x="11249370" y="4995895"/>
              <a:ext cx="562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>
                  <a:solidFill>
                    <a:srgbClr val="FFFF00"/>
                  </a:solidFill>
                </a:rPr>
                <a:t>SDA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50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F14E9-8FB4-4FFC-AACD-DAB0712C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Hardware – </a:t>
            </a:r>
            <a:r>
              <a:rPr lang="de-CH" dirty="0" err="1"/>
              <a:t>Teensy</a:t>
            </a:r>
            <a:r>
              <a:rPr lang="de-CH" dirty="0"/>
              <a:t> Adapter Board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AC54D8-44F7-4EE2-A16E-8855BDB8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94797"/>
            <a:ext cx="11029615" cy="33440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Pins des </a:t>
            </a:r>
            <a:r>
              <a:rPr lang="de-CH" dirty="0" err="1">
                <a:solidFill>
                  <a:schemeClr val="tx1"/>
                </a:solidFill>
              </a:rPr>
              <a:t>Teensy</a:t>
            </a:r>
            <a:r>
              <a:rPr lang="de-CH" dirty="0">
                <a:solidFill>
                  <a:schemeClr val="tx1"/>
                </a:solidFill>
              </a:rPr>
              <a:t> 3.5 sind abwärtskompatibel zum </a:t>
            </a:r>
            <a:r>
              <a:rPr lang="de-CH" dirty="0" err="1">
                <a:solidFill>
                  <a:schemeClr val="tx1"/>
                </a:solidFill>
              </a:rPr>
              <a:t>Teensy</a:t>
            </a:r>
            <a:r>
              <a:rPr lang="de-CH" dirty="0">
                <a:solidFill>
                  <a:schemeClr val="tx1"/>
                </a:solidFill>
              </a:rPr>
              <a:t> 3.2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SWD </a:t>
            </a:r>
            <a:r>
              <a:rPr lang="de-CH" dirty="0" err="1">
                <a:solidFill>
                  <a:schemeClr val="tx1"/>
                </a:solidFill>
              </a:rPr>
              <a:t>Debugschnittstelle</a:t>
            </a:r>
            <a:r>
              <a:rPr lang="de-CH" dirty="0">
                <a:solidFill>
                  <a:schemeClr val="tx1"/>
                </a:solidFill>
              </a:rPr>
              <a:t> 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GND Header und 3.3V Header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Kein HW Flow Control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8057CD-B515-4408-A19F-359C6E3E85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" t="16600" r="6176" b="14879"/>
          <a:stretch/>
        </p:blipFill>
        <p:spPr>
          <a:xfrm rot="16200000">
            <a:off x="7846732" y="2067689"/>
            <a:ext cx="5684265" cy="244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0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5F1B7-1D2D-43FD-B985-12F57A17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- Inbetriebnahme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6800F1-E918-4720-A5A0-89FFA9F13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" y="2368787"/>
            <a:ext cx="11887200" cy="33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6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B4489-F47C-406A-888C-2A412549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– Hello World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6F81E0-0101-4587-856F-A57AB925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de-CH" dirty="0">
              <a:solidFill>
                <a:schemeClr val="tx1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 err="1">
                <a:solidFill>
                  <a:schemeClr val="tx1"/>
                </a:solidFill>
              </a:rPr>
              <a:t>Kinetis</a:t>
            </a:r>
            <a:r>
              <a:rPr lang="de-CH" dirty="0">
                <a:solidFill>
                  <a:schemeClr val="tx1"/>
                </a:solidFill>
              </a:rPr>
              <a:t> Design Studio IDE 3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 err="1">
                <a:solidFill>
                  <a:schemeClr val="tx1"/>
                </a:solidFill>
              </a:rPr>
              <a:t>Processor</a:t>
            </a:r>
            <a:r>
              <a:rPr lang="de-CH" dirty="0">
                <a:solidFill>
                  <a:schemeClr val="tx1"/>
                </a:solidFill>
              </a:rPr>
              <a:t> Expert zum Aufsetzen der Hardware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 err="1">
                <a:solidFill>
                  <a:schemeClr val="tx1"/>
                </a:solidFill>
              </a:rPr>
              <a:t>FreeRTOS</a:t>
            </a:r>
            <a:endParaRPr lang="de-CH" dirty="0">
              <a:solidFill>
                <a:schemeClr val="tx1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 err="1">
                <a:solidFill>
                  <a:schemeClr val="tx1"/>
                </a:solidFill>
              </a:rPr>
              <a:t>Blinky</a:t>
            </a:r>
            <a:r>
              <a:rPr lang="de-CH" dirty="0">
                <a:solidFill>
                  <a:schemeClr val="tx1"/>
                </a:solidFill>
              </a:rPr>
              <a:t> Task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 err="1">
                <a:solidFill>
                  <a:schemeClr val="tx1"/>
                </a:solidFill>
              </a:rPr>
              <a:t>ini</a:t>
            </a:r>
            <a:r>
              <a:rPr lang="de-CH" dirty="0">
                <a:solidFill>
                  <a:schemeClr val="tx1"/>
                </a:solidFill>
              </a:rPr>
              <a:t> File von SD Karte auslesen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Shell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SPI Handler</a:t>
            </a:r>
          </a:p>
        </p:txBody>
      </p:sp>
    </p:spTree>
    <p:extLst>
      <p:ext uri="{BB962C8B-B14F-4D97-AF65-F5344CB8AC3E}">
        <p14:creationId xmlns:p14="http://schemas.microsoft.com/office/powerpoint/2010/main" val="9376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CF1F8-F3B4-4767-9E1D-761A9541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– SPI zu UART Konverter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73A38E-DA19-473B-82FB-6FE7B31FD0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19"/>
          <a:stretch/>
        </p:blipFill>
        <p:spPr>
          <a:xfrm>
            <a:off x="1207556" y="1859280"/>
            <a:ext cx="8892540" cy="442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81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ED0457C-E98D-41F8-8BFA-8DB5B7E50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134" y="26043"/>
            <a:ext cx="8732800" cy="63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09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000A3829-D2AB-41CC-93F6-00E90BAD898B}"/>
              </a:ext>
            </a:extLst>
          </p:cNvPr>
          <p:cNvSpPr/>
          <p:nvPr/>
        </p:nvSpPr>
        <p:spPr>
          <a:xfrm>
            <a:off x="5752848" y="1526019"/>
            <a:ext cx="5807348" cy="387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E49072-E4BB-4615-843B-DDFAF996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- Konzept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DC0B701-B4EB-440D-AD1F-B1938E10F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335" y="0"/>
            <a:ext cx="6660688" cy="62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27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42BC6-8328-4E4F-99BE-EFC6F4D1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- Vorgehen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12A820-76CC-44D9-88FC-C11E8F678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370" y="1990465"/>
            <a:ext cx="5553820" cy="3810928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2204AF0-9A43-450D-A554-54C72128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de-CH" dirty="0">
              <a:solidFill>
                <a:schemeClr val="tx1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Daten werden an dieselbe</a:t>
            </a:r>
            <a:br>
              <a:rPr lang="de-CH" dirty="0">
                <a:solidFill>
                  <a:schemeClr val="tx1"/>
                </a:solidFill>
              </a:rPr>
            </a:br>
            <a:r>
              <a:rPr lang="de-CH" dirty="0">
                <a:solidFill>
                  <a:schemeClr val="tx1"/>
                </a:solidFill>
              </a:rPr>
              <a:t>Schnittstelle zurückgesendet</a:t>
            </a:r>
            <a:br>
              <a:rPr lang="de-CH" dirty="0">
                <a:solidFill>
                  <a:schemeClr val="tx1"/>
                </a:solidFill>
              </a:rPr>
            </a:br>
            <a:r>
              <a:rPr lang="de-CH" dirty="0">
                <a:solidFill>
                  <a:schemeClr val="tx1"/>
                </a:solidFill>
              </a:rPr>
              <a:t>-&gt; Echo am seriellen Terminal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10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8CB62-B526-4E20-87BC-96E63D2C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- Vorgehen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9B30091-5CFC-4495-9A01-960FF1E0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559" y="1737360"/>
            <a:ext cx="5507676" cy="4356992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E8769A51-4607-4AD3-AC5E-FACD114C4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36" y="1845734"/>
            <a:ext cx="10058400" cy="4023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de-CH" dirty="0">
              <a:solidFill>
                <a:schemeClr val="tx1"/>
              </a:solidFill>
            </a:endParaRP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de-CH" dirty="0">
                <a:solidFill>
                  <a:schemeClr val="tx1"/>
                </a:solidFill>
              </a:rPr>
              <a:t>Package Extractor: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Abwarten bis Paket vollständig </a:t>
            </a:r>
            <a:br>
              <a:rPr lang="de-CH" dirty="0">
                <a:solidFill>
                  <a:schemeClr val="tx1"/>
                </a:solidFill>
              </a:rPr>
            </a:br>
            <a:r>
              <a:rPr lang="de-CH" dirty="0">
                <a:solidFill>
                  <a:schemeClr val="tx1"/>
                </a:solidFill>
              </a:rPr>
              <a:t>empfangen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Rückversand des empfangenen Pakets </a:t>
            </a:r>
            <a:br>
              <a:rPr lang="de-CH" dirty="0">
                <a:solidFill>
                  <a:schemeClr val="tx1"/>
                </a:solidFill>
              </a:rPr>
            </a:br>
            <a:r>
              <a:rPr lang="de-CH" dirty="0">
                <a:solidFill>
                  <a:schemeClr val="tx1"/>
                </a:solidFill>
              </a:rPr>
              <a:t>an dieselbe Schnittstelle -&gt; Echo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Kein </a:t>
            </a:r>
            <a:r>
              <a:rPr lang="de-CH" dirty="0" err="1">
                <a:solidFill>
                  <a:schemeClr val="tx1"/>
                </a:solidFill>
              </a:rPr>
              <a:t>Acknowledge</a:t>
            </a:r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073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E4AA677D-5D07-44A9-8746-9089A3D533A6}"/>
              </a:ext>
            </a:extLst>
          </p:cNvPr>
          <p:cNvSpPr/>
          <p:nvPr/>
        </p:nvSpPr>
        <p:spPr>
          <a:xfrm>
            <a:off x="6921584" y="1556297"/>
            <a:ext cx="4414554" cy="289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BBB343-A2C5-4195-8BDD-D21DF549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- Vorgehen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02037CA-26E8-45F4-938B-A24D029E4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36" y="1845734"/>
            <a:ext cx="10058400" cy="4023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de-CH" dirty="0">
                <a:solidFill>
                  <a:schemeClr val="tx1"/>
                </a:solidFill>
              </a:rPr>
              <a:t>Package Generator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Abwarten bis genügend (Roh-)Daten vorhanden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Generierung und Versand eines Pakets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4EF0C42-7349-488A-B88A-2AFD27EF8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803" y="1"/>
            <a:ext cx="5077181" cy="627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04922" y="1847436"/>
            <a:ext cx="10016159" cy="44019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Ausgangslage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Vorarbeit von Andreas Albisser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Aufgabenstellung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Hardware</a:t>
            </a:r>
          </a:p>
          <a:p>
            <a:pPr marL="598608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Prozessorwahl</a:t>
            </a:r>
          </a:p>
          <a:p>
            <a:pPr marL="598608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Schema und Layout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Software</a:t>
            </a:r>
          </a:p>
          <a:p>
            <a:pPr marL="598608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Inbetriebnahme der Vorarbeit</a:t>
            </a:r>
          </a:p>
          <a:p>
            <a:pPr marL="598608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Softwarekonzept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Projektplan / Nächste Schritte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725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467F5-EDBD-4A03-85FB-4E9D7396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Projektplan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FC7D9BD-DF15-44F7-A199-43619BD73481}"/>
              </a:ext>
            </a:extLst>
          </p:cNvPr>
          <p:cNvGrpSpPr/>
          <p:nvPr/>
        </p:nvGrpSpPr>
        <p:grpSpPr>
          <a:xfrm>
            <a:off x="0" y="798134"/>
            <a:ext cx="12192000" cy="5261731"/>
            <a:chOff x="0" y="798134"/>
            <a:chExt cx="12192000" cy="5261731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DD2510B-EBEE-4384-8BFB-EE715B5B6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98134"/>
              <a:ext cx="12192000" cy="5261731"/>
            </a:xfrm>
            <a:prstGeom prst="rect">
              <a:avLst/>
            </a:prstGeom>
          </p:spPr>
        </p:pic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28B995F5-2387-47AC-8D22-357067FE33B7}"/>
                </a:ext>
              </a:extLst>
            </p:cNvPr>
            <p:cNvCxnSpPr>
              <a:cxnSpLocks/>
            </p:cNvCxnSpPr>
            <p:nvPr/>
          </p:nvCxnSpPr>
          <p:spPr>
            <a:xfrm>
              <a:off x="5413733" y="1598686"/>
              <a:ext cx="0" cy="4461179"/>
            </a:xfrm>
            <a:prstGeom prst="line">
              <a:avLst/>
            </a:prstGeom>
            <a:ln w="508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2253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699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5EC0E-099B-40FC-8E9B-A022A800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Vorarbeit von Andreas Albisser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25D83D6-18AD-44AC-8733-4942F784A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719" y="2006363"/>
            <a:ext cx="6713855" cy="400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4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C91EF-D492-40D8-9ABF-785AFA54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B39FB09-C1B7-4E2C-9568-59F1EC303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70" y="2403566"/>
            <a:ext cx="8949095" cy="371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4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EF82E-3B39-4AFB-9B4F-460D6D73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Vorarbeit von Andreas Albisser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8C7435-8650-4897-AC45-5938D2B98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08" y="2263318"/>
            <a:ext cx="11887200" cy="33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8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B1667-3441-40A3-86C2-022D449C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Vorarbeit von Andreas Albisser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B459663-E6FD-4F6E-ABD3-D5CFFAB882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45"/>
          <a:stretch/>
        </p:blipFill>
        <p:spPr>
          <a:xfrm>
            <a:off x="1021080" y="1854707"/>
            <a:ext cx="8991600" cy="437922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081AA42D-9B7A-4D59-BCA7-F2F283ED52A7}"/>
              </a:ext>
            </a:extLst>
          </p:cNvPr>
          <p:cNvSpPr/>
          <p:nvPr/>
        </p:nvSpPr>
        <p:spPr>
          <a:xfrm>
            <a:off x="1097280" y="1854707"/>
            <a:ext cx="4123477" cy="444920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8D90841-2B8E-4E83-97BE-CACD341A71EA}"/>
              </a:ext>
            </a:extLst>
          </p:cNvPr>
          <p:cNvSpPr/>
          <p:nvPr/>
        </p:nvSpPr>
        <p:spPr>
          <a:xfrm>
            <a:off x="5326429" y="1854707"/>
            <a:ext cx="4580579" cy="4449203"/>
          </a:xfrm>
          <a:prstGeom prst="rect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64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840C0-2ACE-45B1-AB39-90EA3828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5FAC7-0E72-4568-9A3C-7D65E4F79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385" y="1804577"/>
            <a:ext cx="9993295" cy="450325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Hardware:</a:t>
            </a:r>
          </a:p>
          <a:p>
            <a:pPr marL="598608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Debugging Schnittstelle</a:t>
            </a:r>
          </a:p>
          <a:p>
            <a:pPr marL="6300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Leistungsfähigerer Prozessor mit mehr Speicher</a:t>
            </a:r>
          </a:p>
          <a:p>
            <a:pPr marL="6300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UART Hardware Flow Control</a:t>
            </a:r>
          </a:p>
          <a:p>
            <a:pPr marL="6300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SD Karte für Konfiguration und </a:t>
            </a:r>
            <a:r>
              <a:rPr lang="de-CH" dirty="0" err="1">
                <a:solidFill>
                  <a:schemeClr val="tx1"/>
                </a:solidFill>
              </a:rPr>
              <a:t>Logging</a:t>
            </a:r>
            <a:endParaRPr lang="de-CH" dirty="0">
              <a:solidFill>
                <a:schemeClr val="tx1"/>
              </a:solidFill>
            </a:endParaRPr>
          </a:p>
          <a:p>
            <a:pPr marL="6300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Feldtauglichkeit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Software:</a:t>
            </a:r>
          </a:p>
          <a:p>
            <a:pPr marL="6300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Betriebssystem: </a:t>
            </a:r>
            <a:r>
              <a:rPr lang="de-CH" dirty="0" err="1">
                <a:solidFill>
                  <a:schemeClr val="tx1"/>
                </a:solidFill>
              </a:rPr>
              <a:t>FreeRTOS</a:t>
            </a:r>
            <a:endParaRPr lang="de-CH" dirty="0">
              <a:solidFill>
                <a:schemeClr val="tx1"/>
              </a:solidFill>
            </a:endParaRPr>
          </a:p>
          <a:p>
            <a:pPr marL="6300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Shell/Command Interface</a:t>
            </a:r>
          </a:p>
          <a:p>
            <a:pPr marL="6300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Behandlung verlorener Datenpakete</a:t>
            </a:r>
          </a:p>
          <a:p>
            <a:pPr marL="6300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Konfiguration und </a:t>
            </a:r>
            <a:r>
              <a:rPr lang="de-CH" dirty="0" err="1">
                <a:solidFill>
                  <a:schemeClr val="tx1"/>
                </a:solidFill>
              </a:rPr>
              <a:t>Logging</a:t>
            </a:r>
            <a:r>
              <a:rPr lang="de-CH" dirty="0">
                <a:solidFill>
                  <a:schemeClr val="tx1"/>
                </a:solidFill>
              </a:rPr>
              <a:t> auf SD Karte</a:t>
            </a:r>
          </a:p>
          <a:p>
            <a:pPr marL="6300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(Verschlüsselung)</a:t>
            </a:r>
          </a:p>
        </p:txBody>
      </p:sp>
    </p:spTree>
    <p:extLst>
      <p:ext uri="{BB962C8B-B14F-4D97-AF65-F5344CB8AC3E}">
        <p14:creationId xmlns:p14="http://schemas.microsoft.com/office/powerpoint/2010/main" val="95896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0B414-DF8D-4C26-8E42-35502E7D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A8CF1A-C6B8-47F0-B66A-C4B9CEE0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Hardware:</a:t>
            </a:r>
          </a:p>
          <a:p>
            <a:pPr marL="598608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Wahl eines Development Boards</a:t>
            </a:r>
          </a:p>
          <a:p>
            <a:pPr marL="598608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Schema + Layout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Software:</a:t>
            </a:r>
          </a:p>
          <a:p>
            <a:pPr marL="598608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Inbetriebnahme</a:t>
            </a:r>
          </a:p>
          <a:p>
            <a:pPr marL="598608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Hello World</a:t>
            </a:r>
          </a:p>
          <a:p>
            <a:pPr marL="598608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Analyse Softwarekonzept von Andreas Albisser</a:t>
            </a:r>
          </a:p>
          <a:p>
            <a:pPr marL="598608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Neues Softwarekonzept erstellen</a:t>
            </a:r>
          </a:p>
          <a:p>
            <a:pPr marL="598608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Implementierung Softwarekonzept</a:t>
            </a:r>
          </a:p>
        </p:txBody>
      </p:sp>
    </p:spTree>
    <p:extLst>
      <p:ext uri="{BB962C8B-B14F-4D97-AF65-F5344CB8AC3E}">
        <p14:creationId xmlns:p14="http://schemas.microsoft.com/office/powerpoint/2010/main" val="255444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3E61F-4BBB-49DC-AE00-98388043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Hardware – Development Board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7E84BE-487E-4573-B0E7-FF3C9FC2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Teensy</a:t>
            </a:r>
            <a:r>
              <a:rPr lang="de-CH" dirty="0"/>
              <a:t> 3.5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1A5B01-0CC0-4C3D-876A-EDC4C6BCD4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On-board SD Kartenslot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Pins sind abwärtskompatibel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/>
                </a:solidFill>
              </a:rPr>
              <a:t>512K Flash, 192K RAM, 4K EEPROM                 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 err="1">
                <a:solidFill>
                  <a:schemeClr val="tx1"/>
                </a:solidFill>
              </a:rPr>
              <a:t>FreeRTOS</a:t>
            </a:r>
            <a:r>
              <a:rPr lang="de-CH" dirty="0">
                <a:solidFill>
                  <a:schemeClr val="tx1"/>
                </a:solidFill>
              </a:rPr>
              <a:t> schon konfiguriert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RNG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SWD Debugging Interface vorhanden, aber…</a:t>
            </a:r>
          </a:p>
          <a:p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416EAB-2B57-45CB-8D76-419144DD4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err="1"/>
              <a:t>Teensy</a:t>
            </a:r>
            <a:r>
              <a:rPr lang="de-CH" dirty="0"/>
              <a:t> 3.2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FF917A-0062-4848-BD16-BEBCCC180D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>
            <a:norm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>
                <a:solidFill>
                  <a:schemeClr val="tx1"/>
                </a:solidFill>
              </a:rPr>
              <a:t>Keine SD Karte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de-CH" dirty="0">
              <a:solidFill>
                <a:schemeClr val="tx1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/>
                </a:solidFill>
              </a:rPr>
              <a:t>256K Flash Memory, 64K RAM, 2K EEPROM</a:t>
            </a:r>
            <a:endParaRPr lang="de-CH" dirty="0">
              <a:solidFill>
                <a:schemeClr val="tx1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de-CH" dirty="0">
              <a:solidFill>
                <a:schemeClr val="tx1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de-CH" dirty="0">
              <a:solidFill>
                <a:schemeClr val="tx1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e-CH" dirty="0" err="1">
                <a:solidFill>
                  <a:schemeClr val="tx1"/>
                </a:solidFill>
              </a:rPr>
              <a:t>Serial.print</a:t>
            </a:r>
            <a:r>
              <a:rPr lang="de-CH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4792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Hardware - Debugging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9590274D-C20B-46C9-8289-9228D025E30C}"/>
              </a:ext>
            </a:extLst>
          </p:cNvPr>
          <p:cNvSpPr txBox="1">
            <a:spLocks/>
          </p:cNvSpPr>
          <p:nvPr/>
        </p:nvSpPr>
        <p:spPr>
          <a:xfrm>
            <a:off x="1097280" y="2241456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lvl1pPr>
            <a:lvl2pPr marL="630000" lvl="1" indent="-3060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/>
            </a:lvl2pPr>
            <a:lvl3pPr marL="56692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de-CH" sz="2000" dirty="0"/>
              <a:t>SWD Pins vorhanden</a:t>
            </a:r>
          </a:p>
          <a:p>
            <a:r>
              <a:rPr lang="de-CH" sz="2000" dirty="0"/>
              <a:t>MKL02Z als Bootloader/Interface</a:t>
            </a:r>
          </a:p>
          <a:p>
            <a:r>
              <a:rPr lang="de-CH" sz="2000" dirty="0" err="1"/>
              <a:t>nRESET</a:t>
            </a:r>
            <a:r>
              <a:rPr lang="de-CH" sz="2000" dirty="0"/>
              <a:t> auf GND ziehen, aber</a:t>
            </a:r>
            <a:br>
              <a:rPr lang="de-CH" sz="2000" dirty="0"/>
            </a:br>
            <a:r>
              <a:rPr lang="de-CH" sz="2000" dirty="0"/>
              <a:t>MKL02Z kommuniziert weiter</a:t>
            </a:r>
          </a:p>
          <a:p>
            <a:r>
              <a:rPr lang="de-CH" sz="2000" dirty="0"/>
              <a:t>Lösung: entfernen des MKL02Z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33CDAC-B097-4F3E-B484-716B74D95B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38" t="27297" r="6555" b="29820"/>
          <a:stretch/>
        </p:blipFill>
        <p:spPr>
          <a:xfrm rot="5400000">
            <a:off x="7214794" y="3418206"/>
            <a:ext cx="4286404" cy="1219166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7B49EDF-0D01-433F-94F4-3BA64582E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" r="1507" b="1897"/>
          <a:stretch/>
        </p:blipFill>
        <p:spPr>
          <a:xfrm>
            <a:off x="7086323" y="60655"/>
            <a:ext cx="5084722" cy="6268437"/>
          </a:xfrm>
        </p:spPr>
      </p:pic>
    </p:spTree>
    <p:extLst>
      <p:ext uri="{BB962C8B-B14F-4D97-AF65-F5344CB8AC3E}">
        <p14:creationId xmlns:p14="http://schemas.microsoft.com/office/powerpoint/2010/main" val="293306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680</Words>
  <Application>Microsoft Office PowerPoint</Application>
  <PresentationFormat>Breitbild</PresentationFormat>
  <Paragraphs>179</Paragraphs>
  <Slides>22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Wingdings 2</vt:lpstr>
      <vt:lpstr>HDOfficeLightV0</vt:lpstr>
      <vt:lpstr>1_HDOfficeLightV0</vt:lpstr>
      <vt:lpstr>Rückblick</vt:lpstr>
      <vt:lpstr>UAV Serial Switch</vt:lpstr>
      <vt:lpstr>Inhalt</vt:lpstr>
      <vt:lpstr>Ausgangslage</vt:lpstr>
      <vt:lpstr>Vorarbeit von Andreas Albisser</vt:lpstr>
      <vt:lpstr>Vorarbeit von Andreas Albisser</vt:lpstr>
      <vt:lpstr>Aufgabenstellung</vt:lpstr>
      <vt:lpstr>Vorgehen</vt:lpstr>
      <vt:lpstr>Hardware – Development Board</vt:lpstr>
      <vt:lpstr>Hardware - Debugging</vt:lpstr>
      <vt:lpstr>Hardware - Debugging</vt:lpstr>
      <vt:lpstr>Hardware – Teensy Adapter Board</vt:lpstr>
      <vt:lpstr>Software - Inbetriebnahme</vt:lpstr>
      <vt:lpstr>Software – Hello World</vt:lpstr>
      <vt:lpstr>Software – SPI zu UART Konverter</vt:lpstr>
      <vt:lpstr>PowerPoint-Präsentation</vt:lpstr>
      <vt:lpstr>Software - Konzept </vt:lpstr>
      <vt:lpstr>Software - Vorgehen </vt:lpstr>
      <vt:lpstr>Software - Vorgehen </vt:lpstr>
      <vt:lpstr>Software - Vorgehen</vt:lpstr>
      <vt:lpstr>Projektplan</vt:lpstr>
      <vt:lpstr>Fragen?</vt:lpstr>
      <vt:lpstr>Vorarbeit von Andreas Albisser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Sensoranbindung mit IO-Link</dc:title>
  <dc:creator>Schmidiger Stefanie TA.E.1301</dc:creator>
  <cp:lastModifiedBy>Stefanie</cp:lastModifiedBy>
  <cp:revision>165</cp:revision>
  <dcterms:created xsi:type="dcterms:W3CDTF">2016-04-20T12:09:01Z</dcterms:created>
  <dcterms:modified xsi:type="dcterms:W3CDTF">2017-11-08T09:55:33Z</dcterms:modified>
</cp:coreProperties>
</file>