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1"/>
    <p:sldMasterId id="2147483743" r:id="rId2"/>
    <p:sldMasterId id="2147483755" r:id="rId3"/>
  </p:sldMasterIdLst>
  <p:notesMasterIdLst>
    <p:notesMasterId r:id="rId35"/>
  </p:notesMasterIdLst>
  <p:sldIdLst>
    <p:sldId id="256" r:id="rId4"/>
    <p:sldId id="257" r:id="rId5"/>
    <p:sldId id="295" r:id="rId6"/>
    <p:sldId id="352" r:id="rId7"/>
    <p:sldId id="291" r:id="rId8"/>
    <p:sldId id="309" r:id="rId9"/>
    <p:sldId id="365" r:id="rId10"/>
    <p:sldId id="362" r:id="rId11"/>
    <p:sldId id="335" r:id="rId12"/>
    <p:sldId id="366" r:id="rId13"/>
    <p:sldId id="338" r:id="rId14"/>
    <p:sldId id="340" r:id="rId15"/>
    <p:sldId id="341" r:id="rId16"/>
    <p:sldId id="345" r:id="rId17"/>
    <p:sldId id="347" r:id="rId18"/>
    <p:sldId id="354" r:id="rId19"/>
    <p:sldId id="355" r:id="rId20"/>
    <p:sldId id="364" r:id="rId21"/>
    <p:sldId id="360" r:id="rId22"/>
    <p:sldId id="359" r:id="rId23"/>
    <p:sldId id="363" r:id="rId24"/>
    <p:sldId id="361" r:id="rId25"/>
    <p:sldId id="319" r:id="rId26"/>
    <p:sldId id="273" r:id="rId27"/>
    <p:sldId id="351" r:id="rId28"/>
    <p:sldId id="357" r:id="rId29"/>
    <p:sldId id="356" r:id="rId30"/>
    <p:sldId id="358" r:id="rId31"/>
    <p:sldId id="350" r:id="rId32"/>
    <p:sldId id="348" r:id="rId33"/>
    <p:sldId id="33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35" autoAdjust="0"/>
    <p:restoredTop sz="63218" autoAdjust="0"/>
  </p:normalViewPr>
  <p:slideViewPr>
    <p:cSldViewPr snapToGrid="0">
      <p:cViewPr varScale="1">
        <p:scale>
          <a:sx n="54" d="100"/>
          <a:sy n="54" d="100"/>
        </p:scale>
        <p:origin x="1310" y="2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EBC1B-159A-4D51-A1C5-5467A1CFB4E5}" type="datetimeFigureOut">
              <a:rPr lang="de-CH" smtClean="0"/>
              <a:t>18.04.2018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3BCC5-7CCA-45E0-AB4A-49099C6DCF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198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rtos.org/a00015.html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Ich begrüsse euch zur Zwischenpräsentation meiner Vertiefungsarbeit2</a:t>
            </a:r>
            <a:r>
              <a:rPr lang="de-CH" baseline="0" dirty="0"/>
              <a:t> mit dem Titel «Secure &amp; Reliable Data Communication </a:t>
            </a:r>
            <a:r>
              <a:rPr lang="de-CH" baseline="0" dirty="0" err="1"/>
              <a:t>for</a:t>
            </a:r>
            <a:r>
              <a:rPr lang="de-CH" baseline="0" dirty="0"/>
              <a:t> Robotics»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0866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QGC: Open Source SW als Ground Station</a:t>
            </a:r>
          </a:p>
          <a:p>
            <a:endParaRPr lang="de-CH" dirty="0"/>
          </a:p>
          <a:p>
            <a:r>
              <a:rPr lang="de-CH" dirty="0" err="1"/>
              <a:t>PixHawk</a:t>
            </a:r>
            <a:r>
              <a:rPr lang="de-CH" dirty="0"/>
              <a:t>: Open Source Autopilot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3785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Link aufgebaut</a:t>
            </a:r>
          </a:p>
          <a:p>
            <a:endParaRPr lang="de-CH" dirty="0"/>
          </a:p>
          <a:p>
            <a:r>
              <a:rPr lang="de-CH" dirty="0"/>
              <a:t>Periodisch:</a:t>
            </a:r>
          </a:p>
          <a:p>
            <a:r>
              <a:rPr lang="de-CH" dirty="0" err="1"/>
              <a:t>Pixhawk</a:t>
            </a:r>
            <a:r>
              <a:rPr lang="de-CH" dirty="0"/>
              <a:t> -&gt; QGC: 100Bytes – 250 Bytes pro Sekunde</a:t>
            </a:r>
          </a:p>
          <a:p>
            <a:r>
              <a:rPr lang="de-CH" dirty="0"/>
              <a:t>QGC -&gt; </a:t>
            </a:r>
            <a:r>
              <a:rPr lang="de-CH" dirty="0" err="1"/>
              <a:t>Pixhawk</a:t>
            </a:r>
            <a:r>
              <a:rPr lang="de-CH" dirty="0"/>
              <a:t>: 17-30 Bytes pro Sekunde</a:t>
            </a:r>
          </a:p>
          <a:p>
            <a:r>
              <a:rPr lang="de-CH" dirty="0"/>
              <a:t>Auslastung: Unter 10%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5374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Verbindungsaufbau</a:t>
            </a:r>
          </a:p>
          <a:p>
            <a:r>
              <a:rPr lang="de-CH" dirty="0"/>
              <a:t>5kBytes </a:t>
            </a:r>
            <a:r>
              <a:rPr lang="de-CH" dirty="0" err="1"/>
              <a:t>received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pixhawk</a:t>
            </a:r>
            <a:r>
              <a:rPr lang="de-CH" dirty="0"/>
              <a:t> pro Sekunde während ca. 1.5-2sek</a:t>
            </a:r>
          </a:p>
          <a:p>
            <a:r>
              <a:rPr lang="de-CH" dirty="0"/>
              <a:t>500 Bytes </a:t>
            </a:r>
            <a:r>
              <a:rPr lang="de-CH" dirty="0" err="1"/>
              <a:t>sent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pixhawk</a:t>
            </a:r>
            <a:r>
              <a:rPr lang="de-CH" dirty="0"/>
              <a:t> pro Sekunde während ca. 1.5-2sek</a:t>
            </a:r>
          </a:p>
          <a:p>
            <a:endParaRPr lang="de-CH" dirty="0"/>
          </a:p>
          <a:p>
            <a:r>
              <a:rPr lang="de-CH" dirty="0" err="1"/>
              <a:t>Golay</a:t>
            </a:r>
            <a:r>
              <a:rPr lang="de-CH" dirty="0"/>
              <a:t>-&gt; Verdoppelt Datenmenge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9247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Normalerweise braucht eine Queue Operation ca. 10 </a:t>
            </a:r>
            <a:r>
              <a:rPr lang="de-CH" dirty="0" err="1"/>
              <a:t>us</a:t>
            </a:r>
            <a:r>
              <a:rPr lang="de-CH" dirty="0"/>
              <a:t>, manchmal </a:t>
            </a:r>
            <a:r>
              <a:rPr lang="de-CH" dirty="0" err="1"/>
              <a:t>blokiert</a:t>
            </a:r>
            <a:r>
              <a:rPr lang="de-CH" dirty="0"/>
              <a:t> sie aber mehrere </a:t>
            </a:r>
            <a:r>
              <a:rPr lang="de-CH" dirty="0" err="1"/>
              <a:t>millisekunden</a:t>
            </a:r>
            <a:r>
              <a:rPr lang="de-CH" dirty="0"/>
              <a:t>! Durchschnittlich ca. 5ms</a:t>
            </a:r>
          </a:p>
          <a:p>
            <a:r>
              <a:rPr lang="de-CH" dirty="0"/>
              <a:t>Maximaler Durchsatz: 100kHz! 128Byte HW Buffer -&gt; SPI läuft mit 20MHz</a:t>
            </a:r>
          </a:p>
          <a:p>
            <a:endParaRPr lang="de-CH" dirty="0"/>
          </a:p>
          <a:p>
            <a:r>
              <a:rPr lang="de-CH" dirty="0"/>
              <a:t>Messfehler? Toolfehler? -&gt; Systemviewer</a:t>
            </a:r>
          </a:p>
          <a:p>
            <a:r>
              <a:rPr lang="de-CH" dirty="0"/>
              <a:t>Fehler FRTOS?</a:t>
            </a:r>
          </a:p>
          <a:p>
            <a:r>
              <a:rPr lang="de-CH" dirty="0"/>
              <a:t>Neues FRTOS? -&gt; </a:t>
            </a:r>
            <a:r>
              <a:rPr lang="de-CH" dirty="0" err="1"/>
              <a:t>Changelog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9781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Zwei verschiedene Arten von Fehlern: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Pakete kommen gar nicht an -&gt; </a:t>
            </a:r>
            <a:r>
              <a:rPr lang="de-CH" dirty="0" err="1"/>
              <a:t>Resend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Pakete kommen fehlerhaft 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5830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Frequency</a:t>
            </a:r>
            <a:r>
              <a:rPr lang="en-US" dirty="0"/>
              <a:t>-</a:t>
            </a:r>
            <a:r>
              <a:rPr lang="en-US" b="1" dirty="0"/>
              <a:t>hopping spread spectrum</a:t>
            </a:r>
            <a:r>
              <a:rPr lang="en-US" dirty="0"/>
              <a:t> (FHSS) is a method of transmitting radio signals by rapidly switching a carrier among many </a:t>
            </a:r>
            <a:r>
              <a:rPr lang="en-US" b="1" dirty="0"/>
              <a:t>frequency</a:t>
            </a:r>
            <a:r>
              <a:rPr lang="en-US" dirty="0"/>
              <a:t> channels, using a pseudorandom sequence known to both transmitter and receiver. ... FHSS is a wireless technology that spreads its signal over rapidly changing </a:t>
            </a:r>
            <a:r>
              <a:rPr lang="en-US" b="1" dirty="0"/>
              <a:t>frequencies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463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[</a:t>
            </a:r>
            <a:r>
              <a:rPr lang="de-CH" dirty="0" err="1"/>
              <a:t>Length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codeword</a:t>
            </a:r>
            <a:r>
              <a:rPr lang="de-CH" dirty="0"/>
              <a:t>, </a:t>
            </a:r>
            <a:r>
              <a:rPr lang="de-CH" dirty="0" err="1"/>
              <a:t>dimension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code</a:t>
            </a:r>
            <a:r>
              <a:rPr lang="de-CH" dirty="0"/>
              <a:t>, min </a:t>
            </a:r>
            <a:r>
              <a:rPr lang="de-CH" dirty="0" err="1"/>
              <a:t>hamming</a:t>
            </a:r>
            <a:r>
              <a:rPr lang="de-CH" dirty="0"/>
              <a:t> </a:t>
            </a:r>
            <a:r>
              <a:rPr lang="de-CH" dirty="0" err="1"/>
              <a:t>distance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codewords</a:t>
            </a:r>
            <a:r>
              <a:rPr lang="de-CH" dirty="0"/>
              <a:t>]</a:t>
            </a:r>
          </a:p>
          <a:p>
            <a:endParaRPr lang="de-CH" dirty="0"/>
          </a:p>
          <a:p>
            <a:r>
              <a:rPr lang="de-CH" dirty="0"/>
              <a:t>Linkaufbau nicht möglich da zu viele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558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Pakete kommen gar nicht an oder zu viele Bitfehler um sie korrigieren zu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2518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Frequency</a:t>
            </a:r>
            <a:r>
              <a:rPr lang="en-US" dirty="0"/>
              <a:t>-</a:t>
            </a:r>
            <a:r>
              <a:rPr lang="en-US" b="1" dirty="0"/>
              <a:t>hopping spread spectrum</a:t>
            </a:r>
            <a:r>
              <a:rPr lang="en-US" dirty="0"/>
              <a:t> (FHSS) is a method of transmitting radio signals by rapidly switching a carrier among many </a:t>
            </a:r>
            <a:r>
              <a:rPr lang="en-US" b="1" dirty="0"/>
              <a:t>frequency</a:t>
            </a:r>
            <a:r>
              <a:rPr lang="en-US" dirty="0"/>
              <a:t> channels, using a pseudorandom sequence known to both transmitter and receiver. ... FHSS is a wireless technology that spreads its signal over rapidly changing </a:t>
            </a:r>
            <a:r>
              <a:rPr lang="en-US" b="1" dirty="0"/>
              <a:t>frequencies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9460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Vertraulichkeit: Nicht </a:t>
            </a:r>
            <a:r>
              <a:rPr lang="de-CH" dirty="0" err="1"/>
              <a:t>abhörbar</a:t>
            </a:r>
            <a:endParaRPr lang="de-CH" dirty="0"/>
          </a:p>
          <a:p>
            <a:endParaRPr lang="de-CH" dirty="0"/>
          </a:p>
          <a:p>
            <a:r>
              <a:rPr lang="de-CH" dirty="0"/>
              <a:t>Integrität: Nicht unbemerkt veränderbar</a:t>
            </a:r>
          </a:p>
          <a:p>
            <a:endParaRPr lang="de-CH" dirty="0"/>
          </a:p>
          <a:p>
            <a:r>
              <a:rPr lang="de-CH" dirty="0"/>
              <a:t>Verfügbarkeit: Daten abrufbar</a:t>
            </a:r>
          </a:p>
          <a:p>
            <a:endParaRPr lang="de-CH" dirty="0"/>
          </a:p>
          <a:p>
            <a:r>
              <a:rPr lang="de-CH" dirty="0"/>
              <a:t>Authentizität: Der Empfänger ist sich sicher, dass die Daten vom richtigen Sender kommen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328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Ablauf der Präsentation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1814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Encryption Support siehe Manual https://www.nxp.com/docs/en/data-sheet/K64P144M120SF5.pdf S.1</a:t>
            </a:r>
          </a:p>
          <a:p>
            <a:endParaRPr lang="de-CH" dirty="0"/>
          </a:p>
          <a:p>
            <a:r>
              <a:rPr lang="de-CH" dirty="0"/>
              <a:t>CAU: </a:t>
            </a:r>
            <a:r>
              <a:rPr lang="de-CH" dirty="0" err="1"/>
              <a:t>Crypto</a:t>
            </a:r>
            <a:r>
              <a:rPr lang="de-CH" dirty="0"/>
              <a:t> </a:t>
            </a:r>
            <a:r>
              <a:rPr lang="de-CH" dirty="0" err="1"/>
              <a:t>Accaleration</a:t>
            </a:r>
            <a:r>
              <a:rPr lang="de-CH" dirty="0"/>
              <a:t> Unit verwendet Hardware Verschlüsselung vom </a:t>
            </a:r>
            <a:r>
              <a:rPr lang="de-CH" dirty="0" err="1"/>
              <a:t>Coretex</a:t>
            </a:r>
            <a:r>
              <a:rPr lang="de-CH" dirty="0"/>
              <a:t> M4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4438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Frequency</a:t>
            </a:r>
            <a:r>
              <a:rPr lang="en-US" dirty="0"/>
              <a:t>-</a:t>
            </a:r>
            <a:r>
              <a:rPr lang="en-US" b="1" dirty="0"/>
              <a:t>hopping spread spectrum</a:t>
            </a:r>
            <a:r>
              <a:rPr lang="en-US" dirty="0"/>
              <a:t> (FHSS) is a method of transmitting radio signals by rapidly switching a carrier among many </a:t>
            </a:r>
            <a:r>
              <a:rPr lang="en-US" b="1" dirty="0"/>
              <a:t>frequency</a:t>
            </a:r>
            <a:r>
              <a:rPr lang="en-US" dirty="0"/>
              <a:t> channels, using a pseudorandom sequence known to both transmitter and receiver. ... FHSS is a wireless technology that spreads its signal over rapidly changing </a:t>
            </a:r>
            <a:r>
              <a:rPr lang="en-US" b="1" dirty="0"/>
              <a:t>frequencies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9180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Mbed</a:t>
            </a:r>
            <a:r>
              <a:rPr lang="de-CH" dirty="0"/>
              <a:t> </a:t>
            </a:r>
            <a:r>
              <a:rPr lang="de-CH" dirty="0" err="1"/>
              <a:t>tls</a:t>
            </a:r>
            <a:endParaRPr lang="de-CH" dirty="0"/>
          </a:p>
          <a:p>
            <a:r>
              <a:rPr lang="de-CH" dirty="0"/>
              <a:t>Authentizität = Identität des Erstellers</a:t>
            </a:r>
          </a:p>
          <a:p>
            <a:r>
              <a:rPr lang="de-CH" dirty="0" err="1"/>
              <a:t>Inetgrität</a:t>
            </a:r>
            <a:r>
              <a:rPr lang="de-CH" dirty="0"/>
              <a:t> = Daten müssen unveränderbar sein</a:t>
            </a:r>
          </a:p>
          <a:p>
            <a:r>
              <a:rPr lang="de-CH" dirty="0"/>
              <a:t>Nachweisbarkeit = Sender kann nicht abstreiten, dass er der Verfasser ist</a:t>
            </a:r>
          </a:p>
          <a:p>
            <a:endParaRPr lang="de-CH" dirty="0"/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>
                <a:solidFill>
                  <a:schemeClr val="tx1"/>
                </a:solidFill>
              </a:rPr>
              <a:t>Schlüsselgenerierung / Schlüsselverteilung</a:t>
            </a:r>
          </a:p>
          <a:p>
            <a:pPr marL="598608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400" dirty="0">
                <a:solidFill>
                  <a:schemeClr val="tx1"/>
                </a:solidFill>
              </a:rPr>
              <a:t>Key Generation mithilfe der 128-Bit ID des </a:t>
            </a:r>
            <a:r>
              <a:rPr lang="de-CH" sz="2400" dirty="0" err="1">
                <a:solidFill>
                  <a:schemeClr val="tx1"/>
                </a:solidFill>
              </a:rPr>
              <a:t>uC</a:t>
            </a:r>
            <a:endParaRPr lang="de-CH" sz="2400" dirty="0">
              <a:solidFill>
                <a:schemeClr val="tx1"/>
              </a:solidFill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503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[</a:t>
            </a:r>
            <a:r>
              <a:rPr lang="de-CH" dirty="0" err="1"/>
              <a:t>Length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codeword</a:t>
            </a:r>
            <a:r>
              <a:rPr lang="de-CH" dirty="0"/>
              <a:t>, </a:t>
            </a:r>
            <a:r>
              <a:rPr lang="de-CH" dirty="0" err="1"/>
              <a:t>dimension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code</a:t>
            </a:r>
            <a:r>
              <a:rPr lang="de-CH" dirty="0"/>
              <a:t>, min </a:t>
            </a:r>
            <a:r>
              <a:rPr lang="de-CH" dirty="0" err="1"/>
              <a:t>hamming</a:t>
            </a:r>
            <a:r>
              <a:rPr lang="de-CH" dirty="0"/>
              <a:t> </a:t>
            </a:r>
            <a:r>
              <a:rPr lang="de-CH" dirty="0" err="1"/>
              <a:t>distance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codewords</a:t>
            </a:r>
            <a:r>
              <a:rPr lang="de-CH" dirty="0"/>
              <a:t>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687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UAV 1 -&gt; UAV 2: Paket 1UAV 1 -&gt; UAV 2: Paket 2UAV 2 -&gt; UAV 1: </a:t>
            </a:r>
            <a:r>
              <a:rPr lang="de-CH" dirty="0" err="1"/>
              <a:t>Ack</a:t>
            </a:r>
            <a:r>
              <a:rPr lang="de-CH" dirty="0"/>
              <a:t> Paket 1UAV 2 -&gt; UAV 1: </a:t>
            </a:r>
            <a:r>
              <a:rPr lang="de-CH" dirty="0" err="1"/>
              <a:t>Ack</a:t>
            </a:r>
            <a:r>
              <a:rPr lang="de-CH" dirty="0"/>
              <a:t> Paket 2UAV 1 --&gt; UAV 2: Paket 3UAV 1 -&gt; UAV 2: Paket 4UAV 1 -&gt; UAV 2: Paket 5UAV 2 -&gt; UAV 1: </a:t>
            </a:r>
            <a:r>
              <a:rPr lang="de-CH" dirty="0" err="1"/>
              <a:t>Ack</a:t>
            </a:r>
            <a:r>
              <a:rPr lang="de-CH" dirty="0"/>
              <a:t> Paket 4UAV 2 -&gt; UAV 1: </a:t>
            </a:r>
            <a:r>
              <a:rPr lang="de-CH" dirty="0" err="1"/>
              <a:t>Ack</a:t>
            </a:r>
            <a:r>
              <a:rPr lang="de-CH" dirty="0"/>
              <a:t> Paket 5UAV 1 -&gt; UAV 2: Paket 3UAV 2 -&gt; UAV 1: </a:t>
            </a:r>
            <a:r>
              <a:rPr lang="de-CH" dirty="0" err="1"/>
              <a:t>Ack</a:t>
            </a:r>
            <a:r>
              <a:rPr lang="de-CH" dirty="0"/>
              <a:t> Paket 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8420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UAV 1 -&gt; UAV 2: Paket 1UAV 2 -&gt; UAV 1: </a:t>
            </a:r>
            <a:r>
              <a:rPr lang="de-CH" dirty="0" err="1"/>
              <a:t>Ack</a:t>
            </a:r>
            <a:r>
              <a:rPr lang="de-CH" dirty="0"/>
              <a:t> Paket 1UAV 1 --&gt; UAV 2: Paket 2UAV 1 --&gt; UAV 2: Paket 2UAV 1 -&gt; UAV 2: Paket 2UAV 2 -&gt; UAV 1: </a:t>
            </a:r>
            <a:r>
              <a:rPr lang="de-CH" dirty="0" err="1"/>
              <a:t>Ack</a:t>
            </a:r>
            <a:r>
              <a:rPr lang="de-CH" dirty="0"/>
              <a:t> Paket 2UAV 1 -&gt; UAV 2: Paket 3UAV 2 -&gt; UAV 1: </a:t>
            </a:r>
            <a:r>
              <a:rPr lang="de-CH" dirty="0" err="1"/>
              <a:t>Ack</a:t>
            </a:r>
            <a:r>
              <a:rPr lang="de-CH" dirty="0"/>
              <a:t> Paket 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4719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UAV 1 -&gt; UAV 2: Paket 1UAV 1 -&gt; UAV 2: Paket 2UAV 1 --&gt; UAV 2: Paket 3UAV 1 -&gt; UAV 2: Paket 4UAV 2 -&gt; UAV 1: </a:t>
            </a:r>
            <a:r>
              <a:rPr lang="de-CH" dirty="0" err="1"/>
              <a:t>Resend</a:t>
            </a:r>
            <a:r>
              <a:rPr lang="de-CH" dirty="0"/>
              <a:t> Paket 3UAV 1 -&gt; UAV 2: Paket 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26349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 buffers are an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RTOS task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RTOS task, and interrupt to task communication primitives. Unlike most other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FreeRTOS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communications primitives, they are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optimised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single reader single writer scenarios, such as passing data from an interrupt service routine to a task, or from one microcontroller core to another on dual core CPUs. Data is passed by copy - the data is copied into the buffer by the sender and out of the buffer by the read. Stream buffers pass a continuous stream of bytes. Message buffers pass variable sized but discrete messages. Message buffers use stream buffers for data transfer. 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10779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Events wie: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Queue Operationen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Context</a:t>
            </a:r>
            <a:r>
              <a:rPr lang="de-CH" dirty="0"/>
              <a:t> Switches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Scheduler Informationen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User Events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Memory Heap </a:t>
            </a:r>
            <a:r>
              <a:rPr lang="de-CH" dirty="0" err="1"/>
              <a:t>Utilization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257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Serial Switch = Flexible Plattform die dank mehreren möglichen </a:t>
            </a:r>
            <a:r>
              <a:rPr lang="de-CH" dirty="0" err="1"/>
              <a:t>Versandskanälen</a:t>
            </a:r>
            <a:r>
              <a:rPr lang="de-CH" dirty="0"/>
              <a:t> Daten zuverlässig übermittelt.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Wenn ein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Nimmt Rohdaten entgegen in Form von Bytes, verpackt sie und versendet sie über konfigurierten Kanal -&gt; entpacken, Rohdaten ausgeben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UAV = </a:t>
            </a:r>
            <a:r>
              <a:rPr lang="de-CH" dirty="0" err="1"/>
              <a:t>unmaned</a:t>
            </a:r>
            <a:r>
              <a:rPr lang="de-CH" dirty="0"/>
              <a:t> </a:t>
            </a:r>
            <a:r>
              <a:rPr lang="de-CH" dirty="0" err="1"/>
              <a:t>aerial</a:t>
            </a:r>
            <a:r>
              <a:rPr lang="de-CH" dirty="0"/>
              <a:t> </a:t>
            </a:r>
            <a:r>
              <a:rPr lang="de-CH" dirty="0" err="1"/>
              <a:t>vehicle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Konfigurierbar: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/>
              <a:t>Baudraten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/>
              <a:t>Auf welchem Kanal werden sie ans Modem weitergegeben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/>
              <a:t>Paketgrösse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err="1"/>
              <a:t>Acknowledge</a:t>
            </a:r>
            <a:endParaRPr lang="de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err="1"/>
              <a:t>Resend</a:t>
            </a:r>
            <a:r>
              <a:rPr lang="de-CH" dirty="0"/>
              <a:t>-Intervall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err="1"/>
              <a:t>Resend</a:t>
            </a:r>
            <a:r>
              <a:rPr lang="de-CH" dirty="0"/>
              <a:t>-Versuche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/>
              <a:t>Maximaler Durchsatz pro Modem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 err="1"/>
              <a:t>Teensy</a:t>
            </a:r>
            <a:r>
              <a:rPr lang="de-CH" dirty="0"/>
              <a:t> = Arduino IDE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836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Zuverlässigkeit der Datenübertragung soll sichergestellt werden.</a:t>
            </a:r>
          </a:p>
          <a:p>
            <a:r>
              <a:rPr lang="de-CH" dirty="0"/>
              <a:t>10-20% Datenverlust durch instabile Verbindung zwischen Modems</a:t>
            </a:r>
          </a:p>
          <a:p>
            <a:r>
              <a:rPr lang="de-CH" dirty="0"/>
              <a:t>Interferenz -&gt; Fehlerhafte Daten</a:t>
            </a:r>
          </a:p>
          <a:p>
            <a:endParaRPr lang="de-CH" dirty="0"/>
          </a:p>
          <a:p>
            <a:r>
              <a:rPr lang="de-CH" dirty="0"/>
              <a:t>Algorithmus der die zur Verfügung stehenden Modems/Kanäle optimal nutzt und die Daten verteilt</a:t>
            </a:r>
          </a:p>
          <a:p>
            <a:endParaRPr lang="de-CH" dirty="0"/>
          </a:p>
          <a:p>
            <a:r>
              <a:rPr lang="de-CH" dirty="0"/>
              <a:t>Black Box = Flight Recorder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1614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aseline="0" dirty="0"/>
              <a:t>Nur 1 Adapterboard zur Verfügung bei VA1 -&gt; Bestellung von PCB bei PCB Way von Aeroscout</a:t>
            </a:r>
          </a:p>
          <a:p>
            <a:pPr marL="0" indent="0">
              <a:buNone/>
            </a:pPr>
            <a:endParaRPr lang="de-CH" baseline="0" dirty="0"/>
          </a:p>
          <a:p>
            <a:pPr marL="0" indent="0">
              <a:buNone/>
            </a:pPr>
            <a:r>
              <a:rPr lang="de-CH" baseline="0" dirty="0"/>
              <a:t>4 Schnittstellen auf Device Seite, 4 Schnittstellen auf Wireless Seite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CH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 err="1"/>
              <a:t>Namesgebung</a:t>
            </a:r>
            <a:r>
              <a:rPr lang="de-CH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/>
              <a:t>Device = Rohdaten, Bytes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/>
              <a:t>Wireless = Pakete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/>
              <a:t>USB Input oder RS232 Input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/>
              <a:t>USB Power oder externe 5V Speisung</a:t>
            </a:r>
          </a:p>
          <a:p>
            <a:pPr marL="0" indent="0">
              <a:buNone/>
            </a:pPr>
            <a:endParaRPr lang="de-CH" baseline="0" dirty="0"/>
          </a:p>
          <a:p>
            <a:pPr marL="0" indent="0">
              <a:buNone/>
            </a:pPr>
            <a:r>
              <a:rPr lang="de-CH" baseline="0" dirty="0"/>
              <a:t>Adapterboard mit Silkscreen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5725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SW Konzept nach VA1, 3 Tasks im ISO/OSI Layer Prinzip</a:t>
            </a:r>
          </a:p>
          <a:p>
            <a:r>
              <a:rPr lang="de-CH" dirty="0"/>
              <a:t>Free RTOS</a:t>
            </a:r>
          </a:p>
          <a:p>
            <a:r>
              <a:rPr lang="de-CH" dirty="0"/>
              <a:t>Task Interkommunikation mit Queues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6238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Verbesserung der Funktionalität der Tasks</a:t>
            </a:r>
          </a:p>
          <a:p>
            <a:r>
              <a:rPr lang="de-CH" dirty="0" err="1"/>
              <a:t>Debug</a:t>
            </a:r>
            <a:r>
              <a:rPr lang="de-CH" dirty="0"/>
              <a:t> Informationen</a:t>
            </a:r>
          </a:p>
          <a:p>
            <a:r>
              <a:rPr lang="de-CH" dirty="0" err="1"/>
              <a:t>Logging</a:t>
            </a:r>
            <a:endParaRPr lang="de-CH" dirty="0"/>
          </a:p>
          <a:p>
            <a:r>
              <a:rPr lang="de-CH" dirty="0" err="1"/>
              <a:t>Acknowledge</a:t>
            </a:r>
            <a:r>
              <a:rPr lang="de-CH" dirty="0"/>
              <a:t> Handling</a:t>
            </a:r>
          </a:p>
          <a:p>
            <a:r>
              <a:rPr lang="de-CH" dirty="0"/>
              <a:t>Mehr </a:t>
            </a:r>
            <a:r>
              <a:rPr lang="de-CH" dirty="0" err="1"/>
              <a:t>Configurationsoptionen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749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Es werden alle Felder eines Pakets geloggt</a:t>
            </a:r>
          </a:p>
          <a:p>
            <a:r>
              <a:rPr lang="de-CH" dirty="0"/>
              <a:t>CSV</a:t>
            </a:r>
          </a:p>
          <a:p>
            <a:r>
              <a:rPr lang="de-CH" dirty="0"/>
              <a:t>In Hex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5640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Vorher: Analyse mit </a:t>
            </a:r>
            <a:r>
              <a:rPr lang="de-CH" dirty="0" err="1"/>
              <a:t>SystemView</a:t>
            </a:r>
            <a:r>
              <a:rPr lang="de-CH" dirty="0"/>
              <a:t> -&gt; Limitiert</a:t>
            </a:r>
          </a:p>
          <a:p>
            <a:r>
              <a:rPr lang="de-CH" dirty="0"/>
              <a:t>Ursache für sporadische </a:t>
            </a:r>
            <a:r>
              <a:rPr lang="de-CH" dirty="0" err="1"/>
              <a:t>Hardfaults</a:t>
            </a:r>
            <a:endParaRPr lang="de-CH" dirty="0"/>
          </a:p>
          <a:p>
            <a:r>
              <a:rPr lang="de-CH" dirty="0"/>
              <a:t>Durchschnittliche Auslastung unter 50%</a:t>
            </a:r>
          </a:p>
          <a:p>
            <a:endParaRPr lang="de-CH" dirty="0"/>
          </a:p>
          <a:p>
            <a:r>
              <a:rPr lang="de-CH" dirty="0"/>
              <a:t>Systemperformance -&gt; Genügend Restbandbreite</a:t>
            </a:r>
          </a:p>
          <a:p>
            <a:endParaRPr lang="de-CH" dirty="0"/>
          </a:p>
          <a:p>
            <a:r>
              <a:rPr lang="de-CH" dirty="0"/>
              <a:t>Gefühl für SW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50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9487-10DE-4EA8-8D1D-84FCF9B20CFC}" type="datetime1">
              <a:rPr lang="de-CH" smtClean="0"/>
              <a:t>18.04.2018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01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2150-A9D6-40FB-BE6F-C5629BD853BC}" type="datetime1">
              <a:rPr lang="de-CH" smtClean="0"/>
              <a:t>18.04.2018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152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3188-3ED0-4682-87BA-909D93137063}" type="datetime1">
              <a:rPr lang="de-CH" smtClean="0"/>
              <a:t>18.04.2018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3902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BF4A-4526-4D96-8702-9951490F0FE7}" type="datetime1">
              <a:rPr lang="de-CH" smtClean="0"/>
              <a:t>18.04.2018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7829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F7DD-D873-4E60-B233-D89B22E1F5D8}" type="datetime1">
              <a:rPr lang="de-CH" smtClean="0"/>
              <a:t>18.04.2018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196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7BEA-DFAD-4CB4-89BF-40585BAD0A33}" type="datetime1">
              <a:rPr lang="de-CH" smtClean="0"/>
              <a:t>18.04.2018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535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CB25-12FF-4140-803D-9C58BA8166B6}" type="datetime1">
              <a:rPr lang="de-CH" smtClean="0"/>
              <a:t>18.04.2018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7490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82DB-954F-417E-91A4-7B5C41176F8E}" type="datetime1">
              <a:rPr lang="de-CH" smtClean="0"/>
              <a:t>18.04.2018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07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E7C4-7F4E-44B3-BE44-5976C495AD96}" type="datetime1">
              <a:rPr lang="de-CH" smtClean="0"/>
              <a:t>18.04.2018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29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DBB3-2E98-4120-8C76-0865BC0F6F38}" type="datetime1">
              <a:rPr lang="de-CH" smtClean="0"/>
              <a:t>18.04.2018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0736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6B8A-40A6-4BBD-B731-76408BF4141C}" type="datetime1">
              <a:rPr lang="de-CH" smtClean="0"/>
              <a:t>18.04.2018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348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5428-DF1E-4725-AAB3-628E44D8A387}" type="datetime1">
              <a:rPr lang="de-CH" smtClean="0"/>
              <a:t>18.04.2018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2595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9DAA-D1FC-4B12-B366-02E63DC40342}" type="datetime1">
              <a:rPr lang="de-CH" smtClean="0"/>
              <a:t>18.04.2018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4251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F8E-FCD9-49D9-90CB-01839E6A306E}" type="datetime1">
              <a:rPr lang="de-CH" smtClean="0"/>
              <a:t>18.04.2018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3021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A733-F26B-429B-B0FC-16009E4F39F0}" type="datetime1">
              <a:rPr lang="de-CH" smtClean="0"/>
              <a:t>18.04.2018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764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F6AB-384F-447E-9CF8-0093FEDDFC7C}" type="datetime1">
              <a:rPr lang="de-CH" smtClean="0"/>
              <a:t>18.04.2018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544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8BB4-303D-4672-AA3B-83AA861A7E39}" type="datetime1">
              <a:rPr lang="de-CH" smtClean="0"/>
              <a:t>18.04.2018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5236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576-1D67-4ED5-A4E2-E450DFB5B748}" type="datetime1">
              <a:rPr lang="de-CH" smtClean="0"/>
              <a:t>18.04.2018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345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20F2-EC42-42D6-9E45-4461E831E47E}" type="datetime1">
              <a:rPr lang="de-CH" smtClean="0"/>
              <a:t>18.04.2018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7304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0B9-4244-43E6-87F5-48C80A9D44AA}" type="datetime1">
              <a:rPr lang="de-CH" smtClean="0"/>
              <a:t>18.04.2018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70191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B2F3-F3B0-471D-8C57-C9A2C6BBA265}" type="datetime1">
              <a:rPr lang="de-CH" smtClean="0"/>
              <a:t>18.04.2018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4788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8ADB-AD29-45F0-A3FB-B22995FC611D}" type="datetime1">
              <a:rPr lang="de-CH" smtClean="0"/>
              <a:t>18.04.2018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981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B89C-ED84-4AD9-9A82-80ADD1344A4B}" type="datetime1">
              <a:rPr lang="de-CH" smtClean="0"/>
              <a:t>18.04.2018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9828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0FFF6B-D0D1-4579-AAED-6CD5F0A486F4}" type="datetime1">
              <a:rPr lang="de-CH" smtClean="0"/>
              <a:t>18.04.2018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39460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6E6-7469-49B3-9445-AB465F733898}" type="datetime1">
              <a:rPr lang="de-CH" smtClean="0"/>
              <a:t>18.04.2018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88517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0F54-C5EC-4D97-984B-2AD282216334}" type="datetime1">
              <a:rPr lang="de-CH" smtClean="0"/>
              <a:t>18.04.2018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4064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FC5-6410-4525-9A08-F5CD1EF27B32}" type="datetime1">
              <a:rPr lang="de-CH" smtClean="0"/>
              <a:t>18.04.2018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71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C657-CBC9-4E2F-9FCD-158D0183269F}" type="datetime1">
              <a:rPr lang="de-CH" smtClean="0"/>
              <a:t>18.04.2018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276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F182-C9A8-4D9D-A2E4-72C935D075E0}" type="datetime1">
              <a:rPr lang="de-CH" smtClean="0"/>
              <a:t>18.04.2018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8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364-9E0D-4519-B9C5-83A99FBDCBB2}" type="datetime1">
              <a:rPr lang="de-CH" smtClean="0"/>
              <a:t>18.04.2018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3557-EEB0-45FF-AD20-63522B86D12D}" type="datetime1">
              <a:rPr lang="de-CH" smtClean="0"/>
              <a:t>18.04.2018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259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A0D4-5DA8-42FA-A5FE-56F3763FA9E2}" type="datetime1">
              <a:rPr lang="de-CH" smtClean="0"/>
              <a:t>18.04.2018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207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332D-C851-4BD6-99EC-EF4AFDC1DE5D}" type="datetime1">
              <a:rPr lang="de-CH" smtClean="0"/>
              <a:t>18.04.2018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344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CC8473-FCAE-4D01-ABE4-2771877C77F3}" type="datetime1">
              <a:rPr lang="de-CH" smtClean="0"/>
              <a:t>18.04.2018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714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733927B-B3FF-4DB7-8614-85C1CEC69D97}" type="datetime1">
              <a:rPr lang="de-CH" smtClean="0"/>
              <a:t>18.04.2018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0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A9CBA2-FE76-4CD0-B238-CED305050235}" type="datetime1">
              <a:rPr lang="de-CH" smtClean="0"/>
              <a:t>18.04.2018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5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Secure &amp; Reliable </a:t>
            </a:r>
            <a:br>
              <a:rPr lang="en-US" dirty="0"/>
            </a:br>
            <a:r>
              <a:rPr lang="en-US" dirty="0"/>
              <a:t>Data Communication </a:t>
            </a:r>
            <a:br>
              <a:rPr lang="en-US" dirty="0"/>
            </a:br>
            <a:r>
              <a:rPr lang="en-US" dirty="0"/>
              <a:t>for Robotics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Stefanie Schmidiger</a:t>
            </a:r>
          </a:p>
        </p:txBody>
      </p:sp>
    </p:spTree>
    <p:extLst>
      <p:ext uri="{BB962C8B-B14F-4D97-AF65-F5344CB8AC3E}">
        <p14:creationId xmlns:p14="http://schemas.microsoft.com/office/powerpoint/2010/main" val="66714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31BC4D-4985-4C0E-AFF0-E313C717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10</a:t>
            </a:fld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98EA06-3E20-42A3-AADA-5E212337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4144"/>
            <a:ext cx="12192000" cy="196971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3BD64AB-2FCF-441E-AA38-4A0DB698D768}"/>
              </a:ext>
            </a:extLst>
          </p:cNvPr>
          <p:cNvCxnSpPr>
            <a:cxnSpLocks/>
          </p:cNvCxnSpPr>
          <p:nvPr/>
        </p:nvCxnSpPr>
        <p:spPr>
          <a:xfrm>
            <a:off x="800986" y="5117805"/>
            <a:ext cx="10411497" cy="0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A50E3AB3-155B-41A6-90E7-1624E4BD8685}"/>
              </a:ext>
            </a:extLst>
          </p:cNvPr>
          <p:cNvSpPr txBox="1"/>
          <p:nvPr/>
        </p:nvSpPr>
        <p:spPr>
          <a:xfrm>
            <a:off x="5365897" y="4748473"/>
            <a:ext cx="2794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500 Bps  /  17-30 Bps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F33BDEC-B94E-43F2-9437-E51E189DF527}"/>
              </a:ext>
            </a:extLst>
          </p:cNvPr>
          <p:cNvCxnSpPr>
            <a:cxnSpLocks/>
          </p:cNvCxnSpPr>
          <p:nvPr/>
        </p:nvCxnSpPr>
        <p:spPr>
          <a:xfrm flipH="1" flipV="1">
            <a:off x="730102" y="5592726"/>
            <a:ext cx="10398642" cy="1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EE1796E-76DA-49DA-9000-341CC9B7E27D}"/>
              </a:ext>
            </a:extLst>
          </p:cNvPr>
          <p:cNvSpPr txBox="1"/>
          <p:nvPr/>
        </p:nvSpPr>
        <p:spPr>
          <a:xfrm>
            <a:off x="5365897" y="5216765"/>
            <a:ext cx="3209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5 </a:t>
            </a:r>
            <a:r>
              <a:rPr lang="de-CH" sz="2400" dirty="0" err="1"/>
              <a:t>kBps</a:t>
            </a:r>
            <a:r>
              <a:rPr lang="de-CH" sz="2400" dirty="0"/>
              <a:t>      /  100-250 Bps</a:t>
            </a:r>
          </a:p>
        </p:txBody>
      </p:sp>
    </p:spTree>
    <p:extLst>
      <p:ext uri="{BB962C8B-B14F-4D97-AF65-F5344CB8AC3E}">
        <p14:creationId xmlns:p14="http://schemas.microsoft.com/office/powerpoint/2010/main" val="1787029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0627C-CEF3-4446-8D0E-9F2DA9C1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A5AB07-92D4-49A7-977A-D252834C9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EFFFB9-1356-4877-B54C-6181FF4F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11</a:t>
            </a:fld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8AD6BE-6F4F-4BE7-9A69-1705DB9AC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58"/>
            <a:ext cx="12192000" cy="679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9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5B548F3-EFB4-47E2-A1BF-8DFEB2E4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12</a:t>
            </a:fld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3FD3EF-EADB-405C-9B68-1CF891E50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88" y="0"/>
            <a:ext cx="10861480" cy="636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9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79AA78C-7C9A-4C93-86EA-97EE531D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13</a:t>
            </a:fld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7B01B6D-23FE-44B5-8391-09506F327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9" y="0"/>
            <a:ext cx="7434655" cy="63154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97857DA-DD77-473F-8DF7-72D2D3ECC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091" y="992644"/>
            <a:ext cx="4632909" cy="485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49123-34B7-4FBE-960A-19328A97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Zuverlässigkeit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1F772E-503F-49C6-98FD-BE48594B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14</a:t>
            </a:fld>
            <a:endParaRPr lang="de-CH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A460858-2B62-476C-8832-C75AA6BE375E}"/>
              </a:ext>
            </a:extLst>
          </p:cNvPr>
          <p:cNvSpPr txBox="1">
            <a:spLocks/>
          </p:cNvSpPr>
          <p:nvPr/>
        </p:nvSpPr>
        <p:spPr>
          <a:xfrm>
            <a:off x="1162386" y="1778311"/>
            <a:ext cx="9993294" cy="452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de-CH" sz="3200" dirty="0">
                <a:solidFill>
                  <a:schemeClr val="tx1"/>
                </a:solidFill>
              </a:rPr>
              <a:t>Bitfehler: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3200" dirty="0">
                <a:solidFill>
                  <a:schemeClr val="tx1"/>
                </a:solidFill>
              </a:rPr>
              <a:t>Error </a:t>
            </a:r>
            <a:r>
              <a:rPr lang="de-CH" sz="3200" dirty="0" err="1">
                <a:solidFill>
                  <a:schemeClr val="tx1"/>
                </a:solidFill>
              </a:rPr>
              <a:t>Detection</a:t>
            </a:r>
            <a:r>
              <a:rPr lang="de-CH" sz="3200" dirty="0">
                <a:solidFill>
                  <a:schemeClr val="tx1"/>
                </a:solidFill>
              </a:rPr>
              <a:t> -&gt; CRC &amp; </a:t>
            </a:r>
            <a:r>
              <a:rPr lang="de-CH" sz="3200" dirty="0" err="1">
                <a:solidFill>
                  <a:schemeClr val="tx1"/>
                </a:solidFill>
              </a:rPr>
              <a:t>Golay</a:t>
            </a:r>
            <a:endParaRPr lang="de-CH" sz="3200" dirty="0">
              <a:solidFill>
                <a:schemeClr val="tx1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3200" dirty="0">
                <a:solidFill>
                  <a:schemeClr val="tx1"/>
                </a:solidFill>
              </a:rPr>
              <a:t>Error </a:t>
            </a:r>
            <a:r>
              <a:rPr lang="de-CH" sz="3200" dirty="0" err="1">
                <a:solidFill>
                  <a:schemeClr val="tx1"/>
                </a:solidFill>
              </a:rPr>
              <a:t>Correction</a:t>
            </a:r>
            <a:r>
              <a:rPr lang="de-CH" sz="3200" dirty="0">
                <a:solidFill>
                  <a:schemeClr val="tx1"/>
                </a:solidFill>
              </a:rPr>
              <a:t> -&gt; </a:t>
            </a:r>
            <a:r>
              <a:rPr lang="de-CH" sz="3200" dirty="0" err="1">
                <a:solidFill>
                  <a:schemeClr val="tx1"/>
                </a:solidFill>
              </a:rPr>
              <a:t>Golay</a:t>
            </a:r>
            <a:endParaRPr lang="de-CH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01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3C6ED-908B-456F-B814-25502BBB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Modem Konfiguration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7A6CDE8-D8A6-4B50-99ED-D394347E226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92465012"/>
              </p:ext>
            </p:extLst>
          </p:nvPr>
        </p:nvGraphicFramePr>
        <p:xfrm>
          <a:off x="868362" y="411126"/>
          <a:ext cx="10287318" cy="5722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106">
                  <a:extLst>
                    <a:ext uri="{9D8B030D-6E8A-4147-A177-3AD203B41FA5}">
                      <a16:colId xmlns:a16="http://schemas.microsoft.com/office/drawing/2014/main" val="418962083"/>
                    </a:ext>
                  </a:extLst>
                </a:gridCol>
                <a:gridCol w="3429106">
                  <a:extLst>
                    <a:ext uri="{9D8B030D-6E8A-4147-A177-3AD203B41FA5}">
                      <a16:colId xmlns:a16="http://schemas.microsoft.com/office/drawing/2014/main" val="2358294289"/>
                    </a:ext>
                  </a:extLst>
                </a:gridCol>
                <a:gridCol w="3429106">
                  <a:extLst>
                    <a:ext uri="{9D8B030D-6E8A-4147-A177-3AD203B41FA5}">
                      <a16:colId xmlns:a16="http://schemas.microsoft.com/office/drawing/2014/main" val="4177728949"/>
                    </a:ext>
                  </a:extLst>
                </a:gridCol>
              </a:tblGrid>
              <a:tr h="452224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ARF 868 ULR 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RFD 900x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767157"/>
                  </a:ext>
                </a:extLst>
              </a:tr>
              <a:tr h="452224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Spannungslevel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RS232 Level (+-12V)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90442"/>
                  </a:ext>
                </a:extLst>
              </a:tr>
              <a:tr h="654945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Übertragung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Frequency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Hopping</a:t>
                      </a:r>
                      <a:r>
                        <a:rPr lang="de-CH" dirty="0"/>
                        <a:t> Spread </a:t>
                      </a:r>
                      <a:r>
                        <a:rPr lang="de-CH" dirty="0" err="1"/>
                        <a:t>Spectrum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27937"/>
                  </a:ext>
                </a:extLst>
              </a:tr>
              <a:tr h="452224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MAV Link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RSSI an MAV Link </a:t>
                      </a:r>
                      <a:r>
                        <a:rPr lang="de-CH" dirty="0" err="1"/>
                        <a:t>anfügbar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9220"/>
                  </a:ext>
                </a:extLst>
              </a:tr>
              <a:tr h="1497018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Paketmodus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Off / Max. 1024 Bytes Payload pro Paket, Subnetzwerke konfigurierbar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ACK aktivierbar -&gt; 3 </a:t>
                      </a:r>
                      <a:r>
                        <a:rPr lang="de-CH" dirty="0" err="1"/>
                        <a:t>Retries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264941"/>
                  </a:ext>
                </a:extLst>
              </a:tr>
              <a:tr h="452224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Konfigurationsmodus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AT Command via UART aktivierbar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AT Command via UART aktivierbar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317049"/>
                  </a:ext>
                </a:extLst>
              </a:tr>
              <a:tr h="452224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Encryption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Off / 128 Bit AES </a:t>
                      </a:r>
                      <a:r>
                        <a:rPr lang="de-CH" dirty="0" err="1"/>
                        <a:t>data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encryption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8144"/>
                  </a:ext>
                </a:extLst>
              </a:tr>
              <a:tr h="654945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Error </a:t>
                      </a:r>
                      <a:r>
                        <a:rPr lang="de-CH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Correction</a:t>
                      </a:r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de-CH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Detection</a:t>
                      </a:r>
                      <a:endParaRPr lang="de-CH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Error </a:t>
                      </a:r>
                      <a:r>
                        <a:rPr lang="de-CH" dirty="0" err="1"/>
                        <a:t>Detection</a:t>
                      </a:r>
                      <a:r>
                        <a:rPr lang="de-CH" dirty="0"/>
                        <a:t> mit 16 Bit CRC im Paketmodus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>
                          <a:highlight>
                            <a:srgbClr val="FFFF00"/>
                          </a:highlight>
                        </a:rPr>
                        <a:t>Golay</a:t>
                      </a:r>
                      <a:r>
                        <a:rPr lang="de-CH" dirty="0">
                          <a:highlight>
                            <a:srgbClr val="FFFF00"/>
                          </a:highlight>
                        </a:rPr>
                        <a:t> Error </a:t>
                      </a:r>
                      <a:r>
                        <a:rPr lang="de-CH" dirty="0" err="1">
                          <a:highlight>
                            <a:srgbClr val="FFFF00"/>
                          </a:highlight>
                        </a:rPr>
                        <a:t>Correction</a:t>
                      </a:r>
                      <a:endParaRPr lang="de-CH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55607"/>
                  </a:ext>
                </a:extLst>
              </a:tr>
              <a:tr h="654945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RSSI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Off / On (8 Bit, in </a:t>
                      </a:r>
                      <a:r>
                        <a:rPr lang="de-CH" dirty="0" err="1"/>
                        <a:t>dBm</a:t>
                      </a:r>
                      <a:r>
                        <a:rPr lang="de-CH" dirty="0"/>
                        <a:t>, Absolutwert)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Off / On -&gt; Wird ans  </a:t>
                      </a:r>
                      <a:r>
                        <a:rPr lang="de-CH" dirty="0" err="1"/>
                        <a:t>MAVLink</a:t>
                      </a:r>
                      <a:r>
                        <a:rPr lang="de-CH" dirty="0"/>
                        <a:t> Protokoll angehängt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5448"/>
                  </a:ext>
                </a:extLst>
              </a:tr>
            </a:tbl>
          </a:graphicData>
        </a:graphic>
      </p:graphicFrame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8810C7-E28B-43CC-94EA-F7565A3C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0390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FF16F-A08F-47B3-B38F-AA9C9AF7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Zuverlässigkeit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134FCB-4BA9-44F7-B1A5-03B54EBB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16</a:t>
            </a:fld>
            <a:endParaRPr lang="de-CH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49355D4-76DC-44C9-9E84-C2F0BEE0AF2E}"/>
              </a:ext>
            </a:extLst>
          </p:cNvPr>
          <p:cNvSpPr txBox="1">
            <a:spLocks/>
          </p:cNvSpPr>
          <p:nvPr/>
        </p:nvSpPr>
        <p:spPr>
          <a:xfrm>
            <a:off x="1219200" y="1845735"/>
            <a:ext cx="9936480" cy="435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de-CH" sz="2800" dirty="0">
                <a:solidFill>
                  <a:schemeClr val="tx1"/>
                </a:solidFill>
              </a:rPr>
              <a:t>Error </a:t>
            </a:r>
            <a:r>
              <a:rPr lang="de-CH" sz="2800" dirty="0" err="1">
                <a:solidFill>
                  <a:schemeClr val="tx1"/>
                </a:solidFill>
              </a:rPr>
              <a:t>Correction</a:t>
            </a:r>
            <a:r>
              <a:rPr lang="de-CH" sz="2800" dirty="0">
                <a:solidFill>
                  <a:schemeClr val="tx1"/>
                </a:solidFill>
              </a:rPr>
              <a:t> Code: </a:t>
            </a:r>
            <a:r>
              <a:rPr lang="de-CH" sz="2800" dirty="0" err="1">
                <a:solidFill>
                  <a:schemeClr val="tx1"/>
                </a:solidFill>
              </a:rPr>
              <a:t>Golay</a:t>
            </a:r>
            <a:r>
              <a:rPr lang="de-CH" sz="2800" dirty="0">
                <a:solidFill>
                  <a:schemeClr val="tx1"/>
                </a:solidFill>
              </a:rPr>
              <a:t> G</a:t>
            </a:r>
            <a:r>
              <a:rPr lang="de-CH" sz="2800" baseline="-25000" dirty="0">
                <a:solidFill>
                  <a:schemeClr val="tx1"/>
                </a:solidFill>
              </a:rPr>
              <a:t>24</a:t>
            </a:r>
            <a:r>
              <a:rPr lang="de-CH" sz="2800" dirty="0">
                <a:solidFill>
                  <a:schemeClr val="tx1"/>
                </a:solidFill>
              </a:rPr>
              <a:t> 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>
                <a:solidFill>
                  <a:schemeClr val="tx1"/>
                </a:solidFill>
              </a:rPr>
              <a:t>[24, 12, 8]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>
                <a:solidFill>
                  <a:schemeClr val="tx1"/>
                </a:solidFill>
              </a:rPr>
              <a:t>Rate = 12/24 = 0.5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>
                <a:solidFill>
                  <a:schemeClr val="tx1"/>
                </a:solidFill>
              </a:rPr>
              <a:t>7-bit Fehler werden erkannt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>
                <a:solidFill>
                  <a:schemeClr val="tx1"/>
                </a:solidFill>
              </a:rPr>
              <a:t>3-bit Fehler können korrigiert werden</a:t>
            </a:r>
          </a:p>
        </p:txBody>
      </p:sp>
    </p:spTree>
    <p:extLst>
      <p:ext uri="{BB962C8B-B14F-4D97-AF65-F5344CB8AC3E}">
        <p14:creationId xmlns:p14="http://schemas.microsoft.com/office/powerpoint/2010/main" val="1505972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49123-34B7-4FBE-960A-19328A97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Zuverlässigkeit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1F772E-503F-49C6-98FD-BE48594B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17</a:t>
            </a:fld>
            <a:endParaRPr lang="de-CH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A460858-2B62-476C-8832-C75AA6BE375E}"/>
              </a:ext>
            </a:extLst>
          </p:cNvPr>
          <p:cNvSpPr txBox="1">
            <a:spLocks/>
          </p:cNvSpPr>
          <p:nvPr/>
        </p:nvSpPr>
        <p:spPr>
          <a:xfrm>
            <a:off x="1162386" y="1778311"/>
            <a:ext cx="9993294" cy="4476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de-CH" sz="2800" dirty="0">
                <a:solidFill>
                  <a:schemeClr val="tx1"/>
                </a:solidFill>
              </a:rPr>
              <a:t>Paketverlust: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 err="1">
                <a:solidFill>
                  <a:schemeClr val="tx1"/>
                </a:solidFill>
              </a:rPr>
              <a:t>Acknowledge</a:t>
            </a:r>
            <a:r>
              <a:rPr lang="de-CH" sz="2800" dirty="0">
                <a:solidFill>
                  <a:schemeClr val="tx1"/>
                </a:solidFill>
              </a:rPr>
              <a:t> </a:t>
            </a:r>
          </a:p>
          <a:p>
            <a:pPr marL="598608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400" dirty="0">
                <a:solidFill>
                  <a:schemeClr val="tx1"/>
                </a:solidFill>
              </a:rPr>
              <a:t>Paketstrom und </a:t>
            </a:r>
            <a:r>
              <a:rPr lang="de-CH" sz="2400" dirty="0" err="1">
                <a:solidFill>
                  <a:schemeClr val="tx1"/>
                </a:solidFill>
              </a:rPr>
              <a:t>Retry</a:t>
            </a:r>
            <a:r>
              <a:rPr lang="de-CH" sz="2400" dirty="0">
                <a:solidFill>
                  <a:schemeClr val="tx1"/>
                </a:solidFill>
              </a:rPr>
              <a:t> wenn kein </a:t>
            </a:r>
            <a:r>
              <a:rPr lang="de-CH" sz="2400" dirty="0" err="1">
                <a:solidFill>
                  <a:schemeClr val="tx1"/>
                </a:solidFill>
              </a:rPr>
              <a:t>Acknowledge</a:t>
            </a:r>
            <a:r>
              <a:rPr lang="de-CH" sz="2400" dirty="0">
                <a:solidFill>
                  <a:schemeClr val="tx1"/>
                </a:solidFill>
              </a:rPr>
              <a:t> innerhalb von Timeout</a:t>
            </a:r>
          </a:p>
          <a:p>
            <a:pPr marL="598608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400" dirty="0">
                <a:solidFill>
                  <a:schemeClr val="tx1"/>
                </a:solidFill>
              </a:rPr>
              <a:t>Nächstes Paket erst senden wenn vorheriges bestätigt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 err="1">
                <a:solidFill>
                  <a:schemeClr val="tx1"/>
                </a:solidFill>
              </a:rPr>
              <a:t>Resend</a:t>
            </a:r>
            <a:endParaRPr lang="de-CH" sz="2800" dirty="0">
              <a:solidFill>
                <a:schemeClr val="tx1"/>
              </a:solidFill>
            </a:endParaRPr>
          </a:p>
          <a:p>
            <a:pPr marL="598608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400" dirty="0">
                <a:solidFill>
                  <a:schemeClr val="tx1"/>
                </a:solidFill>
              </a:rPr>
              <a:t>Empfänger fordert fehlendes Paket nochmal an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>
                <a:solidFill>
                  <a:schemeClr val="tx1"/>
                </a:solidFill>
              </a:rPr>
              <a:t>Kombination aus </a:t>
            </a:r>
            <a:r>
              <a:rPr lang="de-CH" sz="2800" dirty="0" err="1">
                <a:solidFill>
                  <a:schemeClr val="tx1"/>
                </a:solidFill>
              </a:rPr>
              <a:t>Acknowledge</a:t>
            </a:r>
            <a:r>
              <a:rPr lang="de-CH" sz="2800" dirty="0">
                <a:solidFill>
                  <a:schemeClr val="tx1"/>
                </a:solidFill>
              </a:rPr>
              <a:t> und </a:t>
            </a:r>
            <a:r>
              <a:rPr lang="de-CH" sz="2800" dirty="0" err="1">
                <a:solidFill>
                  <a:schemeClr val="tx1"/>
                </a:solidFill>
              </a:rPr>
              <a:t>Resend</a:t>
            </a:r>
            <a:endParaRPr lang="de-CH" sz="2800" dirty="0">
              <a:solidFill>
                <a:schemeClr val="tx1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>
                <a:solidFill>
                  <a:schemeClr val="tx1"/>
                </a:solidFill>
              </a:rPr>
              <a:t>Redundante Datenübertragung</a:t>
            </a:r>
          </a:p>
        </p:txBody>
      </p:sp>
    </p:spTree>
    <p:extLst>
      <p:ext uri="{BB962C8B-B14F-4D97-AF65-F5344CB8AC3E}">
        <p14:creationId xmlns:p14="http://schemas.microsoft.com/office/powerpoint/2010/main" val="710652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3C6ED-908B-456F-B814-25502BBB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Modem Konfiguration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7A6CDE8-D8A6-4B50-99ED-D394347E226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2973646"/>
              </p:ext>
            </p:extLst>
          </p:nvPr>
        </p:nvGraphicFramePr>
        <p:xfrm>
          <a:off x="868362" y="411126"/>
          <a:ext cx="10287318" cy="5722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106">
                  <a:extLst>
                    <a:ext uri="{9D8B030D-6E8A-4147-A177-3AD203B41FA5}">
                      <a16:colId xmlns:a16="http://schemas.microsoft.com/office/drawing/2014/main" val="418962083"/>
                    </a:ext>
                  </a:extLst>
                </a:gridCol>
                <a:gridCol w="3429106">
                  <a:extLst>
                    <a:ext uri="{9D8B030D-6E8A-4147-A177-3AD203B41FA5}">
                      <a16:colId xmlns:a16="http://schemas.microsoft.com/office/drawing/2014/main" val="2358294289"/>
                    </a:ext>
                  </a:extLst>
                </a:gridCol>
                <a:gridCol w="3429106">
                  <a:extLst>
                    <a:ext uri="{9D8B030D-6E8A-4147-A177-3AD203B41FA5}">
                      <a16:colId xmlns:a16="http://schemas.microsoft.com/office/drawing/2014/main" val="4177728949"/>
                    </a:ext>
                  </a:extLst>
                </a:gridCol>
              </a:tblGrid>
              <a:tr h="452224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ARF 868 ULR 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RFD 900x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767157"/>
                  </a:ext>
                </a:extLst>
              </a:tr>
              <a:tr h="452224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Spannungslevel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RS232 Level (+-12V)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90442"/>
                  </a:ext>
                </a:extLst>
              </a:tr>
              <a:tr h="654945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Übertragung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Frequency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Hopping</a:t>
                      </a:r>
                      <a:r>
                        <a:rPr lang="de-CH" dirty="0"/>
                        <a:t> Spread </a:t>
                      </a:r>
                      <a:r>
                        <a:rPr lang="de-CH" dirty="0" err="1"/>
                        <a:t>Spectrum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27937"/>
                  </a:ext>
                </a:extLst>
              </a:tr>
              <a:tr h="452224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MAV Link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RSSI an MAV Link </a:t>
                      </a:r>
                      <a:r>
                        <a:rPr lang="de-CH" dirty="0" err="1"/>
                        <a:t>anfügbar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9220"/>
                  </a:ext>
                </a:extLst>
              </a:tr>
              <a:tr h="1497018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Paketmodus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highlight>
                            <a:srgbClr val="FFFF00"/>
                          </a:highlight>
                        </a:rPr>
                        <a:t>Off / Max. 1024 Bytes Payload pro Paket, Subnetzwerke konfigurierbar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highlight>
                            <a:srgbClr val="FFFF00"/>
                          </a:highlight>
                        </a:rPr>
                        <a:t>ACK aktivierbar -&gt; 3 </a:t>
                      </a:r>
                      <a:r>
                        <a:rPr lang="de-CH" dirty="0" err="1">
                          <a:highlight>
                            <a:srgbClr val="FFFF00"/>
                          </a:highlight>
                        </a:rPr>
                        <a:t>Retries</a:t>
                      </a:r>
                      <a:endParaRPr lang="de-CH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264941"/>
                  </a:ext>
                </a:extLst>
              </a:tr>
              <a:tr h="452224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Konfigurationsmodus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AT Command via UART aktivierbar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AT Command via UART aktivierbar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317049"/>
                  </a:ext>
                </a:extLst>
              </a:tr>
              <a:tr h="452224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Encryption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Off / 128 Bit AES </a:t>
                      </a:r>
                      <a:r>
                        <a:rPr lang="de-CH" dirty="0" err="1"/>
                        <a:t>data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encryption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8144"/>
                  </a:ext>
                </a:extLst>
              </a:tr>
              <a:tr h="654945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Error </a:t>
                      </a:r>
                      <a:r>
                        <a:rPr lang="de-CH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Correction</a:t>
                      </a:r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de-CH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Detection</a:t>
                      </a:r>
                      <a:endParaRPr lang="de-CH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Error </a:t>
                      </a:r>
                      <a:r>
                        <a:rPr lang="de-CH" dirty="0" err="1"/>
                        <a:t>Detection</a:t>
                      </a:r>
                      <a:r>
                        <a:rPr lang="de-CH" dirty="0"/>
                        <a:t> mit 16 Bit CRC im Paketmodus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Golay</a:t>
                      </a:r>
                      <a:r>
                        <a:rPr lang="de-CH" dirty="0"/>
                        <a:t> Error </a:t>
                      </a:r>
                      <a:r>
                        <a:rPr lang="de-CH" dirty="0" err="1"/>
                        <a:t>Correction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55607"/>
                  </a:ext>
                </a:extLst>
              </a:tr>
              <a:tr h="654945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RSSI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Off / On (8 Bit, in </a:t>
                      </a:r>
                      <a:r>
                        <a:rPr lang="de-CH" dirty="0" err="1"/>
                        <a:t>dBm</a:t>
                      </a:r>
                      <a:r>
                        <a:rPr lang="de-CH" dirty="0"/>
                        <a:t>, Absolutwert)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Off / On -&gt; Wird ans  </a:t>
                      </a:r>
                      <a:r>
                        <a:rPr lang="de-CH" dirty="0" err="1"/>
                        <a:t>MAVLink</a:t>
                      </a:r>
                      <a:r>
                        <a:rPr lang="de-CH" dirty="0"/>
                        <a:t> Protokoll angehängt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5448"/>
                  </a:ext>
                </a:extLst>
              </a:tr>
            </a:tbl>
          </a:graphicData>
        </a:graphic>
      </p:graphicFrame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8810C7-E28B-43CC-94EA-F7565A3C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439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14278-D6E7-42A3-A68F-C6E3B4A3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Informationssicherheit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3198D6-E23B-4DB7-9B94-217239E0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19</a:t>
            </a:fld>
            <a:endParaRPr lang="de-CH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DDD5B10-F67A-4775-A644-D49E1590E463}"/>
              </a:ext>
            </a:extLst>
          </p:cNvPr>
          <p:cNvSpPr txBox="1">
            <a:spLocks/>
          </p:cNvSpPr>
          <p:nvPr/>
        </p:nvSpPr>
        <p:spPr>
          <a:xfrm>
            <a:off x="1162386" y="1778311"/>
            <a:ext cx="9993294" cy="4476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3000" b="1" dirty="0">
                <a:solidFill>
                  <a:schemeClr val="tx1"/>
                </a:solidFill>
              </a:rPr>
              <a:t>Vertraulichkeit</a:t>
            </a:r>
            <a:r>
              <a:rPr lang="de-CH" sz="3000" dirty="0">
                <a:solidFill>
                  <a:schemeClr val="tx1"/>
                </a:solidFill>
              </a:rPr>
              <a:t>: Daten dürfen lediglich von autorisierten Benutzern gelesen bzw. modifiziert werden -&gt; Verschlüsselung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3000" b="1" dirty="0">
                <a:solidFill>
                  <a:schemeClr val="tx1"/>
                </a:solidFill>
              </a:rPr>
              <a:t>Integrität:</a:t>
            </a:r>
            <a:r>
              <a:rPr lang="de-CH" sz="3000" dirty="0">
                <a:solidFill>
                  <a:schemeClr val="tx1"/>
                </a:solidFill>
              </a:rPr>
              <a:t> Daten dürfen nicht unbemerkt verändert werden -&gt; CRC/Hash Funktion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3000" b="1" dirty="0">
                <a:solidFill>
                  <a:schemeClr val="tx1"/>
                </a:solidFill>
              </a:rPr>
              <a:t>Verfügbarkeit: </a:t>
            </a:r>
            <a:r>
              <a:rPr lang="de-CH" sz="3000" dirty="0">
                <a:solidFill>
                  <a:schemeClr val="tx1"/>
                </a:solidFill>
              </a:rPr>
              <a:t>Datenzugriff gewährleistet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3000" b="1" dirty="0">
                <a:solidFill>
                  <a:schemeClr val="tx1"/>
                </a:solidFill>
              </a:rPr>
              <a:t>Authentizität: </a:t>
            </a:r>
            <a:r>
              <a:rPr lang="de-CH" sz="3000" dirty="0">
                <a:solidFill>
                  <a:schemeClr val="tx1"/>
                </a:solidFill>
              </a:rPr>
              <a:t>Ersteller der Message bekannt -&gt; Digitale Signatur</a:t>
            </a:r>
          </a:p>
        </p:txBody>
      </p:sp>
    </p:spTree>
    <p:extLst>
      <p:ext uri="{BB962C8B-B14F-4D97-AF65-F5344CB8AC3E}">
        <p14:creationId xmlns:p14="http://schemas.microsoft.com/office/powerpoint/2010/main" val="149634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04922" y="1737360"/>
            <a:ext cx="10016159" cy="45731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>
                <a:solidFill>
                  <a:schemeClr val="tx1"/>
                </a:solidFill>
              </a:rPr>
              <a:t>Problem / Aufgabenstellung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>
                <a:solidFill>
                  <a:schemeClr val="tx1"/>
                </a:solidFill>
              </a:rPr>
              <a:t>Status der VA1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>
                <a:solidFill>
                  <a:schemeClr val="tx1"/>
                </a:solidFill>
              </a:rPr>
              <a:t>Softwareerweiterungen für VA2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>
                <a:solidFill>
                  <a:schemeClr val="tx1"/>
                </a:solidFill>
              </a:rPr>
              <a:t>Systemanalyse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>
                <a:solidFill>
                  <a:schemeClr val="tx1"/>
                </a:solidFill>
              </a:rPr>
              <a:t>Zuverlässigkeit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>
                <a:solidFill>
                  <a:schemeClr val="tx1"/>
                </a:solidFill>
              </a:rPr>
              <a:t>Vertraulichkeit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>
                <a:solidFill>
                  <a:schemeClr val="tx1"/>
                </a:solidFill>
              </a:rPr>
              <a:t>Nächste Schritte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79221A-E5FC-4AA2-8B84-750D81C7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572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56FDC-8734-491B-929D-B15297C8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Vertraulichkeit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3595EA-8C35-4D27-99BB-C70221BF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20</a:t>
            </a:fld>
            <a:endParaRPr lang="de-CH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FD3AB85-B658-4CC8-BBD2-0CD1F5AD9BAF}"/>
              </a:ext>
            </a:extLst>
          </p:cNvPr>
          <p:cNvSpPr txBox="1">
            <a:spLocks/>
          </p:cNvSpPr>
          <p:nvPr/>
        </p:nvSpPr>
        <p:spPr>
          <a:xfrm>
            <a:off x="1162386" y="1778311"/>
            <a:ext cx="9993294" cy="4476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de-CH" sz="2800" dirty="0">
                <a:solidFill>
                  <a:schemeClr val="tx1"/>
                </a:solidFill>
              </a:rPr>
              <a:t>Verschlüsselte Datenübertragung: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 err="1">
                <a:solidFill>
                  <a:schemeClr val="tx1"/>
                </a:solidFill>
              </a:rPr>
              <a:t>Teensy</a:t>
            </a:r>
            <a:r>
              <a:rPr lang="de-CH" sz="2800" dirty="0">
                <a:solidFill>
                  <a:schemeClr val="tx1"/>
                </a:solidFill>
              </a:rPr>
              <a:t> hat Hardware Encryption Support für: </a:t>
            </a:r>
            <a:br>
              <a:rPr lang="de-CH" sz="2800" dirty="0">
                <a:solidFill>
                  <a:schemeClr val="tx1"/>
                </a:solidFill>
              </a:rPr>
            </a:br>
            <a:r>
              <a:rPr lang="de-CH" sz="2800" dirty="0">
                <a:solidFill>
                  <a:schemeClr val="tx1"/>
                </a:solidFill>
              </a:rPr>
              <a:t>DES, 3DES, AES, MD5, SHA-1 und SHA-256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 err="1">
                <a:solidFill>
                  <a:schemeClr val="tx1"/>
                </a:solidFill>
              </a:rPr>
              <a:t>mmCAU</a:t>
            </a:r>
            <a:r>
              <a:rPr lang="de-CH" sz="2800" dirty="0">
                <a:solidFill>
                  <a:schemeClr val="tx1"/>
                </a:solidFill>
              </a:rPr>
              <a:t> (Library von NXP für Cortex M4)</a:t>
            </a:r>
          </a:p>
        </p:txBody>
      </p:sp>
    </p:spTree>
    <p:extLst>
      <p:ext uri="{BB962C8B-B14F-4D97-AF65-F5344CB8AC3E}">
        <p14:creationId xmlns:p14="http://schemas.microsoft.com/office/powerpoint/2010/main" val="877426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3C6ED-908B-456F-B814-25502BBB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Modem Konfiguration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7A6CDE8-D8A6-4B50-99ED-D394347E226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4358147"/>
              </p:ext>
            </p:extLst>
          </p:nvPr>
        </p:nvGraphicFramePr>
        <p:xfrm>
          <a:off x="868362" y="411126"/>
          <a:ext cx="10287318" cy="5722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106">
                  <a:extLst>
                    <a:ext uri="{9D8B030D-6E8A-4147-A177-3AD203B41FA5}">
                      <a16:colId xmlns:a16="http://schemas.microsoft.com/office/drawing/2014/main" val="418962083"/>
                    </a:ext>
                  </a:extLst>
                </a:gridCol>
                <a:gridCol w="3429106">
                  <a:extLst>
                    <a:ext uri="{9D8B030D-6E8A-4147-A177-3AD203B41FA5}">
                      <a16:colId xmlns:a16="http://schemas.microsoft.com/office/drawing/2014/main" val="2358294289"/>
                    </a:ext>
                  </a:extLst>
                </a:gridCol>
                <a:gridCol w="3429106">
                  <a:extLst>
                    <a:ext uri="{9D8B030D-6E8A-4147-A177-3AD203B41FA5}">
                      <a16:colId xmlns:a16="http://schemas.microsoft.com/office/drawing/2014/main" val="4177728949"/>
                    </a:ext>
                  </a:extLst>
                </a:gridCol>
              </a:tblGrid>
              <a:tr h="452224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ARF 868 ULR 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RFD 900x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767157"/>
                  </a:ext>
                </a:extLst>
              </a:tr>
              <a:tr h="452224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Spannungslevel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RS232 Level (+-12V)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90442"/>
                  </a:ext>
                </a:extLst>
              </a:tr>
              <a:tr h="654945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Übertragung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Frequency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Hopping</a:t>
                      </a:r>
                      <a:r>
                        <a:rPr lang="de-CH" dirty="0"/>
                        <a:t> Spread </a:t>
                      </a:r>
                      <a:r>
                        <a:rPr lang="de-CH" dirty="0" err="1"/>
                        <a:t>Spectrum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27937"/>
                  </a:ext>
                </a:extLst>
              </a:tr>
              <a:tr h="452224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MAV Link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RSSI an MAV Link </a:t>
                      </a:r>
                      <a:r>
                        <a:rPr lang="de-CH" dirty="0" err="1"/>
                        <a:t>anfügbar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9220"/>
                  </a:ext>
                </a:extLst>
              </a:tr>
              <a:tr h="1497018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Paketmodus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Off / Max. 1024 Bytes Payload pro Paket, Subnetzwerke konfigurierbar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ACK aktivierbar -&gt; 3 </a:t>
                      </a:r>
                      <a:r>
                        <a:rPr lang="de-CH" dirty="0" err="1"/>
                        <a:t>Retries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264941"/>
                  </a:ext>
                </a:extLst>
              </a:tr>
              <a:tr h="452224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Konfigurationsmodus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AT Command via UART aktivierbar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AT Command via UART aktivierbar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317049"/>
                  </a:ext>
                </a:extLst>
              </a:tr>
              <a:tr h="452224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Encryption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highlight>
                            <a:srgbClr val="FFFF00"/>
                          </a:highlight>
                        </a:rPr>
                        <a:t>Off / 128 Bit AES </a:t>
                      </a:r>
                      <a:r>
                        <a:rPr lang="de-CH" dirty="0" err="1">
                          <a:highlight>
                            <a:srgbClr val="FFFF00"/>
                          </a:highlight>
                        </a:rPr>
                        <a:t>data</a:t>
                      </a:r>
                      <a:r>
                        <a:rPr lang="de-CH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de-CH" dirty="0" err="1">
                          <a:highlight>
                            <a:srgbClr val="FFFF00"/>
                          </a:highlight>
                        </a:rPr>
                        <a:t>encryption</a:t>
                      </a:r>
                      <a:endParaRPr lang="de-CH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8144"/>
                  </a:ext>
                </a:extLst>
              </a:tr>
              <a:tr h="654945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Error </a:t>
                      </a:r>
                      <a:r>
                        <a:rPr lang="de-CH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Correction</a:t>
                      </a:r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de-CH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Detection</a:t>
                      </a:r>
                      <a:endParaRPr lang="de-CH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Error </a:t>
                      </a:r>
                      <a:r>
                        <a:rPr lang="de-CH" dirty="0" err="1"/>
                        <a:t>Detection</a:t>
                      </a:r>
                      <a:r>
                        <a:rPr lang="de-CH" dirty="0"/>
                        <a:t> mit 16 Bit CRC im Paketmodus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Golay</a:t>
                      </a:r>
                      <a:r>
                        <a:rPr lang="de-CH" dirty="0"/>
                        <a:t> Error </a:t>
                      </a:r>
                      <a:r>
                        <a:rPr lang="de-CH" dirty="0" err="1"/>
                        <a:t>Correction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55607"/>
                  </a:ext>
                </a:extLst>
              </a:tr>
              <a:tr h="654945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RSSI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Off / On (8 Bit, in </a:t>
                      </a:r>
                      <a:r>
                        <a:rPr lang="de-CH" dirty="0" err="1"/>
                        <a:t>dBm</a:t>
                      </a:r>
                      <a:r>
                        <a:rPr lang="de-CH" dirty="0"/>
                        <a:t>, Absolutwert)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Off / On -&gt; Wird ans  </a:t>
                      </a:r>
                      <a:r>
                        <a:rPr lang="de-CH" dirty="0" err="1"/>
                        <a:t>MAVLink</a:t>
                      </a:r>
                      <a:r>
                        <a:rPr lang="de-CH" dirty="0"/>
                        <a:t> Protokoll angehängt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5448"/>
                  </a:ext>
                </a:extLst>
              </a:tr>
            </a:tbl>
          </a:graphicData>
        </a:graphic>
      </p:graphicFrame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8810C7-E28B-43CC-94EA-F7565A3C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0935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14278-D6E7-42A3-A68F-C6E3B4A3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Integrität / Authentizität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3198D6-E23B-4DB7-9B94-217239E0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22</a:t>
            </a:fld>
            <a:endParaRPr lang="de-CH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DDD5B10-F67A-4775-A644-D49E1590E463}"/>
              </a:ext>
            </a:extLst>
          </p:cNvPr>
          <p:cNvSpPr txBox="1">
            <a:spLocks/>
          </p:cNvSpPr>
          <p:nvPr/>
        </p:nvSpPr>
        <p:spPr>
          <a:xfrm>
            <a:off x="1162386" y="1778311"/>
            <a:ext cx="9993294" cy="4476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3200" dirty="0">
                <a:solidFill>
                  <a:schemeClr val="tx1"/>
                </a:solidFill>
              </a:rPr>
              <a:t>Digitale Signatur von Log Files</a:t>
            </a:r>
          </a:p>
          <a:p>
            <a:pPr marL="598608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>
                <a:solidFill>
                  <a:schemeClr val="tx1"/>
                </a:solidFill>
              </a:rPr>
              <a:t>Authentizität </a:t>
            </a:r>
          </a:p>
          <a:p>
            <a:pPr marL="598608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>
                <a:solidFill>
                  <a:schemeClr val="tx1"/>
                </a:solidFill>
              </a:rPr>
              <a:t>Integrität</a:t>
            </a:r>
          </a:p>
          <a:p>
            <a:pPr marL="598608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>
                <a:solidFill>
                  <a:schemeClr val="tx1"/>
                </a:solidFill>
              </a:rPr>
              <a:t>Nachweisbarkeit (non-repudiation)</a:t>
            </a:r>
          </a:p>
          <a:p>
            <a:pPr marL="598608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>
                <a:solidFill>
                  <a:schemeClr val="tx1"/>
                </a:solidFill>
              </a:rPr>
              <a:t>Asymmetrisches Verschlüsselungsverfahren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3200" dirty="0">
                <a:solidFill>
                  <a:schemeClr val="tx1"/>
                </a:solidFill>
              </a:rPr>
              <a:t>Hash Code an Log Files anhängen</a:t>
            </a:r>
          </a:p>
        </p:txBody>
      </p:sp>
    </p:spTree>
    <p:extLst>
      <p:ext uri="{BB962C8B-B14F-4D97-AF65-F5344CB8AC3E}">
        <p14:creationId xmlns:p14="http://schemas.microsoft.com/office/powerpoint/2010/main" val="2973880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88D20-9EAB-4E79-AAC3-7F6D5698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Nächste Schritte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FCF044-2431-4F45-8F13-1228B580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23</a:t>
            </a:fld>
            <a:endParaRPr lang="de-CH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AF550D2-A481-4760-BD25-3D2DE6F7897D}"/>
              </a:ext>
            </a:extLst>
          </p:cNvPr>
          <p:cNvSpPr txBox="1">
            <a:spLocks/>
          </p:cNvSpPr>
          <p:nvPr/>
        </p:nvSpPr>
        <p:spPr>
          <a:xfrm>
            <a:off x="1162386" y="1778311"/>
            <a:ext cx="9993294" cy="452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3200" dirty="0">
                <a:solidFill>
                  <a:schemeClr val="tx1"/>
                </a:solidFill>
              </a:rPr>
              <a:t>Systemauslastung bei QGC Link Aufbau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3200" dirty="0">
                <a:solidFill>
                  <a:schemeClr val="tx1"/>
                </a:solidFill>
              </a:rPr>
              <a:t>Digitale Signatur von Log Files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3200" dirty="0">
                <a:solidFill>
                  <a:schemeClr val="tx1"/>
                </a:solidFill>
              </a:rPr>
              <a:t>Load </a:t>
            </a:r>
            <a:r>
              <a:rPr lang="de-CH" sz="3200" dirty="0" err="1">
                <a:solidFill>
                  <a:schemeClr val="tx1"/>
                </a:solidFill>
              </a:rPr>
              <a:t>Balancing</a:t>
            </a:r>
            <a:r>
              <a:rPr lang="de-CH" sz="3200" dirty="0">
                <a:solidFill>
                  <a:schemeClr val="tx1"/>
                </a:solidFill>
              </a:rPr>
              <a:t> Modell Entwurf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3200" dirty="0">
                <a:solidFill>
                  <a:schemeClr val="tx1"/>
                </a:solidFill>
              </a:rPr>
              <a:t>Feldtest mit </a:t>
            </a:r>
            <a:r>
              <a:rPr lang="de-CH" sz="3200" dirty="0" err="1">
                <a:solidFill>
                  <a:schemeClr val="tx1"/>
                </a:solidFill>
              </a:rPr>
              <a:t>Golay</a:t>
            </a:r>
            <a:r>
              <a:rPr lang="de-CH" sz="3200" dirty="0">
                <a:solidFill>
                  <a:schemeClr val="tx1"/>
                </a:solidFill>
              </a:rPr>
              <a:t> Error </a:t>
            </a:r>
            <a:r>
              <a:rPr lang="de-CH" sz="3200" dirty="0" err="1">
                <a:solidFill>
                  <a:schemeClr val="tx1"/>
                </a:solidFill>
              </a:rPr>
              <a:t>Correcting</a:t>
            </a:r>
            <a:r>
              <a:rPr lang="de-CH" sz="3200" dirty="0">
                <a:solidFill>
                  <a:schemeClr val="tx1"/>
                </a:solidFill>
              </a:rPr>
              <a:t> Code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3200" dirty="0">
                <a:solidFill>
                  <a:schemeClr val="tx1"/>
                </a:solidFill>
              </a:rPr>
              <a:t>Verschlüsselung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3200" dirty="0">
                <a:solidFill>
                  <a:schemeClr val="tx1"/>
                </a:solidFill>
              </a:rPr>
              <a:t>RTC -&gt; Zeitstempel für </a:t>
            </a:r>
            <a:r>
              <a:rPr lang="de-CH" sz="3200" dirty="0" err="1">
                <a:solidFill>
                  <a:schemeClr val="tx1"/>
                </a:solidFill>
              </a:rPr>
              <a:t>Logging</a:t>
            </a:r>
            <a:endParaRPr lang="de-CH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05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D3D3-60B6-4FA8-A760-15B79B03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699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FF16F-A08F-47B3-B38F-AA9C9AF7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Zuverlässigkeit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134FCB-4BA9-44F7-B1A5-03B54EBB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25</a:t>
            </a:fld>
            <a:endParaRPr lang="de-CH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49355D4-76DC-44C9-9E84-C2F0BEE0AF2E}"/>
              </a:ext>
            </a:extLst>
          </p:cNvPr>
          <p:cNvSpPr txBox="1">
            <a:spLocks/>
          </p:cNvSpPr>
          <p:nvPr/>
        </p:nvSpPr>
        <p:spPr>
          <a:xfrm>
            <a:off x="1219200" y="1845735"/>
            <a:ext cx="9936480" cy="435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de-CH" dirty="0">
                <a:solidFill>
                  <a:schemeClr val="tx1"/>
                </a:solidFill>
              </a:rPr>
              <a:t>Error </a:t>
            </a:r>
            <a:r>
              <a:rPr lang="de-CH" dirty="0" err="1">
                <a:solidFill>
                  <a:schemeClr val="tx1"/>
                </a:solidFill>
              </a:rPr>
              <a:t>Detection</a:t>
            </a:r>
            <a:r>
              <a:rPr lang="de-CH" dirty="0">
                <a:solidFill>
                  <a:schemeClr val="tx1"/>
                </a:solidFill>
              </a:rPr>
              <a:t>: CRC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CRC 8  	=  	8-bit CRC  	= 	256 CRC Werte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CRC 16 	= 	16-bit CRC 	= 	65’536 CRC Werte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Wahrscheinlichkeit, einen Fehler nicht zu bemerken = 1/256 resp. 1/ 65’536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Hardware CRC</a:t>
            </a:r>
          </a:p>
        </p:txBody>
      </p:sp>
    </p:spTree>
    <p:extLst>
      <p:ext uri="{BB962C8B-B14F-4D97-AF65-F5344CB8AC3E}">
        <p14:creationId xmlns:p14="http://schemas.microsoft.com/office/powerpoint/2010/main" val="1297185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2E762-18F2-4F25-9688-9C8469DA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Zuverlässigkeit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0E66BD-F356-4EE7-92B5-DD399DB2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26</a:t>
            </a:fld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5D97137-15A0-44D4-94FF-EC8D40CA7C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" b="4510"/>
          <a:stretch/>
        </p:blipFill>
        <p:spPr>
          <a:xfrm>
            <a:off x="8888186" y="179614"/>
            <a:ext cx="3077366" cy="6154252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E3985C5C-8157-4B81-87CC-EC5FC0EBAB02}"/>
              </a:ext>
            </a:extLst>
          </p:cNvPr>
          <p:cNvSpPr txBox="1">
            <a:spLocks/>
          </p:cNvSpPr>
          <p:nvPr/>
        </p:nvSpPr>
        <p:spPr>
          <a:xfrm>
            <a:off x="1162386" y="1778311"/>
            <a:ext cx="9993294" cy="4476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de-CH" dirty="0">
                <a:solidFill>
                  <a:schemeClr val="tx1"/>
                </a:solidFill>
              </a:rPr>
              <a:t>Datenverlust: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Dauernder Datenversand, wenn innerhalb eines </a:t>
            </a:r>
            <a:br>
              <a:rPr lang="de-CH" dirty="0">
                <a:solidFill>
                  <a:schemeClr val="tx1"/>
                </a:solidFill>
              </a:rPr>
            </a:br>
            <a:r>
              <a:rPr lang="de-CH" dirty="0">
                <a:solidFill>
                  <a:schemeClr val="tx1"/>
                </a:solidFill>
              </a:rPr>
              <a:t>Timeouts das </a:t>
            </a:r>
            <a:r>
              <a:rPr lang="de-CH" dirty="0" err="1">
                <a:solidFill>
                  <a:schemeClr val="tx1"/>
                </a:solidFill>
              </a:rPr>
              <a:t>Acknowledge</a:t>
            </a:r>
            <a:r>
              <a:rPr lang="de-CH" dirty="0">
                <a:solidFill>
                  <a:schemeClr val="tx1"/>
                </a:solidFill>
              </a:rPr>
              <a:t> nicht kommt, wird</a:t>
            </a:r>
            <a:br>
              <a:rPr lang="de-CH" dirty="0">
                <a:solidFill>
                  <a:schemeClr val="tx1"/>
                </a:solidFill>
              </a:rPr>
            </a:br>
            <a:r>
              <a:rPr lang="de-CH" dirty="0">
                <a:solidFill>
                  <a:schemeClr val="tx1"/>
                </a:solidFill>
              </a:rPr>
              <a:t>Paket nochmal versandt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269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2E762-18F2-4F25-9688-9C8469DA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Zuverlässigkeit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0E66BD-F356-4EE7-92B5-DD399DB2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27</a:t>
            </a:fld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7E47C6F-9ACA-471D-B79B-936DB7D422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3" b="5815"/>
          <a:stretch/>
        </p:blipFill>
        <p:spPr>
          <a:xfrm>
            <a:off x="6096000" y="1816814"/>
            <a:ext cx="2800350" cy="4459720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FE3AED8-84F8-411C-A8F4-ADEAD8ECDAAC}"/>
              </a:ext>
            </a:extLst>
          </p:cNvPr>
          <p:cNvSpPr txBox="1">
            <a:spLocks/>
          </p:cNvSpPr>
          <p:nvPr/>
        </p:nvSpPr>
        <p:spPr>
          <a:xfrm>
            <a:off x="1162386" y="1778311"/>
            <a:ext cx="9993294" cy="4476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de-CH" dirty="0">
                <a:solidFill>
                  <a:schemeClr val="tx1"/>
                </a:solidFill>
              </a:rPr>
              <a:t>Datenverlust: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Jedes Paket wird zuerst bestätigt</a:t>
            </a:r>
            <a:br>
              <a:rPr lang="de-CH" dirty="0">
                <a:solidFill>
                  <a:schemeClr val="tx1"/>
                </a:solidFill>
              </a:rPr>
            </a:br>
            <a:r>
              <a:rPr lang="de-CH" dirty="0">
                <a:solidFill>
                  <a:schemeClr val="tx1"/>
                </a:solidFill>
              </a:rPr>
              <a:t>bevor das nächste versendet wird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30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2E762-18F2-4F25-9688-9C8469DA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Zuverlässigkeit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0E66BD-F356-4EE7-92B5-DD399DB2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28</a:t>
            </a:fld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08826E-36FC-4C22-B77F-2529F43D54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5" b="6305"/>
          <a:stretch/>
        </p:blipFill>
        <p:spPr>
          <a:xfrm>
            <a:off x="6693318" y="1778311"/>
            <a:ext cx="3343311" cy="4472373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6D4901E-627A-43F9-ABF7-E624BD9EFE9D}"/>
              </a:ext>
            </a:extLst>
          </p:cNvPr>
          <p:cNvSpPr txBox="1">
            <a:spLocks/>
          </p:cNvSpPr>
          <p:nvPr/>
        </p:nvSpPr>
        <p:spPr>
          <a:xfrm>
            <a:off x="1162386" y="1778311"/>
            <a:ext cx="9993294" cy="4476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de-CH" dirty="0">
                <a:solidFill>
                  <a:schemeClr val="tx1"/>
                </a:solidFill>
              </a:rPr>
              <a:t>Datenverlust: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Der Empfänger merkt, wenn eine </a:t>
            </a:r>
            <a:r>
              <a:rPr lang="de-CH" dirty="0" err="1">
                <a:solidFill>
                  <a:schemeClr val="tx1"/>
                </a:solidFill>
              </a:rPr>
              <a:t>Packetnummer</a:t>
            </a:r>
            <a:br>
              <a:rPr lang="de-CH" dirty="0">
                <a:solidFill>
                  <a:schemeClr val="tx1"/>
                </a:solidFill>
              </a:rPr>
            </a:br>
            <a:r>
              <a:rPr lang="de-CH" dirty="0">
                <a:solidFill>
                  <a:schemeClr val="tx1"/>
                </a:solidFill>
              </a:rPr>
              <a:t>fehlt und fordert das Packet nochmal an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562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31BC4D-4985-4C0E-AFF0-E313C717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29</a:t>
            </a:fld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98EA06-3E20-42A3-AADA-5E2123377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4144"/>
            <a:ext cx="12192000" cy="19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0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EF82E-3B39-4AFB-9B4F-460D6D73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Funktionalität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8C7435-8650-4897-AC45-5938D2B98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8" y="2263318"/>
            <a:ext cx="11887200" cy="336312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28ADE2E-1F74-4DB7-9FDE-B961900F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2483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056B7-4760-4730-8B8C-A28E0BD6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FreeRTOS</a:t>
            </a:r>
            <a:r>
              <a:rPr lang="de-CH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258225-3CFA-4C1B-9CE5-D1898300D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Version verwendet: V9.0.0 (Es gäbe noch V9.0.1)</a:t>
            </a:r>
          </a:p>
          <a:p>
            <a:r>
              <a:rPr lang="de-CH" dirty="0"/>
              <a:t>Aktuellste Version: V10.0.1</a:t>
            </a:r>
          </a:p>
          <a:p>
            <a:pPr lvl="1"/>
            <a:r>
              <a:rPr lang="de-CH" dirty="0"/>
              <a:t>Einführung von </a:t>
            </a:r>
            <a:r>
              <a:rPr lang="de-CH" dirty="0" err="1"/>
              <a:t>Streambuffers</a:t>
            </a:r>
            <a:r>
              <a:rPr lang="de-CH" dirty="0"/>
              <a:t> und </a:t>
            </a:r>
            <a:r>
              <a:rPr lang="de-CH" dirty="0" err="1"/>
              <a:t>Messagebuffers</a:t>
            </a:r>
            <a:r>
              <a:rPr lang="de-CH" dirty="0"/>
              <a:t>. Hier gibt es nur ein Reader und ein Sender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201168" lvl="1" indent="0">
              <a:buNone/>
            </a:pPr>
            <a:r>
              <a:rPr lang="de-CH" dirty="0"/>
              <a:t>Problem:</a:t>
            </a:r>
          </a:p>
          <a:p>
            <a:pPr marL="201168" lvl="1" indent="0">
              <a:buNone/>
            </a:pPr>
            <a:r>
              <a:rPr lang="de-CH" dirty="0"/>
              <a:t>HW Flow Control / SPI Handler / HW Buffer wird nicht genug schnell ausgelesen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5A9813-34A8-409E-8634-48D0B2B5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0869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AA5C4BF-BE69-4F0D-955E-29C39EAD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31</a:t>
            </a:fld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02902A-1307-45DC-8134-31D32FB72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7" y="101600"/>
            <a:ext cx="6641666" cy="612986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C506E2F-2216-4519-B02E-0B92FB665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048" y="868162"/>
            <a:ext cx="5213218" cy="45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5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FF673-D5E5-4B6E-9977-D24C864F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7D5711-944F-479D-87C0-383440C1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4</a:t>
            </a:fld>
            <a:endParaRPr lang="de-CH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E70D032-E7EC-4A20-B748-2F5EC7BA5564}"/>
              </a:ext>
            </a:extLst>
          </p:cNvPr>
          <p:cNvSpPr txBox="1">
            <a:spLocks/>
          </p:cNvSpPr>
          <p:nvPr/>
        </p:nvSpPr>
        <p:spPr>
          <a:xfrm>
            <a:off x="1162386" y="1778311"/>
            <a:ext cx="9993294" cy="452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de-CH" sz="2400" b="1" dirty="0">
                <a:solidFill>
                  <a:schemeClr val="tx1"/>
                </a:solidFill>
              </a:rPr>
              <a:t>Zuverlässigkeit: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400" dirty="0">
                <a:solidFill>
                  <a:schemeClr val="tx1"/>
                </a:solidFill>
              </a:rPr>
              <a:t>10% - 20% Datenverlust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400" dirty="0">
                <a:solidFill>
                  <a:schemeClr val="tx1"/>
                </a:solidFill>
              </a:rPr>
              <a:t>Interferenz -&gt; Fehlerhafte Daten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400" dirty="0">
                <a:solidFill>
                  <a:schemeClr val="tx1"/>
                </a:solidFill>
              </a:rPr>
              <a:t>Verschiedene Modems/Kanäle mit verschiedenen Übertragungscharakteristiken</a:t>
            </a: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de-CH" sz="2400" dirty="0">
              <a:solidFill>
                <a:schemeClr val="tx1"/>
              </a:solidFill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de-CH" sz="2400" b="1" dirty="0">
                <a:solidFill>
                  <a:schemeClr val="tx1"/>
                </a:solidFill>
              </a:rPr>
              <a:t>Vertraulichkeit: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400" dirty="0">
                <a:solidFill>
                  <a:schemeClr val="tx1"/>
                </a:solidFill>
              </a:rPr>
              <a:t>Kommunikation nicht </a:t>
            </a:r>
            <a:r>
              <a:rPr lang="de-CH" sz="2400" dirty="0" err="1">
                <a:solidFill>
                  <a:schemeClr val="tx1"/>
                </a:solidFill>
              </a:rPr>
              <a:t>abhörbar</a:t>
            </a:r>
            <a:r>
              <a:rPr lang="de-CH" sz="2400" dirty="0">
                <a:solidFill>
                  <a:schemeClr val="tx1"/>
                </a:solidFill>
              </a:rPr>
              <a:t> / manipulierbar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400" dirty="0">
                <a:solidFill>
                  <a:schemeClr val="tx1"/>
                </a:solidFill>
              </a:rPr>
              <a:t>Keine Manipulation der geloggten Flugdaten (Black Box)</a:t>
            </a:r>
          </a:p>
        </p:txBody>
      </p:sp>
    </p:spTree>
    <p:extLst>
      <p:ext uri="{BB962C8B-B14F-4D97-AF65-F5344CB8AC3E}">
        <p14:creationId xmlns:p14="http://schemas.microsoft.com/office/powerpoint/2010/main" val="17426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Hardware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7B3E66B-9CAC-475E-BC03-531612F0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5</a:t>
            </a:fld>
            <a:endParaRPr lang="de-CH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CE6E3F7-786F-43EA-B4B5-777E3F0ECD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14" y="1933450"/>
            <a:ext cx="6116217" cy="426415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9BB79E2-9511-4D7D-A0AD-59839BBA5A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97432" y="3484567"/>
            <a:ext cx="4264151" cy="11619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3EF7EDA-5F6F-4097-87B7-072677DBFB8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" t="18339" r="8889" b="17079"/>
          <a:stretch/>
        </p:blipFill>
        <p:spPr>
          <a:xfrm rot="5400000">
            <a:off x="6609307" y="3154315"/>
            <a:ext cx="4264151" cy="182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6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000A3829-D2AB-41CC-93F6-00E90BAD898B}"/>
              </a:ext>
            </a:extLst>
          </p:cNvPr>
          <p:cNvSpPr/>
          <p:nvPr/>
        </p:nvSpPr>
        <p:spPr>
          <a:xfrm>
            <a:off x="5752848" y="1526019"/>
            <a:ext cx="5807348" cy="387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E49072-E4BB-4615-843B-DDFAF996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Status der VA1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DC0B701-B4EB-440D-AD1F-B1938E10F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335" y="0"/>
            <a:ext cx="6660688" cy="622241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96DCA1-1B80-4DE5-9694-482F7801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112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196D5C4-4292-49F3-84B5-FBE74DA2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7</a:t>
            </a:fld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2EE55DD-709D-468A-A10A-424610D18F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7"/>
          <a:stretch/>
        </p:blipFill>
        <p:spPr>
          <a:xfrm>
            <a:off x="-524540" y="-60793"/>
            <a:ext cx="13687005" cy="70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5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FF78C-6E33-4816-A110-E6CD8774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11332"/>
          </a:xfrm>
        </p:spPr>
        <p:txBody>
          <a:bodyPr/>
          <a:lstStyle/>
          <a:p>
            <a:r>
              <a:rPr lang="de-CH" dirty="0" err="1"/>
              <a:t>Logging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55A9DD-EB6E-405B-90DC-EA639FBC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8</a:t>
            </a:fld>
            <a:endParaRPr lang="de-CH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92A1469-5276-4C9E-98B4-6DE31F25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653" y="1148316"/>
            <a:ext cx="9908545" cy="51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6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869E9-5C49-4C70-9CB7-4BCA8DF4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Systemanalyse mit </a:t>
            </a:r>
            <a:r>
              <a:rPr lang="de-CH" dirty="0" err="1"/>
              <a:t>Percepio</a:t>
            </a:r>
            <a:r>
              <a:rPr lang="de-CH" dirty="0"/>
              <a:t> Trace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3DD7EB-F461-41C5-A9C9-C5C77DDA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9</a:t>
            </a:fld>
            <a:endParaRPr lang="de-CH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ACBA22A-4C5E-4EBB-AC60-8FE0713B3F12}"/>
              </a:ext>
            </a:extLst>
          </p:cNvPr>
          <p:cNvSpPr txBox="1">
            <a:spLocks/>
          </p:cNvSpPr>
          <p:nvPr/>
        </p:nvSpPr>
        <p:spPr>
          <a:xfrm>
            <a:off x="1162386" y="1778311"/>
            <a:ext cx="9993294" cy="452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>
                <a:solidFill>
                  <a:schemeClr val="tx1"/>
                </a:solidFill>
              </a:rPr>
              <a:t>Memory </a:t>
            </a:r>
            <a:r>
              <a:rPr lang="de-CH" sz="2800" dirty="0" err="1">
                <a:solidFill>
                  <a:schemeClr val="tx1"/>
                </a:solidFill>
              </a:rPr>
              <a:t>Leaks</a:t>
            </a:r>
            <a:endParaRPr lang="de-CH" sz="2800" dirty="0">
              <a:solidFill>
                <a:schemeClr val="tx1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>
                <a:solidFill>
                  <a:schemeClr val="tx1"/>
                </a:solidFill>
              </a:rPr>
              <a:t>Systemdynamik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800" dirty="0">
                <a:solidFill>
                  <a:schemeClr val="tx1"/>
                </a:solidFill>
              </a:rPr>
              <a:t>Systemperformance</a:t>
            </a:r>
          </a:p>
          <a:p>
            <a:pPr marL="598608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400" dirty="0">
                <a:solidFill>
                  <a:schemeClr val="tx1"/>
                </a:solidFill>
              </a:rPr>
              <a:t>Für Verschlüsselung</a:t>
            </a:r>
          </a:p>
          <a:p>
            <a:pPr marL="598608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sz="2400" dirty="0">
                <a:solidFill>
                  <a:schemeClr val="tx1"/>
                </a:solidFill>
              </a:rPr>
              <a:t>Für Error </a:t>
            </a:r>
            <a:r>
              <a:rPr lang="de-CH" sz="2400" dirty="0" err="1">
                <a:solidFill>
                  <a:schemeClr val="tx1"/>
                </a:solidFill>
              </a:rPr>
              <a:t>Correction</a:t>
            </a:r>
            <a:endParaRPr lang="de-CH" sz="2400" dirty="0">
              <a:solidFill>
                <a:schemeClr val="tx1"/>
              </a:solidFill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de-CH" sz="2800" dirty="0">
              <a:solidFill>
                <a:schemeClr val="tx1"/>
              </a:solidFill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de-CH" sz="2800" dirty="0">
                <a:solidFill>
                  <a:schemeClr val="tx1"/>
                </a:solidFill>
              </a:rPr>
              <a:t>-&gt; Systemoptimierung</a:t>
            </a:r>
          </a:p>
        </p:txBody>
      </p:sp>
    </p:spTree>
    <p:extLst>
      <p:ext uri="{BB962C8B-B14F-4D97-AF65-F5344CB8AC3E}">
        <p14:creationId xmlns:p14="http://schemas.microsoft.com/office/powerpoint/2010/main" val="373428033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1703</Words>
  <Application>Microsoft Office PowerPoint</Application>
  <PresentationFormat>Breitbild</PresentationFormat>
  <Paragraphs>353</Paragraphs>
  <Slides>31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Wingdings 2</vt:lpstr>
      <vt:lpstr>HDOfficeLightV0</vt:lpstr>
      <vt:lpstr>1_HDOfficeLightV0</vt:lpstr>
      <vt:lpstr>Rückblick</vt:lpstr>
      <vt:lpstr>Secure &amp; Reliable  Data Communication  for Robotics</vt:lpstr>
      <vt:lpstr>Inhalt</vt:lpstr>
      <vt:lpstr>Funktionalität</vt:lpstr>
      <vt:lpstr>Aufgabenstellung</vt:lpstr>
      <vt:lpstr>Hardware</vt:lpstr>
      <vt:lpstr>Status der VA1 </vt:lpstr>
      <vt:lpstr>PowerPoint-Präsentation</vt:lpstr>
      <vt:lpstr>Logging</vt:lpstr>
      <vt:lpstr>Systemanalyse mit Percepio Trace</vt:lpstr>
      <vt:lpstr>PowerPoint-Präsentation</vt:lpstr>
      <vt:lpstr>PowerPoint-Präsentation</vt:lpstr>
      <vt:lpstr>PowerPoint-Präsentation</vt:lpstr>
      <vt:lpstr>PowerPoint-Präsentation</vt:lpstr>
      <vt:lpstr>Zuverlässigkeit</vt:lpstr>
      <vt:lpstr>Modem Konfiguration</vt:lpstr>
      <vt:lpstr>Zuverlässigkeit</vt:lpstr>
      <vt:lpstr>Zuverlässigkeit</vt:lpstr>
      <vt:lpstr>Modem Konfiguration</vt:lpstr>
      <vt:lpstr>Informationssicherheit</vt:lpstr>
      <vt:lpstr>Vertraulichkeit</vt:lpstr>
      <vt:lpstr>Modem Konfiguration</vt:lpstr>
      <vt:lpstr>Integrität / Authentizität</vt:lpstr>
      <vt:lpstr>Nächste Schritte</vt:lpstr>
      <vt:lpstr>Fragen?</vt:lpstr>
      <vt:lpstr>Zuverlässigkeit</vt:lpstr>
      <vt:lpstr>Zuverlässigkeit</vt:lpstr>
      <vt:lpstr>Zuverlässigkeit</vt:lpstr>
      <vt:lpstr>Zuverlässigkeit</vt:lpstr>
      <vt:lpstr>PowerPoint-Präsentation</vt:lpstr>
      <vt:lpstr>FreeRTOS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Sensoranbindung mit IO-Link</dc:title>
  <dc:creator>Schmidiger Stefanie TA.E.1301</dc:creator>
  <cp:lastModifiedBy>Stefanie</cp:lastModifiedBy>
  <cp:revision>340</cp:revision>
  <dcterms:created xsi:type="dcterms:W3CDTF">2016-04-20T12:09:01Z</dcterms:created>
  <dcterms:modified xsi:type="dcterms:W3CDTF">2018-04-18T06:55:03Z</dcterms:modified>
</cp:coreProperties>
</file>