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7" r:id="rId3"/>
    <p:sldId id="278" r:id="rId4"/>
    <p:sldId id="292" r:id="rId5"/>
    <p:sldId id="291" r:id="rId6"/>
    <p:sldId id="284" r:id="rId7"/>
    <p:sldId id="281" r:id="rId8"/>
    <p:sldId id="282" r:id="rId9"/>
    <p:sldId id="286" r:id="rId10"/>
    <p:sldId id="287" r:id="rId11"/>
    <p:sldId id="285" r:id="rId12"/>
    <p:sldId id="290" r:id="rId13"/>
    <p:sldId id="288" r:id="rId14"/>
    <p:sldId id="289" r:id="rId15"/>
    <p:sldId id="283" r:id="rId16"/>
    <p:sldId id="280" r:id="rId17"/>
    <p:sldId id="294" r:id="rId18"/>
    <p:sldId id="293" r:id="rId19"/>
    <p:sldId id="261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000"/>
    <a:srgbClr val="2F5597"/>
    <a:srgbClr val="B42A2A"/>
    <a:srgbClr val="FF5050"/>
    <a:srgbClr val="3A68BC"/>
    <a:srgbClr val="203864"/>
    <a:srgbClr val="27457B"/>
    <a:srgbClr val="1B3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66858" autoAdjust="0"/>
  </p:normalViewPr>
  <p:slideViewPr>
    <p:cSldViewPr snapToGrid="0">
      <p:cViewPr varScale="1">
        <p:scale>
          <a:sx n="57" d="100"/>
          <a:sy n="57" d="100"/>
        </p:scale>
        <p:origin x="2429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F6BAB-D302-4716-B398-364779CB0579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D19B2-CF41-4E54-AFC1-9B0F654C2D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2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Ich begrüsse euch zur Abschlusspräsentation meiner Vertiefungsarbeit2 mit dem Titel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8685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Foreward</a:t>
            </a:r>
            <a:r>
              <a:rPr lang="de-CH" dirty="0"/>
              <a:t> Error </a:t>
            </a:r>
            <a:r>
              <a:rPr lang="de-CH" dirty="0" err="1"/>
              <a:t>Correction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720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VA1: Implementierung der Grundfunktionalität: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Konfigurationsmöglichkeiten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Acknowledges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Resend</a:t>
            </a:r>
            <a:r>
              <a:rPr lang="de-CH" dirty="0"/>
              <a:t> </a:t>
            </a:r>
            <a:r>
              <a:rPr lang="de-CH" dirty="0" err="1"/>
              <a:t>Behaviour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Stand VA1: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Basics implementiert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Refactoring</a:t>
            </a:r>
            <a:r>
              <a:rPr lang="de-CH" dirty="0"/>
              <a:t> nötig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Nur Grundfunktionalität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Nicht extensiv getestet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Reliability</a:t>
            </a:r>
            <a:r>
              <a:rPr lang="de-CH" dirty="0"/>
              <a:t> = Zuverlässigkeit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41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Erweiterung der Konfigurationsmöglichkeiten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Aufräumen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Logger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720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Analyse des Laufzeitverhaltens des Systems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15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Erfolgreicher Linkaufbau ohne </a:t>
            </a:r>
            <a:r>
              <a:rPr lang="de-CH" dirty="0" err="1"/>
              <a:t>GoLay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769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Reliability</a:t>
            </a:r>
            <a:r>
              <a:rPr lang="de-CH" dirty="0"/>
              <a:t> = Zuverlässigkeit</a:t>
            </a:r>
          </a:p>
          <a:p>
            <a:r>
              <a:rPr lang="de-CH" dirty="0" err="1"/>
              <a:t>Redundancy</a:t>
            </a:r>
            <a:r>
              <a:rPr lang="de-CH" dirty="0"/>
              <a:t> = Redundanz</a:t>
            </a:r>
          </a:p>
          <a:p>
            <a:r>
              <a:rPr lang="de-CH" dirty="0" err="1"/>
              <a:t>Retransmission</a:t>
            </a:r>
            <a:r>
              <a:rPr lang="de-CH" dirty="0"/>
              <a:t> = nochmalige Übertragung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812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Retransmission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(nochmalige Übertragung):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Auslagerung des </a:t>
            </a:r>
            <a:r>
              <a:rPr lang="de-CH" dirty="0" err="1"/>
              <a:t>Acknowledge</a:t>
            </a:r>
            <a:r>
              <a:rPr lang="de-CH" dirty="0"/>
              <a:t> Handling in Transport Handler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Erweiterung der Konfigurationsmöglichkeiten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Doppelversand desselben Pakets möglich über verschiedene Wireless Kanäle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435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s/n = Paketverlustfaktor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18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Erweiterung der Konfigurationsmöglichkeiten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B2-CF41-4E54-AFC1-9B0F654C2D3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98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Ubuntu Light" panose="020B03040306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7FA74B-CAE9-4772-9CB1-4D223C23BD32}"/>
              </a:ext>
            </a:extLst>
          </p:cNvPr>
          <p:cNvSpPr/>
          <p:nvPr userDrawn="1"/>
        </p:nvSpPr>
        <p:spPr>
          <a:xfrm>
            <a:off x="0" y="6599208"/>
            <a:ext cx="9144000" cy="258792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latin typeface="Ubuntu Light" panose="020B0304030602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CFC9903-76BD-4FA2-B99C-2938E1AB83D2}"/>
              </a:ext>
            </a:extLst>
          </p:cNvPr>
          <p:cNvSpPr/>
          <p:nvPr userDrawn="1"/>
        </p:nvSpPr>
        <p:spPr>
          <a:xfrm>
            <a:off x="2232734" y="6599208"/>
            <a:ext cx="6911266" cy="258792"/>
          </a:xfrm>
          <a:prstGeom prst="rect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latin typeface="Ubuntu Light" panose="020B0304030602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CFAFC5-D8B4-4BB5-80C7-BC9A63D79987}"/>
              </a:ext>
            </a:extLst>
          </p:cNvPr>
          <p:cNvSpPr/>
          <p:nvPr userDrawn="1"/>
        </p:nvSpPr>
        <p:spPr>
          <a:xfrm>
            <a:off x="6312022" y="6599208"/>
            <a:ext cx="2831977" cy="258792"/>
          </a:xfrm>
          <a:prstGeom prst="rect">
            <a:avLst/>
          </a:prstGeom>
          <a:solidFill>
            <a:srgbClr val="3A6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latin typeface="Ubuntu Light" panose="020B030403060203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3B9D2FA-5B16-485D-837B-C783CDF35F29}"/>
              </a:ext>
            </a:extLst>
          </p:cNvPr>
          <p:cNvSpPr txBox="1">
            <a:spLocks/>
          </p:cNvSpPr>
          <p:nvPr userDrawn="1"/>
        </p:nvSpPr>
        <p:spPr>
          <a:xfrm>
            <a:off x="0" y="657200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latin typeface="Ubuntu Light" panose="020B0304030602030204" pitchFamily="34" charset="0"/>
              </a:rPr>
              <a:t>S. </a:t>
            </a:r>
            <a:r>
              <a:rPr lang="de-CH" dirty="0" err="1">
                <a:latin typeface="Ubuntu Light" panose="020B0304030602030204" pitchFamily="34" charset="0"/>
              </a:rPr>
              <a:t>Schmidiger</a:t>
            </a:r>
            <a:endParaRPr lang="de-CH" dirty="0">
              <a:latin typeface="Ubuntu Light" panose="020B030403060203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4D63655-C66B-48CA-9135-9F818F8AE85E}"/>
              </a:ext>
            </a:extLst>
          </p:cNvPr>
          <p:cNvSpPr txBox="1">
            <a:spLocks/>
          </p:cNvSpPr>
          <p:nvPr userDrawn="1"/>
        </p:nvSpPr>
        <p:spPr>
          <a:xfrm>
            <a:off x="2095130" y="6572005"/>
            <a:ext cx="437669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dirty="0">
                <a:latin typeface="Ubuntu Light" panose="020B0304030602030204" pitchFamily="34" charset="0"/>
              </a:rPr>
              <a:t>Secure and Reliable Data Communications </a:t>
            </a:r>
            <a:r>
              <a:rPr lang="de-CH" dirty="0" err="1">
                <a:latin typeface="Ubuntu Light" panose="020B0304030602030204" pitchFamily="34" charset="0"/>
              </a:rPr>
              <a:t>for</a:t>
            </a:r>
            <a:r>
              <a:rPr lang="de-CH" dirty="0">
                <a:latin typeface="Ubuntu Light" panose="020B0304030602030204" pitchFamily="34" charset="0"/>
              </a:rPr>
              <a:t> Robotics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EDBBCC-A482-404F-A288-3A94B15B0CDA}"/>
              </a:ext>
            </a:extLst>
          </p:cNvPr>
          <p:cNvSpPr txBox="1">
            <a:spLocks/>
          </p:cNvSpPr>
          <p:nvPr userDrawn="1"/>
        </p:nvSpPr>
        <p:spPr>
          <a:xfrm>
            <a:off x="7053171" y="657200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>
                <a:latin typeface="Ubuntu Light" panose="020B0304030602030204" pitchFamily="34" charset="0"/>
              </a:rPr>
              <a:t>20.06.2018 | </a:t>
            </a:r>
            <a:fld id="{662E9EBD-3E31-4C58-B4FA-B061C7BE7819}" type="slidenum">
              <a:rPr lang="de-CH" smtClean="0">
                <a:latin typeface="Ubuntu Light" panose="020B0304030602030204" pitchFamily="34" charset="0"/>
              </a:rPr>
              <a:pPr/>
              <a:t>‹Nr.›</a:t>
            </a:fld>
            <a:endParaRPr lang="de-CH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0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F. Neracher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E9EBD-3E31-4C58-B4FA-B061C7BE78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35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F. Neracher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E9EBD-3E31-4C58-B4FA-B061C7BE78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38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4EDAF6E-3A3C-467D-A454-5C7C29787CE3}"/>
              </a:ext>
            </a:extLst>
          </p:cNvPr>
          <p:cNvSpPr/>
          <p:nvPr userDrawn="1"/>
        </p:nvSpPr>
        <p:spPr>
          <a:xfrm>
            <a:off x="0" y="6599208"/>
            <a:ext cx="9144000" cy="258792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latin typeface="Ubuntu Light" panose="020B030403060203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C840264-79AF-4D0D-A22A-8E69C4C2690A}"/>
              </a:ext>
            </a:extLst>
          </p:cNvPr>
          <p:cNvSpPr/>
          <p:nvPr userDrawn="1"/>
        </p:nvSpPr>
        <p:spPr>
          <a:xfrm>
            <a:off x="2539014" y="6599208"/>
            <a:ext cx="6604986" cy="258792"/>
          </a:xfrm>
          <a:prstGeom prst="rect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latin typeface="Ubuntu Light" panose="020B030403060203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31F4F16-89DA-47C5-91D5-78F010EE234C}"/>
              </a:ext>
            </a:extLst>
          </p:cNvPr>
          <p:cNvSpPr/>
          <p:nvPr userDrawn="1"/>
        </p:nvSpPr>
        <p:spPr>
          <a:xfrm>
            <a:off x="6627180" y="6599208"/>
            <a:ext cx="2516819" cy="2587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latin typeface="Ubuntu Light" panose="020B03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326"/>
            <a:ext cx="7886700" cy="4960638"/>
          </a:xfrm>
        </p:spPr>
        <p:txBody>
          <a:bodyPr/>
          <a:lstStyle>
            <a:lvl1pPr>
              <a:lnSpc>
                <a:spcPct val="150000"/>
              </a:lnSpc>
              <a:defRPr sz="2200">
                <a:latin typeface="Ubuntu Light" panose="020B0304030602030204" pitchFamily="34" charset="0"/>
              </a:defRPr>
            </a:lvl1pPr>
            <a:lvl2pPr>
              <a:lnSpc>
                <a:spcPct val="150000"/>
              </a:lnSpc>
              <a:defRPr sz="2200">
                <a:latin typeface="Ubuntu Light" panose="020B0304030602030204" pitchFamily="34" charset="0"/>
              </a:defRPr>
            </a:lvl2pPr>
            <a:lvl3pPr>
              <a:lnSpc>
                <a:spcPct val="150000"/>
              </a:lnSpc>
              <a:defRPr>
                <a:latin typeface="Ubuntu Light" panose="020B0304030602030204" pitchFamily="34" charset="0"/>
              </a:defRPr>
            </a:lvl3pPr>
            <a:lvl4pPr>
              <a:lnSpc>
                <a:spcPct val="150000"/>
              </a:lnSpc>
              <a:defRPr>
                <a:latin typeface="Ubuntu Light" panose="020B0304030602030204" pitchFamily="34" charset="0"/>
              </a:defRPr>
            </a:lvl4pPr>
            <a:lvl5pPr>
              <a:lnSpc>
                <a:spcPct val="150000"/>
              </a:lnSpc>
              <a:defRPr>
                <a:latin typeface="Ubuntu Light" panose="020B0304030602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862453B-0B33-4AAF-85B6-01700275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200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de-DE" dirty="0"/>
              <a:t>S. </a:t>
            </a:r>
            <a:r>
              <a:rPr lang="de-DE" dirty="0" err="1"/>
              <a:t>Schmidiger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4658FC-7587-4ADA-B684-43C2A7066E4F}"/>
              </a:ext>
            </a:extLst>
          </p:cNvPr>
          <p:cNvSpPr/>
          <p:nvPr userDrawn="1"/>
        </p:nvSpPr>
        <p:spPr>
          <a:xfrm>
            <a:off x="0" y="0"/>
            <a:ext cx="9144000" cy="8432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latin typeface="Ubuntu Light" panose="020B03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77470"/>
            <a:ext cx="7886700" cy="1097280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E7F32D-6C77-409F-AB46-A87ABC64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3171" y="657200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BC6E0-3A74-4CB9-B4E0-9191FA9C71D7}"/>
              </a:ext>
            </a:extLst>
          </p:cNvPr>
          <p:cNvSpPr txBox="1">
            <a:spLocks/>
          </p:cNvSpPr>
          <p:nvPr userDrawn="1"/>
        </p:nvSpPr>
        <p:spPr>
          <a:xfrm>
            <a:off x="2104008" y="6572005"/>
            <a:ext cx="49491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dirty="0">
                <a:latin typeface="Ubuntu Light" panose="020B0304030602030204" pitchFamily="34" charset="0"/>
              </a:rPr>
              <a:t>Secure and Reliable Data Communications </a:t>
            </a:r>
            <a:r>
              <a:rPr lang="de-CH" dirty="0" err="1">
                <a:latin typeface="Ubuntu Light" panose="020B0304030602030204" pitchFamily="34" charset="0"/>
              </a:rPr>
              <a:t>for</a:t>
            </a:r>
            <a:r>
              <a:rPr lang="de-CH" dirty="0">
                <a:latin typeface="Ubuntu Light" panose="020B0304030602030204" pitchFamily="34" charset="0"/>
              </a:rPr>
              <a:t> Robotics </a:t>
            </a:r>
          </a:p>
        </p:txBody>
      </p:sp>
    </p:spTree>
    <p:extLst>
      <p:ext uri="{BB962C8B-B14F-4D97-AF65-F5344CB8AC3E}">
        <p14:creationId xmlns:p14="http://schemas.microsoft.com/office/powerpoint/2010/main" val="159864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F. Neracher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E9EBD-3E31-4C58-B4FA-B061C7BE78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55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F. Neracher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E9EBD-3E31-4C58-B4FA-B061C7BE78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13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F. Neracher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E9EBD-3E31-4C58-B4FA-B061C7BE78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35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F. Neracher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E9EBD-3E31-4C58-B4FA-B061C7BE78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04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F. Neracher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E9EBD-3E31-4C58-B4FA-B061C7BE78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47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F. Neracher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E9EBD-3E31-4C58-B4FA-B061C7BE78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8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F. Neracher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E9EBD-3E31-4C58-B4FA-B061C7BE78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518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443EE85-2BB7-47B7-B9F1-73FBDE11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F. Neracher</a:t>
            </a:r>
            <a:endParaRPr lang="de-CH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C00E2BE-B80C-48CE-8841-B9AD9B0D1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FDDD525-30C6-48D2-B505-C8D50CA0D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CH" dirty="0"/>
              <a:t>20.06.2018 | </a:t>
            </a:r>
            <a:fld id="{662E9EBD-3E31-4C58-B4FA-B061C7BE781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7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 Light" panose="020B03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EC434-38DD-4787-9B56-0E0EA801C1BA}"/>
              </a:ext>
            </a:extLst>
          </p:cNvPr>
          <p:cNvSpPr/>
          <p:nvPr/>
        </p:nvSpPr>
        <p:spPr>
          <a:xfrm>
            <a:off x="435005" y="992777"/>
            <a:ext cx="8269549" cy="1140824"/>
          </a:xfrm>
          <a:prstGeom prst="round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bg1"/>
                </a:solidFill>
                <a:latin typeface="Ubuntu Light" panose="020B0304030602030204" pitchFamily="34" charset="0"/>
              </a:rPr>
              <a:t>Secure and Reliable Data Communication </a:t>
            </a:r>
            <a:r>
              <a:rPr lang="de-CH" sz="2800" dirty="0" err="1">
                <a:solidFill>
                  <a:schemeClr val="bg1"/>
                </a:solidFill>
                <a:latin typeface="Ubuntu Light" panose="020B0304030602030204" pitchFamily="34" charset="0"/>
              </a:rPr>
              <a:t>for</a:t>
            </a:r>
            <a:r>
              <a:rPr lang="de-CH" sz="2800" dirty="0">
                <a:solidFill>
                  <a:schemeClr val="bg1"/>
                </a:solidFill>
                <a:latin typeface="Ubuntu Light" panose="020B0304030602030204" pitchFamily="34" charset="0"/>
              </a:rPr>
              <a:t> Robotics</a:t>
            </a:r>
            <a:br>
              <a:rPr lang="de-CH" sz="2400" dirty="0">
                <a:solidFill>
                  <a:schemeClr val="bg1"/>
                </a:solidFill>
                <a:latin typeface="Ubuntu Light" panose="020B0304030602030204" pitchFamily="34" charset="0"/>
              </a:rPr>
            </a:br>
            <a:r>
              <a:rPr lang="de-CH" sz="1100" dirty="0">
                <a:solidFill>
                  <a:schemeClr val="bg1"/>
                </a:solidFill>
                <a:latin typeface="Ubuntu Light" panose="020B0304030602030204" pitchFamily="34" charset="0"/>
              </a:rPr>
              <a:t> </a:t>
            </a:r>
            <a:br>
              <a:rPr lang="de-CH" sz="2400" dirty="0">
                <a:solidFill>
                  <a:schemeClr val="bg1"/>
                </a:solidFill>
                <a:latin typeface="Ubuntu Light" panose="020B0304030602030204" pitchFamily="34" charset="0"/>
              </a:rPr>
            </a:br>
            <a:r>
              <a:rPr lang="de-CH" sz="2000" dirty="0">
                <a:solidFill>
                  <a:schemeClr val="bg1"/>
                </a:solidFill>
                <a:latin typeface="Ubuntu Light" panose="020B0304030602030204" pitchFamily="34" charset="0"/>
              </a:rPr>
              <a:t>VA2 Abschlusspräsentation</a:t>
            </a:r>
            <a:endParaRPr lang="de-CH" sz="2400" dirty="0">
              <a:solidFill>
                <a:schemeClr val="bg1"/>
              </a:solidFill>
              <a:latin typeface="Ubuntu Light" panose="020B0304030602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6F780C7-431F-4E34-858D-34D0C9711A72}"/>
              </a:ext>
            </a:extLst>
          </p:cNvPr>
          <p:cNvSpPr txBox="1"/>
          <p:nvPr/>
        </p:nvSpPr>
        <p:spPr>
          <a:xfrm>
            <a:off x="1053739" y="3108960"/>
            <a:ext cx="7036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latin typeface="Ubuntu Light" panose="020B0304030602030204" pitchFamily="34" charset="0"/>
              </a:rPr>
              <a:t>Stefanie </a:t>
            </a:r>
            <a:r>
              <a:rPr lang="de-CH" sz="2000" dirty="0" err="1">
                <a:latin typeface="Ubuntu Light" panose="020B0304030602030204" pitchFamily="34" charset="0"/>
              </a:rPr>
              <a:t>Schmidiger</a:t>
            </a:r>
            <a:br>
              <a:rPr lang="de-CH" sz="2000" dirty="0">
                <a:latin typeface="Ubuntu Light" panose="020B0304030602030204" pitchFamily="34" charset="0"/>
              </a:rPr>
            </a:br>
            <a:br>
              <a:rPr lang="de-CH" sz="2000" dirty="0">
                <a:latin typeface="Ubuntu Light" panose="020B0304030602030204" pitchFamily="34" charset="0"/>
              </a:rPr>
            </a:br>
            <a:r>
              <a:rPr lang="de-CH" sz="1600" dirty="0">
                <a:latin typeface="Ubuntu Light" panose="020B0304030602030204" pitchFamily="34" charset="0"/>
              </a:rPr>
              <a:t>HSLU – T&amp;A</a:t>
            </a:r>
          </a:p>
          <a:p>
            <a:pPr algn="ctr"/>
            <a:endParaRPr lang="de-CH" dirty="0">
              <a:latin typeface="Ubuntu Light" panose="020B0304030602030204" pitchFamily="34" charset="0"/>
            </a:endParaRPr>
          </a:p>
          <a:p>
            <a:pPr algn="ctr"/>
            <a:r>
              <a:rPr lang="de-CH" sz="2000" dirty="0">
                <a:latin typeface="Ubuntu Light" panose="020B0304030602030204" pitchFamily="34" charset="0"/>
              </a:rPr>
              <a:t>20. Juni 2018</a:t>
            </a:r>
          </a:p>
        </p:txBody>
      </p:sp>
    </p:spTree>
    <p:extLst>
      <p:ext uri="{BB962C8B-B14F-4D97-AF65-F5344CB8AC3E}">
        <p14:creationId xmlns:p14="http://schemas.microsoft.com/office/powerpoint/2010/main" val="67998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BDA912C-8787-46E9-9940-F9842AD56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/>
                  <a:t>Smart Wireless </a:t>
                </a:r>
                <a:r>
                  <a:rPr lang="de-CH" dirty="0" err="1"/>
                  <a:t>Selection</a:t>
                </a:r>
                <a:endParaRPr lang="de-CH" dirty="0"/>
              </a:p>
              <a:p>
                <a:pPr lvl="1"/>
                <a:r>
                  <a:rPr lang="de-CH" dirty="0" err="1"/>
                  <a:t>Active</a:t>
                </a:r>
                <a:r>
                  <a:rPr lang="de-CH" dirty="0"/>
                  <a:t> </a:t>
                </a:r>
                <a:r>
                  <a:rPr lang="de-CH" dirty="0" err="1"/>
                  <a:t>Probing</a:t>
                </a:r>
                <a:endParaRPr lang="de-CH" dirty="0"/>
              </a:p>
              <a:p>
                <a:pPr lvl="1"/>
                <a:endParaRPr lang="de-CH" dirty="0"/>
              </a:p>
              <a:p>
                <a:pPr lvl="1"/>
                <a:r>
                  <a:rPr lang="de-CH" dirty="0"/>
                  <a:t>Datenfilterung mit Fixed </a:t>
                </a:r>
                <a:r>
                  <a:rPr lang="de-CH" dirty="0" err="1"/>
                  <a:t>Window</a:t>
                </a:r>
                <a:r>
                  <a:rPr lang="de-CH" dirty="0"/>
                  <a:t> </a:t>
                </a:r>
                <a:r>
                  <a:rPr lang="de-CH" dirty="0" err="1"/>
                  <a:t>Interval</a:t>
                </a:r>
                <a:endParaRPr lang="de-CH" dirty="0"/>
              </a:p>
              <a:p>
                <a:pPr lvl="1"/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BDA912C-8787-46E9-9940-F9842AD56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03365C-B470-4B5F-9B76-FC943DAA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3E647A-8332-46DB-9930-FCC26754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Reliability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Transmission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668AE3-85D1-414F-99E7-41EF5B94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D8D035-9DAC-4C49-AA57-78FE93A15680}"/>
              </a:ext>
            </a:extLst>
          </p:cNvPr>
          <p:cNvSpPr txBox="1"/>
          <p:nvPr/>
        </p:nvSpPr>
        <p:spPr>
          <a:xfrm>
            <a:off x="3675530" y="4161519"/>
            <a:ext cx="4123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s = bestätigte Pakete</a:t>
            </a:r>
          </a:p>
          <a:p>
            <a:r>
              <a:rPr lang="de-CH" sz="1400" dirty="0"/>
              <a:t>n = alle gesendeten Pakete</a:t>
            </a:r>
          </a:p>
          <a:p>
            <a:r>
              <a:rPr lang="de-CH" sz="1400" dirty="0"/>
              <a:t>c = Kostenfunktion, aus Konfigurationsfile</a:t>
            </a:r>
          </a:p>
        </p:txBody>
      </p:sp>
    </p:spTree>
    <p:extLst>
      <p:ext uri="{BB962C8B-B14F-4D97-AF65-F5344CB8AC3E}">
        <p14:creationId xmlns:p14="http://schemas.microsoft.com/office/powerpoint/2010/main" val="111273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E1C001-BB10-4109-A30F-FF955E91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Availability</a:t>
            </a:r>
            <a:r>
              <a:rPr lang="de-CH" dirty="0"/>
              <a:t> -&gt; Zugriff sicherstellen</a:t>
            </a:r>
          </a:p>
          <a:p>
            <a:r>
              <a:rPr lang="de-CH" dirty="0" err="1"/>
              <a:t>Confidentiality</a:t>
            </a:r>
            <a:r>
              <a:rPr lang="de-CH" dirty="0"/>
              <a:t> -&gt; Verschlüsselung</a:t>
            </a:r>
          </a:p>
          <a:p>
            <a:r>
              <a:rPr lang="de-CH" dirty="0"/>
              <a:t>Integrity </a:t>
            </a:r>
            <a:r>
              <a:rPr lang="de-CH" dirty="0" err="1"/>
              <a:t>of</a:t>
            </a:r>
            <a:r>
              <a:rPr lang="de-CH" dirty="0"/>
              <a:t> Log Files (Black Box) -&gt; Hash </a:t>
            </a:r>
            <a:r>
              <a:rPr lang="de-CH" dirty="0" err="1"/>
              <a:t>value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5ECD4E-AC81-4E3E-9E23-870EDF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1FECCF2-DAC2-48C5-BC4C-6CC693A8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Security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A1D280-7E3D-43E9-9F2C-26B5F6C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124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1D0C7BD-BDB6-40AA-ACAA-754B48F3E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587003"/>
              </p:ext>
            </p:extLst>
          </p:nvPr>
        </p:nvGraphicFramePr>
        <p:xfrm>
          <a:off x="1482539" y="1128947"/>
          <a:ext cx="6178922" cy="533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520">
                  <a:extLst>
                    <a:ext uri="{9D8B030D-6E8A-4147-A177-3AD203B41FA5}">
                      <a16:colId xmlns:a16="http://schemas.microsoft.com/office/drawing/2014/main" val="2184701116"/>
                    </a:ext>
                  </a:extLst>
                </a:gridCol>
                <a:gridCol w="3641882">
                  <a:extLst>
                    <a:ext uri="{9D8B030D-6E8A-4147-A177-3AD203B41FA5}">
                      <a16:colId xmlns:a16="http://schemas.microsoft.com/office/drawing/2014/main" val="492823754"/>
                    </a:ext>
                  </a:extLst>
                </a:gridCol>
                <a:gridCol w="1268520">
                  <a:extLst>
                    <a:ext uri="{9D8B030D-6E8A-4147-A177-3AD203B41FA5}">
                      <a16:colId xmlns:a16="http://schemas.microsoft.com/office/drawing/2014/main" val="3986311571"/>
                    </a:ext>
                  </a:extLst>
                </a:gridCol>
              </a:tblGrid>
              <a:tr h="333370"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 u="none" strike="noStrike" dirty="0">
                          <a:effectLst/>
                        </a:rPr>
                        <a:t>Erfüllt</a:t>
                      </a:r>
                      <a:endParaRPr lang="de-C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63624580"/>
                  </a:ext>
                </a:extLst>
              </a:tr>
              <a:tr h="33337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de-CH" sz="1800" b="1" u="none" strike="noStrike" dirty="0" err="1">
                          <a:effectLst/>
                        </a:rPr>
                        <a:t>Refactoring</a:t>
                      </a:r>
                      <a:endParaRPr lang="de-C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Teensy Adapter Boards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15652406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Task Priorities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51672029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 dirty="0">
                          <a:effectLst/>
                        </a:rPr>
                        <a:t>Interrupt </a:t>
                      </a:r>
                      <a:r>
                        <a:rPr lang="de-CH" sz="1800" u="none" strike="noStrike" dirty="0" err="1">
                          <a:effectLst/>
                        </a:rPr>
                        <a:t>Priorities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72917130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Logging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19307506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Debug Output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20264415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Runtime Analysis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7862071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Memory Usage Analysis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61797401"/>
                  </a:ext>
                </a:extLst>
              </a:tr>
              <a:tr h="33337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800" b="1" u="none" strike="noStrike" dirty="0" err="1">
                          <a:effectLst/>
                        </a:rPr>
                        <a:t>Reliability</a:t>
                      </a:r>
                      <a:endParaRPr lang="de-C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Error Correcting Code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8793050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Improvements on Retransmission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65632087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Smart Wireless Selection Algorithm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</a:t>
                      </a:r>
                      <a:endParaRPr lang="de-C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72749613"/>
                  </a:ext>
                </a:extLst>
              </a:tr>
              <a:tr h="33337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1800" b="1" u="none" strike="noStrike" dirty="0">
                          <a:effectLst/>
                        </a:rPr>
                        <a:t>Security</a:t>
                      </a:r>
                      <a:endParaRPr lang="de-C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CPU Load max 15% with no encryption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01626242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Encryption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</a:t>
                      </a:r>
                      <a:endParaRPr lang="de-C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047951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Encryption Key Storage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53534696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Integrity of log data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</a:t>
                      </a:r>
                      <a:endParaRPr lang="de-C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15166191"/>
                  </a:ext>
                </a:extLst>
              </a:tr>
              <a:tr h="3333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Logging takes less than 10% CPU Load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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45103556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DC1785-065D-45CA-B9E8-E6E7D335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2034C6-7DEB-44F1-9D47-F3F536E8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Erfüllung der Aufgabenstellung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DF5B7A-D174-49C3-9912-46E0CB63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70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72604E-D635-49EA-A1F6-E8310C25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Refactoring</a:t>
            </a:r>
            <a:r>
              <a:rPr lang="de-CH" dirty="0"/>
              <a:t> kostet viel Zeit</a:t>
            </a:r>
          </a:p>
          <a:p>
            <a:r>
              <a:rPr lang="de-CH" dirty="0"/>
              <a:t>Wer misst </a:t>
            </a:r>
            <a:r>
              <a:rPr lang="de-CH" dirty="0" err="1"/>
              <a:t>misst</a:t>
            </a:r>
            <a:r>
              <a:rPr lang="de-CH" dirty="0"/>
              <a:t> Mist</a:t>
            </a:r>
          </a:p>
          <a:p>
            <a:r>
              <a:rPr lang="de-CH" dirty="0"/>
              <a:t>Keine SW Konzeptänderungen kurz vor Projektschluss</a:t>
            </a:r>
          </a:p>
          <a:p>
            <a:r>
              <a:rPr lang="de-CH" dirty="0" err="1"/>
              <a:t>Refactoring</a:t>
            </a:r>
            <a:r>
              <a:rPr lang="de-CH" dirty="0"/>
              <a:t> / Aufräumen bevor die Arbeit vom nächsten Studenten übernommen wird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20B1F4-FA26-40CA-BEC8-76A813AE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165763B-A2D8-47D2-8134-D31E5ADA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E0824C-FE5E-41AB-9EE3-C9FF33D4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397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411BA23-AA10-415E-BC4F-3C45982F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F47D2D-B58F-491A-A61F-E65ED543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A1D1B97-1F41-4F48-A2EB-DA64656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DC686E-6112-4858-A17F-D1B49A6D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247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7DEA4D-163B-4733-902A-9A6AB960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Configuration</a:t>
            </a:r>
            <a:r>
              <a:rPr lang="de-CH" dirty="0"/>
              <a:t> </a:t>
            </a:r>
            <a:r>
              <a:rPr lang="de-CH" dirty="0" err="1"/>
              <a:t>possibilities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Acknowledges</a:t>
            </a:r>
            <a:endParaRPr lang="de-CH" dirty="0"/>
          </a:p>
          <a:p>
            <a:pPr lvl="1"/>
            <a:r>
              <a:rPr lang="de-CH" dirty="0" err="1"/>
              <a:t>Synchronous</a:t>
            </a:r>
            <a:r>
              <a:rPr lang="de-CH" dirty="0"/>
              <a:t> </a:t>
            </a:r>
            <a:r>
              <a:rPr lang="de-CH" dirty="0" err="1"/>
              <a:t>transmission</a:t>
            </a:r>
            <a:endParaRPr lang="de-CH" dirty="0"/>
          </a:p>
          <a:p>
            <a:pPr lvl="1"/>
            <a:r>
              <a:rPr lang="de-CH" dirty="0"/>
              <a:t>Load </a:t>
            </a:r>
            <a:r>
              <a:rPr lang="de-CH" dirty="0" err="1"/>
              <a:t>balancing</a:t>
            </a:r>
            <a:r>
              <a:rPr lang="de-CH" dirty="0"/>
              <a:t> </a:t>
            </a:r>
            <a:r>
              <a:rPr lang="de-CH" dirty="0" err="1"/>
              <a:t>mode</a:t>
            </a:r>
            <a:endParaRPr lang="de-CH" dirty="0"/>
          </a:p>
          <a:p>
            <a:pPr marL="1371600" lvl="2" indent="-457200">
              <a:buFont typeface="+mj-lt"/>
              <a:buAutoNum type="arabicPeriod"/>
            </a:pPr>
            <a:r>
              <a:rPr lang="de-CH" dirty="0"/>
              <a:t>As </a:t>
            </a:r>
            <a:r>
              <a:rPr lang="de-CH" dirty="0" err="1"/>
              <a:t>configured</a:t>
            </a:r>
            <a:endParaRPr lang="de-CH" dirty="0"/>
          </a:p>
          <a:p>
            <a:pPr marL="1371600" lvl="2" indent="-457200">
              <a:buFont typeface="+mj-lt"/>
              <a:buAutoNum type="arabicPeriod"/>
            </a:pPr>
            <a:r>
              <a:rPr lang="de-CH" dirty="0"/>
              <a:t>Switch </a:t>
            </a:r>
            <a:r>
              <a:rPr lang="de-CH" dirty="0" err="1"/>
              <a:t>when</a:t>
            </a:r>
            <a:r>
              <a:rPr lang="de-CH" dirty="0"/>
              <a:t> ACK not </a:t>
            </a:r>
            <a:r>
              <a:rPr lang="de-CH" dirty="0" err="1"/>
              <a:t>received</a:t>
            </a:r>
            <a:endParaRPr lang="de-CH" dirty="0"/>
          </a:p>
          <a:p>
            <a:pPr marL="1371600" lvl="2" indent="-457200">
              <a:buFont typeface="+mj-lt"/>
              <a:buAutoNum type="arabicPeriod"/>
            </a:pPr>
            <a:r>
              <a:rPr lang="de-CH" dirty="0"/>
              <a:t>Smart Wireless </a:t>
            </a:r>
            <a:r>
              <a:rPr lang="de-CH" dirty="0" err="1"/>
              <a:t>Selection</a:t>
            </a:r>
            <a:endParaRPr lang="de-CH" dirty="0"/>
          </a:p>
          <a:p>
            <a:pPr lvl="1"/>
            <a:r>
              <a:rPr lang="de-CH" dirty="0" err="1"/>
              <a:t>Priorities</a:t>
            </a:r>
            <a:r>
              <a:rPr lang="de-CH" dirty="0"/>
              <a:t> / Timeout /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retries</a:t>
            </a:r>
            <a:r>
              <a:rPr lang="de-CH" dirty="0"/>
              <a:t> per </a:t>
            </a:r>
            <a:r>
              <a:rPr lang="de-CH" dirty="0" err="1"/>
              <a:t>connection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24CF18-8A93-4D06-95EB-72457232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AAAB19-1F48-40A2-99E5-CDE538E8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Reliability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Transmission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A4EF10-055F-4C1A-A2DF-90B4DD98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228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0FDB9E4-A3B2-4090-A1CB-B12EE9801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5309" y="2031944"/>
            <a:ext cx="11958240" cy="119582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7DF499-26B6-4AC9-825F-B8E4770C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558E2E-9A50-4376-A301-657A01C5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Systemanalyse mit </a:t>
            </a:r>
            <a:r>
              <a:rPr lang="de-CH" dirty="0" err="1"/>
              <a:t>Percepio</a:t>
            </a:r>
            <a:r>
              <a:rPr lang="de-CH" dirty="0"/>
              <a:t> Trace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5DFA2C-2134-488F-BB37-4EDDC40C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16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1DCBBA-E81D-4F90-BB07-C3DDECBE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09" y="4020091"/>
            <a:ext cx="11233685" cy="1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F151E1-4052-4158-81DD-EA8B97B0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01AEDD-2EE5-485B-B440-5CB97EEB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Reliability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Transmission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FC43E6-42EA-4FE8-9BCE-A3AF474F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17</a:t>
            </a:fld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29ED01F-15E7-4476-A45E-EEF90F99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99537"/>
            <a:ext cx="7886700" cy="23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7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1CF3D9-7849-421F-820F-B35C42B1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Golay</a:t>
            </a:r>
            <a:r>
              <a:rPr lang="de-CH" dirty="0"/>
              <a:t> Error </a:t>
            </a:r>
            <a:r>
              <a:rPr lang="de-CH" dirty="0" err="1"/>
              <a:t>Correcting</a:t>
            </a:r>
            <a:r>
              <a:rPr lang="de-CH" dirty="0"/>
              <a:t> Code</a:t>
            </a:r>
          </a:p>
          <a:p>
            <a:pPr lvl="1"/>
            <a:r>
              <a:rPr lang="de-CH" dirty="0"/>
              <a:t>Redundanz </a:t>
            </a:r>
          </a:p>
          <a:p>
            <a:pPr lvl="1"/>
            <a:r>
              <a:rPr lang="de-CH" dirty="0"/>
              <a:t>Verdoppelt die Daten</a:t>
            </a:r>
          </a:p>
          <a:p>
            <a:pPr lvl="1"/>
            <a:r>
              <a:rPr lang="de-CH" dirty="0"/>
              <a:t>RF900x Modem unterstützt </a:t>
            </a:r>
            <a:r>
              <a:rPr lang="de-CH" dirty="0" err="1"/>
              <a:t>Golay</a:t>
            </a:r>
            <a:endParaRPr lang="de-CH" dirty="0"/>
          </a:p>
          <a:p>
            <a:pPr lvl="1"/>
            <a:r>
              <a:rPr lang="de-CH" dirty="0"/>
              <a:t>Nicht extensiv getestet</a:t>
            </a:r>
          </a:p>
          <a:p>
            <a:pPr lvl="1"/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454CD0-801E-4446-91D5-56F6B20B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CE2027-63E8-4264-B979-1D77EC1C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Reliability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Transmission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DD431-E49D-4B13-8825-01037F7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02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2B758E2-292B-46C0-BC26-9D47A4F8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F7012-32FF-48B8-9B95-30C29998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F. Neracher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1BA38-54F3-4D78-88EA-43585E41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19</a:t>
            </a:fld>
            <a:endParaRPr lang="de-CH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056D35F4-496F-4A04-8AAE-E49248124C69}"/>
              </a:ext>
            </a:extLst>
          </p:cNvPr>
          <p:cNvCxnSpPr>
            <a:cxnSpLocks/>
            <a:endCxn id="26" idx="3"/>
          </p:cNvCxnSpPr>
          <p:nvPr/>
        </p:nvCxnSpPr>
        <p:spPr>
          <a:xfrm rot="5400000">
            <a:off x="5425155" y="2841985"/>
            <a:ext cx="741397" cy="823482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167">
            <a:extLst>
              <a:ext uri="{FF2B5EF4-FFF2-40B4-BE49-F238E27FC236}">
                <a16:creationId xmlns:a16="http://schemas.microsoft.com/office/drawing/2014/main" id="{B23C253F-FAFB-49CF-8C0D-48D87B7BCDBF}"/>
              </a:ext>
            </a:extLst>
          </p:cNvPr>
          <p:cNvSpPr/>
          <p:nvPr/>
        </p:nvSpPr>
        <p:spPr>
          <a:xfrm>
            <a:off x="2939892" y="2669388"/>
            <a:ext cx="216000" cy="216000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16F6273-3832-4510-AE9B-A596B91FC26F}"/>
              </a:ext>
            </a:extLst>
          </p:cNvPr>
          <p:cNvSpPr/>
          <p:nvPr/>
        </p:nvSpPr>
        <p:spPr>
          <a:xfrm>
            <a:off x="4191861" y="3454153"/>
            <a:ext cx="1192251" cy="34054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Ubuntu Light" panose="020B0304030602030204" pitchFamily="34" charset="0"/>
              </a:rPr>
              <a:t>Feedback</a:t>
            </a:r>
            <a:endParaRPr lang="de-CH" sz="1400" baseline="-25000" dirty="0">
              <a:solidFill>
                <a:schemeClr val="tx1"/>
              </a:solidFill>
              <a:latin typeface="Ubuntu Light" panose="020B0304030602030204" pitchFamily="34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EA7B98A-712E-421E-9B6D-24EA768A98FD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724291" y="2976522"/>
            <a:ext cx="212272" cy="300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7D3539C-ED41-41A2-B23F-456820077981}"/>
              </a:ext>
            </a:extLst>
          </p:cNvPr>
          <p:cNvCxnSpPr>
            <a:cxnSpLocks/>
            <a:stCxn id="26" idx="1"/>
            <a:endCxn id="29" idx="4"/>
          </p:cNvCxnSpPr>
          <p:nvPr/>
        </p:nvCxnSpPr>
        <p:spPr>
          <a:xfrm rot="10800000">
            <a:off x="2664313" y="3039437"/>
            <a:ext cx="1527548" cy="584988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FB25036C-F5D5-414D-B190-287FBFBF0800}"/>
              </a:ext>
            </a:extLst>
          </p:cNvPr>
          <p:cNvSpPr/>
          <p:nvPr/>
        </p:nvSpPr>
        <p:spPr>
          <a:xfrm>
            <a:off x="2604333" y="2919605"/>
            <a:ext cx="119959" cy="119832"/>
          </a:xfrm>
          <a:prstGeom prst="ellipse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BB26155-97D9-4559-84F8-B5B8078BF96B}"/>
              </a:ext>
            </a:extLst>
          </p:cNvPr>
          <p:cNvSpPr txBox="1"/>
          <p:nvPr/>
        </p:nvSpPr>
        <p:spPr>
          <a:xfrm>
            <a:off x="2674986" y="2961694"/>
            <a:ext cx="1282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C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Flussdiagramm: Verbinder 167">
            <a:extLst>
              <a:ext uri="{FF2B5EF4-FFF2-40B4-BE49-F238E27FC236}">
                <a16:creationId xmlns:a16="http://schemas.microsoft.com/office/drawing/2014/main" id="{2FDC088B-D53A-404C-ACB6-323B0C1D5647}"/>
              </a:ext>
            </a:extLst>
          </p:cNvPr>
          <p:cNvSpPr/>
          <p:nvPr/>
        </p:nvSpPr>
        <p:spPr>
          <a:xfrm>
            <a:off x="2939892" y="2669388"/>
            <a:ext cx="216000" cy="216000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  <a:latin typeface="Ubuntu Light" panose="020B030403060203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3F9FA56-201C-4587-95F7-76073692DFDF}"/>
              </a:ext>
            </a:extLst>
          </p:cNvPr>
          <p:cNvSpPr/>
          <p:nvPr/>
        </p:nvSpPr>
        <p:spPr>
          <a:xfrm>
            <a:off x="2935219" y="2586956"/>
            <a:ext cx="1429262" cy="5948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Ubuntu Light" panose="020B0304030602030204" pitchFamily="34" charset="0"/>
              </a:rPr>
              <a:t>Regler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5A33A18-0EC1-496A-B587-DA534C05D88B}"/>
              </a:ext>
            </a:extLst>
          </p:cNvPr>
          <p:cNvSpPr/>
          <p:nvPr/>
        </p:nvSpPr>
        <p:spPr>
          <a:xfrm>
            <a:off x="5022220" y="2743379"/>
            <a:ext cx="972741" cy="285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Ubuntu Light" panose="020B0304030602030204" pitchFamily="34" charset="0"/>
              </a:rPr>
              <a:t>Stellglied</a:t>
            </a:r>
            <a:endParaRPr lang="de-CH" sz="1400" baseline="-25000" dirty="0">
              <a:solidFill>
                <a:schemeClr val="tx1"/>
              </a:solidFill>
              <a:latin typeface="Ubuntu Light" panose="020B0304030602030204" pitchFamily="34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E371B3C-C76E-4F86-8E00-BBC60AD279D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364481" y="2884360"/>
            <a:ext cx="657739" cy="1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A888809-2113-4B62-A0BD-FB47439E5174}"/>
              </a:ext>
            </a:extLst>
          </p:cNvPr>
          <p:cNvSpPr/>
          <p:nvPr/>
        </p:nvSpPr>
        <p:spPr>
          <a:xfrm>
            <a:off x="6668141" y="2743379"/>
            <a:ext cx="832945" cy="285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Ubuntu Light" panose="020B0304030602030204" pitchFamily="34" charset="0"/>
              </a:rPr>
              <a:t>Bremse</a:t>
            </a:r>
            <a:endParaRPr lang="de-CH" sz="1400" baseline="-25000" dirty="0">
              <a:solidFill>
                <a:schemeClr val="tx1"/>
              </a:solidFill>
              <a:latin typeface="Ubuntu Light" panose="020B0304030602030204" pitchFamily="34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DD6E26C-BA24-4A38-9077-65F893D1F55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5994961" y="2886010"/>
            <a:ext cx="6731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6F3BEDB-2196-4B92-9E2F-2D40252B5895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321892" y="1854677"/>
            <a:ext cx="358" cy="202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81A958D-B2FC-4D02-8D73-B52A35218472}"/>
              </a:ext>
            </a:extLst>
          </p:cNvPr>
          <p:cNvSpPr/>
          <p:nvPr/>
        </p:nvSpPr>
        <p:spPr>
          <a:xfrm>
            <a:off x="1958799" y="2056771"/>
            <a:ext cx="726901" cy="392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baseline="-25000" dirty="0">
              <a:solidFill>
                <a:schemeClr val="tx1"/>
              </a:solidFill>
              <a:latin typeface="Ubuntu Light" panose="020B0304030602030204" pitchFamily="34" charset="0"/>
            </a:endParaRPr>
          </a:p>
        </p:txBody>
      </p:sp>
      <p:cxnSp>
        <p:nvCxnSpPr>
          <p:cNvPr id="42" name="Verbinder: gewinkelt 169">
            <a:extLst>
              <a:ext uri="{FF2B5EF4-FFF2-40B4-BE49-F238E27FC236}">
                <a16:creationId xmlns:a16="http://schemas.microsoft.com/office/drawing/2014/main" id="{1ED64B5F-172B-453D-B23F-7375E300C0EE}"/>
              </a:ext>
            </a:extLst>
          </p:cNvPr>
          <p:cNvCxnSpPr>
            <a:cxnSpLocks/>
            <a:stCxn id="41" idx="2"/>
            <a:endCxn id="31" idx="2"/>
          </p:cNvCxnSpPr>
          <p:nvPr/>
        </p:nvCxnSpPr>
        <p:spPr>
          <a:xfrm rot="16200000" flipH="1">
            <a:off x="2466819" y="2304315"/>
            <a:ext cx="328504" cy="6176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E552077-432D-48BF-B1F9-6F48325104E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148568" y="2976521"/>
            <a:ext cx="455765" cy="3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B496457F-DCE6-49DA-99DF-BE64B179983D}"/>
              </a:ext>
            </a:extLst>
          </p:cNvPr>
          <p:cNvSpPr/>
          <p:nvPr/>
        </p:nvSpPr>
        <p:spPr>
          <a:xfrm>
            <a:off x="2182936" y="2122667"/>
            <a:ext cx="277911" cy="2716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V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48EE1A8-0219-421C-83FC-9F3E24D6AD6D}"/>
              </a:ext>
            </a:extLst>
          </p:cNvPr>
          <p:cNvCxnSpPr/>
          <p:nvPr/>
        </p:nvCxnSpPr>
        <p:spPr>
          <a:xfrm>
            <a:off x="2075976" y="2258475"/>
            <a:ext cx="117329" cy="1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6671747-10CE-45FB-9E0C-53A0C199E161}"/>
              </a:ext>
            </a:extLst>
          </p:cNvPr>
          <p:cNvCxnSpPr/>
          <p:nvPr/>
        </p:nvCxnSpPr>
        <p:spPr>
          <a:xfrm>
            <a:off x="2460847" y="2258475"/>
            <a:ext cx="108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02BDCF0-0FFA-4DFE-BAF7-2D484317F1A1}"/>
              </a:ext>
            </a:extLst>
          </p:cNvPr>
          <p:cNvSpPr txBox="1"/>
          <p:nvPr/>
        </p:nvSpPr>
        <p:spPr>
          <a:xfrm>
            <a:off x="939979" y="2803583"/>
            <a:ext cx="123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>
                <a:latin typeface="Ubuntu Light" panose="020B0304030602030204" pitchFamily="34" charset="0"/>
              </a:rPr>
              <a:t>Sollwert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01B1841-C3D3-4D84-A9A9-B7D1D3ABF44A}"/>
              </a:ext>
            </a:extLst>
          </p:cNvPr>
          <p:cNvSpPr txBox="1"/>
          <p:nvPr/>
        </p:nvSpPr>
        <p:spPr>
          <a:xfrm>
            <a:off x="2364207" y="2910649"/>
            <a:ext cx="1836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FAD296F-33FA-4AC2-B2F1-31EEE95C3974}"/>
              </a:ext>
            </a:extLst>
          </p:cNvPr>
          <p:cNvSpPr/>
          <p:nvPr/>
        </p:nvSpPr>
        <p:spPr>
          <a:xfrm>
            <a:off x="896446" y="4178056"/>
            <a:ext cx="3022412" cy="1643624"/>
          </a:xfrm>
          <a:prstGeom prst="roundRect">
            <a:avLst/>
          </a:prstGeom>
          <a:solidFill>
            <a:srgbClr val="B4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Ubuntu Light" panose="020B0304030602030204" pitchFamily="34" charset="0"/>
              </a:rPr>
              <a:t>Problem</a:t>
            </a:r>
            <a:br>
              <a:rPr lang="de-CH" dirty="0"/>
            </a:br>
            <a:br>
              <a:rPr lang="de-CH" sz="1600" dirty="0"/>
            </a:br>
            <a:br>
              <a:rPr lang="de-CH" sz="1600" dirty="0"/>
            </a:br>
            <a:br>
              <a:rPr lang="de-CH" sz="1600" dirty="0"/>
            </a:br>
            <a:br>
              <a:rPr lang="de-CH" dirty="0"/>
            </a:br>
            <a:endParaRPr lang="de-CH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B9D54C42-72A2-429D-85C9-6E599A8814AE}"/>
              </a:ext>
            </a:extLst>
          </p:cNvPr>
          <p:cNvSpPr/>
          <p:nvPr/>
        </p:nvSpPr>
        <p:spPr>
          <a:xfrm>
            <a:off x="896445" y="5009153"/>
            <a:ext cx="3022413" cy="936234"/>
          </a:xfrm>
          <a:prstGeom prst="roundRect">
            <a:avLst>
              <a:gd name="adj" fmla="val 3127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F49834C-FB26-4323-B80D-DB7A3D906F46}"/>
              </a:ext>
            </a:extLst>
          </p:cNvPr>
          <p:cNvSpPr/>
          <p:nvPr/>
        </p:nvSpPr>
        <p:spPr>
          <a:xfrm>
            <a:off x="896446" y="4517136"/>
            <a:ext cx="3022412" cy="1089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>
                <a:solidFill>
                  <a:schemeClr val="tx1"/>
                </a:solidFill>
                <a:latin typeface="Ubuntu Light" panose="020B0304030602030204" pitchFamily="34" charset="0"/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Genauigkeit ungenügend</a:t>
            </a:r>
          </a:p>
          <a:p>
            <a:pPr marL="285750" indent="-285750">
              <a:buFontTx/>
              <a:buChar char="-"/>
            </a:pP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Wenig Flexibilität bei Wahl des Bremstyps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4F178E1D-3FF6-4FFA-A56F-CE15324B0F06}"/>
              </a:ext>
            </a:extLst>
          </p:cNvPr>
          <p:cNvSpPr/>
          <p:nvPr/>
        </p:nvSpPr>
        <p:spPr>
          <a:xfrm>
            <a:off x="5225145" y="4175443"/>
            <a:ext cx="3022412" cy="164362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Ubuntu Light" panose="020B0304030602030204" pitchFamily="34" charset="0"/>
              </a:rPr>
              <a:t>Aufgabe</a:t>
            </a:r>
            <a:br>
              <a:rPr lang="de-CH" dirty="0"/>
            </a:br>
            <a:br>
              <a:rPr lang="de-CH" sz="1600" dirty="0"/>
            </a:br>
            <a:br>
              <a:rPr lang="de-CH" sz="1600" dirty="0"/>
            </a:br>
            <a:br>
              <a:rPr lang="de-CH" sz="1600" dirty="0"/>
            </a:br>
            <a:br>
              <a:rPr lang="de-CH" dirty="0"/>
            </a:br>
            <a:endParaRPr lang="de-CH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C74141D6-34CA-4663-B1E1-5DF386245825}"/>
              </a:ext>
            </a:extLst>
          </p:cNvPr>
          <p:cNvSpPr/>
          <p:nvPr/>
        </p:nvSpPr>
        <p:spPr>
          <a:xfrm>
            <a:off x="5225144" y="5006540"/>
            <a:ext cx="3022413" cy="936234"/>
          </a:xfrm>
          <a:prstGeom prst="roundRect">
            <a:avLst>
              <a:gd name="adj" fmla="val 312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CF46009-079C-4C57-9E27-BBADB195408F}"/>
              </a:ext>
            </a:extLst>
          </p:cNvPr>
          <p:cNvSpPr/>
          <p:nvPr/>
        </p:nvSpPr>
        <p:spPr>
          <a:xfrm>
            <a:off x="5225145" y="4514523"/>
            <a:ext cx="3022412" cy="1089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100" dirty="0">
                <a:solidFill>
                  <a:schemeClr val="tx1"/>
                </a:solidFill>
                <a:latin typeface="Ubuntu Light" panose="020B0304030602030204" pitchFamily="34" charset="0"/>
              </a:rPr>
              <a:t>   </a:t>
            </a:r>
            <a:endParaRPr lang="de-CH" sz="2000" dirty="0">
              <a:solidFill>
                <a:schemeClr val="tx1"/>
              </a:solidFill>
              <a:latin typeface="Ubuntu Light" panose="020B0304030602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Verbesserung der Genauigkeit</a:t>
            </a:r>
          </a:p>
          <a:p>
            <a:pPr marL="285750" indent="-285750">
              <a:buFontTx/>
              <a:buChar char="-"/>
            </a:pP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Kostenoptimierung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326781E-3222-4749-B56C-A607758311C2}"/>
              </a:ext>
            </a:extLst>
          </p:cNvPr>
          <p:cNvSpPr txBox="1"/>
          <p:nvPr/>
        </p:nvSpPr>
        <p:spPr>
          <a:xfrm>
            <a:off x="1262839" y="1514488"/>
            <a:ext cx="203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err="1">
                <a:latin typeface="Ubuntu Light" panose="020B0304030602030204" pitchFamily="34" charset="0"/>
              </a:rPr>
              <a:t>U</a:t>
            </a:r>
            <a:r>
              <a:rPr lang="de-CH" sz="1400" baseline="-25000" dirty="0" err="1">
                <a:latin typeface="Ubuntu Light" panose="020B0304030602030204" pitchFamily="34" charset="0"/>
              </a:rPr>
              <a:t>ein</a:t>
            </a:r>
            <a:r>
              <a:rPr lang="de-CH" sz="1400" dirty="0">
                <a:latin typeface="Ubuntu Light" panose="020B0304030602030204" pitchFamily="34" charset="0"/>
              </a:rPr>
              <a:t>: 230 VAC, 220 VDC</a:t>
            </a:r>
            <a:endParaRPr lang="de-CH" sz="1400" baseline="-250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4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B9BCFD-2CA3-4213-B974-88E9FA23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  <a:p>
            <a:r>
              <a:rPr lang="de-CH" dirty="0" err="1"/>
              <a:t>Refactoring</a:t>
            </a:r>
            <a:r>
              <a:rPr lang="de-CH" dirty="0"/>
              <a:t> / </a:t>
            </a:r>
            <a:r>
              <a:rPr lang="de-CH" dirty="0" err="1"/>
              <a:t>Added</a:t>
            </a:r>
            <a:r>
              <a:rPr lang="de-CH" dirty="0"/>
              <a:t> Features</a:t>
            </a:r>
          </a:p>
          <a:p>
            <a:r>
              <a:rPr lang="de-CH" dirty="0"/>
              <a:t>Systemanalyse</a:t>
            </a:r>
          </a:p>
          <a:p>
            <a:r>
              <a:rPr lang="de-CH" dirty="0" err="1"/>
              <a:t>Reliability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Transmission</a:t>
            </a:r>
          </a:p>
          <a:p>
            <a:r>
              <a:rPr lang="de-CH" dirty="0"/>
              <a:t>Data Security</a:t>
            </a:r>
          </a:p>
          <a:p>
            <a:r>
              <a:rPr lang="de-CH" dirty="0"/>
              <a:t>Erfüllung der Aufgabenstellung</a:t>
            </a:r>
          </a:p>
          <a:p>
            <a:r>
              <a:rPr lang="de-CH" dirty="0"/>
              <a:t>Fazit</a:t>
            </a:r>
          </a:p>
          <a:p>
            <a:r>
              <a:rPr lang="de-CH" dirty="0"/>
              <a:t>Fragen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C28157-8EA0-48B2-8BBD-9C2DC482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CB1FA10-714C-4840-87B9-3AD14BBC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FF690-DCCE-4480-AF9D-589C700B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696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C3E75C-FC3D-471A-B7EE-DAC4D01E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A25D8C-BB97-4F80-85B9-57DDABD8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F. Neracher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2138FD-3ABF-4AD0-B9EB-FA97FED5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20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F717F2-F73C-410D-BFC7-CAE3352E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584DE621-BBF8-4A47-8500-6EB178A77C06}"/>
              </a:ext>
            </a:extLst>
          </p:cNvPr>
          <p:cNvSpPr/>
          <p:nvPr/>
        </p:nvSpPr>
        <p:spPr>
          <a:xfrm>
            <a:off x="1424942" y="1709176"/>
            <a:ext cx="6294116" cy="164362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Ubuntu Light" panose="020B0304030602030204" pitchFamily="34" charset="0"/>
              </a:rPr>
              <a:t>Digitalregler</a:t>
            </a:r>
            <a:br>
              <a:rPr lang="de-CH" dirty="0"/>
            </a:br>
            <a:br>
              <a:rPr lang="de-CH" sz="1600" dirty="0"/>
            </a:br>
            <a:br>
              <a:rPr lang="de-CH" sz="1600" dirty="0"/>
            </a:br>
            <a:br>
              <a:rPr lang="de-CH" sz="1600" dirty="0"/>
            </a:br>
            <a:br>
              <a:rPr lang="de-CH" dirty="0"/>
            </a:br>
            <a:endParaRPr lang="de-CH" dirty="0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E8A7E5A5-E210-4A79-8F57-02B3747FF8AC}"/>
              </a:ext>
            </a:extLst>
          </p:cNvPr>
          <p:cNvSpPr/>
          <p:nvPr/>
        </p:nvSpPr>
        <p:spPr>
          <a:xfrm>
            <a:off x="1424940" y="2540273"/>
            <a:ext cx="6294118" cy="936234"/>
          </a:xfrm>
          <a:prstGeom prst="roundRect">
            <a:avLst>
              <a:gd name="adj" fmla="val 312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E19A515-06A5-49FF-8B1D-7A42BC7646CA}"/>
              </a:ext>
            </a:extLst>
          </p:cNvPr>
          <p:cNvSpPr/>
          <p:nvPr/>
        </p:nvSpPr>
        <p:spPr>
          <a:xfrm>
            <a:off x="1424940" y="2048256"/>
            <a:ext cx="6294120" cy="1089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449263" algn="l"/>
              </a:tabLst>
            </a:pP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+ 	Integration in bestehende MCU möglich</a:t>
            </a:r>
          </a:p>
          <a:p>
            <a:pPr>
              <a:tabLst>
                <a:tab pos="449263" algn="l"/>
              </a:tabLst>
            </a:pP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+ 	Bestehende Spannungsmessung nutzbar (SW)</a:t>
            </a:r>
          </a:p>
          <a:p>
            <a:pPr>
              <a:tabLst>
                <a:tab pos="449263" algn="l"/>
              </a:tabLst>
            </a:pP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- 	Zwei Signale müssen galvanisch getrennt werden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B959FA43-9227-4DF4-ABAD-88773740E947}"/>
              </a:ext>
            </a:extLst>
          </p:cNvPr>
          <p:cNvSpPr/>
          <p:nvPr/>
        </p:nvSpPr>
        <p:spPr>
          <a:xfrm>
            <a:off x="1424942" y="3888411"/>
            <a:ext cx="6294116" cy="164362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Ubuntu Light" panose="020B0304030602030204" pitchFamily="34" charset="0"/>
              </a:rPr>
              <a:t>Analogregler</a:t>
            </a:r>
            <a:br>
              <a:rPr lang="de-CH" dirty="0"/>
            </a:br>
            <a:br>
              <a:rPr lang="de-CH" sz="1600" dirty="0"/>
            </a:br>
            <a:br>
              <a:rPr lang="de-CH" sz="1600" dirty="0"/>
            </a:br>
            <a:br>
              <a:rPr lang="de-CH" sz="1600" dirty="0"/>
            </a:br>
            <a:br>
              <a:rPr lang="de-CH" dirty="0"/>
            </a:br>
            <a:endParaRPr lang="de-CH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F0CF9F7-2774-4ABD-82EC-9A1EF473E70D}"/>
              </a:ext>
            </a:extLst>
          </p:cNvPr>
          <p:cNvSpPr/>
          <p:nvPr/>
        </p:nvSpPr>
        <p:spPr>
          <a:xfrm>
            <a:off x="1424940" y="4719508"/>
            <a:ext cx="6294118" cy="936234"/>
          </a:xfrm>
          <a:prstGeom prst="roundRect">
            <a:avLst>
              <a:gd name="adj" fmla="val 312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5ED948D-9EA6-4B39-A570-3E378C7A6A32}"/>
              </a:ext>
            </a:extLst>
          </p:cNvPr>
          <p:cNvSpPr/>
          <p:nvPr/>
        </p:nvSpPr>
        <p:spPr>
          <a:xfrm>
            <a:off x="1424940" y="4227491"/>
            <a:ext cx="6294120" cy="1089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449263" algn="l"/>
              </a:tabLst>
            </a:pP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+ 	Nur ein Signal muss galvanisch getrennt werden</a:t>
            </a:r>
            <a:b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</a:b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-	Benötigt zusätzlichen Baustein für Regelung</a:t>
            </a:r>
          </a:p>
          <a:p>
            <a:pPr>
              <a:tabLst>
                <a:tab pos="449263" algn="l"/>
              </a:tabLst>
            </a:pPr>
            <a:r>
              <a:rPr lang="de-CH" dirty="0">
                <a:solidFill>
                  <a:schemeClr val="tx1"/>
                </a:solidFill>
                <a:latin typeface="Ubuntu Light" panose="020B0304030602030204" pitchFamily="34" charset="0"/>
              </a:rPr>
              <a:t>-	Analoge Signalaufbereitung: Entwicklungsrisiko hoch</a:t>
            </a:r>
          </a:p>
          <a:p>
            <a:endParaRPr lang="de-CH" dirty="0">
              <a:solidFill>
                <a:schemeClr val="tx1"/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5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7AF510-F2C0-48A5-85A0-409AD027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60197"/>
            <a:ext cx="7886700" cy="3211807"/>
          </a:xfrm>
        </p:spPr>
        <p:txBody>
          <a:bodyPr>
            <a:normAutofit/>
          </a:bodyPr>
          <a:lstStyle/>
          <a:p>
            <a:r>
              <a:rPr lang="de-CH" dirty="0" err="1"/>
              <a:t>Refactoring</a:t>
            </a:r>
            <a:endParaRPr lang="de-CH" dirty="0"/>
          </a:p>
          <a:p>
            <a:r>
              <a:rPr lang="de-CH" dirty="0" err="1"/>
              <a:t>Adding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Features</a:t>
            </a:r>
          </a:p>
          <a:p>
            <a:r>
              <a:rPr lang="de-CH" dirty="0"/>
              <a:t>Modem </a:t>
            </a:r>
            <a:r>
              <a:rPr lang="de-CH" dirty="0" err="1"/>
              <a:t>Configuration</a:t>
            </a:r>
            <a:endParaRPr lang="de-CH" dirty="0"/>
          </a:p>
          <a:p>
            <a:r>
              <a:rPr lang="de-CH" dirty="0" err="1"/>
              <a:t>Reliability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Transmission</a:t>
            </a:r>
          </a:p>
          <a:p>
            <a:r>
              <a:rPr lang="de-CH" dirty="0"/>
              <a:t>Data Security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92D114-2083-4EAD-BCF2-DDE483A1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11C834-32BF-49E4-B242-29CEA826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CA1D99-9F57-4DEF-AA2E-9CBDD721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E110A4-9799-46E8-B311-D2736C4C4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086"/>
            <a:ext cx="9144000" cy="27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8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E54376A-198D-45EB-B849-2F239540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8" y="853888"/>
            <a:ext cx="7831213" cy="565448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FD740F-213A-4FCB-955C-48AA6CB2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4B599E4-3A52-43A2-A51A-DCD0CE78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Refactoring</a:t>
            </a:r>
            <a:r>
              <a:rPr lang="de-CH" dirty="0"/>
              <a:t> / </a:t>
            </a:r>
            <a:r>
              <a:rPr lang="de-CH" dirty="0" err="1"/>
              <a:t>Missing</a:t>
            </a:r>
            <a:r>
              <a:rPr lang="de-CH" dirty="0"/>
              <a:t> Features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3C4353-FD37-4F0B-94FF-2DBE8AF8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889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A444A4-E4A3-41DF-A3D0-DA408FB8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B6B2765-D5B4-43A4-89C9-DB907BA5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Systemanalyse mit </a:t>
            </a:r>
            <a:r>
              <a:rPr lang="de-CH" dirty="0" err="1"/>
              <a:t>Percepio</a:t>
            </a:r>
            <a:r>
              <a:rPr lang="de-CH" dirty="0"/>
              <a:t> Trace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D24D28-8E03-4769-A824-F0C5E6D4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432BEA-F1BE-45D6-B8FA-334DE836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9019"/>
            <a:ext cx="8955741" cy="1446869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068AEA4-4E45-4BF1-9E36-7B8A8CF751E7}"/>
              </a:ext>
            </a:extLst>
          </p:cNvPr>
          <p:cNvGrpSpPr/>
          <p:nvPr/>
        </p:nvGrpSpPr>
        <p:grpSpPr>
          <a:xfrm>
            <a:off x="291092" y="4252158"/>
            <a:ext cx="8561816" cy="796788"/>
            <a:chOff x="145155" y="3712562"/>
            <a:chExt cx="10482381" cy="920686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E971E74-0D7E-48D1-8069-154443E0810D}"/>
                </a:ext>
              </a:extLst>
            </p:cNvPr>
            <p:cNvCxnSpPr>
              <a:cxnSpLocks/>
            </p:cNvCxnSpPr>
            <p:nvPr/>
          </p:nvCxnSpPr>
          <p:spPr>
            <a:xfrm>
              <a:off x="216039" y="4149617"/>
              <a:ext cx="10411497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8979864-2C20-47D5-9BBE-C319B87BBC12}"/>
                </a:ext>
              </a:extLst>
            </p:cNvPr>
            <p:cNvSpPr txBox="1"/>
            <p:nvPr/>
          </p:nvSpPr>
          <p:spPr>
            <a:xfrm>
              <a:off x="3743751" y="3712562"/>
              <a:ext cx="27946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/>
                <a:t>500 Bps  /  17-30 Bps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C9572400-1E87-4426-95DC-04BDE00183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155" y="4624538"/>
              <a:ext cx="10398642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A62600E-F8C1-4809-9C5C-B0561EA26F6A}"/>
                </a:ext>
              </a:extLst>
            </p:cNvPr>
            <p:cNvSpPr txBox="1"/>
            <p:nvPr/>
          </p:nvSpPr>
          <p:spPr>
            <a:xfrm>
              <a:off x="3620275" y="4171583"/>
              <a:ext cx="3209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/>
                <a:t>5 </a:t>
              </a:r>
              <a:r>
                <a:rPr lang="de-CH" sz="2400" dirty="0" err="1"/>
                <a:t>kBps</a:t>
              </a:r>
              <a:r>
                <a:rPr lang="de-CH" sz="2400" dirty="0"/>
                <a:t>      /  100-250 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50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4BAD4C-4526-4A10-92F9-EB36E417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74" y="1344967"/>
            <a:ext cx="9252812" cy="4465469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F996C8-06DD-47BF-B1FB-F42B670D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D5ACBC-7054-4A5F-9C53-8A603ED5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Systemanalyse mit </a:t>
            </a:r>
            <a:r>
              <a:rPr lang="de-CH" dirty="0" err="1"/>
              <a:t>Percepio</a:t>
            </a:r>
            <a:r>
              <a:rPr lang="de-CH" dirty="0"/>
              <a:t> Trace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BA8E3-931B-4FCB-96CA-69181E50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27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9F5B9FB-6A06-436B-99DB-88B11FA2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2 Arten von Fehlern:</a:t>
            </a:r>
          </a:p>
          <a:p>
            <a:pPr lvl="1"/>
            <a:r>
              <a:rPr lang="de-CH" dirty="0" err="1"/>
              <a:t>Interference</a:t>
            </a:r>
            <a:r>
              <a:rPr lang="de-CH" dirty="0"/>
              <a:t> / Fehlerhafte Pakete</a:t>
            </a:r>
          </a:p>
          <a:p>
            <a:pPr lvl="2"/>
            <a:r>
              <a:rPr lang="de-CH" dirty="0" err="1"/>
              <a:t>Foreward</a:t>
            </a:r>
            <a:r>
              <a:rPr lang="de-CH" dirty="0"/>
              <a:t> Error </a:t>
            </a:r>
            <a:r>
              <a:rPr lang="de-CH" dirty="0" err="1"/>
              <a:t>Correction</a:t>
            </a:r>
            <a:endParaRPr lang="de-CH" dirty="0"/>
          </a:p>
          <a:p>
            <a:pPr lvl="1"/>
            <a:r>
              <a:rPr lang="de-CH" dirty="0"/>
              <a:t>Paketverlust</a:t>
            </a:r>
          </a:p>
          <a:p>
            <a:pPr lvl="2"/>
            <a:r>
              <a:rPr lang="de-CH" dirty="0" err="1"/>
              <a:t>Retransmission</a:t>
            </a:r>
            <a:endParaRPr lang="de-CH" dirty="0"/>
          </a:p>
          <a:p>
            <a:pPr lvl="2"/>
            <a:r>
              <a:rPr lang="de-CH" dirty="0"/>
              <a:t>Verlässlichster Wireless Link wählen für Paketversand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676CE5-4FB4-4147-B99E-7C514E0A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489798-C991-419F-A731-EBF981AF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Reliability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Transmission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ADA81D-D339-4BE0-A876-5EFD6703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4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2E8BDC-2D0D-45B6-909E-2BF529C74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6" y="816529"/>
            <a:ext cx="8164981" cy="5772313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193B3A-8CEE-4DC2-A55E-EEEE5996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83DEA5-1418-45BA-B331-9BA9BA5A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Reliability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Transmission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20F025-3D2F-49A2-8985-6B68344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138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43C31E8-6659-405C-8ACB-B0FEF578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Smart Wireless </a:t>
            </a:r>
            <a:r>
              <a:rPr lang="de-CH" dirty="0" err="1"/>
              <a:t>Selection</a:t>
            </a:r>
            <a:endParaRPr lang="de-CH" dirty="0"/>
          </a:p>
          <a:p>
            <a:pPr lvl="1"/>
            <a:r>
              <a:rPr lang="de-CH" dirty="0"/>
              <a:t>Traffic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metrics</a:t>
            </a:r>
            <a:endParaRPr lang="de-CH" dirty="0"/>
          </a:p>
          <a:p>
            <a:pPr lvl="2"/>
            <a:r>
              <a:rPr lang="de-CH" dirty="0"/>
              <a:t>Bandbreite</a:t>
            </a:r>
          </a:p>
          <a:p>
            <a:pPr lvl="2"/>
            <a:r>
              <a:rPr lang="de-CH" dirty="0"/>
              <a:t>Latenz</a:t>
            </a:r>
          </a:p>
          <a:p>
            <a:pPr lvl="2"/>
            <a:r>
              <a:rPr lang="de-CH" dirty="0"/>
              <a:t>Anzahl Sendeversuche</a:t>
            </a:r>
          </a:p>
          <a:p>
            <a:pPr lvl="1"/>
            <a:r>
              <a:rPr lang="de-CH" dirty="0"/>
              <a:t>Radio </a:t>
            </a:r>
            <a:r>
              <a:rPr lang="de-CH" dirty="0" err="1"/>
              <a:t>information</a:t>
            </a:r>
            <a:endParaRPr lang="de-CH" dirty="0"/>
          </a:p>
          <a:p>
            <a:pPr lvl="2"/>
            <a:r>
              <a:rPr lang="de-CH" dirty="0"/>
              <a:t>RSSI</a:t>
            </a:r>
          </a:p>
          <a:p>
            <a:pPr lvl="2"/>
            <a:r>
              <a:rPr lang="de-CH" dirty="0"/>
              <a:t>SNR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366B86-FA86-4B3B-91F6-73995C91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S. Schmidiger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1F37A89-33A3-46B3-9714-0D5ED464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Reliability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Transmission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49718-0D34-4E2C-9A62-FA79B97F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20.06.2018 | </a:t>
            </a:r>
            <a:fld id="{662E9EBD-3E31-4C58-B4FA-B061C7BE7819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932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577</Words>
  <Application>Microsoft Office PowerPoint</Application>
  <PresentationFormat>Bildschirmpräsentation (4:3)</PresentationFormat>
  <Paragraphs>217</Paragraphs>
  <Slides>20</Slides>
  <Notes>10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Ubuntu Light</vt:lpstr>
      <vt:lpstr>Wingdings</vt:lpstr>
      <vt:lpstr>Office</vt:lpstr>
      <vt:lpstr>PowerPoint-Präsentation</vt:lpstr>
      <vt:lpstr>Inhalt</vt:lpstr>
      <vt:lpstr>Aufgabenstellung</vt:lpstr>
      <vt:lpstr>Refactoring / Missing Features</vt:lpstr>
      <vt:lpstr>Systemanalyse mit Percepio Trace</vt:lpstr>
      <vt:lpstr>Systemanalyse mit Percepio Trace</vt:lpstr>
      <vt:lpstr>Reliability of Data Transmission</vt:lpstr>
      <vt:lpstr>Reliability of Data Transmission</vt:lpstr>
      <vt:lpstr>Reliability of Data Transmission</vt:lpstr>
      <vt:lpstr>Reliability of Data Transmission</vt:lpstr>
      <vt:lpstr>Data Security</vt:lpstr>
      <vt:lpstr>Erfüllung der Aufgabenstellung</vt:lpstr>
      <vt:lpstr>Fazit</vt:lpstr>
      <vt:lpstr>Fragen</vt:lpstr>
      <vt:lpstr>Reliability of Data Transmission</vt:lpstr>
      <vt:lpstr>Systemanalyse mit Percepio Trace</vt:lpstr>
      <vt:lpstr>Reliability of Data Transmission</vt:lpstr>
      <vt:lpstr>Reliability of Data Transmission</vt:lpstr>
      <vt:lpstr>Inhalt</vt:lpstr>
      <vt:lpstr>Lösungsansatz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</dc:creator>
  <cp:lastModifiedBy>Stefanie</cp:lastModifiedBy>
  <cp:revision>157</cp:revision>
  <dcterms:created xsi:type="dcterms:W3CDTF">2018-06-08T15:26:29Z</dcterms:created>
  <dcterms:modified xsi:type="dcterms:W3CDTF">2018-06-20T06:28:38Z</dcterms:modified>
</cp:coreProperties>
</file>