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4" r:id="rId4"/>
  </p:sldMasterIdLst>
  <p:notesMasterIdLst>
    <p:notesMasterId r:id="rId18"/>
  </p:notesMasterIdLst>
  <p:handoutMasterIdLst>
    <p:handoutMasterId r:id="rId19"/>
  </p:handoutMasterIdLst>
  <p:sldIdLst>
    <p:sldId id="295" r:id="rId5"/>
    <p:sldId id="296" r:id="rId6"/>
    <p:sldId id="297" r:id="rId7"/>
    <p:sldId id="298" r:id="rId8"/>
    <p:sldId id="299" r:id="rId9"/>
    <p:sldId id="300" r:id="rId10"/>
    <p:sldId id="301" r:id="rId11"/>
    <p:sldId id="307" r:id="rId12"/>
    <p:sldId id="302" r:id="rId13"/>
    <p:sldId id="303" r:id="rId14"/>
    <p:sldId id="285" r:id="rId15"/>
    <p:sldId id="304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293" autoAdjust="0"/>
  </p:normalViewPr>
  <p:slideViewPr>
    <p:cSldViewPr snapToGrid="0">
      <p:cViewPr>
        <p:scale>
          <a:sx n="50" d="100"/>
          <a:sy n="50" d="100"/>
        </p:scale>
        <p:origin x="1934" y="619"/>
      </p:cViewPr>
      <p:guideLst/>
    </p:cSldViewPr>
  </p:slideViewPr>
  <p:outlineViewPr>
    <p:cViewPr>
      <p:scale>
        <a:sx n="33" d="100"/>
        <a:sy n="33" d="100"/>
      </p:scale>
      <p:origin x="0" y="-48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81869F-F6FC-6A0D-CE07-6B540E550E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6B6C1-6185-79F5-23C8-927538634E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41E86C-C6B4-424D-8295-67D3386172F0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5153B-EAEA-CF1E-30D7-16C2E64586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2AFB7-47EE-893B-5887-BDC37DCA5F0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F94707-CAF6-40B0-A7EA-C5F3C63CBD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11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988D07-B188-44E4-ABBB-6994C1A52936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42455A-0D23-4EAB-9AF9-2CC2B3066B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6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777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654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F1E6F-A97D-03BA-B723-3F73AF3AC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4DFA12-6FA5-A94E-F0D6-77D6B98B8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6E34BE-48F8-33FF-718F-A25842886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00173-8EEE-8696-69BD-316B9F558A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73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3951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61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77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C3900-6E80-53C4-BDC3-712099263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10C1BE-657D-3944-1CF1-F58785EE1A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283147-C769-F074-1DFE-760AC9F37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007903-6FEC-4D9C-F5DB-B5D5FA7C2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935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11D51-D473-6E69-8764-2D6F7D1BF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BC8973-92EE-D58A-BB08-D4E6FEB3A8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573B1B-FFDF-C05A-7C11-EB5BDB0D1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C6752-650F-F29C-C117-F1AF34435B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405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DF960-AF7B-45F6-F05B-66CDFADBB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A4C69D-E37B-380B-AD7F-9FE2A18CC7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9CE229-168F-CC38-00AD-A71DC6CB60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7EF62-A57F-C416-4F3B-27367D384A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412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F4724-5ABA-2B4A-BA44-B19C02AA4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B61B03-AE61-FDA5-AB72-C68B2C91E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BEF626-73B1-B6C6-4366-3EDED6065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1989D-49D1-8F71-93BA-AF7019A43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7161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9CED5-CE2C-A0AF-1301-CF377A9FE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ADDB4F-11F6-25AB-4E5D-DB1CDD9C23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C274D6-678D-71A5-0201-A5C9F4F52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D76C4-778E-0410-46E6-1E5CA254C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07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5D5A7-8A42-5606-2ED0-BDC28D767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F92008-2E3A-DB67-02C1-5075DFFBF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9BF7A4-7849-C210-572C-8F43A7443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53391-3022-603E-08A2-BE841B3A7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42455A-0D23-4EAB-9AF9-2CC2B3066B0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7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63674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19895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4591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CE0AB24-7427-4E0C-9E7C-B642B3170A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solidFill>
            <a:schemeClr val="accent6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E30A2A8-DADD-44CC-B8A3-9BFFD5E76B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2705101"/>
            <a:ext cx="7537703" cy="2926080"/>
          </a:xfrm>
          <a:solidFill>
            <a:schemeClr val="bg1">
              <a:alpha val="93000"/>
            </a:schemeClr>
          </a:solidFill>
        </p:spPr>
        <p:txBody>
          <a:bodyPr lIns="822960" tIns="91440" bIns="548640" anchor="b" anchorCtr="0">
            <a:noAutofit/>
          </a:bodyPr>
          <a:lstStyle>
            <a:lvl1pPr>
              <a:defRPr/>
            </a:lvl1pPr>
          </a:lstStyle>
          <a:p>
            <a:r>
              <a:rPr lang="en-US" sz="5400" dirty="0">
                <a:solidFill>
                  <a:schemeClr val="tx1"/>
                </a:solidFill>
              </a:rPr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78344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>
            <a:extLst>
              <a:ext uri="{FF2B5EF4-FFF2-40B4-BE49-F238E27FC236}">
                <a16:creationId xmlns:a16="http://schemas.microsoft.com/office/drawing/2014/main" id="{8832B6D9-0469-48A5-A85E-8C5D8EF86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Click to add title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A8F00A-3EB2-4D4D-B4A7-990BB91D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142A7E4-A56F-4FC2-A81D-36A83134A21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7280" y="2108201"/>
            <a:ext cx="10058399" cy="3760891"/>
          </a:xfrm>
        </p:spPr>
        <p:txBody>
          <a:bodyPr lIns="91440">
            <a:normAutofit/>
          </a:bodyPr>
          <a:lstStyle>
            <a:lvl1pPr marL="347472" indent="-347472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3000"/>
            </a:lvl1pPr>
            <a:lvl2pPr>
              <a:spcBef>
                <a:spcPts val="1200"/>
              </a:spcBef>
              <a:spcAft>
                <a:spcPts val="200"/>
              </a:spcAft>
              <a:defRPr sz="3000"/>
            </a:lvl2pPr>
            <a:lvl3pPr>
              <a:spcBef>
                <a:spcPts val="1200"/>
              </a:spcBef>
              <a:spcAft>
                <a:spcPts val="200"/>
              </a:spcAft>
              <a:defRPr sz="3000"/>
            </a:lvl3pPr>
            <a:lvl4pPr>
              <a:spcBef>
                <a:spcPts val="1200"/>
              </a:spcBef>
              <a:spcAft>
                <a:spcPts val="200"/>
              </a:spcAft>
              <a:defRPr sz="3000"/>
            </a:lvl4pPr>
            <a:lvl5pPr>
              <a:spcBef>
                <a:spcPts val="1200"/>
              </a:spcBef>
              <a:spcAft>
                <a:spcPts val="200"/>
              </a:spcAft>
              <a:defRPr sz="3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481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DBCCDB-B58C-45B3-9E63-49F7B0819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white">
          <a:xfrm>
            <a:off x="0" y="4334005"/>
            <a:ext cx="12192000" cy="2523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244128-E256-C1DC-AC6D-2BF10AC41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5212" y="4609578"/>
            <a:ext cx="10058400" cy="1295922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72A6B42-C371-4562-8E40-9EE1906C85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65212" y="5943600"/>
            <a:ext cx="10058400" cy="914400"/>
          </a:xfrm>
        </p:spPr>
        <p:txBody>
          <a:bodyPr lIns="9144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 sz="1500" dirty="0">
                <a:solidFill>
                  <a:schemeClr val="bg1"/>
                </a:solidFill>
              </a:rPr>
              <a:t>Click to add subtitle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8504FFB-1664-4F66-BC31-100C8DD983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5000" y="640080"/>
            <a:ext cx="3544888" cy="3355723"/>
          </a:xfrm>
          <a:solidFill>
            <a:schemeClr val="accent6"/>
          </a:solidFill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1B45578D-1855-4EC0-9E45-E1630D11ACA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43400" y="640080"/>
            <a:ext cx="3544888" cy="3355723"/>
          </a:xfrm>
          <a:solidFill>
            <a:schemeClr val="accent6"/>
          </a:solidFill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C93482C2-6151-4050-9F16-9952B0A017A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28432" y="640080"/>
            <a:ext cx="3544888" cy="3355723"/>
          </a:xfrm>
          <a:solidFill>
            <a:schemeClr val="accent6"/>
          </a:solidFill>
        </p:spPr>
        <p:txBody>
          <a:bodyPr>
            <a:norm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982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9">
            <a:extLst>
              <a:ext uri="{FF2B5EF4-FFF2-40B4-BE49-F238E27FC236}">
                <a16:creationId xmlns:a16="http://schemas.microsoft.com/office/drawing/2014/main" id="{8832B6D9-0469-48A5-A85E-8C5D8EF86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z="4800" dirty="0">
                <a:solidFill>
                  <a:schemeClr val="tx1"/>
                </a:solidFill>
              </a:rPr>
              <a:t>Click to add title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8A8F00A-3EB2-4D4D-B4A7-990BB91D7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4142A7E4-A56F-4FC2-A81D-36A83134A21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097280" y="2182849"/>
            <a:ext cx="10058399" cy="3956692"/>
          </a:xfrm>
        </p:spPr>
        <p:txBody>
          <a:bodyPr lIns="91440">
            <a:normAutofit/>
          </a:bodyPr>
          <a:lstStyle>
            <a:lvl1pPr marL="0" indent="0">
              <a:spcBef>
                <a:spcPts val="1200"/>
              </a:spcBef>
              <a:spcAft>
                <a:spcPts val="200"/>
              </a:spcAft>
              <a:buFont typeface="Arial" panose="020B0604020202020204" pitchFamily="34" charset="0"/>
              <a:buNone/>
              <a:defRPr sz="2400"/>
            </a:lvl1pPr>
            <a:lvl2pPr marL="384048" indent="-182880">
              <a:spcBef>
                <a:spcPts val="1200"/>
              </a:spcBef>
              <a:spcAft>
                <a:spcPts val="2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/>
            </a:lvl2pPr>
            <a:lvl3pPr>
              <a:spcBef>
                <a:spcPts val="1200"/>
              </a:spcBef>
              <a:spcAft>
                <a:spcPts val="200"/>
              </a:spcAft>
              <a:defRPr sz="2400"/>
            </a:lvl3pPr>
            <a:lvl4pPr>
              <a:spcBef>
                <a:spcPts val="1200"/>
              </a:spcBef>
              <a:spcAft>
                <a:spcPts val="200"/>
              </a:spcAft>
              <a:defRPr sz="2400"/>
            </a:lvl4pPr>
            <a:lvl5pPr>
              <a:spcBef>
                <a:spcPts val="1200"/>
              </a:spcBef>
              <a:spcAft>
                <a:spcPts val="200"/>
              </a:spcAft>
              <a:defRPr sz="2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5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4E322D5-1CC3-400A-A187-55543F0E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Title 13">
            <a:extLst>
              <a:ext uri="{FF2B5EF4-FFF2-40B4-BE49-F238E27FC236}">
                <a16:creationId xmlns:a16="http://schemas.microsoft.com/office/drawing/2014/main" id="{EAD2187F-4097-47C0-8330-56262D32831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9485" y="640080"/>
            <a:ext cx="3690257" cy="2450676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523EF1-B104-45FE-925A-5C7906FA1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7942633" y="3255512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A958037-C140-4697-8EAF-21C950A0EC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0936" y="640080"/>
            <a:ext cx="6912864" cy="5312664"/>
          </a:xfrm>
          <a:solidFill>
            <a:schemeClr val="accent6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4">
            <a:extLst>
              <a:ext uri="{FF2B5EF4-FFF2-40B4-BE49-F238E27FC236}">
                <a16:creationId xmlns:a16="http://schemas.microsoft.com/office/drawing/2014/main" id="{44613BB0-E0E0-4B1C-9926-EBE53B5420E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859485" y="3429000"/>
            <a:ext cx="3690257" cy="2440094"/>
          </a:xfrm>
        </p:spPr>
        <p:txBody>
          <a:bodyPr lIns="9144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66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878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32361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08489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65163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18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64DCA-A9BF-A892-3059-84E13570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70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4630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6775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560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9" r:id="rId14"/>
    <p:sldLayoutId id="2147483780" r:id="rId15"/>
    <p:sldLayoutId id="2147483788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ubstituent imagine 19" descr="O imagine care conține perete, de interior, proiectare&#10;&#10;Conținutul generat de inteligența artificială poate fi incorect.">
            <a:extLst>
              <a:ext uri="{FF2B5EF4-FFF2-40B4-BE49-F238E27FC236}">
                <a16:creationId xmlns:a16="http://schemas.microsoft.com/office/drawing/2014/main" id="{04024102-0002-A3CC-1B61-C6E6BAE5290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1868" b="21868"/>
          <a:stretch>
            <a:fillRect/>
          </a:stretch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C834208-78D3-55FF-0568-AC7434753C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 de Igienizare Automată a Mâinilor</a:t>
            </a:r>
            <a:br>
              <a:rPr lang="en-US" dirty="0"/>
            </a:br>
            <a:r>
              <a:rPr lang="en-US" sz="2000" dirty="0"/>
              <a:t>Pintilie Stefan</a:t>
            </a:r>
            <a:br>
              <a:rPr lang="en-US" sz="2000" dirty="0"/>
            </a:br>
            <a:r>
              <a:rPr lang="en-US" sz="2000" dirty="0"/>
              <a:t>AIA IV</a:t>
            </a:r>
          </a:p>
        </p:txBody>
      </p:sp>
    </p:spTree>
    <p:extLst>
      <p:ext uri="{BB962C8B-B14F-4D97-AF65-F5344CB8AC3E}">
        <p14:creationId xmlns:p14="http://schemas.microsoft.com/office/powerpoint/2010/main" val="2076879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00870-74DD-88BE-7DA1-21861F0D8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1ED7B-34E2-B907-B2E2-E23A541FF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Implementare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in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5FCB1-4019-A697-3229-9614FD39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Product Backlog: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Listă</a:t>
            </a:r>
            <a:r>
              <a:rPr lang="en-US" dirty="0"/>
              <a:t> </a:t>
            </a:r>
            <a:r>
              <a:rPr lang="en-US" dirty="0" err="1"/>
              <a:t>completă</a:t>
            </a:r>
            <a:r>
              <a:rPr lang="en-US" dirty="0"/>
              <a:t> cu </a:t>
            </a:r>
            <a:r>
              <a:rPr lang="en-US" dirty="0" err="1"/>
              <a:t>funcționalități</a:t>
            </a:r>
            <a:r>
              <a:rPr lang="en-US" dirty="0"/>
              <a:t>, </a:t>
            </a:r>
            <a:r>
              <a:rPr lang="en-US" dirty="0" err="1"/>
              <a:t>componente</a:t>
            </a:r>
            <a:r>
              <a:rPr lang="en-US" dirty="0"/>
              <a:t> hardware/software, </a:t>
            </a:r>
            <a:r>
              <a:rPr lang="en-US" dirty="0" err="1"/>
              <a:t>integrare</a:t>
            </a:r>
            <a:r>
              <a:rPr lang="en-US" dirty="0"/>
              <a:t> </a:t>
            </a:r>
            <a:r>
              <a:rPr lang="en-US" dirty="0" err="1"/>
              <a:t>aplicație</a:t>
            </a:r>
            <a:r>
              <a:rPr lang="en-US" dirty="0"/>
              <a:t>, teste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validări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 </a:t>
            </a:r>
            <a:r>
              <a:rPr lang="en-US" dirty="0" err="1"/>
              <a:t>cerințe</a:t>
            </a:r>
            <a:r>
              <a:rPr lang="en-US" dirty="0"/>
              <a:t> legate de </a:t>
            </a:r>
            <a:r>
              <a:rPr lang="en-US" dirty="0" err="1"/>
              <a:t>interfața</a:t>
            </a:r>
            <a:r>
              <a:rPr lang="en-US" dirty="0"/>
              <a:t> cu </a:t>
            </a:r>
            <a:r>
              <a:rPr lang="en-US" dirty="0" err="1"/>
              <a:t>utilizatorul</a:t>
            </a:r>
            <a:r>
              <a:rPr lang="en-US" dirty="0"/>
              <a:t>,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pompei</a:t>
            </a:r>
            <a:r>
              <a:rPr lang="en-US" dirty="0"/>
              <a:t>, </a:t>
            </a:r>
            <a:r>
              <a:rPr lang="en-US" dirty="0" err="1"/>
              <a:t>semnalizare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comunicarea</a:t>
            </a:r>
            <a:r>
              <a:rPr lang="en-US" dirty="0"/>
              <a:t> cu </a:t>
            </a:r>
            <a:r>
              <a:rPr lang="en-US" dirty="0" err="1"/>
              <a:t>aplicația</a:t>
            </a:r>
            <a:r>
              <a:rPr lang="en-US" dirty="0"/>
              <a:t> Blynk.</a:t>
            </a:r>
          </a:p>
          <a:p>
            <a:r>
              <a:rPr lang="en-US" b="1" dirty="0" err="1"/>
              <a:t>Epice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Control local </a:t>
            </a:r>
            <a:r>
              <a:rPr lang="en-US" dirty="0" err="1"/>
              <a:t>și</a:t>
            </a:r>
            <a:r>
              <a:rPr lang="en-US" dirty="0"/>
              <a:t> la </a:t>
            </a:r>
            <a:r>
              <a:rPr lang="en-US" dirty="0" err="1"/>
              <a:t>distanță</a:t>
            </a:r>
            <a:r>
              <a:rPr lang="en-US" dirty="0"/>
              <a:t> al </a:t>
            </a:r>
            <a:r>
              <a:rPr lang="en-US" dirty="0" err="1"/>
              <a:t>sistemului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utilizărilor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feedback-</a:t>
            </a:r>
            <a:r>
              <a:rPr lang="en-US" dirty="0" err="1"/>
              <a:t>ul</a:t>
            </a:r>
            <a:r>
              <a:rPr lang="en-US" dirty="0"/>
              <a:t> </a:t>
            </a:r>
            <a:r>
              <a:rPr lang="en-US" dirty="0" err="1"/>
              <a:t>sistemului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lichidului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semnalizarea</a:t>
            </a:r>
            <a:r>
              <a:rPr lang="en-US" dirty="0"/>
              <a:t> </a:t>
            </a:r>
            <a:r>
              <a:rPr lang="en-US" dirty="0" err="1"/>
              <a:t>avertizărilor</a:t>
            </a:r>
            <a:endParaRPr lang="en-US" dirty="0"/>
          </a:p>
          <a:p>
            <a:r>
              <a:rPr lang="en-US" b="1" dirty="0" err="1"/>
              <a:t>Sprinturi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Sprint 1:</a:t>
            </a:r>
            <a:r>
              <a:rPr lang="en-US" dirty="0"/>
              <a:t>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modului</a:t>
            </a:r>
            <a:r>
              <a:rPr lang="en-US" dirty="0"/>
              <a:t> automat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senzorului</a:t>
            </a:r>
            <a:r>
              <a:rPr lang="en-US" dirty="0"/>
              <a:t> ultrasonic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Sprint 2:</a:t>
            </a:r>
            <a:r>
              <a:rPr lang="en-US" dirty="0"/>
              <a:t> </a:t>
            </a: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aplicației</a:t>
            </a:r>
            <a:r>
              <a:rPr lang="en-US" dirty="0"/>
              <a:t> Blynk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configurarea</a:t>
            </a:r>
            <a:r>
              <a:rPr lang="en-US" dirty="0"/>
              <a:t> ESP8266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Sprint 3:</a:t>
            </a:r>
            <a:r>
              <a:rPr lang="en-US" dirty="0"/>
              <a:t> </a:t>
            </a:r>
            <a:r>
              <a:rPr lang="en-US" dirty="0" err="1"/>
              <a:t>Interfața</a:t>
            </a:r>
            <a:r>
              <a:rPr lang="en-US" dirty="0"/>
              <a:t> </a:t>
            </a:r>
            <a:r>
              <a:rPr lang="en-US" dirty="0" err="1"/>
              <a:t>locală</a:t>
            </a:r>
            <a:r>
              <a:rPr lang="en-US" dirty="0"/>
              <a:t> (LCD + Keypad), buzzer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testarea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 </a:t>
            </a:r>
            <a:r>
              <a:rPr lang="en-US" dirty="0" err="1"/>
              <a:t>complet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Sprint 4:</a:t>
            </a:r>
            <a:r>
              <a:rPr lang="en-US" dirty="0"/>
              <a:t> </a:t>
            </a:r>
            <a:r>
              <a:rPr lang="en-US" dirty="0" err="1"/>
              <a:t>Optimizări</a:t>
            </a:r>
            <a:r>
              <a:rPr lang="en-US" dirty="0"/>
              <a:t>, </a:t>
            </a:r>
            <a:r>
              <a:rPr lang="en-US" dirty="0" err="1"/>
              <a:t>validări</a:t>
            </a:r>
            <a:r>
              <a:rPr lang="en-US" dirty="0"/>
              <a:t> finale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pregătirea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prezentare</a:t>
            </a:r>
            <a:r>
              <a:rPr lang="en-US" dirty="0"/>
              <a:t>/demo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068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EE49-D1D1-AC61-F6C4-AA6B07CA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Demo </a:t>
            </a:r>
            <a:r>
              <a:rPr lang="en-US" dirty="0" err="1"/>
              <a:t>produs</a:t>
            </a:r>
            <a:endParaRPr lang="en-US" dirty="0"/>
          </a:p>
        </p:txBody>
      </p:sp>
      <p:pic>
        <p:nvPicPr>
          <p:cNvPr id="10" name="Substituent imagine 9">
            <a:extLst>
              <a:ext uri="{FF2B5EF4-FFF2-40B4-BE49-F238E27FC236}">
                <a16:creationId xmlns:a16="http://schemas.microsoft.com/office/drawing/2014/main" id="{86613696-0318-732C-98CB-108A39B07E0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4876" r="14876"/>
          <a:stretch/>
        </p:blipFill>
        <p:spPr>
          <a:xfrm>
            <a:off x="507678" y="570560"/>
            <a:ext cx="3544888" cy="3355723"/>
          </a:xfrm>
        </p:spPr>
      </p:pic>
      <p:pic>
        <p:nvPicPr>
          <p:cNvPr id="13" name="Substituent imagine 12">
            <a:extLst>
              <a:ext uri="{FF2B5EF4-FFF2-40B4-BE49-F238E27FC236}">
                <a16:creationId xmlns:a16="http://schemas.microsoft.com/office/drawing/2014/main" id="{1774D19A-7B5E-9084-6753-988F0B8A765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/>
          <a:srcRect t="14005" b="14005"/>
          <a:stretch/>
        </p:blipFill>
        <p:spPr>
          <a:xfrm>
            <a:off x="4864100" y="723900"/>
            <a:ext cx="3544888" cy="3355975"/>
          </a:xfrm>
        </p:spPr>
      </p:pic>
    </p:spTree>
    <p:extLst>
      <p:ext uri="{BB962C8B-B14F-4D97-AF65-F5344CB8AC3E}">
        <p14:creationId xmlns:p14="http://schemas.microsoft.com/office/powerpoint/2010/main" val="1435895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14017-C3A8-B154-9E15-DF201EFCF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A4DA-7263-2B5C-84F4-4B7BB4A37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93390-118C-FFBD-F2EF-949CF2E6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err="1"/>
              <a:t>Proiectul</a:t>
            </a:r>
            <a:r>
              <a:rPr lang="en-US" dirty="0"/>
              <a:t> </a:t>
            </a:r>
            <a:r>
              <a:rPr lang="en-US" dirty="0" err="1"/>
              <a:t>propus</a:t>
            </a:r>
            <a:r>
              <a:rPr lang="en-US" dirty="0"/>
              <a:t> a </a:t>
            </a:r>
            <a:r>
              <a:rPr lang="en-US" dirty="0" err="1"/>
              <a:t>demonstrat</a:t>
            </a:r>
            <a:r>
              <a:rPr lang="en-US" dirty="0"/>
              <a:t> </a:t>
            </a:r>
            <a:r>
              <a:rPr lang="en-US" dirty="0" err="1"/>
              <a:t>fezabilitatea</a:t>
            </a:r>
            <a:r>
              <a:rPr lang="en-US" dirty="0"/>
              <a:t> </a:t>
            </a:r>
            <a:r>
              <a:rPr lang="en-US" dirty="0" err="1"/>
              <a:t>realizării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igienizare</a:t>
            </a:r>
            <a:r>
              <a:rPr lang="en-US" dirty="0"/>
              <a:t> </a:t>
            </a:r>
            <a:r>
              <a:rPr lang="en-US" dirty="0" err="1"/>
              <a:t>automată</a:t>
            </a:r>
            <a:r>
              <a:rPr lang="en-US" dirty="0"/>
              <a:t> a </a:t>
            </a:r>
            <a:r>
              <a:rPr lang="en-US" dirty="0" err="1"/>
              <a:t>mâinilor</a:t>
            </a:r>
            <a:r>
              <a:rPr lang="en-US" dirty="0"/>
              <a:t>, </a:t>
            </a:r>
            <a:r>
              <a:rPr lang="en-US" dirty="0" err="1"/>
              <a:t>eficient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adaptabil</a:t>
            </a:r>
            <a:r>
              <a:rPr lang="en-US" dirty="0"/>
              <a:t>, care </a:t>
            </a:r>
            <a:r>
              <a:rPr lang="en-US" dirty="0" err="1"/>
              <a:t>răspunde</a:t>
            </a:r>
            <a:r>
              <a:rPr lang="en-US" dirty="0"/>
              <a:t> </a:t>
            </a:r>
            <a:r>
              <a:rPr lang="en-US" dirty="0" err="1"/>
              <a:t>cerințelor</a:t>
            </a:r>
            <a:r>
              <a:rPr lang="en-US" dirty="0"/>
              <a:t> </a:t>
            </a:r>
            <a:r>
              <a:rPr lang="en-US" dirty="0" err="1"/>
              <a:t>actuale</a:t>
            </a:r>
            <a:r>
              <a:rPr lang="en-US" dirty="0"/>
              <a:t> de </a:t>
            </a:r>
            <a:r>
              <a:rPr lang="en-US" dirty="0" err="1"/>
              <a:t>igienă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spații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componentelor</a:t>
            </a:r>
            <a:r>
              <a:rPr lang="en-US" dirty="0"/>
              <a:t> hardware cu o </a:t>
            </a:r>
            <a:r>
              <a:rPr lang="en-US" dirty="0" err="1"/>
              <a:t>platformă</a:t>
            </a:r>
            <a:r>
              <a:rPr lang="en-US" dirty="0"/>
              <a:t> IoT (Blynk) </a:t>
            </a:r>
            <a:r>
              <a:rPr lang="en-US" dirty="0" err="1"/>
              <a:t>oferă</a:t>
            </a:r>
            <a:r>
              <a:rPr lang="en-US" dirty="0"/>
              <a:t> control, feedback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personalizare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real.</a:t>
            </a:r>
          </a:p>
          <a:p>
            <a:r>
              <a:rPr lang="en-US" b="1" dirty="0" err="1"/>
              <a:t>Concluzii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funcționează</a:t>
            </a:r>
            <a:r>
              <a:rPr lang="en-US" dirty="0"/>
              <a:t> </a:t>
            </a:r>
            <a:r>
              <a:rPr lang="en-US" dirty="0" err="1"/>
              <a:t>stabil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mod automat </a:t>
            </a:r>
            <a:r>
              <a:rPr lang="en-US" dirty="0" err="1"/>
              <a:t>și</a:t>
            </a:r>
            <a:r>
              <a:rPr lang="en-US" dirty="0"/>
              <a:t> manual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Afișarea</a:t>
            </a:r>
            <a:r>
              <a:rPr lang="en-US" dirty="0"/>
              <a:t> </a:t>
            </a:r>
            <a:r>
              <a:rPr lang="en-US" dirty="0" err="1"/>
              <a:t>utilizărilor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timpului</a:t>
            </a:r>
            <a:r>
              <a:rPr lang="en-US" dirty="0"/>
              <a:t> </a:t>
            </a:r>
            <a:r>
              <a:rPr lang="en-US" dirty="0" err="1"/>
              <a:t>adaugă</a:t>
            </a:r>
            <a:r>
              <a:rPr lang="en-US" dirty="0"/>
              <a:t> </a:t>
            </a:r>
            <a:r>
              <a:rPr lang="en-US" dirty="0" err="1"/>
              <a:t>flexibilitate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mobilă</a:t>
            </a:r>
            <a:r>
              <a:rPr lang="en-US" dirty="0"/>
              <a:t> </a:t>
            </a:r>
            <a:r>
              <a:rPr lang="en-US" dirty="0" err="1"/>
              <a:t>crește</a:t>
            </a:r>
            <a:r>
              <a:rPr lang="en-US" dirty="0"/>
              <a:t> </a:t>
            </a:r>
            <a:r>
              <a:rPr lang="en-US" dirty="0" err="1"/>
              <a:t>accesibilitatea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utilitatea</a:t>
            </a:r>
            <a:endParaRPr lang="en-US" dirty="0"/>
          </a:p>
          <a:p>
            <a:r>
              <a:rPr lang="en-US" b="1" dirty="0" err="1"/>
              <a:t>Dezvoltări</a:t>
            </a:r>
            <a:r>
              <a:rPr lang="en-US" b="1" dirty="0"/>
              <a:t> </a:t>
            </a:r>
            <a:r>
              <a:rPr lang="en-US" b="1" dirty="0" err="1"/>
              <a:t>ulterioare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Adăugarea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senzor</a:t>
            </a:r>
            <a:r>
              <a:rPr lang="en-US" dirty="0"/>
              <a:t> de </a:t>
            </a:r>
            <a:r>
              <a:rPr lang="en-US" dirty="0" err="1"/>
              <a:t>temperatură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detecție</a:t>
            </a:r>
            <a:r>
              <a:rPr lang="en-US" dirty="0"/>
              <a:t> </a:t>
            </a:r>
            <a:r>
              <a:rPr lang="en-US" dirty="0" err="1"/>
              <a:t>facială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context pandemic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GSM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locații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WiFi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Optimizarea</a:t>
            </a:r>
            <a:r>
              <a:rPr lang="en-US" dirty="0"/>
              <a:t> </a:t>
            </a:r>
            <a:r>
              <a:rPr lang="en-US" dirty="0" err="1"/>
              <a:t>consumului</a:t>
            </a:r>
            <a:r>
              <a:rPr lang="en-US" dirty="0"/>
              <a:t> energetic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dimensiunii</a:t>
            </a:r>
            <a:r>
              <a:rPr lang="en-US" dirty="0"/>
              <a:t> </a:t>
            </a:r>
            <a:r>
              <a:rPr lang="en-US" dirty="0" err="1"/>
              <a:t>dispozitivului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baze</a:t>
            </a:r>
            <a:r>
              <a:rPr lang="en-US" dirty="0"/>
              <a:t> de date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statistici</a:t>
            </a:r>
            <a:r>
              <a:rPr lang="en-US" dirty="0"/>
              <a:t>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utilizarea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57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EC8C2A-D6A8-4036-9B23-884C34482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643467"/>
            <a:ext cx="6255026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Multumesc!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5294-59B0-43EB-94D1-0BF9E1754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995" y="643467"/>
            <a:ext cx="3341488" cy="50540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cap="all" spc="200">
                <a:solidFill>
                  <a:schemeClr val="tx1"/>
                </a:solidFill>
              </a:rPr>
              <a:t>Intrebari?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624C8D3-B9AD-4F4F-8554-4EAF3724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7430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44E67-57A4-9825-9E94-C2B258A68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19845"/>
            <a:ext cx="10058400" cy="1450757"/>
          </a:xfrm>
        </p:spPr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831419E-59AB-34EF-CAD8-EB35533A2B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09101"/>
            <a:ext cx="851095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 err="1"/>
              <a:t>Introducere</a:t>
            </a:r>
            <a:r>
              <a:rPr lang="en-US" sz="1800" dirty="0"/>
              <a:t> </a:t>
            </a:r>
            <a:br>
              <a:rPr lang="en-US" sz="1800" dirty="0"/>
            </a:br>
            <a:r>
              <a:rPr lang="en-US" sz="1800" dirty="0"/>
              <a:t>State-of-the-art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US" sz="1800" dirty="0"/>
            </a:br>
            <a:r>
              <a:rPr lang="en-US" sz="1800" dirty="0" err="1"/>
              <a:t>Metode</a:t>
            </a:r>
            <a:r>
              <a:rPr lang="en-US" sz="1800" dirty="0"/>
              <a:t>/ </a:t>
            </a:r>
            <a:r>
              <a:rPr lang="en-US" sz="1800" dirty="0" err="1"/>
              <a:t>tehnologii</a:t>
            </a:r>
            <a:r>
              <a:rPr lang="en-US" sz="1800" dirty="0"/>
              <a:t> </a:t>
            </a:r>
            <a:r>
              <a:rPr lang="en-US" sz="1800" dirty="0" err="1"/>
              <a:t>folosite</a:t>
            </a: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US" sz="1800" dirty="0"/>
            </a:br>
            <a:r>
              <a:rPr lang="en-US" sz="1800" dirty="0" err="1"/>
              <a:t>Funcționalități</a:t>
            </a:r>
            <a:r>
              <a:rPr lang="en-US" sz="1800" dirty="0"/>
              <a:t> </a:t>
            </a:r>
            <a:r>
              <a:rPr lang="en-US" sz="1800" dirty="0" err="1"/>
              <a:t>proiectate</a:t>
            </a: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US" sz="1800" dirty="0"/>
            </a:br>
            <a:r>
              <a:rPr lang="en-US" sz="1800" dirty="0" err="1"/>
              <a:t>Arhitectura</a:t>
            </a:r>
            <a:r>
              <a:rPr lang="en-US" sz="1800" dirty="0"/>
              <a:t> </a:t>
            </a:r>
            <a:r>
              <a:rPr lang="en-US" sz="1800" dirty="0" err="1"/>
              <a:t>sistemului</a:t>
            </a: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US" sz="1800" dirty="0"/>
            </a:br>
            <a:r>
              <a:rPr lang="en-US" sz="1800" dirty="0" err="1"/>
              <a:t>Scenarii</a:t>
            </a:r>
            <a:r>
              <a:rPr lang="en-US" sz="1800" dirty="0"/>
              <a:t> de </a:t>
            </a:r>
            <a:r>
              <a:rPr lang="en-US" sz="1800" dirty="0" err="1"/>
              <a:t>utilizare</a:t>
            </a: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US" sz="1800" dirty="0"/>
            </a:br>
            <a:r>
              <a:rPr lang="en-US" sz="1800" dirty="0" err="1"/>
              <a:t>Implementarea</a:t>
            </a:r>
            <a:r>
              <a:rPr lang="en-US" sz="1800" dirty="0"/>
              <a:t> </a:t>
            </a:r>
            <a:r>
              <a:rPr lang="en-US" sz="1800" dirty="0" err="1"/>
              <a:t>proiectului</a:t>
            </a:r>
            <a:r>
              <a:rPr lang="en-US" sz="1800" dirty="0"/>
              <a:t> </a:t>
            </a:r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Agile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US" sz="1800" dirty="0"/>
            </a:br>
            <a:r>
              <a:rPr lang="en-US" sz="1800" dirty="0"/>
              <a:t>Demo </a:t>
            </a:r>
            <a:r>
              <a:rPr lang="en-US" sz="1800" dirty="0" err="1"/>
              <a:t>produs</a:t>
            </a:r>
            <a:br>
              <a:rPr lang="en-US" sz="1800" dirty="0"/>
            </a:br>
            <a:r>
              <a:rPr lang="en-US" sz="1800" dirty="0" err="1"/>
              <a:t>Concluzii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163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6819-AA5B-295D-8572-4858952DA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83709-886B-3B06-E9F0-11D361B52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Creșterea</a:t>
            </a:r>
            <a:r>
              <a:rPr lang="en-US" dirty="0"/>
              <a:t> </a:t>
            </a:r>
            <a:r>
              <a:rPr lang="en-US" dirty="0" err="1"/>
              <a:t>riscurilor</a:t>
            </a:r>
            <a:r>
              <a:rPr lang="en-US" dirty="0"/>
              <a:t> de </a:t>
            </a:r>
            <a:r>
              <a:rPr lang="en-US" dirty="0" err="1"/>
              <a:t>contaminare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spații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 </a:t>
            </a:r>
            <a:r>
              <a:rPr lang="en-US" dirty="0" err="1"/>
              <a:t>evidențiază</a:t>
            </a:r>
            <a:r>
              <a:rPr lang="en-US" dirty="0"/>
              <a:t> </a:t>
            </a:r>
            <a:r>
              <a:rPr lang="en-US" dirty="0" err="1"/>
              <a:t>nevoia</a:t>
            </a:r>
            <a:r>
              <a:rPr lang="en-US" dirty="0"/>
              <a:t> </a:t>
            </a:r>
            <a:r>
              <a:rPr lang="en-US" dirty="0" err="1"/>
              <a:t>unor</a:t>
            </a:r>
            <a:r>
              <a:rPr lang="en-US" dirty="0"/>
              <a:t> </a:t>
            </a:r>
            <a:r>
              <a:rPr lang="en-US" dirty="0" err="1"/>
              <a:t>soluții</a:t>
            </a:r>
            <a:r>
              <a:rPr lang="en-US" dirty="0"/>
              <a:t> </a:t>
            </a:r>
            <a:r>
              <a:rPr lang="en-US" dirty="0" err="1"/>
              <a:t>sigure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automate de </a:t>
            </a:r>
            <a:r>
              <a:rPr lang="en-US" dirty="0" err="1"/>
              <a:t>igienizare</a:t>
            </a:r>
            <a:r>
              <a:rPr lang="en-US" dirty="0"/>
              <a:t>. </a:t>
            </a:r>
            <a:r>
              <a:rPr lang="en-US" dirty="0" err="1"/>
              <a:t>Sistemele</a:t>
            </a:r>
            <a:r>
              <a:rPr lang="en-US" dirty="0"/>
              <a:t> </a:t>
            </a:r>
            <a:r>
              <a:rPr lang="en-US" dirty="0" err="1"/>
              <a:t>clasice</a:t>
            </a:r>
            <a:r>
              <a:rPr lang="en-US" dirty="0"/>
              <a:t> </a:t>
            </a:r>
            <a:r>
              <a:rPr lang="en-US" dirty="0" err="1"/>
              <a:t>implică</a:t>
            </a:r>
            <a:r>
              <a:rPr lang="en-US" dirty="0"/>
              <a:t> </a:t>
            </a:r>
            <a:r>
              <a:rPr lang="en-US" dirty="0" err="1"/>
              <a:t>deseori</a:t>
            </a:r>
            <a:r>
              <a:rPr lang="en-US" dirty="0"/>
              <a:t> contact direct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lipsa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control </a:t>
            </a:r>
            <a:r>
              <a:rPr lang="en-US" dirty="0" err="1"/>
              <a:t>eficient</a:t>
            </a:r>
            <a:r>
              <a:rPr lang="en-US" dirty="0"/>
              <a:t> al </a:t>
            </a:r>
            <a:r>
              <a:rPr lang="en-US" dirty="0" err="1"/>
              <a:t>utilizării</a:t>
            </a:r>
            <a:r>
              <a:rPr lang="en-US" dirty="0"/>
              <a:t>.</a:t>
            </a:r>
          </a:p>
          <a:p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proiect</a:t>
            </a:r>
            <a:r>
              <a:rPr lang="en-US" dirty="0"/>
              <a:t> </a:t>
            </a:r>
            <a:r>
              <a:rPr lang="en-US" dirty="0" err="1"/>
              <a:t>propune</a:t>
            </a:r>
            <a:r>
              <a:rPr lang="en-US" dirty="0"/>
              <a:t> </a:t>
            </a:r>
            <a:r>
              <a:rPr lang="en-US" dirty="0" err="1"/>
              <a:t>realizarea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b="1" dirty="0" err="1"/>
              <a:t>dispozitiv</a:t>
            </a:r>
            <a:r>
              <a:rPr lang="en-US" b="1" dirty="0"/>
              <a:t> automat de </a:t>
            </a:r>
            <a:r>
              <a:rPr lang="en-US" b="1" dirty="0" err="1"/>
              <a:t>igienizare</a:t>
            </a:r>
            <a:r>
              <a:rPr lang="en-US" b="1" dirty="0"/>
              <a:t> a </a:t>
            </a:r>
            <a:r>
              <a:rPr lang="en-US" b="1" dirty="0" err="1"/>
              <a:t>mâinilor</a:t>
            </a:r>
            <a:r>
              <a:rPr lang="en-US" dirty="0"/>
              <a:t>, </a:t>
            </a:r>
            <a:r>
              <a:rPr lang="en-US" dirty="0" err="1"/>
              <a:t>controlabil</a:t>
            </a:r>
            <a:r>
              <a:rPr lang="en-US" dirty="0"/>
              <a:t> local </a:t>
            </a:r>
            <a:r>
              <a:rPr lang="en-US" dirty="0" err="1"/>
              <a:t>sau</a:t>
            </a:r>
            <a:r>
              <a:rPr lang="en-US" dirty="0"/>
              <a:t> de la </a:t>
            </a:r>
            <a:r>
              <a:rPr lang="en-US" dirty="0" err="1"/>
              <a:t>distanță</a:t>
            </a:r>
            <a:r>
              <a:rPr lang="en-US" dirty="0"/>
              <a:t>, care </a:t>
            </a:r>
            <a:r>
              <a:rPr lang="en-US" dirty="0" err="1"/>
              <a:t>optimizează</a:t>
            </a:r>
            <a:r>
              <a:rPr lang="en-US" dirty="0"/>
              <a:t>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dezinfectare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tehnologie</a:t>
            </a:r>
            <a:r>
              <a:rPr lang="en-US" dirty="0"/>
              <a:t> </a:t>
            </a:r>
            <a:r>
              <a:rPr lang="en-US" dirty="0" err="1"/>
              <a:t>integrată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funcționare</a:t>
            </a:r>
            <a:r>
              <a:rPr lang="en-US" dirty="0"/>
              <a:t> </a:t>
            </a:r>
            <a:r>
              <a:rPr lang="en-US" dirty="0" err="1"/>
              <a:t>autonomă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73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98A7F-6611-F09D-C193-0D5D08281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D529-BB40-9D49-8385-7521165CD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2EE9-E738-2F75-7404-5A1E3FFCB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Sistemele</a:t>
            </a:r>
            <a:r>
              <a:rPr lang="en-US" dirty="0"/>
              <a:t> automate de </a:t>
            </a:r>
            <a:r>
              <a:rPr lang="en-US" dirty="0" err="1"/>
              <a:t>igienizare</a:t>
            </a:r>
            <a:r>
              <a:rPr lang="en-US" dirty="0"/>
              <a:t> a </a:t>
            </a:r>
            <a:r>
              <a:rPr lang="en-US" dirty="0" err="1"/>
              <a:t>mâinilor</a:t>
            </a:r>
            <a:r>
              <a:rPr lang="en-US" dirty="0"/>
              <a:t> au </a:t>
            </a:r>
            <a:r>
              <a:rPr lang="en-US" dirty="0" err="1"/>
              <a:t>devenit</a:t>
            </a:r>
            <a:r>
              <a:rPr lang="en-US" dirty="0"/>
              <a:t> tot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răspândite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contextul</a:t>
            </a:r>
            <a:r>
              <a:rPr lang="en-US" dirty="0"/>
              <a:t> pandemic </a:t>
            </a:r>
            <a:r>
              <a:rPr lang="en-US" dirty="0" err="1"/>
              <a:t>și</a:t>
            </a:r>
            <a:r>
              <a:rPr lang="en-US" dirty="0"/>
              <a:t> post-pandemic, </a:t>
            </a:r>
            <a:r>
              <a:rPr lang="en-US" dirty="0" err="1"/>
              <a:t>fiind</a:t>
            </a:r>
            <a:r>
              <a:rPr lang="en-US" dirty="0"/>
              <a:t> integrate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spații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, </a:t>
            </a:r>
            <a:r>
              <a:rPr lang="en-US" dirty="0" err="1"/>
              <a:t>instituții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centre</a:t>
            </a:r>
            <a:r>
              <a:rPr lang="en-US" dirty="0"/>
              <a:t> </a:t>
            </a:r>
            <a:r>
              <a:rPr lang="en-US" dirty="0" err="1"/>
              <a:t>comerciale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Cele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aceste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</a:t>
            </a:r>
            <a:r>
              <a:rPr lang="en-US" dirty="0" err="1"/>
              <a:t>funcționează</a:t>
            </a:r>
            <a:r>
              <a:rPr lang="en-US" dirty="0"/>
              <a:t> pe </a:t>
            </a:r>
            <a:r>
              <a:rPr lang="en-US" dirty="0" err="1"/>
              <a:t>bază</a:t>
            </a:r>
            <a:r>
              <a:rPr lang="en-US" dirty="0"/>
              <a:t> de </a:t>
            </a:r>
            <a:r>
              <a:rPr lang="en-US" dirty="0" err="1"/>
              <a:t>senzori</a:t>
            </a:r>
            <a:r>
              <a:rPr lang="en-US" dirty="0"/>
              <a:t> de </a:t>
            </a:r>
            <a:r>
              <a:rPr lang="en-US" dirty="0" err="1"/>
              <a:t>proximitate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acționează</a:t>
            </a:r>
            <a:r>
              <a:rPr lang="en-US" dirty="0"/>
              <a:t> o </a:t>
            </a:r>
            <a:r>
              <a:rPr lang="en-US" dirty="0" err="1"/>
              <a:t>pompă</a:t>
            </a:r>
            <a:r>
              <a:rPr lang="en-US" dirty="0"/>
              <a:t> de </a:t>
            </a:r>
            <a:r>
              <a:rPr lang="en-US" dirty="0" err="1"/>
              <a:t>dezinfectant</a:t>
            </a:r>
            <a:r>
              <a:rPr lang="en-US" dirty="0"/>
              <a:t>.</a:t>
            </a:r>
          </a:p>
          <a:p>
            <a:r>
              <a:rPr lang="en-US" dirty="0" err="1"/>
              <a:t>Totuși</a:t>
            </a:r>
            <a:r>
              <a:rPr lang="en-US" dirty="0"/>
              <a:t>, </a:t>
            </a:r>
            <a:r>
              <a:rPr lang="en-US" dirty="0" err="1"/>
              <a:t>majoritatea</a:t>
            </a:r>
            <a:r>
              <a:rPr lang="en-US" dirty="0"/>
              <a:t> </a:t>
            </a:r>
            <a:r>
              <a:rPr lang="en-US" dirty="0" err="1"/>
              <a:t>soluțiilor</a:t>
            </a:r>
            <a:r>
              <a:rPr lang="en-US" dirty="0"/>
              <a:t> </a:t>
            </a:r>
            <a:r>
              <a:rPr lang="en-US" dirty="0" err="1"/>
              <a:t>existente</a:t>
            </a:r>
            <a:r>
              <a:rPr lang="en-US" dirty="0"/>
              <a:t> sunt </a:t>
            </a:r>
            <a:r>
              <a:rPr lang="en-US" dirty="0" err="1"/>
              <a:t>limitate</a:t>
            </a:r>
            <a:r>
              <a:rPr lang="en-US" dirty="0"/>
              <a:t> la o </a:t>
            </a:r>
            <a:r>
              <a:rPr lang="en-US" dirty="0" err="1"/>
              <a:t>funcționare</a:t>
            </a:r>
            <a:r>
              <a:rPr lang="en-US" dirty="0"/>
              <a:t> </a:t>
            </a:r>
            <a:r>
              <a:rPr lang="en-US" dirty="0" err="1"/>
              <a:t>simplă</a:t>
            </a:r>
            <a:r>
              <a:rPr lang="en-US" dirty="0"/>
              <a:t>, </a:t>
            </a:r>
            <a:r>
              <a:rPr lang="en-US" dirty="0" err="1"/>
              <a:t>fără</a:t>
            </a:r>
            <a:r>
              <a:rPr lang="en-US" dirty="0"/>
              <a:t> </a:t>
            </a:r>
            <a:r>
              <a:rPr lang="en-US" dirty="0" err="1"/>
              <a:t>posibilitatea</a:t>
            </a:r>
            <a:r>
              <a:rPr lang="en-US" dirty="0"/>
              <a:t> de </a:t>
            </a:r>
            <a:r>
              <a:rPr lang="en-US" dirty="0" err="1"/>
              <a:t>monitorizare</a:t>
            </a:r>
            <a:r>
              <a:rPr lang="en-US" dirty="0"/>
              <a:t> de la </a:t>
            </a:r>
            <a:r>
              <a:rPr lang="en-US" dirty="0" err="1"/>
              <a:t>distanță</a:t>
            </a:r>
            <a:r>
              <a:rPr lang="en-US" dirty="0"/>
              <a:t>, </a:t>
            </a:r>
            <a:r>
              <a:rPr lang="en-US" dirty="0" err="1"/>
              <a:t>setări</a:t>
            </a:r>
            <a:r>
              <a:rPr lang="en-US" dirty="0"/>
              <a:t> </a:t>
            </a:r>
            <a:r>
              <a:rPr lang="en-US" dirty="0" err="1"/>
              <a:t>personalizate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feedback </a:t>
            </a:r>
            <a:r>
              <a:rPr lang="en-US" dirty="0" err="1"/>
              <a:t>privind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.</a:t>
            </a:r>
          </a:p>
          <a:p>
            <a:r>
              <a:rPr lang="en-US" dirty="0" err="1"/>
              <a:t>Inovația</a:t>
            </a:r>
            <a:r>
              <a:rPr lang="en-US" dirty="0"/>
              <a:t> </a:t>
            </a:r>
            <a:r>
              <a:rPr lang="en-US" dirty="0" err="1"/>
              <a:t>adusă</a:t>
            </a:r>
            <a:r>
              <a:rPr lang="en-US" dirty="0"/>
              <a:t> de </a:t>
            </a:r>
            <a:r>
              <a:rPr lang="en-US" dirty="0" err="1"/>
              <a:t>proiectul</a:t>
            </a:r>
            <a:r>
              <a:rPr lang="en-US" dirty="0"/>
              <a:t> de </a:t>
            </a:r>
            <a:r>
              <a:rPr lang="en-US" dirty="0" err="1"/>
              <a:t>față</a:t>
            </a:r>
            <a:r>
              <a:rPr lang="en-US" dirty="0"/>
              <a:t> </a:t>
            </a:r>
            <a:r>
              <a:rPr lang="en-US" dirty="0" err="1"/>
              <a:t>constă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platforme</a:t>
            </a:r>
            <a:r>
              <a:rPr lang="en-US" dirty="0"/>
              <a:t> IoT (Blynk), </a:t>
            </a:r>
            <a:r>
              <a:rPr lang="en-US" dirty="0" err="1"/>
              <a:t>posibilitatea</a:t>
            </a:r>
            <a:r>
              <a:rPr lang="en-US" dirty="0"/>
              <a:t> de control manual/automat, </a:t>
            </a:r>
            <a:r>
              <a:rPr lang="en-US" dirty="0" err="1"/>
              <a:t>monitorizarea</a:t>
            </a:r>
            <a:r>
              <a:rPr lang="en-US" dirty="0"/>
              <a:t> </a:t>
            </a:r>
            <a:r>
              <a:rPr lang="en-US" dirty="0" err="1"/>
              <a:t>utilizărilor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parametrilor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aplicație</a:t>
            </a:r>
            <a:r>
              <a:rPr lang="en-US" dirty="0"/>
              <a:t> </a:t>
            </a:r>
            <a:r>
              <a:rPr lang="en-US" dirty="0" err="1"/>
              <a:t>mobilă</a:t>
            </a:r>
            <a:r>
              <a:rPr lang="en-US" dirty="0"/>
              <a:t>, </a:t>
            </a:r>
            <a:r>
              <a:rPr lang="en-US" dirty="0" err="1"/>
              <a:t>oferind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adaptabil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inteligent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98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397A5-6F78-B34B-2A8C-46F3ADA29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C5E6C-B1A4-D849-AD31-155C2AB8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Tehnologii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Platforme</a:t>
            </a:r>
            <a:r>
              <a:rPr lang="en-US" dirty="0"/>
              <a:t> </a:t>
            </a:r>
            <a:r>
              <a:rPr lang="en-US" dirty="0" err="1"/>
              <a:t>Utilizate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A4E7B-037E-26D5-2D53-9CBAC1D76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Hardware: Arduino Mega 2560</a:t>
            </a:r>
            <a:r>
              <a:rPr lang="en-US" dirty="0"/>
              <a:t> – </a:t>
            </a:r>
            <a:r>
              <a:rPr lang="en-US" dirty="0" err="1"/>
              <a:t>controler</a:t>
            </a:r>
            <a:r>
              <a:rPr lang="en-US" dirty="0"/>
              <a:t> principal al </a:t>
            </a:r>
            <a:r>
              <a:rPr lang="en-US" dirty="0" err="1"/>
              <a:t>sistemului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ESP8266</a:t>
            </a:r>
            <a:r>
              <a:rPr lang="en-US" dirty="0"/>
              <a:t> –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conectare</a:t>
            </a:r>
            <a:r>
              <a:rPr lang="en-US" dirty="0"/>
              <a:t> la </a:t>
            </a:r>
            <a:r>
              <a:rPr lang="en-US" dirty="0" err="1"/>
              <a:t>aplicația</a:t>
            </a:r>
            <a:r>
              <a:rPr lang="en-US" dirty="0"/>
              <a:t> Blynk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Senzor</a:t>
            </a:r>
            <a:r>
              <a:rPr lang="en-US" b="1" dirty="0"/>
              <a:t> ultrasonic</a:t>
            </a:r>
            <a:r>
              <a:rPr lang="en-US" dirty="0"/>
              <a:t> – </a:t>
            </a:r>
            <a:r>
              <a:rPr lang="en-US" dirty="0" err="1"/>
              <a:t>detectează</a:t>
            </a:r>
            <a:r>
              <a:rPr lang="en-US" dirty="0"/>
              <a:t> </a:t>
            </a:r>
            <a:r>
              <a:rPr lang="en-US" dirty="0" err="1"/>
              <a:t>prezența</a:t>
            </a:r>
            <a:r>
              <a:rPr lang="en-US" dirty="0"/>
              <a:t> </a:t>
            </a:r>
            <a:r>
              <a:rPr lang="en-US" dirty="0" err="1"/>
              <a:t>mâinilor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Senzor</a:t>
            </a:r>
            <a:r>
              <a:rPr lang="en-US" b="1" dirty="0"/>
              <a:t> de </a:t>
            </a:r>
            <a:r>
              <a:rPr lang="en-US" b="1" dirty="0" err="1"/>
              <a:t>nivel</a:t>
            </a:r>
            <a:r>
              <a:rPr lang="en-US" b="1" dirty="0"/>
              <a:t> </a:t>
            </a:r>
            <a:r>
              <a:rPr lang="en-US" b="1" dirty="0" err="1"/>
              <a:t>apă</a:t>
            </a:r>
            <a:r>
              <a:rPr lang="en-US" dirty="0"/>
              <a:t> – </a:t>
            </a:r>
            <a:r>
              <a:rPr lang="en-US" dirty="0" err="1"/>
              <a:t>monitorizează</a:t>
            </a:r>
            <a:r>
              <a:rPr lang="en-US" dirty="0"/>
              <a:t> </a:t>
            </a:r>
            <a:r>
              <a:rPr lang="en-US" dirty="0" err="1"/>
              <a:t>lichidul</a:t>
            </a:r>
            <a:r>
              <a:rPr lang="en-US" dirty="0"/>
              <a:t> de </a:t>
            </a:r>
            <a:r>
              <a:rPr lang="en-US" dirty="0" err="1"/>
              <a:t>igienizare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Relee</a:t>
            </a:r>
            <a:r>
              <a:rPr lang="en-US" dirty="0"/>
              <a:t> – </a:t>
            </a:r>
            <a:r>
              <a:rPr lang="en-US" dirty="0" err="1"/>
              <a:t>controlează</a:t>
            </a:r>
            <a:r>
              <a:rPr lang="en-US" dirty="0"/>
              <a:t> </a:t>
            </a:r>
            <a:r>
              <a:rPr lang="en-US" dirty="0" err="1"/>
              <a:t>pompa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ventilatorul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LCD I2C + Keypad</a:t>
            </a:r>
            <a:r>
              <a:rPr lang="en-US" dirty="0"/>
              <a:t> – </a:t>
            </a:r>
            <a:r>
              <a:rPr lang="en-US" dirty="0" err="1"/>
              <a:t>interfață</a:t>
            </a:r>
            <a:r>
              <a:rPr lang="en-US" dirty="0"/>
              <a:t> </a:t>
            </a:r>
            <a:r>
              <a:rPr lang="en-US" dirty="0" err="1"/>
              <a:t>locală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afișare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comenzi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Buzzer &amp; Buton mod manual</a:t>
            </a:r>
            <a:r>
              <a:rPr lang="en-US" dirty="0"/>
              <a:t> – feedback </a:t>
            </a:r>
            <a:r>
              <a:rPr lang="en-US" dirty="0" err="1"/>
              <a:t>sonor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comutare</a:t>
            </a:r>
            <a:r>
              <a:rPr lang="en-US" dirty="0"/>
              <a:t> mod</a:t>
            </a:r>
          </a:p>
          <a:p>
            <a:r>
              <a:rPr lang="en-US" dirty="0"/>
              <a:t> </a:t>
            </a:r>
            <a:r>
              <a:rPr lang="en-US" b="1" dirty="0"/>
              <a:t>Software: Arduino IDE</a:t>
            </a:r>
            <a:r>
              <a:rPr lang="en-US" dirty="0"/>
              <a:t> –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încărcarea</a:t>
            </a:r>
            <a:r>
              <a:rPr lang="en-US" dirty="0"/>
              <a:t> </a:t>
            </a:r>
            <a:r>
              <a:rPr lang="en-US" dirty="0" err="1"/>
              <a:t>codului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Blynk IoT Platform</a:t>
            </a:r>
            <a:r>
              <a:rPr lang="en-US" dirty="0"/>
              <a:t> – </a:t>
            </a:r>
            <a:r>
              <a:rPr lang="en-US" dirty="0" err="1"/>
              <a:t>interfață</a:t>
            </a:r>
            <a:r>
              <a:rPr lang="en-US" dirty="0"/>
              <a:t> </a:t>
            </a:r>
            <a:r>
              <a:rPr lang="en-US" dirty="0" err="1"/>
              <a:t>mobilă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control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monitorizare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Comunicație</a:t>
            </a:r>
            <a:r>
              <a:rPr lang="en-US" b="1" dirty="0"/>
              <a:t> </a:t>
            </a:r>
            <a:r>
              <a:rPr lang="en-US" b="1" dirty="0" err="1"/>
              <a:t>serială</a:t>
            </a:r>
            <a:r>
              <a:rPr lang="en-US" dirty="0"/>
              <a:t> – </a:t>
            </a:r>
            <a:r>
              <a:rPr lang="en-US" dirty="0" err="1"/>
              <a:t>schimb</a:t>
            </a:r>
            <a:r>
              <a:rPr lang="en-US" dirty="0"/>
              <a:t> de date </a:t>
            </a:r>
            <a:r>
              <a:rPr lang="en-US" dirty="0" err="1"/>
              <a:t>între</a:t>
            </a:r>
            <a:r>
              <a:rPr lang="en-US" dirty="0"/>
              <a:t> Arduino </a:t>
            </a:r>
            <a:r>
              <a:rPr lang="en-US" dirty="0" err="1"/>
              <a:t>și</a:t>
            </a:r>
            <a:r>
              <a:rPr lang="en-US" dirty="0"/>
              <a:t> ESP8266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77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98264-FA2F-72B8-E1DB-0648E427F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376A-DBA4-C7D0-679F-EFFE7AECA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Funcționalități</a:t>
            </a:r>
            <a:r>
              <a:rPr lang="en-US" dirty="0"/>
              <a:t> </a:t>
            </a:r>
            <a:r>
              <a:rPr lang="en-US" dirty="0" err="1"/>
              <a:t>proiectate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10B0F09-45A0-3A13-1672-1ED834AC01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6831" y="2503404"/>
            <a:ext cx="1042884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 automat/manual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comutat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între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funcționare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senzor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prezență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comandă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aplicație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Setare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igienizare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Utilizatorul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funcționare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pompei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igienizare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Activare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pompă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Pornirea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procesului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igienizare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face automat (la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mâinilor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comandă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aplicație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Monitorizarea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utilizărilor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Numărul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utilizări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afișat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atât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 LCD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cât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în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aplicația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Blynk,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oferind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Avertizare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nivel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lichid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detectează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nivelul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scăzut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lichidului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oferă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avertizare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Confirmarea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acțiunilor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semnalizată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buzzer.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la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distanță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Utilizatorul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trimite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comenzi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aplicația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mobilă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pentru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6718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7E883-33E9-16E9-11ED-F920B6E8E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76D7-82DE-9752-BCCB-751C5E4C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b="1" dirty="0"/>
              <a:t>Hardware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DD4BE-8E13-D918-147D-2F7A92B85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Arduino Mega 2560 </a:t>
            </a:r>
            <a:r>
              <a:rPr lang="en-US" dirty="0" err="1"/>
              <a:t>gestionează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sistemului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ESP8266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Senzorul</a:t>
            </a:r>
            <a:r>
              <a:rPr lang="en-US" dirty="0"/>
              <a:t> ultrasonic </a:t>
            </a:r>
            <a:r>
              <a:rPr lang="en-US" dirty="0" err="1"/>
              <a:t>detectează</a:t>
            </a:r>
            <a:r>
              <a:rPr lang="en-US" dirty="0"/>
              <a:t> </a:t>
            </a:r>
            <a:r>
              <a:rPr lang="en-US" dirty="0" err="1"/>
              <a:t>prezența</a:t>
            </a:r>
            <a:r>
              <a:rPr lang="en-US" dirty="0"/>
              <a:t> </a:t>
            </a:r>
            <a:r>
              <a:rPr lang="en-US" dirty="0" err="1"/>
              <a:t>mâinilor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Senzorul</a:t>
            </a:r>
            <a:r>
              <a:rPr lang="en-US" dirty="0"/>
              <a:t> de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verifică</a:t>
            </a:r>
            <a:r>
              <a:rPr lang="en-US" dirty="0"/>
              <a:t> </a:t>
            </a:r>
            <a:r>
              <a:rPr lang="en-US" dirty="0" err="1"/>
              <a:t>disponibilitatea</a:t>
            </a:r>
            <a:r>
              <a:rPr lang="en-US" dirty="0"/>
              <a:t> </a:t>
            </a:r>
            <a:r>
              <a:rPr lang="en-US" dirty="0" err="1"/>
              <a:t>lichidului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Releele</a:t>
            </a:r>
            <a:r>
              <a:rPr lang="en-US" dirty="0"/>
              <a:t> </a:t>
            </a:r>
            <a:r>
              <a:rPr lang="en-US" dirty="0" err="1"/>
              <a:t>controlează</a:t>
            </a:r>
            <a:r>
              <a:rPr lang="en-US" dirty="0"/>
              <a:t> </a:t>
            </a:r>
            <a:r>
              <a:rPr lang="en-US" dirty="0" err="1"/>
              <a:t>activarea</a:t>
            </a:r>
            <a:r>
              <a:rPr lang="en-US" dirty="0"/>
              <a:t> </a:t>
            </a:r>
            <a:r>
              <a:rPr lang="en-US" dirty="0" err="1"/>
              <a:t>pompei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ventilatorului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LCD + Keypad permit </a:t>
            </a:r>
            <a:r>
              <a:rPr lang="en-US" dirty="0" err="1"/>
              <a:t>interacțiune</a:t>
            </a:r>
            <a:r>
              <a:rPr lang="en-US" dirty="0"/>
              <a:t> </a:t>
            </a:r>
            <a:r>
              <a:rPr lang="en-US" dirty="0" err="1"/>
              <a:t>directă</a:t>
            </a:r>
            <a:r>
              <a:rPr lang="en-US" dirty="0"/>
              <a:t> cu </a:t>
            </a:r>
            <a:r>
              <a:rPr lang="en-US" dirty="0" err="1"/>
              <a:t>utilizatorul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Buzzer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buton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feedback </a:t>
            </a:r>
            <a:r>
              <a:rPr lang="en-US" dirty="0" err="1"/>
              <a:t>sonor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control manual.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21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5E614D-739D-E48E-4DD0-AF65645F5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Arhitectura</a:t>
            </a:r>
            <a:r>
              <a:rPr lang="en-US" dirty="0"/>
              <a:t> </a:t>
            </a:r>
            <a:r>
              <a:rPr lang="en-US" b="1" dirty="0"/>
              <a:t>Software</a:t>
            </a:r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9D1CE93-CDBF-F8DA-95E7-D8F5B4EE1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Codul</a:t>
            </a:r>
            <a:r>
              <a:rPr lang="en-US" dirty="0"/>
              <a:t> Arduino </a:t>
            </a:r>
            <a:r>
              <a:rPr lang="en-US" dirty="0" err="1"/>
              <a:t>implementează</a:t>
            </a:r>
            <a:r>
              <a:rPr lang="en-US" dirty="0"/>
              <a:t> </a:t>
            </a:r>
            <a:r>
              <a:rPr lang="en-US" dirty="0" err="1"/>
              <a:t>logica</a:t>
            </a:r>
            <a:r>
              <a:rPr lang="en-US" dirty="0"/>
              <a:t> </a:t>
            </a:r>
            <a:r>
              <a:rPr lang="en-US" dirty="0" err="1"/>
              <a:t>funcțională</a:t>
            </a:r>
            <a:r>
              <a:rPr lang="en-US" dirty="0"/>
              <a:t> a </a:t>
            </a:r>
            <a:r>
              <a:rPr lang="en-US" dirty="0" err="1"/>
              <a:t>sistemului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Configurabil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modul</a:t>
            </a:r>
            <a:r>
              <a:rPr lang="en-US" dirty="0"/>
              <a:t> manual/automat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setarea</a:t>
            </a:r>
            <a:r>
              <a:rPr lang="en-US" dirty="0"/>
              <a:t> </a:t>
            </a:r>
            <a:r>
              <a:rPr lang="en-US" dirty="0" err="1"/>
              <a:t>timpului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Aplicația</a:t>
            </a:r>
            <a:r>
              <a:rPr lang="en-US" dirty="0"/>
              <a:t> Blynk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interfață</a:t>
            </a:r>
            <a:r>
              <a:rPr lang="en-US" dirty="0"/>
              <a:t> </a:t>
            </a:r>
            <a:r>
              <a:rPr lang="en-US" dirty="0" err="1"/>
              <a:t>grafică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utilizator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Datele</a:t>
            </a:r>
            <a:r>
              <a:rPr lang="en-US" dirty="0"/>
              <a:t> sunt </a:t>
            </a:r>
            <a:r>
              <a:rPr lang="en-US" dirty="0" err="1"/>
              <a:t>transmise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procesate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timp</a:t>
            </a:r>
            <a:r>
              <a:rPr lang="en-US" dirty="0"/>
              <a:t> real.</a:t>
            </a:r>
          </a:p>
          <a:p>
            <a:r>
              <a:rPr lang="en-US" b="1" dirty="0"/>
              <a:t>De </a:t>
            </a:r>
            <a:r>
              <a:rPr lang="en-US" b="1" dirty="0" err="1"/>
              <a:t>comunicații</a:t>
            </a:r>
            <a:r>
              <a:rPr lang="en-US" b="1" dirty="0"/>
              <a:t>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ESP8266 </a:t>
            </a:r>
            <a:r>
              <a:rPr lang="en-US" dirty="0" err="1"/>
              <a:t>asigură</a:t>
            </a:r>
            <a:r>
              <a:rPr lang="en-US" dirty="0"/>
              <a:t> </a:t>
            </a:r>
            <a:r>
              <a:rPr lang="en-US" dirty="0" err="1"/>
              <a:t>conexiunea</a:t>
            </a:r>
            <a:r>
              <a:rPr lang="en-US" dirty="0"/>
              <a:t> </a:t>
            </a:r>
            <a:r>
              <a:rPr lang="en-US" dirty="0" err="1"/>
              <a:t>WiFi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trimiterea</a:t>
            </a:r>
            <a:r>
              <a:rPr lang="en-US" dirty="0"/>
              <a:t> </a:t>
            </a:r>
            <a:r>
              <a:rPr lang="en-US" dirty="0" err="1"/>
              <a:t>comenzilor</a:t>
            </a:r>
            <a:r>
              <a:rPr lang="en-US" dirty="0"/>
              <a:t> </a:t>
            </a:r>
            <a:r>
              <a:rPr lang="en-US" dirty="0" err="1"/>
              <a:t>către</a:t>
            </a:r>
            <a:r>
              <a:rPr lang="en-US" dirty="0"/>
              <a:t> Arduino.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Comunicarea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Arduino </a:t>
            </a:r>
            <a:r>
              <a:rPr lang="en-US" dirty="0" err="1"/>
              <a:t>și</a:t>
            </a:r>
            <a:r>
              <a:rPr lang="en-US" dirty="0"/>
              <a:t> ESP se face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interfață</a:t>
            </a:r>
            <a:r>
              <a:rPr lang="en-US" dirty="0"/>
              <a:t> </a:t>
            </a:r>
            <a:r>
              <a:rPr lang="en-US" dirty="0" err="1"/>
              <a:t>serială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Aplicația</a:t>
            </a:r>
            <a:r>
              <a:rPr lang="en-US" dirty="0"/>
              <a:t> </a:t>
            </a:r>
            <a:r>
              <a:rPr lang="en-US" dirty="0" err="1"/>
              <a:t>mobilă</a:t>
            </a:r>
            <a:r>
              <a:rPr lang="en-US" dirty="0"/>
              <a:t> Blynk </a:t>
            </a:r>
            <a:r>
              <a:rPr lang="en-US" dirty="0" err="1"/>
              <a:t>trimite</a:t>
            </a:r>
            <a:r>
              <a:rPr lang="en-US" dirty="0"/>
              <a:t> </a:t>
            </a:r>
            <a:r>
              <a:rPr lang="en-US" dirty="0" err="1"/>
              <a:t>comenzi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primește</a:t>
            </a:r>
            <a:r>
              <a:rPr lang="en-US" dirty="0"/>
              <a:t> date via internet.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326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50C4B-13DC-1B0C-1979-2942DF360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5F503-7025-1C03-7FA5-AD25C5EC0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Scenarii</a:t>
            </a:r>
            <a:r>
              <a:rPr lang="en-US" dirty="0"/>
              <a:t> de </a:t>
            </a:r>
            <a:r>
              <a:rPr lang="en-US" dirty="0" err="1"/>
              <a:t>utilizare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F2CFE-60B2-8F9E-3E6F-AC5A4C1C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 err="1"/>
              <a:t>Instituții</a:t>
            </a:r>
            <a:r>
              <a:rPr lang="en-US" b="1" dirty="0"/>
              <a:t> de </a:t>
            </a:r>
            <a:r>
              <a:rPr lang="en-US" b="1" dirty="0" err="1"/>
              <a:t>învățământ</a:t>
            </a:r>
            <a:br>
              <a:rPr lang="en-US" dirty="0"/>
            </a:b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fi </a:t>
            </a:r>
            <a:r>
              <a:rPr lang="en-US" dirty="0" err="1"/>
              <a:t>amplasat</a:t>
            </a:r>
            <a:r>
              <a:rPr lang="en-US" dirty="0"/>
              <a:t> la </a:t>
            </a:r>
            <a:r>
              <a:rPr lang="en-US" dirty="0" err="1"/>
              <a:t>intrarea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școli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universități</a:t>
            </a:r>
            <a:r>
              <a:rPr lang="en-US" dirty="0"/>
              <a:t>,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fluxul</a:t>
            </a:r>
            <a:r>
              <a:rPr lang="en-US" dirty="0"/>
              <a:t> mare de </a:t>
            </a:r>
            <a:r>
              <a:rPr lang="en-US" dirty="0" err="1"/>
              <a:t>persoane</a:t>
            </a:r>
            <a:r>
              <a:rPr lang="en-US" dirty="0"/>
              <a:t> </a:t>
            </a:r>
            <a:r>
              <a:rPr lang="en-US" dirty="0" err="1"/>
              <a:t>necesită</a:t>
            </a:r>
            <a:r>
              <a:rPr lang="en-US" dirty="0"/>
              <a:t> </a:t>
            </a:r>
            <a:r>
              <a:rPr lang="en-US" dirty="0" err="1"/>
              <a:t>igienizare</a:t>
            </a:r>
            <a:r>
              <a:rPr lang="en-US" dirty="0"/>
              <a:t> </a:t>
            </a:r>
            <a:r>
              <a:rPr lang="en-US" dirty="0" err="1"/>
              <a:t>rapidă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fără</a:t>
            </a:r>
            <a:r>
              <a:rPr lang="en-US" dirty="0"/>
              <a:t> contact.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Spitale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clinici</a:t>
            </a:r>
            <a:br>
              <a:rPr lang="en-US" dirty="0"/>
            </a:b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zonele</a:t>
            </a:r>
            <a:r>
              <a:rPr lang="en-US" dirty="0"/>
              <a:t> </a:t>
            </a:r>
            <a:r>
              <a:rPr lang="en-US" dirty="0" err="1"/>
              <a:t>medicale</a:t>
            </a:r>
            <a:r>
              <a:rPr lang="en-US" dirty="0"/>
              <a:t>, </a:t>
            </a:r>
            <a:r>
              <a:rPr lang="en-US" dirty="0" err="1"/>
              <a:t>igiena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esențială</a:t>
            </a:r>
            <a:r>
              <a:rPr lang="en-US" dirty="0"/>
              <a:t>. </a:t>
            </a:r>
            <a:r>
              <a:rPr lang="en-US" dirty="0" err="1"/>
              <a:t>Dispozitivul</a:t>
            </a:r>
            <a:r>
              <a:rPr lang="en-US" dirty="0"/>
              <a:t> </a:t>
            </a:r>
            <a:r>
              <a:rPr lang="en-US" dirty="0" err="1"/>
              <a:t>asigură</a:t>
            </a:r>
            <a:r>
              <a:rPr lang="en-US" dirty="0"/>
              <a:t> un </a:t>
            </a:r>
            <a:r>
              <a:rPr lang="en-US" dirty="0" err="1"/>
              <a:t>nivel</a:t>
            </a:r>
            <a:r>
              <a:rPr lang="en-US" dirty="0"/>
              <a:t> </a:t>
            </a:r>
            <a:r>
              <a:rPr lang="en-US" dirty="0" err="1"/>
              <a:t>ridicat</a:t>
            </a:r>
            <a:r>
              <a:rPr lang="en-US" dirty="0"/>
              <a:t> de </a:t>
            </a:r>
            <a:r>
              <a:rPr lang="en-US" dirty="0" err="1"/>
              <a:t>protecție</a:t>
            </a:r>
            <a:r>
              <a:rPr lang="en-US" dirty="0"/>
              <a:t>, cu </a:t>
            </a:r>
            <a:r>
              <a:rPr lang="en-US" dirty="0" err="1"/>
              <a:t>avertizare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caz</a:t>
            </a:r>
            <a:r>
              <a:rPr lang="en-US" dirty="0"/>
              <a:t> de </a:t>
            </a:r>
            <a:r>
              <a:rPr lang="en-US" dirty="0" err="1"/>
              <a:t>lichid</a:t>
            </a:r>
            <a:r>
              <a:rPr lang="en-US" dirty="0"/>
              <a:t> </a:t>
            </a:r>
            <a:r>
              <a:rPr lang="en-US" dirty="0" err="1"/>
              <a:t>insuficient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Birouri</a:t>
            </a:r>
            <a:r>
              <a:rPr lang="en-US" b="1" dirty="0"/>
              <a:t>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spații</a:t>
            </a:r>
            <a:r>
              <a:rPr lang="en-US" b="1" dirty="0"/>
              <a:t> de </a:t>
            </a:r>
            <a:r>
              <a:rPr lang="en-US" b="1" dirty="0" err="1"/>
              <a:t>lucru</a:t>
            </a:r>
            <a:br>
              <a:rPr lang="en-US" dirty="0"/>
            </a:b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numărului</a:t>
            </a:r>
            <a:r>
              <a:rPr lang="en-US" dirty="0"/>
              <a:t> de </a:t>
            </a:r>
            <a:r>
              <a:rPr lang="en-US" dirty="0" err="1"/>
              <a:t>utilizări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setarea</a:t>
            </a:r>
            <a:r>
              <a:rPr lang="en-US" dirty="0"/>
              <a:t> </a:t>
            </a:r>
            <a:r>
              <a:rPr lang="en-US" dirty="0" err="1"/>
              <a:t>programului</a:t>
            </a:r>
            <a:r>
              <a:rPr lang="en-US" dirty="0"/>
              <a:t> de </a:t>
            </a:r>
            <a:r>
              <a:rPr lang="en-US" dirty="0" err="1"/>
              <a:t>igienizare</a:t>
            </a:r>
            <a:r>
              <a:rPr lang="en-US" dirty="0"/>
              <a:t>, </a:t>
            </a:r>
            <a:r>
              <a:rPr lang="en-US" dirty="0" err="1"/>
              <a:t>fiind</a:t>
            </a:r>
            <a:r>
              <a:rPr lang="en-US" dirty="0"/>
              <a:t> ideal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companii</a:t>
            </a:r>
            <a:r>
              <a:rPr lang="en-US" dirty="0"/>
              <a:t> care </a:t>
            </a:r>
            <a:r>
              <a:rPr lang="en-US" dirty="0" err="1"/>
              <a:t>urmăresc</a:t>
            </a:r>
            <a:r>
              <a:rPr lang="en-US" dirty="0"/>
              <a:t> </a:t>
            </a:r>
            <a:r>
              <a:rPr lang="en-US" dirty="0" err="1"/>
              <a:t>siguranța</a:t>
            </a:r>
            <a:r>
              <a:rPr lang="en-US" dirty="0"/>
              <a:t> </a:t>
            </a:r>
            <a:r>
              <a:rPr lang="en-US" dirty="0" err="1"/>
              <a:t>angajaților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Magazine </a:t>
            </a:r>
            <a:r>
              <a:rPr lang="en-US" b="1" dirty="0" err="1"/>
              <a:t>și</a:t>
            </a:r>
            <a:r>
              <a:rPr lang="en-US" b="1" dirty="0"/>
              <a:t> </a:t>
            </a:r>
            <a:r>
              <a:rPr lang="en-US" b="1" dirty="0" err="1"/>
              <a:t>spații</a:t>
            </a:r>
            <a:r>
              <a:rPr lang="en-US" b="1" dirty="0"/>
              <a:t> </a:t>
            </a:r>
            <a:r>
              <a:rPr lang="en-US" b="1" dirty="0" err="1"/>
              <a:t>comerciale</a:t>
            </a:r>
            <a:br>
              <a:rPr lang="en-US" dirty="0"/>
            </a:br>
            <a:r>
              <a:rPr lang="en-US" dirty="0" err="1"/>
              <a:t>Instalarea</a:t>
            </a:r>
            <a:r>
              <a:rPr lang="en-US" dirty="0"/>
              <a:t> la </a:t>
            </a:r>
            <a:r>
              <a:rPr lang="en-US" dirty="0" err="1"/>
              <a:t>intrare</a:t>
            </a:r>
            <a:r>
              <a:rPr lang="en-US" dirty="0"/>
              <a:t> </a:t>
            </a:r>
            <a:r>
              <a:rPr lang="en-US" dirty="0" err="1"/>
              <a:t>crește</a:t>
            </a:r>
            <a:r>
              <a:rPr lang="en-US" dirty="0"/>
              <a:t> </a:t>
            </a:r>
            <a:r>
              <a:rPr lang="en-US" dirty="0" err="1"/>
              <a:t>încrederea</a:t>
            </a:r>
            <a:r>
              <a:rPr lang="en-US" dirty="0"/>
              <a:t> </a:t>
            </a:r>
            <a:r>
              <a:rPr lang="en-US" dirty="0" err="1"/>
              <a:t>clienților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asigură</a:t>
            </a:r>
            <a:r>
              <a:rPr lang="en-US" dirty="0"/>
              <a:t> o </a:t>
            </a:r>
            <a:r>
              <a:rPr lang="en-US" dirty="0" err="1"/>
              <a:t>experiență</a:t>
            </a:r>
            <a:r>
              <a:rPr lang="en-US" dirty="0"/>
              <a:t> de </a:t>
            </a:r>
            <a:r>
              <a:rPr lang="en-US" dirty="0" err="1"/>
              <a:t>cumpărare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sigură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Evenimente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</a:t>
            </a:r>
            <a:r>
              <a:rPr lang="en-US" b="1" dirty="0" err="1"/>
              <a:t>locații</a:t>
            </a:r>
            <a:r>
              <a:rPr lang="en-US" b="1" dirty="0"/>
              <a:t> </a:t>
            </a:r>
            <a:r>
              <a:rPr lang="en-US" b="1" dirty="0" err="1"/>
              <a:t>temporare</a:t>
            </a:r>
            <a:br>
              <a:rPr lang="en-US" dirty="0"/>
            </a:br>
            <a:r>
              <a:rPr lang="en-US" dirty="0" err="1"/>
              <a:t>Portabilitatea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aplicație</a:t>
            </a:r>
            <a:r>
              <a:rPr lang="en-US" dirty="0"/>
              <a:t> fac </a:t>
            </a:r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ușor</a:t>
            </a:r>
            <a:r>
              <a:rPr lang="en-US" dirty="0"/>
              <a:t> de </a:t>
            </a:r>
            <a:r>
              <a:rPr lang="en-US" dirty="0" err="1"/>
              <a:t>implementat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târguri</a:t>
            </a:r>
            <a:r>
              <a:rPr lang="en-US" dirty="0"/>
              <a:t>, </a:t>
            </a:r>
            <a:r>
              <a:rPr lang="en-US" dirty="0" err="1"/>
              <a:t>conferințe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alte</a:t>
            </a:r>
            <a:r>
              <a:rPr lang="en-US" dirty="0"/>
              <a:t> </a:t>
            </a:r>
            <a:r>
              <a:rPr lang="en-US" dirty="0" err="1"/>
              <a:t>evenimente</a:t>
            </a:r>
            <a:r>
              <a:rPr lang="en-US" dirty="0"/>
              <a:t> </a:t>
            </a:r>
            <a:r>
              <a:rPr lang="en-US" dirty="0" err="1"/>
              <a:t>publice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13402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4E6FD3E-3033-4D44-9759-980DCC3E7F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887178-918B-41B5-90B5-AF84E76A42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DF0338-C524-4CF6-9268-3569B65741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{FC1240AA-57B5-4E87-B376-F2F604C437B2}tf22581678_win32</Template>
  <TotalTime>151</TotalTime>
  <Words>946</Words>
  <Application>Microsoft Office PowerPoint</Application>
  <PresentationFormat>Ecran lat</PresentationFormat>
  <Paragraphs>97</Paragraphs>
  <Slides>13</Slides>
  <Notes>12</Notes>
  <HiddenSlides>0</HiddenSlides>
  <MMClips>0</MMClips>
  <ScaleCrop>false</ScaleCrop>
  <HeadingPairs>
    <vt:vector size="6" baseType="variant">
      <vt:variant>
        <vt:lpstr>Fonturi utilizate</vt:lpstr>
      </vt:variant>
      <vt:variant>
        <vt:i4>4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RetrospectVTI</vt:lpstr>
      <vt:lpstr>Sistem de Igienizare Automată a Mâinilor Pintilie Stefan AIA IV</vt:lpstr>
      <vt:lpstr>Cuprins</vt:lpstr>
      <vt:lpstr>Introducere</vt:lpstr>
      <vt:lpstr>State of The Art</vt:lpstr>
      <vt:lpstr>Tehnologii și Platforme Utilizate</vt:lpstr>
      <vt:lpstr>Funcționalități proiectate</vt:lpstr>
      <vt:lpstr>Arhitectura Hardware</vt:lpstr>
      <vt:lpstr>Arhitectura Software</vt:lpstr>
      <vt:lpstr>Scenarii de utilizare</vt:lpstr>
      <vt:lpstr>Implementare proiect in Agile</vt:lpstr>
      <vt:lpstr>Demo produs</vt:lpstr>
      <vt:lpstr>Concluzii</vt:lpstr>
      <vt:lpstr>Multumesc!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Fabian-Ionut UNGUREANU</dc:creator>
  <cp:lastModifiedBy>Stefan Pintilie</cp:lastModifiedBy>
  <cp:revision>8</cp:revision>
  <dcterms:created xsi:type="dcterms:W3CDTF">2025-04-13T15:03:36Z</dcterms:created>
  <dcterms:modified xsi:type="dcterms:W3CDTF">2025-04-14T13:42:57Z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