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8" roundtripDataSignature="AMtx7mh5F4OgBtmTf4+cCIEVBgrdvxxD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/>
        </p:nvSpPr>
        <p:spPr>
          <a:xfrm>
            <a:off x="73152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Problem i motivacija</a:t>
            </a:r>
            <a:endParaRPr/>
          </a:p>
        </p:txBody>
      </p:sp>
      <p:sp>
        <p:nvSpPr>
          <p:cNvPr id="85" name="Google Shape;85;p2"/>
          <p:cNvSpPr txBox="1"/>
          <p:nvPr/>
        </p:nvSpPr>
        <p:spPr>
          <a:xfrm>
            <a:off x="914400" y="1645920"/>
            <a:ext cx="77724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6E6E6"/>
                </a:solidFill>
                <a:latin typeface="Calibri"/>
                <a:ea typeface="Calibri"/>
                <a:cs typeface="Calibri"/>
                <a:sym typeface="Calibri"/>
              </a:rPr>
              <a:t>• Pretvaranje govora u tekst pomoću neuronskih mreža</a:t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6E6E6"/>
                </a:solidFill>
                <a:latin typeface="Calibri"/>
                <a:ea typeface="Calibri"/>
                <a:cs typeface="Calibri"/>
                <a:sym typeface="Calibri"/>
              </a:rPr>
              <a:t>• CTC omogućava učenje bez ručne anotacije</a:t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6E6E6"/>
                </a:solidFill>
                <a:latin typeface="Calibri"/>
                <a:ea typeface="Calibri"/>
                <a:cs typeface="Calibri"/>
                <a:sym typeface="Calibri"/>
              </a:rPr>
              <a:t>• Implementacija sopstvenog modela u TensorFlow-u</a:t>
            </a:r>
            <a:endParaRPr sz="2000"/>
          </a:p>
        </p:txBody>
      </p:sp>
      <p:cxnSp>
        <p:nvCxnSpPr>
          <p:cNvPr id="86" name="Google Shape;86;p2"/>
          <p:cNvCxnSpPr>
            <a:stCxn id="87" idx="3"/>
            <a:endCxn id="88" idx="1"/>
          </p:cNvCxnSpPr>
          <p:nvPr/>
        </p:nvCxnSpPr>
        <p:spPr>
          <a:xfrm>
            <a:off x="2327650" y="3705825"/>
            <a:ext cx="223800" cy="623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2"/>
          <p:cNvSpPr/>
          <p:nvPr/>
        </p:nvSpPr>
        <p:spPr>
          <a:xfrm>
            <a:off x="90550" y="3443175"/>
            <a:ext cx="2237100" cy="525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840D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Audio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2551450" y="4066586"/>
            <a:ext cx="2020500" cy="525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B612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Spektrogram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4782600" y="4690100"/>
            <a:ext cx="2020500" cy="525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E116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Neuronska mreža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" name="Google Shape;90;p2"/>
          <p:cNvCxnSpPr>
            <a:stCxn id="88" idx="3"/>
            <a:endCxn id="89" idx="1"/>
          </p:cNvCxnSpPr>
          <p:nvPr/>
        </p:nvCxnSpPr>
        <p:spPr>
          <a:xfrm>
            <a:off x="4571950" y="4329236"/>
            <a:ext cx="210600" cy="6234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"/>
          <p:cNvSpPr/>
          <p:nvPr/>
        </p:nvSpPr>
        <p:spPr>
          <a:xfrm>
            <a:off x="6940625" y="5335825"/>
            <a:ext cx="2020500" cy="525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E116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Tekst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2" name="Google Shape;92;p2"/>
          <p:cNvCxnSpPr>
            <a:stCxn id="91" idx="1"/>
            <a:endCxn id="89" idx="3"/>
          </p:cNvCxnSpPr>
          <p:nvPr/>
        </p:nvCxnSpPr>
        <p:spPr>
          <a:xfrm rot="10800000">
            <a:off x="6803225" y="4952875"/>
            <a:ext cx="137400" cy="645600"/>
          </a:xfrm>
          <a:prstGeom prst="bentConnector3">
            <a:avLst>
              <a:gd fmla="val 5004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/>
        </p:nvSpPr>
        <p:spPr>
          <a:xfrm>
            <a:off x="73152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Teorijska osnova – CTC i Beam Search</a:t>
            </a:r>
            <a:endParaRPr/>
          </a:p>
        </p:txBody>
      </p:sp>
      <p:sp>
        <p:nvSpPr>
          <p:cNvPr id="98" name="Google Shape;98;p3"/>
          <p:cNvSpPr txBox="1"/>
          <p:nvPr/>
        </p:nvSpPr>
        <p:spPr>
          <a:xfrm>
            <a:off x="914400" y="1645920"/>
            <a:ext cx="77724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6E6E6"/>
                </a:solidFill>
                <a:latin typeface="Calibri"/>
                <a:ea typeface="Calibri"/>
                <a:cs typeface="Calibri"/>
                <a:sym typeface="Calibri"/>
              </a:rPr>
              <a:t>• Rešava problem poravnanja između govora i teksta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6E6E6"/>
                </a:solidFill>
                <a:latin typeface="Calibri"/>
                <a:ea typeface="Calibri"/>
                <a:cs typeface="Calibri"/>
                <a:sym typeface="Calibri"/>
              </a:rPr>
              <a:t>• 'Blank' simbol razdvaja ponavljanja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6E6E6"/>
                </a:solidFill>
                <a:latin typeface="Calibri"/>
                <a:ea typeface="Calibri"/>
                <a:cs typeface="Calibri"/>
                <a:sym typeface="Calibri"/>
              </a:rPr>
              <a:t>• Beam Search bira najverovatniju sekvencu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pic>
        <p:nvPicPr>
          <p:cNvPr id="99" name="Google Shape;99;p3" title="Example-alignment-sequence-for-a-CTC-model-with-the-target-sequence-C-s-e-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050" y="3429000"/>
            <a:ext cx="4717476" cy="268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/>
        </p:nvSpPr>
        <p:spPr>
          <a:xfrm>
            <a:off x="73152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Priprema podataka</a:t>
            </a:r>
            <a:endParaRPr/>
          </a:p>
        </p:txBody>
      </p:sp>
      <p:sp>
        <p:nvSpPr>
          <p:cNvPr id="105" name="Google Shape;105;p4"/>
          <p:cNvSpPr txBox="1"/>
          <p:nvPr/>
        </p:nvSpPr>
        <p:spPr>
          <a:xfrm>
            <a:off x="914400" y="1645920"/>
            <a:ext cx="77724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6E6E6"/>
                </a:solidFill>
                <a:latin typeface="Calibri"/>
                <a:ea typeface="Calibri"/>
                <a:cs typeface="Calibri"/>
                <a:sym typeface="Calibri"/>
              </a:rPr>
              <a:t>• Audio → Mel-spektrogram (128×1200)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6E6E6"/>
                </a:solidFill>
                <a:latin typeface="Calibri"/>
                <a:ea typeface="Calibri"/>
                <a:cs typeface="Calibri"/>
                <a:sym typeface="Calibri"/>
              </a:rPr>
              <a:t>• Tekst → numeričke oznake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6E6E6"/>
                </a:solidFill>
                <a:latin typeface="Calibri"/>
                <a:ea typeface="Calibri"/>
                <a:cs typeface="Calibri"/>
                <a:sym typeface="Calibri"/>
              </a:rPr>
              <a:t>• TFRecord format za brzo učitavanje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pic>
        <p:nvPicPr>
          <p:cNvPr id="106" name="Google Shape;106;p4" title="Desktop Screenshot 2025.10.28 - 22.31.13.5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25" y="3105945"/>
            <a:ext cx="6020382" cy="3121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/>
        </p:nvSpPr>
        <p:spPr>
          <a:xfrm>
            <a:off x="73152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Arhitektura modela</a:t>
            </a:r>
            <a:endParaRPr/>
          </a:p>
        </p:txBody>
      </p:sp>
      <p:sp>
        <p:nvSpPr>
          <p:cNvPr id="112" name="Google Shape;112;p5"/>
          <p:cNvSpPr txBox="1"/>
          <p:nvPr/>
        </p:nvSpPr>
        <p:spPr>
          <a:xfrm>
            <a:off x="633850" y="1515325"/>
            <a:ext cx="77724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6E6E6"/>
                </a:solidFill>
                <a:latin typeface="Calibri"/>
                <a:ea typeface="Calibri"/>
                <a:cs typeface="Calibri"/>
                <a:sym typeface="Calibri"/>
              </a:rPr>
              <a:t>• CNN + BiGRU slojevi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6E6E6"/>
                </a:solidFill>
                <a:latin typeface="Calibri"/>
                <a:ea typeface="Calibri"/>
                <a:cs typeface="Calibri"/>
                <a:sym typeface="Calibri"/>
              </a:rPr>
              <a:t>• CNN prepoznaje lokalne obrasce (foneme)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6E6E6"/>
                </a:solidFill>
                <a:latin typeface="Calibri"/>
                <a:ea typeface="Calibri"/>
                <a:cs typeface="Calibri"/>
                <a:sym typeface="Calibri"/>
              </a:rPr>
              <a:t>• BiGRU pamti sekvence kroz vreme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6E6E6"/>
                </a:solidFill>
                <a:latin typeface="Calibri"/>
                <a:ea typeface="Calibri"/>
                <a:cs typeface="Calibri"/>
                <a:sym typeface="Calibri"/>
              </a:rPr>
              <a:t>• Softmax + CTC loss za sekvencijalni izlaz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13" name="Google Shape;113;p5"/>
          <p:cNvSpPr/>
          <p:nvPr/>
        </p:nvSpPr>
        <p:spPr>
          <a:xfrm>
            <a:off x="1752097" y="329840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C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Spectrogram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3439275" y="4990451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A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BiGRU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2597343" y="4198101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A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CNN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6" name="Google Shape;116;p5"/>
          <p:cNvCxnSpPr>
            <a:stCxn id="115" idx="2"/>
            <a:endCxn id="114" idx="0"/>
          </p:cNvCxnSpPr>
          <p:nvPr/>
        </p:nvCxnSpPr>
        <p:spPr>
          <a:xfrm flipH="1" rot="-5400000">
            <a:off x="3612393" y="4394601"/>
            <a:ext cx="349800" cy="8418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5"/>
          <p:cNvCxnSpPr/>
          <p:nvPr/>
        </p:nvCxnSpPr>
        <p:spPr>
          <a:xfrm flipH="1" rot="-5400000">
            <a:off x="2715247" y="3558500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5"/>
          <p:cNvSpPr/>
          <p:nvPr/>
        </p:nvSpPr>
        <p:spPr>
          <a:xfrm>
            <a:off x="4509775" y="5818751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A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CTC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9" name="Google Shape;119;p5"/>
          <p:cNvCxnSpPr>
            <a:stCxn id="114" idx="2"/>
            <a:endCxn id="118" idx="0"/>
          </p:cNvCxnSpPr>
          <p:nvPr/>
        </p:nvCxnSpPr>
        <p:spPr>
          <a:xfrm flipH="1" rot="-5400000">
            <a:off x="4550625" y="5090651"/>
            <a:ext cx="385800" cy="1070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/>
        </p:nvSpPr>
        <p:spPr>
          <a:xfrm>
            <a:off x="73152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Proces treniranja</a:t>
            </a:r>
            <a:endParaRPr/>
          </a:p>
        </p:txBody>
      </p:sp>
      <p:sp>
        <p:nvSpPr>
          <p:cNvPr id="125" name="Google Shape;125;p6"/>
          <p:cNvSpPr txBox="1"/>
          <p:nvPr/>
        </p:nvSpPr>
        <p:spPr>
          <a:xfrm>
            <a:off x="914400" y="1645920"/>
            <a:ext cx="77724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6E6E6"/>
                </a:solidFill>
                <a:latin typeface="Calibri"/>
                <a:ea typeface="Calibri"/>
                <a:cs typeface="Calibri"/>
                <a:sym typeface="Calibri"/>
              </a:rPr>
              <a:t>• Adam optimizator + ExponentialDecay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6E6E6"/>
                </a:solidFill>
                <a:latin typeface="Calibri"/>
                <a:ea typeface="Calibri"/>
                <a:cs typeface="Calibri"/>
                <a:sym typeface="Calibri"/>
              </a:rPr>
              <a:t>• Clipnorm=5.0 sprečava eksploziju gradijenata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6E6E6"/>
                </a:solidFill>
                <a:latin typeface="Calibri"/>
                <a:ea typeface="Calibri"/>
                <a:cs typeface="Calibri"/>
                <a:sym typeface="Calibri"/>
              </a:rPr>
              <a:t>• BatchNorm i Dropout stabilizuju trening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6E6E6"/>
                </a:solidFill>
                <a:latin typeface="Calibri"/>
                <a:ea typeface="Calibri"/>
                <a:cs typeface="Calibri"/>
                <a:sym typeface="Calibri"/>
              </a:rPr>
              <a:t>• 6–15 epoha, 100–300 koraka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pic>
        <p:nvPicPr>
          <p:cNvPr id="126" name="Google Shape;12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475" y="3216326"/>
            <a:ext cx="5469076" cy="35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/>
        </p:nvSpPr>
        <p:spPr>
          <a:xfrm>
            <a:off x="73152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Eksperimentalni rezultati</a:t>
            </a:r>
            <a:endParaRPr/>
          </a:p>
        </p:txBody>
      </p:sp>
      <p:sp>
        <p:nvSpPr>
          <p:cNvPr id="132" name="Google Shape;132;p7"/>
          <p:cNvSpPr txBox="1"/>
          <p:nvPr/>
        </p:nvSpPr>
        <p:spPr>
          <a:xfrm>
            <a:off x="914400" y="1645920"/>
            <a:ext cx="77724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6E6E6"/>
                </a:solidFill>
                <a:latin typeface="Calibri"/>
                <a:ea typeface="Calibri"/>
                <a:cs typeface="Calibri"/>
                <a:sym typeface="Calibri"/>
              </a:rPr>
              <a:t>• Gubitak: 525 → 183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6E6E6"/>
                </a:solidFill>
                <a:latin typeface="Calibri"/>
                <a:ea typeface="Calibri"/>
                <a:cs typeface="Calibri"/>
                <a:sym typeface="Calibri"/>
              </a:rPr>
              <a:t>• Predikcije: 'th' → 'sx', 'the e e e'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6E6E6"/>
                </a:solidFill>
                <a:latin typeface="Calibri"/>
                <a:ea typeface="Calibri"/>
                <a:cs typeface="Calibri"/>
                <a:sym typeface="Calibri"/>
              </a:rPr>
              <a:t>• Beam search stabilniji od greedy dekodiranja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pic>
        <p:nvPicPr>
          <p:cNvPr id="133" name="Google Shape;133;p7" title="Desktop Screenshot 2025.10.28 - 21.16.17.8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475" y="3220250"/>
            <a:ext cx="5697701" cy="332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 title="Desktop Screenshot 2025.10.29 - 01.51.43.5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0300" y="3220250"/>
            <a:ext cx="2854025" cy="29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/>
        </p:nvSpPr>
        <p:spPr>
          <a:xfrm>
            <a:off x="73152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Zaključak i poboljšanja</a:t>
            </a:r>
            <a:endParaRPr/>
          </a:p>
        </p:txBody>
      </p:sp>
      <p:sp>
        <p:nvSpPr>
          <p:cNvPr id="140" name="Google Shape;140;p9"/>
          <p:cNvSpPr txBox="1"/>
          <p:nvPr/>
        </p:nvSpPr>
        <p:spPr>
          <a:xfrm>
            <a:off x="914400" y="1645920"/>
            <a:ext cx="77724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6E6E6"/>
                </a:solidFill>
                <a:latin typeface="Calibri"/>
                <a:ea typeface="Calibri"/>
                <a:cs typeface="Calibri"/>
                <a:sym typeface="Calibri"/>
              </a:rPr>
              <a:t>• Model uči osnovne obrasce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6E6E6"/>
                </a:solidFill>
                <a:latin typeface="Calibri"/>
                <a:ea typeface="Calibri"/>
                <a:cs typeface="Calibri"/>
                <a:sym typeface="Calibri"/>
              </a:rPr>
              <a:t>• Ograničenje: mali dataset, bez LM-a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6E6E6"/>
                </a:solidFill>
                <a:latin typeface="Calibri"/>
                <a:ea typeface="Calibri"/>
                <a:cs typeface="Calibri"/>
                <a:sym typeface="Calibri"/>
              </a:rPr>
              <a:t>• Plan: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6E6E6"/>
                </a:solidFill>
                <a:latin typeface="Calibri"/>
                <a:ea typeface="Calibri"/>
                <a:cs typeface="Calibri"/>
                <a:sym typeface="Calibri"/>
              </a:rPr>
              <a:t>  – SpecAugment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6E6E6"/>
                </a:solidFill>
                <a:latin typeface="Calibri"/>
                <a:ea typeface="Calibri"/>
                <a:cs typeface="Calibri"/>
                <a:sym typeface="Calibri"/>
              </a:rPr>
              <a:t>  – LibriSpeech dataset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6E6E6"/>
                </a:solidFill>
                <a:latin typeface="Calibri"/>
                <a:ea typeface="Calibri"/>
                <a:cs typeface="Calibri"/>
                <a:sym typeface="Calibri"/>
              </a:rPr>
              <a:t>  – Trigram jezički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/>
          <p:nvPr/>
        </p:nvSpPr>
        <p:spPr>
          <a:xfrm>
            <a:off x="73152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Literatura</a:t>
            </a:r>
            <a:endParaRPr/>
          </a:p>
        </p:txBody>
      </p:sp>
      <p:sp>
        <p:nvSpPr>
          <p:cNvPr id="146" name="Google Shape;146;p10"/>
          <p:cNvSpPr txBox="1"/>
          <p:nvPr/>
        </p:nvSpPr>
        <p:spPr>
          <a:xfrm>
            <a:off x="914400" y="1645920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6E6E6"/>
                </a:solidFill>
                <a:latin typeface="Calibri"/>
                <a:ea typeface="Calibri"/>
                <a:cs typeface="Calibri"/>
                <a:sym typeface="Calibri"/>
              </a:rPr>
              <a:t>1. Graves et al. (2006) – CTC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6E6E6"/>
                </a:solidFill>
                <a:latin typeface="Calibri"/>
                <a:ea typeface="Calibri"/>
                <a:cs typeface="Calibri"/>
                <a:sym typeface="Calibri"/>
              </a:rPr>
              <a:t>2. Hannun et al. (2014) – Deep Speech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6E6E6"/>
                </a:solidFill>
                <a:latin typeface="Calibri"/>
                <a:ea typeface="Calibri"/>
                <a:cs typeface="Calibri"/>
                <a:sym typeface="Calibri"/>
              </a:rPr>
              <a:t>3. Park et al. (2019) – SpecAugment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6E6E6"/>
                </a:solidFill>
                <a:latin typeface="Calibri"/>
                <a:ea typeface="Calibri"/>
                <a:cs typeface="Calibri"/>
                <a:sym typeface="Calibri"/>
              </a:rPr>
              <a:t>4. TensorFlow Audio Guide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6E6E6"/>
                </a:solidFill>
                <a:latin typeface="Calibri"/>
                <a:ea typeface="Calibri"/>
                <a:cs typeface="Calibri"/>
                <a:sym typeface="Calibri"/>
              </a:rPr>
              <a:t>5. Analytics Vidhya (2019)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