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67" r:id="rId6"/>
    <p:sldId id="268" r:id="rId7"/>
    <p:sldId id="269" r:id="rId8"/>
    <p:sldId id="270" r:id="rId9"/>
    <p:sldId id="262" r:id="rId10"/>
    <p:sldId id="264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4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3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C5B26-B4AC-4960-9BB6-E7661A08A62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EFA2-A155-483A-B933-4E5F9A3E3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3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Melbourne Housing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Marginean</a:t>
            </a:r>
            <a:r>
              <a:rPr lang="en-US" dirty="0" smtClean="0"/>
              <a:t> Tudor (511)</a:t>
            </a:r>
          </a:p>
          <a:p>
            <a:pPr algn="r"/>
            <a:r>
              <a:rPr lang="en-US" dirty="0" err="1" smtClean="0"/>
              <a:t>Negulescu</a:t>
            </a:r>
            <a:r>
              <a:rPr lang="en-US" dirty="0" smtClean="0"/>
              <a:t> Stefan (511)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characteristics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7708"/>
            <a:ext cx="5184658" cy="4160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8938" y="3332121"/>
            <a:ext cx="4824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Typically</a:t>
            </a:r>
            <a:r>
              <a:rPr lang="en-US" dirty="0"/>
              <a:t>, the price increases with the number of parking spaces, but an unusual trend appears when there are </a:t>
            </a:r>
            <a:r>
              <a:rPr lang="en-US" b="1" dirty="0"/>
              <a:t>10</a:t>
            </a:r>
            <a:r>
              <a:rPr lang="en-US" dirty="0"/>
              <a:t> parking spaces.</a:t>
            </a:r>
          </a:p>
        </p:txBody>
      </p:sp>
    </p:spTree>
    <p:extLst>
      <p:ext uri="{BB962C8B-B14F-4D97-AF65-F5344CB8AC3E}">
        <p14:creationId xmlns:p14="http://schemas.microsoft.com/office/powerpoint/2010/main" val="33950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Seller analysis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4366" y="1463040"/>
            <a:ext cx="3161211" cy="3831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0" y="1690688"/>
            <a:ext cx="5852172" cy="4160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2617" y="3447786"/>
            <a:ext cx="4362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Top 10 sellers make most of their money from </a:t>
            </a:r>
            <a:r>
              <a:rPr lang="en-US" sz="2000" b="1" dirty="0" smtClean="0"/>
              <a:t>house</a:t>
            </a:r>
            <a:r>
              <a:rPr lang="en-US" sz="2000" dirty="0" smtClean="0"/>
              <a:t> selling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6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8436"/>
            <a:ext cx="5440680" cy="1527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Melbourne housing dataset contains detailed real estate </a:t>
            </a:r>
            <a:r>
              <a:rPr lang="en-US" sz="2000" dirty="0" smtClean="0"/>
              <a:t>information from Melbourne between January 2016 and December 2017, </a:t>
            </a:r>
            <a:r>
              <a:rPr lang="en-US" sz="2000" dirty="0"/>
              <a:t>including attributes like suburb, address, number of rooms, property type, price, sale method, and seller.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19" y="879860"/>
            <a:ext cx="4810796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33" y="223611"/>
            <a:ext cx="4443998" cy="34862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2" y="2908171"/>
            <a:ext cx="4715697" cy="3699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" y="1169675"/>
            <a:ext cx="541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Average Price</a:t>
            </a:r>
          </a:p>
          <a:p>
            <a:pPr algn="ctr"/>
            <a:r>
              <a:rPr lang="en-US" sz="3600" dirty="0" smtClean="0"/>
              <a:t>1M$</a:t>
            </a:r>
            <a:endParaRPr lang="en-US" sz="36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5554" y="4210487"/>
            <a:ext cx="5416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Average Building Size</a:t>
            </a:r>
          </a:p>
          <a:p>
            <a:pPr algn="ctr"/>
            <a:r>
              <a:rPr lang="en-US" sz="3600" dirty="0" smtClean="0"/>
              <a:t>141</a:t>
            </a:r>
            <a:r>
              <a:rPr lang="en-US" sz="2800" b="1" dirty="0" smtClean="0"/>
              <a:t>m²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666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0" y="217711"/>
            <a:ext cx="7255561" cy="615696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64491" y="2278470"/>
            <a:ext cx="4488172" cy="1727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Moderate positive correlation between </a:t>
            </a:r>
            <a:r>
              <a:rPr lang="en-US" sz="2000" b="1" dirty="0" smtClean="0"/>
              <a:t>Price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BuildingArea</a:t>
            </a:r>
            <a:r>
              <a:rPr lang="en-US" sz="2000" dirty="0"/>
              <a:t> </a:t>
            </a:r>
            <a:r>
              <a:rPr lang="en-US" sz="2000" dirty="0" smtClean="0"/>
              <a:t>&amp; Number of </a:t>
            </a:r>
            <a:r>
              <a:rPr lang="en-US" sz="2000" b="1" dirty="0" smtClean="0"/>
              <a:t>rooms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Weak negative correlation between </a:t>
            </a:r>
            <a:r>
              <a:rPr lang="en-US" sz="2000" b="1" dirty="0" smtClean="0"/>
              <a:t>Price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YearBuilt</a:t>
            </a:r>
            <a:r>
              <a:rPr lang="en-US" sz="2000" dirty="0" smtClean="0"/>
              <a:t> &amp; </a:t>
            </a:r>
            <a:r>
              <a:rPr lang="en-US" sz="2000" b="1" dirty="0" smtClean="0"/>
              <a:t>Distance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40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662" y="939070"/>
            <a:ext cx="5401429" cy="52585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725" y="3353825"/>
            <a:ext cx="5233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Properties are divided in </a:t>
            </a:r>
            <a:r>
              <a:rPr lang="en-US" sz="2000" b="1" dirty="0" smtClean="0"/>
              <a:t>regions</a:t>
            </a:r>
            <a:r>
              <a:rPr lang="en-US" sz="2000" dirty="0" smtClean="0"/>
              <a:t>, </a:t>
            </a:r>
            <a:r>
              <a:rPr lang="en-US" sz="2000" b="1" dirty="0" smtClean="0"/>
              <a:t>suburbs</a:t>
            </a:r>
            <a:r>
              <a:rPr lang="en-US" sz="2000" dirty="0" smtClean="0"/>
              <a:t>, and </a:t>
            </a:r>
            <a:r>
              <a:rPr lang="en-US" sz="2000" b="1" dirty="0" smtClean="0"/>
              <a:t>streets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06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3" y="305230"/>
            <a:ext cx="6533394" cy="60786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3908" y="1489166"/>
            <a:ext cx="4598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Southern Metropolitan Region </a:t>
            </a:r>
            <a:r>
              <a:rPr lang="en-US" sz="2000" dirty="0" smtClean="0"/>
              <a:t>is the most expensive one, while </a:t>
            </a:r>
            <a:r>
              <a:rPr lang="en-US" sz="2000" b="1" dirty="0" smtClean="0"/>
              <a:t>Western Victoria </a:t>
            </a:r>
            <a:r>
              <a:rPr lang="en-US" sz="2000" dirty="0" smtClean="0"/>
              <a:t>is the cheapest.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7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6" y="2784859"/>
            <a:ext cx="4954478" cy="3990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71360" y="1684997"/>
            <a:ext cx="4711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majority of the properties are built after </a:t>
            </a:r>
            <a:r>
              <a:rPr lang="en-US" b="1" dirty="0" smtClean="0"/>
              <a:t>1950</a:t>
            </a:r>
            <a:r>
              <a:rPr lang="en-US" dirty="0" smtClean="0"/>
              <a:t> in 3 main regions, namely </a:t>
            </a:r>
            <a:r>
              <a:rPr lang="en-US" b="1" dirty="0" smtClean="0"/>
              <a:t>Northern</a:t>
            </a:r>
            <a:r>
              <a:rPr lang="en-US" dirty="0" smtClean="0"/>
              <a:t>, </a:t>
            </a:r>
            <a:r>
              <a:rPr lang="en-US" b="1" dirty="0" smtClean="0"/>
              <a:t>Western</a:t>
            </a:r>
            <a:r>
              <a:rPr lang="en-US" dirty="0" smtClean="0"/>
              <a:t>, and </a:t>
            </a:r>
            <a:r>
              <a:rPr lang="en-US" b="1" dirty="0" smtClean="0"/>
              <a:t>Southern</a:t>
            </a:r>
            <a:r>
              <a:rPr lang="en-US" dirty="0" smtClean="0"/>
              <a:t> Metropolitan areas.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5" y="217711"/>
            <a:ext cx="4719773" cy="38579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772" y="4075613"/>
            <a:ext cx="5007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of the old buildings are relatively closer to the center and implicitly more expensive than the newer ones. New building are located at a larger distance with respect to the center.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90688"/>
            <a:ext cx="7548154" cy="458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9" y="139333"/>
            <a:ext cx="4921874" cy="3689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39" y="3030593"/>
            <a:ext cx="4991541" cy="3741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1829" y="400594"/>
            <a:ext cx="5582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average housing price in </a:t>
            </a:r>
            <a:r>
              <a:rPr lang="en-US" sz="2000" b="1" dirty="0" smtClean="0"/>
              <a:t>July</a:t>
            </a:r>
            <a:r>
              <a:rPr lang="en-US" sz="2000" dirty="0" smtClean="0"/>
              <a:t> is below average.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2515" y="5103222"/>
            <a:ext cx="5512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could be due to the fact that in </a:t>
            </a:r>
            <a:r>
              <a:rPr lang="en-US" b="1" dirty="0"/>
              <a:t>July</a:t>
            </a:r>
            <a:r>
              <a:rPr lang="en-US" dirty="0"/>
              <a:t>, more properties located far from the city center were put on sale</a:t>
            </a:r>
          </a:p>
        </p:txBody>
      </p:sp>
    </p:spTree>
    <p:extLst>
      <p:ext uri="{BB962C8B-B14F-4D97-AF65-F5344CB8AC3E}">
        <p14:creationId xmlns:p14="http://schemas.microsoft.com/office/powerpoint/2010/main" val="89948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245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Melbourne Housing </vt:lpstr>
      <vt:lpstr>Dataset overview</vt:lpstr>
      <vt:lpstr>PowerPoint Presentation</vt:lpstr>
      <vt:lpstr>PowerPoint Presentation</vt:lpstr>
      <vt:lpstr>Geographic analysis</vt:lpstr>
      <vt:lpstr>PowerPoint Presentation</vt:lpstr>
      <vt:lpstr>PowerPoint Presentation</vt:lpstr>
      <vt:lpstr>Temporal analysis</vt:lpstr>
      <vt:lpstr>PowerPoint Presentation</vt:lpstr>
      <vt:lpstr>Property characteristics</vt:lpstr>
      <vt:lpstr>Seller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Housing</dc:title>
  <dc:creator>STEFAN NEGULESCU</dc:creator>
  <cp:lastModifiedBy>STEFAN NEGULESCU</cp:lastModifiedBy>
  <cp:revision>10</cp:revision>
  <dcterms:created xsi:type="dcterms:W3CDTF">2024-05-24T21:32:56Z</dcterms:created>
  <dcterms:modified xsi:type="dcterms:W3CDTF">2024-05-24T23:04:44Z</dcterms:modified>
</cp:coreProperties>
</file>