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Anantason Semi-Bold" charset="1" panose="00000000000000000000"/>
      <p:regular r:id="rId7"/>
    </p:embeddedFont>
    <p:embeddedFont>
      <p:font typeface="Anantason" charset="1" panose="00000000000000000000"/>
      <p:regular r:id="rId8"/>
    </p:embeddedFont>
    <p:embeddedFont>
      <p:font typeface="Anantason Light" charset="1" panose="00000000000000000000"/>
      <p:regular r:id="rId9"/>
    </p:embeddedFont>
    <p:embeddedFont>
      <p:font typeface="Anantason Bold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015605">
            <a:off x="-2463178" y="1818645"/>
            <a:ext cx="15160774" cy="10031843"/>
          </a:xfrm>
          <a:custGeom>
            <a:avLst/>
            <a:gdLst/>
            <a:ahLst/>
            <a:cxnLst/>
            <a:rect r="r" b="b" t="t" l="l"/>
            <a:pathLst>
              <a:path h="10031843" w="15160774">
                <a:moveTo>
                  <a:pt x="0" y="0"/>
                </a:moveTo>
                <a:lnTo>
                  <a:pt x="15160774" y="0"/>
                </a:lnTo>
                <a:lnTo>
                  <a:pt x="15160774" y="10031843"/>
                </a:lnTo>
                <a:lnTo>
                  <a:pt x="0" y="10031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95305" y="0"/>
            <a:ext cx="10544210" cy="423084"/>
            <a:chOff x="0" y="0"/>
            <a:chExt cx="3778807" cy="151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8807" cy="151624"/>
            </a:xfrm>
            <a:custGeom>
              <a:avLst/>
              <a:gdLst/>
              <a:ahLst/>
              <a:cxnLst/>
              <a:rect r="r" b="b" t="t" l="l"/>
              <a:pathLst>
                <a:path h="151624" w="3778807">
                  <a:moveTo>
                    <a:pt x="0" y="0"/>
                  </a:moveTo>
                  <a:lnTo>
                    <a:pt x="3778807" y="0"/>
                  </a:lnTo>
                  <a:lnTo>
                    <a:pt x="3778807" y="151624"/>
                  </a:lnTo>
                  <a:lnTo>
                    <a:pt x="0" y="151624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778807" cy="180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6208" y="1759756"/>
            <a:ext cx="1613090" cy="3423125"/>
            <a:chOff x="0" y="0"/>
            <a:chExt cx="636819" cy="13513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6819" cy="1351388"/>
            </a:xfrm>
            <a:custGeom>
              <a:avLst/>
              <a:gdLst/>
              <a:ahLst/>
              <a:cxnLst/>
              <a:rect r="r" b="b" t="t" l="l"/>
              <a:pathLst>
                <a:path h="1351388" w="636819">
                  <a:moveTo>
                    <a:pt x="0" y="0"/>
                  </a:moveTo>
                  <a:lnTo>
                    <a:pt x="636819" y="0"/>
                  </a:lnTo>
                  <a:lnTo>
                    <a:pt x="636819" y="1351388"/>
                  </a:lnTo>
                  <a:lnTo>
                    <a:pt x="0" y="1351388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636819" cy="13609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167695" y="1759756"/>
            <a:ext cx="1926184" cy="1748482"/>
            <a:chOff x="0" y="0"/>
            <a:chExt cx="760423" cy="6902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0423" cy="690269"/>
            </a:xfrm>
            <a:custGeom>
              <a:avLst/>
              <a:gdLst/>
              <a:ahLst/>
              <a:cxnLst/>
              <a:rect r="r" b="b" t="t" l="l"/>
              <a:pathLst>
                <a:path h="690269" w="760423">
                  <a:moveTo>
                    <a:pt x="0" y="0"/>
                  </a:moveTo>
                  <a:lnTo>
                    <a:pt x="760423" y="0"/>
                  </a:lnTo>
                  <a:lnTo>
                    <a:pt x="760423" y="690269"/>
                  </a:lnTo>
                  <a:lnTo>
                    <a:pt x="0" y="690269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760423" cy="6997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60554" y="1781319"/>
            <a:ext cx="1707476" cy="3401562"/>
            <a:chOff x="0" y="0"/>
            <a:chExt cx="674081" cy="13428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4081" cy="1342875"/>
            </a:xfrm>
            <a:custGeom>
              <a:avLst/>
              <a:gdLst/>
              <a:ahLst/>
              <a:cxnLst/>
              <a:rect r="r" b="b" t="t" l="l"/>
              <a:pathLst>
                <a:path h="1342875" w="674081">
                  <a:moveTo>
                    <a:pt x="0" y="0"/>
                  </a:moveTo>
                  <a:lnTo>
                    <a:pt x="674081" y="0"/>
                  </a:lnTo>
                  <a:lnTo>
                    <a:pt x="674081" y="1342875"/>
                  </a:lnTo>
                  <a:lnTo>
                    <a:pt x="0" y="1342875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674081" cy="1352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59415" y="1822772"/>
            <a:ext cx="1613090" cy="3360109"/>
            <a:chOff x="0" y="0"/>
            <a:chExt cx="636819" cy="132651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6819" cy="1326511"/>
            </a:xfrm>
            <a:custGeom>
              <a:avLst/>
              <a:gdLst/>
              <a:ahLst/>
              <a:cxnLst/>
              <a:rect r="r" b="b" t="t" l="l"/>
              <a:pathLst>
                <a:path h="1326511" w="636819">
                  <a:moveTo>
                    <a:pt x="0" y="0"/>
                  </a:moveTo>
                  <a:lnTo>
                    <a:pt x="636819" y="0"/>
                  </a:lnTo>
                  <a:lnTo>
                    <a:pt x="636819" y="1326511"/>
                  </a:lnTo>
                  <a:lnTo>
                    <a:pt x="0" y="1326511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636819" cy="1336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2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78520" y="3546339"/>
            <a:ext cx="1906012" cy="1636543"/>
            <a:chOff x="0" y="0"/>
            <a:chExt cx="752459" cy="6460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52459" cy="646078"/>
            </a:xfrm>
            <a:custGeom>
              <a:avLst/>
              <a:gdLst/>
              <a:ahLst/>
              <a:cxnLst/>
              <a:rect r="r" b="b" t="t" l="l"/>
              <a:pathLst>
                <a:path h="646078" w="752459">
                  <a:moveTo>
                    <a:pt x="0" y="0"/>
                  </a:moveTo>
                  <a:lnTo>
                    <a:pt x="752459" y="0"/>
                  </a:lnTo>
                  <a:lnTo>
                    <a:pt x="752459" y="646078"/>
                  </a:lnTo>
                  <a:lnTo>
                    <a:pt x="0" y="646078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"/>
              <a:ext cx="752459" cy="655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947591" y="1801683"/>
            <a:ext cx="1835624" cy="1697251"/>
            <a:chOff x="0" y="0"/>
            <a:chExt cx="724671" cy="67004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24671" cy="670044"/>
            </a:xfrm>
            <a:custGeom>
              <a:avLst/>
              <a:gdLst/>
              <a:ahLst/>
              <a:cxnLst/>
              <a:rect r="r" b="b" t="t" l="l"/>
              <a:pathLst>
                <a:path h="670044" w="724671">
                  <a:moveTo>
                    <a:pt x="0" y="0"/>
                  </a:moveTo>
                  <a:lnTo>
                    <a:pt x="724671" y="0"/>
                  </a:lnTo>
                  <a:lnTo>
                    <a:pt x="724671" y="670044"/>
                  </a:lnTo>
                  <a:lnTo>
                    <a:pt x="0" y="670044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724671" cy="67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947591" y="3527508"/>
            <a:ext cx="1835624" cy="1655373"/>
            <a:chOff x="0" y="0"/>
            <a:chExt cx="724671" cy="65351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24671" cy="653511"/>
            </a:xfrm>
            <a:custGeom>
              <a:avLst/>
              <a:gdLst/>
              <a:ahLst/>
              <a:cxnLst/>
              <a:rect r="r" b="b" t="t" l="l"/>
              <a:pathLst>
                <a:path h="653511" w="724671">
                  <a:moveTo>
                    <a:pt x="0" y="0"/>
                  </a:moveTo>
                  <a:lnTo>
                    <a:pt x="724671" y="0"/>
                  </a:lnTo>
                  <a:lnTo>
                    <a:pt x="724671" y="653511"/>
                  </a:lnTo>
                  <a:lnTo>
                    <a:pt x="0" y="653511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724671" cy="663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6208" y="5312002"/>
            <a:ext cx="4333425" cy="1383824"/>
            <a:chOff x="0" y="0"/>
            <a:chExt cx="1710758" cy="5463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10758" cy="546309"/>
            </a:xfrm>
            <a:custGeom>
              <a:avLst/>
              <a:gdLst/>
              <a:ahLst/>
              <a:cxnLst/>
              <a:rect r="r" b="b" t="t" l="l"/>
              <a:pathLst>
                <a:path h="546309" w="1710758">
                  <a:moveTo>
                    <a:pt x="0" y="0"/>
                  </a:moveTo>
                  <a:lnTo>
                    <a:pt x="1710758" y="0"/>
                  </a:lnTo>
                  <a:lnTo>
                    <a:pt x="1710758" y="546309"/>
                  </a:lnTo>
                  <a:lnTo>
                    <a:pt x="0" y="546309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1710758" cy="55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934732" y="5312002"/>
            <a:ext cx="4495834" cy="1383824"/>
            <a:chOff x="0" y="0"/>
            <a:chExt cx="1774874" cy="54630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74874" cy="546309"/>
            </a:xfrm>
            <a:custGeom>
              <a:avLst/>
              <a:gdLst/>
              <a:ahLst/>
              <a:cxnLst/>
              <a:rect r="r" b="b" t="t" l="l"/>
              <a:pathLst>
                <a:path h="546309" w="1774874">
                  <a:moveTo>
                    <a:pt x="0" y="0"/>
                  </a:moveTo>
                  <a:lnTo>
                    <a:pt x="1774874" y="0"/>
                  </a:lnTo>
                  <a:lnTo>
                    <a:pt x="1774874" y="546309"/>
                  </a:lnTo>
                  <a:lnTo>
                    <a:pt x="0" y="546309"/>
                  </a:lnTo>
                  <a:close/>
                </a:path>
              </a:pathLst>
            </a:custGeom>
            <a:solidFill>
              <a:srgbClr val="F8FAFC"/>
            </a:solidFill>
            <a:ln w="9525" cap="sq">
              <a:gradFill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1774874" cy="555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32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068615" y="1905805"/>
            <a:ext cx="519899" cy="628450"/>
          </a:xfrm>
          <a:custGeom>
            <a:avLst/>
            <a:gdLst/>
            <a:ahLst/>
            <a:cxnLst/>
            <a:rect r="r" b="b" t="t" l="l"/>
            <a:pathLst>
              <a:path h="628450" w="519899">
                <a:moveTo>
                  <a:pt x="0" y="0"/>
                </a:moveTo>
                <a:lnTo>
                  <a:pt x="519899" y="0"/>
                </a:lnTo>
                <a:lnTo>
                  <a:pt x="519899" y="628450"/>
                </a:lnTo>
                <a:lnTo>
                  <a:pt x="0" y="628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4782495" y="1850704"/>
            <a:ext cx="476479" cy="628450"/>
          </a:xfrm>
          <a:custGeom>
            <a:avLst/>
            <a:gdLst/>
            <a:ahLst/>
            <a:cxnLst/>
            <a:rect r="r" b="b" t="t" l="l"/>
            <a:pathLst>
              <a:path h="628450" w="476479">
                <a:moveTo>
                  <a:pt x="0" y="0"/>
                </a:moveTo>
                <a:lnTo>
                  <a:pt x="476479" y="0"/>
                </a:lnTo>
                <a:lnTo>
                  <a:pt x="476479" y="628449"/>
                </a:lnTo>
                <a:lnTo>
                  <a:pt x="0" y="628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6569327" y="3615062"/>
            <a:ext cx="599316" cy="645057"/>
          </a:xfrm>
          <a:custGeom>
            <a:avLst/>
            <a:gdLst/>
            <a:ahLst/>
            <a:cxnLst/>
            <a:rect r="r" b="b" t="t" l="l"/>
            <a:pathLst>
              <a:path h="645057" w="599316">
                <a:moveTo>
                  <a:pt x="0" y="0"/>
                </a:moveTo>
                <a:lnTo>
                  <a:pt x="599317" y="0"/>
                </a:lnTo>
                <a:lnTo>
                  <a:pt x="599317" y="645056"/>
                </a:lnTo>
                <a:lnTo>
                  <a:pt x="0" y="645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772278" y="5682444"/>
            <a:ext cx="592673" cy="642939"/>
          </a:xfrm>
          <a:custGeom>
            <a:avLst/>
            <a:gdLst/>
            <a:ahLst/>
            <a:cxnLst/>
            <a:rect r="r" b="b" t="t" l="l"/>
            <a:pathLst>
              <a:path h="642939" w="592673">
                <a:moveTo>
                  <a:pt x="0" y="0"/>
                </a:moveTo>
                <a:lnTo>
                  <a:pt x="592673" y="0"/>
                </a:lnTo>
                <a:lnTo>
                  <a:pt x="592673" y="642940"/>
                </a:lnTo>
                <a:lnTo>
                  <a:pt x="0" y="6429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5192809" y="5685304"/>
            <a:ext cx="705499" cy="640080"/>
          </a:xfrm>
          <a:custGeom>
            <a:avLst/>
            <a:gdLst/>
            <a:ahLst/>
            <a:cxnLst/>
            <a:rect r="r" b="b" t="t" l="l"/>
            <a:pathLst>
              <a:path h="640080" w="705499">
                <a:moveTo>
                  <a:pt x="0" y="0"/>
                </a:moveTo>
                <a:lnTo>
                  <a:pt x="705499" y="0"/>
                </a:lnTo>
                <a:lnTo>
                  <a:pt x="705499" y="640080"/>
                </a:lnTo>
                <a:lnTo>
                  <a:pt x="0" y="6400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6444506" y="1871857"/>
            <a:ext cx="751466" cy="586143"/>
          </a:xfrm>
          <a:custGeom>
            <a:avLst/>
            <a:gdLst/>
            <a:ahLst/>
            <a:cxnLst/>
            <a:rect r="r" b="b" t="t" l="l"/>
            <a:pathLst>
              <a:path h="586143" w="751466">
                <a:moveTo>
                  <a:pt x="0" y="0"/>
                </a:moveTo>
                <a:lnTo>
                  <a:pt x="751466" y="0"/>
                </a:lnTo>
                <a:lnTo>
                  <a:pt x="751466" y="586143"/>
                </a:lnTo>
                <a:lnTo>
                  <a:pt x="0" y="5861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8301112" y="1952318"/>
            <a:ext cx="591618" cy="581937"/>
          </a:xfrm>
          <a:custGeom>
            <a:avLst/>
            <a:gdLst/>
            <a:ahLst/>
            <a:cxnLst/>
            <a:rect r="r" b="b" t="t" l="l"/>
            <a:pathLst>
              <a:path h="581937" w="591618">
                <a:moveTo>
                  <a:pt x="0" y="0"/>
                </a:moveTo>
                <a:lnTo>
                  <a:pt x="591618" y="0"/>
                </a:lnTo>
                <a:lnTo>
                  <a:pt x="591618" y="581937"/>
                </a:lnTo>
                <a:lnTo>
                  <a:pt x="0" y="58193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2834224" y="3594399"/>
            <a:ext cx="603656" cy="544388"/>
          </a:xfrm>
          <a:custGeom>
            <a:avLst/>
            <a:gdLst/>
            <a:ahLst/>
            <a:cxnLst/>
            <a:rect r="r" b="b" t="t" l="l"/>
            <a:pathLst>
              <a:path h="544388" w="603656">
                <a:moveTo>
                  <a:pt x="0" y="0"/>
                </a:moveTo>
                <a:lnTo>
                  <a:pt x="603655" y="0"/>
                </a:lnTo>
                <a:lnTo>
                  <a:pt x="603655" y="544388"/>
                </a:lnTo>
                <a:lnTo>
                  <a:pt x="0" y="54438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2691525" y="1842753"/>
            <a:ext cx="682502" cy="585711"/>
          </a:xfrm>
          <a:custGeom>
            <a:avLst/>
            <a:gdLst/>
            <a:ahLst/>
            <a:cxnLst/>
            <a:rect r="r" b="b" t="t" l="l"/>
            <a:pathLst>
              <a:path h="585711" w="682502">
                <a:moveTo>
                  <a:pt x="0" y="0"/>
                </a:moveTo>
                <a:lnTo>
                  <a:pt x="682502" y="0"/>
                </a:lnTo>
                <a:lnTo>
                  <a:pt x="682502" y="585711"/>
                </a:lnTo>
                <a:lnTo>
                  <a:pt x="0" y="58571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2" id="42"/>
          <p:cNvSpPr txBox="true"/>
          <p:nvPr/>
        </p:nvSpPr>
        <p:spPr>
          <a:xfrm rot="0">
            <a:off x="541529" y="817854"/>
            <a:ext cx="7328412" cy="68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9"/>
              </a:lnSpc>
              <a:spcBef>
                <a:spcPct val="0"/>
              </a:spcBef>
            </a:pPr>
            <a:r>
              <a:rPr lang="en-US" b="true" sz="5499" spc="-230" strike="noStrike" u="none">
                <a:solidFill>
                  <a:srgbClr val="6380AA"/>
                </a:solidFill>
                <a:latin typeface="Anantason Semi-Bold"/>
                <a:ea typeface="Anantason Semi-Bold"/>
                <a:cs typeface="Anantason Semi-Bold"/>
                <a:sym typeface="Anantason Semi-Bold"/>
              </a:rPr>
              <a:t>Modelo Canvas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41529" y="1513764"/>
            <a:ext cx="4928429" cy="245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17"/>
              </a:lnSpc>
              <a:spcBef>
                <a:spcPct val="0"/>
              </a:spcBef>
            </a:pPr>
            <a:r>
              <a:rPr lang="en-US" sz="1711" spc="301">
                <a:solidFill>
                  <a:srgbClr val="6380AA"/>
                </a:solidFill>
                <a:latin typeface="Anantason"/>
                <a:ea typeface="Anantason"/>
                <a:cs typeface="Anantason"/>
                <a:sym typeface="Anantason"/>
              </a:rPr>
              <a:t>PLATAFORMA DE GESTIÓN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066702" y="4454163"/>
            <a:ext cx="1614067" cy="663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Página web 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Redes sociales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Demostracio</a:t>
            </a: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nes de uso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Voz a voz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066702" y="5539195"/>
            <a:ext cx="14000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Fuentes de Ingresos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995506" y="5749119"/>
            <a:ext cx="2994423" cy="71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1322" indent="-125661" lvl="1">
              <a:lnSpc>
                <a:spcPts val="1443"/>
              </a:lnSpc>
              <a:buFont typeface="Arial"/>
              <a:buChar char="•"/>
            </a:pPr>
            <a:r>
              <a:rPr lang="en-US" sz="1164" spc="-58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Venta directa a cliente final</a:t>
            </a:r>
          </a:p>
          <a:p>
            <a:pPr algn="l" marL="251322" indent="-125661" lvl="1">
              <a:lnSpc>
                <a:spcPts val="1443"/>
              </a:lnSpc>
              <a:buFont typeface="Arial"/>
              <a:buChar char="•"/>
            </a:pPr>
            <a:r>
              <a:rPr lang="en-US" sz="1164" spc="-58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Ingreso por módulos adicionales como la facturación electrónica</a:t>
            </a:r>
          </a:p>
          <a:p>
            <a:pPr algn="l" marL="251322" indent="-125661" lvl="1">
              <a:lnSpc>
                <a:spcPts val="1443"/>
              </a:lnSpc>
              <a:buFont typeface="Arial"/>
              <a:buChar char="•"/>
            </a:pPr>
            <a:r>
              <a:rPr lang="en-US" sz="1164" spc="-58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Adición de usuarios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33067" y="2633325"/>
            <a:ext cx="1393790" cy="15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  <a:spcBef>
                <a:spcPct val="0"/>
              </a:spcBef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Socios</a:t>
            </a:r>
            <a:r>
              <a:rPr lang="en-US" b="true" sz="1057" spc="-20" strike="noStrike" u="none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Clave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41529" y="2816376"/>
            <a:ext cx="1463287" cy="1487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Proveedores 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Diseñadores web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Expertos en facturación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Expertos en atención al cliente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Servicio técnico especializado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Plataforma web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391597" y="2511461"/>
            <a:ext cx="14000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 u="none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Actividades Clave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167695" y="2661560"/>
            <a:ext cx="1778219" cy="82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Desarrollo y mantenimiento de la aplicación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Atención y soporte al cliente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Pruebas y mejoras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Creación de tutoriales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454373" y="4119477"/>
            <a:ext cx="14000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Recursos Clave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233416" y="4228395"/>
            <a:ext cx="1822362" cy="99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Servidor Web y base de datos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Equipo técnico y  de desarrollo 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Sistema de soporte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Herramientas de análisis de uso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262185" y="2629373"/>
            <a:ext cx="15042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Propuesta</a:t>
            </a: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de Valor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227229" y="2865196"/>
            <a:ext cx="1485843" cy="165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spcBef>
                <a:spcPct val="0"/>
              </a:spcBef>
              <a:buFont typeface="Arial"/>
              <a:buChar char="•"/>
            </a:pPr>
            <a:r>
              <a:rPr lang="en-US" sz="1057" spc="-52" strike="noStrike" u="none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Plataforma en línea que simplifica la gestión de inventario, ventas y facturación en tiempo real, accesible desde cualquier dispositivo, con reportes inteligentes y soporte constante para pequeños negocios.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103669" y="2520770"/>
            <a:ext cx="14000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Relación Clientes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001380" y="2670869"/>
            <a:ext cx="1585690" cy="82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Soporte</a:t>
            </a: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 técnico 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Capacitación inicial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Centro de ayuda con tutoriales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Planes de pago flexibles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173729" y="4284798"/>
            <a:ext cx="1400013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Canales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739321" y="2671085"/>
            <a:ext cx="1691246" cy="159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36"/>
              </a:lnSpc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Segmentos</a:t>
            </a: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de Clientes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926090" y="2954533"/>
            <a:ext cx="1504979" cy="1816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Pequeños negocios como papelerías, tiendas de barrio, ferreterías, minimercados y/o emprendedores que necesitan controlar sus operaciones de manera más adecuada sin invertir en sistemas cosotosos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730774" y="5459367"/>
            <a:ext cx="1400013" cy="15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36"/>
              </a:lnSpc>
              <a:spcBef>
                <a:spcPct val="0"/>
              </a:spcBef>
            </a:pPr>
            <a:r>
              <a:rPr lang="en-US" b="true" sz="1057" spc="-20">
                <a:solidFill>
                  <a:srgbClr val="6380AA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Estructura de costos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645953" y="5635355"/>
            <a:ext cx="2719582" cy="99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Costos de servidores y almacenamiento 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Licencias de software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Soporte técnico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"/>
                <a:ea typeface="Anantason"/>
                <a:cs typeface="Anantason"/>
                <a:sym typeface="Anantason"/>
              </a:rPr>
              <a:t>Mantenimiento de sistemas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Equipo de desarrollo</a:t>
            </a:r>
          </a:p>
          <a:p>
            <a:pPr algn="l" marL="228254" indent="-114127" lvl="1">
              <a:lnSpc>
                <a:spcPts val="1310"/>
              </a:lnSpc>
              <a:buFont typeface="Arial"/>
              <a:buChar char="•"/>
            </a:pPr>
            <a:r>
              <a:rPr lang="en-US" sz="1057" spc="-52">
                <a:solidFill>
                  <a:srgbClr val="223858"/>
                </a:solidFill>
                <a:latin typeface="Anantason Light"/>
                <a:ea typeface="Anantason Light"/>
                <a:cs typeface="Anantason Light"/>
                <a:sym typeface="Anantason Light"/>
              </a:rPr>
              <a:t>Mantenimiento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DAGu82lmsMk</dc:identifier>
  <dcterms:modified xsi:type="dcterms:W3CDTF">2011-08-01T06:04:30Z</dcterms:modified>
  <cp:revision>1</cp:revision>
  <dc:title>Gráfico Modelo Canvas Profesional Azul</dc:title>
</cp:coreProperties>
</file>