
<file path=[Content_Types].xml><?xml version="1.0" encoding="utf-8"?>
<Types xmlns="http://schemas.openxmlformats.org/package/2006/content-types">
  <Default Extension="jfif"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24" r:id="rId5"/>
    <p:sldId id="302" r:id="rId6"/>
    <p:sldId id="327" r:id="rId7"/>
    <p:sldId id="294" r:id="rId8"/>
    <p:sldId id="330" r:id="rId9"/>
    <p:sldId id="329" r:id="rId10"/>
    <p:sldId id="326" r:id="rId11"/>
    <p:sldId id="331" r:id="rId12"/>
    <p:sldId id="332" r:id="rId13"/>
    <p:sldId id="333" r:id="rId14"/>
    <p:sldId id="314" r:id="rId15"/>
    <p:sldId id="335" r:id="rId16"/>
    <p:sldId id="312"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5033" autoAdjust="0"/>
  </p:normalViewPr>
  <p:slideViewPr>
    <p:cSldViewPr snapToGrid="0">
      <p:cViewPr varScale="1">
        <p:scale>
          <a:sx n="72" d="100"/>
          <a:sy n="72" d="100"/>
        </p:scale>
        <p:origin x="654" y="6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Stefano-ExploreAi</a:t>
            </a:r>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6/13/2024</a:t>
            </a:r>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Strategic Customer Segmentation in the African Vehicle Insurance Market</a:t>
            </a:r>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noProof="0"/>
              <a:t>Stefano-ExploreAi</a:t>
            </a:r>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noProof="0"/>
              <a:t>6/13/2024</a:t>
            </a:r>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noProof="0"/>
              <a:t>Strategic Customer Segmentation in the African Vehicle Insurance Market</a:t>
            </a:r>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
        <p:nvSpPr>
          <p:cNvPr id="5" name="Date Placeholder 4">
            <a:extLst>
              <a:ext uri="{FF2B5EF4-FFF2-40B4-BE49-F238E27FC236}">
                <a16:creationId xmlns:a16="http://schemas.microsoft.com/office/drawing/2014/main" id="{69E18B10-4E46-8702-E836-3DF2F4E21B4E}"/>
              </a:ext>
            </a:extLst>
          </p:cNvPr>
          <p:cNvSpPr>
            <a:spLocks noGrp="1"/>
          </p:cNvSpPr>
          <p:nvPr>
            <p:ph type="dt" idx="1"/>
          </p:nvPr>
        </p:nvSpPr>
        <p:spPr/>
        <p:txBody>
          <a:bodyPr/>
          <a:lstStyle/>
          <a:p>
            <a:r>
              <a:rPr lang="en-US" noProof="0"/>
              <a:t>6/13/2024</a:t>
            </a:r>
            <a:endParaRPr lang="en-US" noProof="0" dirty="0"/>
          </a:p>
        </p:txBody>
      </p:sp>
      <p:sp>
        <p:nvSpPr>
          <p:cNvPr id="6" name="Footer Placeholder 5">
            <a:extLst>
              <a:ext uri="{FF2B5EF4-FFF2-40B4-BE49-F238E27FC236}">
                <a16:creationId xmlns:a16="http://schemas.microsoft.com/office/drawing/2014/main" id="{8013DED7-19A5-808F-C743-6E6CD16A2043}"/>
              </a:ext>
            </a:extLst>
          </p:cNvPr>
          <p:cNvSpPr>
            <a:spLocks noGrp="1"/>
          </p:cNvSpPr>
          <p:nvPr>
            <p:ph type="ftr" sz="quarter" idx="4"/>
          </p:nvPr>
        </p:nvSpPr>
        <p:spPr/>
        <p:txBody>
          <a:bodyPr/>
          <a:lstStyle/>
          <a:p>
            <a:r>
              <a:rPr lang="en-US" noProof="0"/>
              <a:t>Strategic Customer Segmentation in the African Vehicle Insurance Market</a:t>
            </a:r>
            <a:endParaRPr lang="en-US" noProof="0" dirty="0"/>
          </a:p>
        </p:txBody>
      </p:sp>
      <p:sp>
        <p:nvSpPr>
          <p:cNvPr id="7" name="Header Placeholder 6">
            <a:extLst>
              <a:ext uri="{FF2B5EF4-FFF2-40B4-BE49-F238E27FC236}">
                <a16:creationId xmlns:a16="http://schemas.microsoft.com/office/drawing/2014/main" id="{2B376665-5654-1311-CBA8-4F30DEBC0950}"/>
              </a:ext>
            </a:extLst>
          </p:cNvPr>
          <p:cNvSpPr>
            <a:spLocks noGrp="1"/>
          </p:cNvSpPr>
          <p:nvPr>
            <p:ph type="hdr" sz="quarter"/>
          </p:nvPr>
        </p:nvSpPr>
        <p:spPr/>
        <p:txBody>
          <a:bodyPr/>
          <a:lstStyle/>
          <a:p>
            <a:r>
              <a:rPr lang="en-US" noProof="0"/>
              <a:t>Stefano-ExploreAi</a:t>
            </a:r>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
        <p:nvSpPr>
          <p:cNvPr id="5" name="Date Placeholder 4">
            <a:extLst>
              <a:ext uri="{FF2B5EF4-FFF2-40B4-BE49-F238E27FC236}">
                <a16:creationId xmlns:a16="http://schemas.microsoft.com/office/drawing/2014/main" id="{5347AA6B-3972-601A-B746-B59344E0D64D}"/>
              </a:ext>
            </a:extLst>
          </p:cNvPr>
          <p:cNvSpPr>
            <a:spLocks noGrp="1"/>
          </p:cNvSpPr>
          <p:nvPr>
            <p:ph type="dt" idx="1"/>
          </p:nvPr>
        </p:nvSpPr>
        <p:spPr/>
        <p:txBody>
          <a:bodyPr/>
          <a:lstStyle/>
          <a:p>
            <a:r>
              <a:rPr lang="en-US" noProof="0"/>
              <a:t>6/13/2024</a:t>
            </a:r>
            <a:endParaRPr lang="en-US" noProof="0" dirty="0"/>
          </a:p>
        </p:txBody>
      </p:sp>
      <p:sp>
        <p:nvSpPr>
          <p:cNvPr id="6" name="Footer Placeholder 5">
            <a:extLst>
              <a:ext uri="{FF2B5EF4-FFF2-40B4-BE49-F238E27FC236}">
                <a16:creationId xmlns:a16="http://schemas.microsoft.com/office/drawing/2014/main" id="{32E8C80A-FA87-69B5-0A3E-6CF085C3C9C9}"/>
              </a:ext>
            </a:extLst>
          </p:cNvPr>
          <p:cNvSpPr>
            <a:spLocks noGrp="1"/>
          </p:cNvSpPr>
          <p:nvPr>
            <p:ph type="ftr" sz="quarter" idx="4"/>
          </p:nvPr>
        </p:nvSpPr>
        <p:spPr/>
        <p:txBody>
          <a:bodyPr/>
          <a:lstStyle/>
          <a:p>
            <a:r>
              <a:rPr lang="en-US" noProof="0"/>
              <a:t>Strategic Customer Segmentation in the African Vehicle Insurance Market</a:t>
            </a:r>
            <a:endParaRPr lang="en-US" noProof="0" dirty="0"/>
          </a:p>
        </p:txBody>
      </p:sp>
      <p:sp>
        <p:nvSpPr>
          <p:cNvPr id="7" name="Header Placeholder 6">
            <a:extLst>
              <a:ext uri="{FF2B5EF4-FFF2-40B4-BE49-F238E27FC236}">
                <a16:creationId xmlns:a16="http://schemas.microsoft.com/office/drawing/2014/main" id="{C36A30F6-A245-4B1E-7ECB-FE7C381054A9}"/>
              </a:ext>
            </a:extLst>
          </p:cNvPr>
          <p:cNvSpPr>
            <a:spLocks noGrp="1"/>
          </p:cNvSpPr>
          <p:nvPr>
            <p:ph type="hdr" sz="quarter"/>
          </p:nvPr>
        </p:nvSpPr>
        <p:spPr/>
        <p:txBody>
          <a:bodyPr/>
          <a:lstStyle/>
          <a:p>
            <a:r>
              <a:rPr lang="en-US" noProof="0"/>
              <a:t>Stefano-ExploreAi</a:t>
            </a:r>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
        <p:nvSpPr>
          <p:cNvPr id="5" name="Date Placeholder 4">
            <a:extLst>
              <a:ext uri="{FF2B5EF4-FFF2-40B4-BE49-F238E27FC236}">
                <a16:creationId xmlns:a16="http://schemas.microsoft.com/office/drawing/2014/main" id="{5347AA6B-3972-601A-B746-B59344E0D64D}"/>
              </a:ext>
            </a:extLst>
          </p:cNvPr>
          <p:cNvSpPr>
            <a:spLocks noGrp="1"/>
          </p:cNvSpPr>
          <p:nvPr>
            <p:ph type="dt" idx="1"/>
          </p:nvPr>
        </p:nvSpPr>
        <p:spPr/>
        <p:txBody>
          <a:bodyPr/>
          <a:lstStyle/>
          <a:p>
            <a:r>
              <a:rPr lang="en-US" noProof="0"/>
              <a:t>6/13/2024</a:t>
            </a:r>
            <a:endParaRPr lang="en-US" noProof="0" dirty="0"/>
          </a:p>
        </p:txBody>
      </p:sp>
      <p:sp>
        <p:nvSpPr>
          <p:cNvPr id="6" name="Footer Placeholder 5">
            <a:extLst>
              <a:ext uri="{FF2B5EF4-FFF2-40B4-BE49-F238E27FC236}">
                <a16:creationId xmlns:a16="http://schemas.microsoft.com/office/drawing/2014/main" id="{32E8C80A-FA87-69B5-0A3E-6CF085C3C9C9}"/>
              </a:ext>
            </a:extLst>
          </p:cNvPr>
          <p:cNvSpPr>
            <a:spLocks noGrp="1"/>
          </p:cNvSpPr>
          <p:nvPr>
            <p:ph type="ftr" sz="quarter" idx="4"/>
          </p:nvPr>
        </p:nvSpPr>
        <p:spPr/>
        <p:txBody>
          <a:bodyPr/>
          <a:lstStyle/>
          <a:p>
            <a:r>
              <a:rPr lang="en-US" noProof="0"/>
              <a:t>Strategic Customer Segmentation in the African Vehicle Insurance Market</a:t>
            </a:r>
            <a:endParaRPr lang="en-US" noProof="0" dirty="0"/>
          </a:p>
        </p:txBody>
      </p:sp>
      <p:sp>
        <p:nvSpPr>
          <p:cNvPr id="7" name="Header Placeholder 6">
            <a:extLst>
              <a:ext uri="{FF2B5EF4-FFF2-40B4-BE49-F238E27FC236}">
                <a16:creationId xmlns:a16="http://schemas.microsoft.com/office/drawing/2014/main" id="{C36A30F6-A245-4B1E-7ECB-FE7C381054A9}"/>
              </a:ext>
            </a:extLst>
          </p:cNvPr>
          <p:cNvSpPr>
            <a:spLocks noGrp="1"/>
          </p:cNvSpPr>
          <p:nvPr>
            <p:ph type="hdr" sz="quarter"/>
          </p:nvPr>
        </p:nvSpPr>
        <p:spPr/>
        <p:txBody>
          <a:bodyPr/>
          <a:lstStyle/>
          <a:p>
            <a:r>
              <a:rPr lang="en-US" noProof="0"/>
              <a:t>Stefano-ExploreAi</a:t>
            </a:r>
            <a:endParaRPr lang="en-US" noProof="0" dirty="0"/>
          </a:p>
        </p:txBody>
      </p:sp>
    </p:spTree>
    <p:extLst>
      <p:ext uri="{BB962C8B-B14F-4D97-AF65-F5344CB8AC3E}">
        <p14:creationId xmlns:p14="http://schemas.microsoft.com/office/powerpoint/2010/main" val="1127473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
        <p:nvSpPr>
          <p:cNvPr id="5" name="Date Placeholder 4">
            <a:extLst>
              <a:ext uri="{FF2B5EF4-FFF2-40B4-BE49-F238E27FC236}">
                <a16:creationId xmlns:a16="http://schemas.microsoft.com/office/drawing/2014/main" id="{7EF8B8F8-FAF0-72DF-B152-F2E4D1F15E97}"/>
              </a:ext>
            </a:extLst>
          </p:cNvPr>
          <p:cNvSpPr>
            <a:spLocks noGrp="1"/>
          </p:cNvSpPr>
          <p:nvPr>
            <p:ph type="dt" idx="1"/>
          </p:nvPr>
        </p:nvSpPr>
        <p:spPr/>
        <p:txBody>
          <a:bodyPr/>
          <a:lstStyle/>
          <a:p>
            <a:r>
              <a:rPr lang="en-US" noProof="0"/>
              <a:t>6/13/2024</a:t>
            </a:r>
            <a:endParaRPr lang="en-US" noProof="0" dirty="0"/>
          </a:p>
        </p:txBody>
      </p:sp>
      <p:sp>
        <p:nvSpPr>
          <p:cNvPr id="6" name="Footer Placeholder 5">
            <a:extLst>
              <a:ext uri="{FF2B5EF4-FFF2-40B4-BE49-F238E27FC236}">
                <a16:creationId xmlns:a16="http://schemas.microsoft.com/office/drawing/2014/main" id="{859BD6EA-D180-F612-9D71-1791413715D4}"/>
              </a:ext>
            </a:extLst>
          </p:cNvPr>
          <p:cNvSpPr>
            <a:spLocks noGrp="1"/>
          </p:cNvSpPr>
          <p:nvPr>
            <p:ph type="ftr" sz="quarter" idx="4"/>
          </p:nvPr>
        </p:nvSpPr>
        <p:spPr/>
        <p:txBody>
          <a:bodyPr/>
          <a:lstStyle/>
          <a:p>
            <a:r>
              <a:rPr lang="en-US" noProof="0"/>
              <a:t>Strategic Customer Segmentation in the African Vehicle Insurance Market</a:t>
            </a:r>
            <a:endParaRPr lang="en-US" noProof="0" dirty="0"/>
          </a:p>
        </p:txBody>
      </p:sp>
      <p:sp>
        <p:nvSpPr>
          <p:cNvPr id="7" name="Header Placeholder 6">
            <a:extLst>
              <a:ext uri="{FF2B5EF4-FFF2-40B4-BE49-F238E27FC236}">
                <a16:creationId xmlns:a16="http://schemas.microsoft.com/office/drawing/2014/main" id="{B59B0C4F-EC80-7AB9-EBFF-EB0E1084B827}"/>
              </a:ext>
            </a:extLst>
          </p:cNvPr>
          <p:cNvSpPr>
            <a:spLocks noGrp="1"/>
          </p:cNvSpPr>
          <p:nvPr>
            <p:ph type="hdr" sz="quarter"/>
          </p:nvPr>
        </p:nvSpPr>
        <p:spPr/>
        <p:txBody>
          <a:bodyPr/>
          <a:lstStyle/>
          <a:p>
            <a:r>
              <a:rPr lang="en-US" noProof="0"/>
              <a:t>Stefano-ExploreAi</a:t>
            </a:r>
            <a:endParaRPr lang="en-US" noProof="0" dirty="0"/>
          </a:p>
        </p:txBody>
      </p:sp>
    </p:spTree>
    <p:extLst>
      <p:ext uri="{BB962C8B-B14F-4D97-AF65-F5344CB8AC3E}">
        <p14:creationId xmlns:p14="http://schemas.microsoft.com/office/powerpoint/2010/main" val="4165856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dirty="0"/>
          </a:p>
        </p:txBody>
      </p:sp>
      <p:sp>
        <p:nvSpPr>
          <p:cNvPr id="5" name="Date Placeholder 4">
            <a:extLst>
              <a:ext uri="{FF2B5EF4-FFF2-40B4-BE49-F238E27FC236}">
                <a16:creationId xmlns:a16="http://schemas.microsoft.com/office/drawing/2014/main" id="{C84D80D4-62EF-18F5-98F8-3A5A47EDAB1C}"/>
              </a:ext>
            </a:extLst>
          </p:cNvPr>
          <p:cNvSpPr>
            <a:spLocks noGrp="1"/>
          </p:cNvSpPr>
          <p:nvPr>
            <p:ph type="dt" idx="1"/>
          </p:nvPr>
        </p:nvSpPr>
        <p:spPr/>
        <p:txBody>
          <a:bodyPr/>
          <a:lstStyle/>
          <a:p>
            <a:r>
              <a:rPr lang="en-US" noProof="0"/>
              <a:t>6/13/2024</a:t>
            </a:r>
            <a:endParaRPr lang="en-US" noProof="0" dirty="0"/>
          </a:p>
        </p:txBody>
      </p:sp>
      <p:sp>
        <p:nvSpPr>
          <p:cNvPr id="6" name="Footer Placeholder 5">
            <a:extLst>
              <a:ext uri="{FF2B5EF4-FFF2-40B4-BE49-F238E27FC236}">
                <a16:creationId xmlns:a16="http://schemas.microsoft.com/office/drawing/2014/main" id="{30AA5A94-9428-BD7C-D941-3794570F08A2}"/>
              </a:ext>
            </a:extLst>
          </p:cNvPr>
          <p:cNvSpPr>
            <a:spLocks noGrp="1"/>
          </p:cNvSpPr>
          <p:nvPr>
            <p:ph type="ftr" sz="quarter" idx="4"/>
          </p:nvPr>
        </p:nvSpPr>
        <p:spPr/>
        <p:txBody>
          <a:bodyPr/>
          <a:lstStyle/>
          <a:p>
            <a:r>
              <a:rPr lang="en-US" noProof="0"/>
              <a:t>Strategic Customer Segmentation in the African Vehicle Insurance Market</a:t>
            </a:r>
            <a:endParaRPr lang="en-US" noProof="0" dirty="0"/>
          </a:p>
        </p:txBody>
      </p:sp>
      <p:sp>
        <p:nvSpPr>
          <p:cNvPr id="7" name="Header Placeholder 6">
            <a:extLst>
              <a:ext uri="{FF2B5EF4-FFF2-40B4-BE49-F238E27FC236}">
                <a16:creationId xmlns:a16="http://schemas.microsoft.com/office/drawing/2014/main" id="{9BA61D48-B6D3-79F4-283E-0C8C3CDAEA10}"/>
              </a:ext>
            </a:extLst>
          </p:cNvPr>
          <p:cNvSpPr>
            <a:spLocks noGrp="1"/>
          </p:cNvSpPr>
          <p:nvPr>
            <p:ph type="hdr" sz="quarter"/>
          </p:nvPr>
        </p:nvSpPr>
        <p:spPr/>
        <p:txBody>
          <a:bodyPr/>
          <a:lstStyle/>
          <a:p>
            <a:r>
              <a:rPr lang="en-US" noProof="0"/>
              <a:t>Stefano-ExploreAi</a:t>
            </a:r>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15710"/>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dirty="0"/>
              <a:t>Click icon to add picture</a:t>
            </a:r>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7980999" y="414357"/>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sz="2000" b="1" dirty="0"/>
              <a:t>Key Areas of Focus</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 name="Title 2">
            <a:extLst>
              <a:ext uri="{FF2B5EF4-FFF2-40B4-BE49-F238E27FC236}">
                <a16:creationId xmlns:a16="http://schemas.microsoft.com/office/drawing/2014/main" id="{3BA914BA-7134-AA96-33D9-E7DDFC5BB86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ZA"/>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45502"/>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Oval 2">
            <a:extLst>
              <a:ext uri="{FF2B5EF4-FFF2-40B4-BE49-F238E27FC236}">
                <a16:creationId xmlns:a16="http://schemas.microsoft.com/office/drawing/2014/main" id="{820F79DF-F985-40B3-CFB0-54F2E624055F}"/>
              </a:ext>
            </a:extLst>
          </p:cNvPr>
          <p:cNvSpPr/>
          <p:nvPr userDrawn="1"/>
        </p:nvSpPr>
        <p:spPr>
          <a:xfrm>
            <a:off x="1134843" y="4622880"/>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4" name="Oval 3">
            <a:extLst>
              <a:ext uri="{FF2B5EF4-FFF2-40B4-BE49-F238E27FC236}">
                <a16:creationId xmlns:a16="http://schemas.microsoft.com/office/drawing/2014/main" id="{67198C79-A3A3-9080-48DF-AA6BFB027F1E}"/>
              </a:ext>
            </a:extLst>
          </p:cNvPr>
          <p:cNvSpPr/>
          <p:nvPr userDrawn="1"/>
        </p:nvSpPr>
        <p:spPr>
          <a:xfrm>
            <a:off x="1385995" y="4305067"/>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649381" y="3638181"/>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953438" y="2258587"/>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3213812" y="2402033"/>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3213812" y="2851318"/>
            <a:ext cx="7471606" cy="2791835"/>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Hexagon 1">
            <a:extLst>
              <a:ext uri="{FF2B5EF4-FFF2-40B4-BE49-F238E27FC236}">
                <a16:creationId xmlns:a16="http://schemas.microsoft.com/office/drawing/2014/main" id="{E124DDB5-8A68-C4A1-0FEE-24FCDFF0F525}"/>
              </a:ext>
            </a:extLst>
          </p:cNvPr>
          <p:cNvSpPr/>
          <p:nvPr userDrawn="1"/>
        </p:nvSpPr>
        <p:spPr>
          <a:xfrm>
            <a:off x="2184126" y="2402033"/>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2" name="Hexagon 1">
            <a:extLst>
              <a:ext uri="{FF2B5EF4-FFF2-40B4-BE49-F238E27FC236}">
                <a16:creationId xmlns:a16="http://schemas.microsoft.com/office/drawing/2014/main" id="{F22E3AE0-44D3-F76D-769B-83277002F791}"/>
              </a:ext>
            </a:extLst>
          </p:cNvPr>
          <p:cNvSpPr/>
          <p:nvPr userDrawn="1"/>
        </p:nvSpPr>
        <p:spPr>
          <a:xfrm>
            <a:off x="11153723" y="414771"/>
            <a:ext cx="755753" cy="706519"/>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Hexagon 2">
            <a:extLst>
              <a:ext uri="{FF2B5EF4-FFF2-40B4-BE49-F238E27FC236}">
                <a16:creationId xmlns:a16="http://schemas.microsoft.com/office/drawing/2014/main" id="{7D95D588-70B6-1FA4-38A5-13A6F95172B1}"/>
              </a:ext>
            </a:extLst>
          </p:cNvPr>
          <p:cNvSpPr/>
          <p:nvPr userDrawn="1"/>
        </p:nvSpPr>
        <p:spPr>
          <a:xfrm>
            <a:off x="11774150" y="1016011"/>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tx1"/>
                </a:solidFill>
              </a:rPr>
              <a:t>13 June 2024</a:t>
            </a: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19743" y="113969"/>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4">
                    <a:lumMod val="60000"/>
                    <a:lumOff val="40000"/>
                  </a:schemeClr>
                </a:solidFill>
              </a:rPr>
              <a:t>Stefano-ExploreAI</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en-US" sz="2800" dirty="0"/>
              <a:t>Strategic Customer Segmentation in the African Vehicle Insurance Market</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Stefano-</a:t>
            </a:r>
            <a:r>
              <a:rPr lang="en-US" dirty="0" err="1"/>
              <a:t>ExploreAi</a:t>
            </a:r>
            <a:endParaRPr lang="en-US" dirty="0"/>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b="1" dirty="0">
                <a:latin typeface="Calibri" panose="020F0502020204030204" pitchFamily="34" charset="0"/>
                <a:cs typeface="Calibri" panose="020F0502020204030204" pitchFamily="34" charset="0"/>
              </a:rPr>
              <a:t>17 June, 2024</a:t>
            </a:r>
          </a:p>
          <a:p>
            <a:r>
              <a:rPr lang="en-US" b="1" dirty="0">
                <a:latin typeface="Calibri" panose="020F0502020204030204" pitchFamily="34" charset="0"/>
                <a:cs typeface="Calibri" panose="020F0502020204030204" pitchFamily="34" charset="0"/>
              </a:rPr>
              <a:t>By G Nekhavhambe</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idx="4294967295"/>
          </p:nvPr>
        </p:nvSpPr>
        <p:spPr>
          <a:xfrm>
            <a:off x="838200" y="635000"/>
            <a:ext cx="10515600" cy="700115"/>
          </a:xfrm>
          <a:prstGeom prst="rect">
            <a:avLst/>
          </a:prstGeom>
        </p:spPr>
        <p:txBody>
          <a:bodyPr/>
          <a:lstStyle/>
          <a:p>
            <a:r>
              <a:rPr lang="en-US" sz="2800" b="1" dirty="0"/>
              <a:t>Scope Boundaries</a:t>
            </a:r>
            <a:br>
              <a:rPr lang="en-US" sz="2800" b="1" dirty="0"/>
            </a:br>
            <a:endParaRPr lang="en-US" sz="2800" b="1" dirty="0"/>
          </a:p>
        </p:txBody>
      </p:sp>
      <p:sp>
        <p:nvSpPr>
          <p:cNvPr id="2" name="TextBox 1">
            <a:extLst>
              <a:ext uri="{FF2B5EF4-FFF2-40B4-BE49-F238E27FC236}">
                <a16:creationId xmlns:a16="http://schemas.microsoft.com/office/drawing/2014/main" id="{0CE254AD-472B-F130-1487-13A9B72EBD8D}"/>
              </a:ext>
            </a:extLst>
          </p:cNvPr>
          <p:cNvSpPr txBox="1"/>
          <p:nvPr/>
        </p:nvSpPr>
        <p:spPr>
          <a:xfrm>
            <a:off x="2120348" y="2292625"/>
            <a:ext cx="8653669" cy="1292662"/>
          </a:xfrm>
          <a:prstGeom prst="rect">
            <a:avLst/>
          </a:prstGeom>
          <a:noFill/>
        </p:spPr>
        <p:txBody>
          <a:bodyPr wrap="square" rtlCol="0">
            <a:spAutoFit/>
          </a:bodyPr>
          <a:lstStyle/>
          <a:p>
            <a:pPr algn="l"/>
            <a:endParaRPr lang="en-US" b="0" i="0" dirty="0">
              <a:solidFill>
                <a:srgbClr val="111111"/>
              </a:solidFill>
              <a:effectLst/>
              <a:latin typeface="-apple-system"/>
            </a:endParaRPr>
          </a:p>
          <a:p>
            <a:pPr marL="800100" lvl="1" indent="-342900" algn="l">
              <a:buFont typeface="Wingdings" panose="05000000000000000000" pitchFamily="2" charset="2"/>
              <a:buChar char="§"/>
            </a:pPr>
            <a:r>
              <a:rPr lang="en-US" sz="2000" dirty="0"/>
              <a:t>Focus on vehicle insurance data from the African market.</a:t>
            </a:r>
          </a:p>
          <a:p>
            <a:pPr marL="800100" lvl="1" indent="-342900" algn="l">
              <a:buFont typeface="Wingdings" panose="05000000000000000000" pitchFamily="2" charset="2"/>
              <a:buChar char="§"/>
            </a:pPr>
            <a:r>
              <a:rPr lang="en-US" sz="2000" dirty="0"/>
              <a:t>Exclude unrelated insurance types (e.g., health, property).</a:t>
            </a:r>
          </a:p>
          <a:p>
            <a:pPr marL="800100" lvl="1" indent="-342900" algn="l">
              <a:buFont typeface="Wingdings" panose="05000000000000000000" pitchFamily="2" charset="2"/>
              <a:buChar char="§"/>
            </a:pPr>
            <a:r>
              <a:rPr lang="en-US" sz="2000" dirty="0"/>
              <a:t>Limit the analysis to customer behavior and demographics</a:t>
            </a:r>
            <a:r>
              <a:rPr lang="en-US" b="0" i="0" dirty="0">
                <a:solidFill>
                  <a:srgbClr val="111111"/>
                </a:solidFill>
                <a:effectLst/>
                <a:latin typeface="-apple-system"/>
              </a:rPr>
              <a:t>.</a:t>
            </a:r>
          </a:p>
        </p:txBody>
      </p:sp>
    </p:spTree>
    <p:extLst>
      <p:ext uri="{BB962C8B-B14F-4D97-AF65-F5344CB8AC3E}">
        <p14:creationId xmlns:p14="http://schemas.microsoft.com/office/powerpoint/2010/main" val="1229744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Hexagon 19">
            <a:extLst>
              <a:ext uri="{FF2B5EF4-FFF2-40B4-BE49-F238E27FC236}">
                <a16:creationId xmlns:a16="http://schemas.microsoft.com/office/drawing/2014/main" id="{184F3FD5-57F6-429C-8A79-BC3E161F9645}"/>
              </a:ext>
              <a:ext uri="{C183D7F6-B498-43B3-948B-1728B52AA6E4}">
                <adec:decorative xmlns:adec="http://schemas.microsoft.com/office/drawing/2017/decorative" val="1"/>
              </a:ext>
            </a:extLst>
          </p:cNvPr>
          <p:cNvSpPr/>
          <p:nvPr/>
        </p:nvSpPr>
        <p:spPr>
          <a:xfrm>
            <a:off x="804362" y="2277832"/>
            <a:ext cx="685800"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Hexagon 21">
            <a:extLst>
              <a:ext uri="{FF2B5EF4-FFF2-40B4-BE49-F238E27FC236}">
                <a16:creationId xmlns:a16="http://schemas.microsoft.com/office/drawing/2014/main" id="{8931DDA4-6E0A-4CD6-92DA-3787D0A645B7}"/>
              </a:ext>
              <a:ext uri="{C183D7F6-B498-43B3-948B-1728B52AA6E4}">
                <adec:decorative xmlns:adec="http://schemas.microsoft.com/office/drawing/2017/decorative" val="1"/>
              </a:ext>
            </a:extLst>
          </p:cNvPr>
          <p:cNvSpPr/>
          <p:nvPr/>
        </p:nvSpPr>
        <p:spPr>
          <a:xfrm>
            <a:off x="7164548" y="2277832"/>
            <a:ext cx="685800" cy="60415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Hexagon 23">
            <a:extLst>
              <a:ext uri="{FF2B5EF4-FFF2-40B4-BE49-F238E27FC236}">
                <a16:creationId xmlns:a16="http://schemas.microsoft.com/office/drawing/2014/main" id="{8DC04250-3EFF-4260-841A-83A3745A39B7}"/>
              </a:ext>
              <a:ext uri="{C183D7F6-B498-43B3-948B-1728B52AA6E4}">
                <adec:decorative xmlns:adec="http://schemas.microsoft.com/office/drawing/2017/decorative" val="1"/>
              </a:ext>
            </a:extLst>
          </p:cNvPr>
          <p:cNvSpPr/>
          <p:nvPr/>
        </p:nvSpPr>
        <p:spPr>
          <a:xfrm>
            <a:off x="1712960" y="2277832"/>
            <a:ext cx="685800"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6" name="Hexagon 25">
            <a:extLst>
              <a:ext uri="{FF2B5EF4-FFF2-40B4-BE49-F238E27FC236}">
                <a16:creationId xmlns:a16="http://schemas.microsoft.com/office/drawing/2014/main" id="{70414E17-AF31-4773-9D9B-6F287966BFED}"/>
              </a:ext>
              <a:ext uri="{C183D7F6-B498-43B3-948B-1728B52AA6E4}">
                <adec:decorative xmlns:adec="http://schemas.microsoft.com/office/drawing/2017/decorative" val="1"/>
              </a:ext>
            </a:extLst>
          </p:cNvPr>
          <p:cNvSpPr/>
          <p:nvPr/>
        </p:nvSpPr>
        <p:spPr>
          <a:xfrm>
            <a:off x="2621558" y="2277832"/>
            <a:ext cx="685800"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Hexagon 27">
            <a:extLst>
              <a:ext uri="{FF2B5EF4-FFF2-40B4-BE49-F238E27FC236}">
                <a16:creationId xmlns:a16="http://schemas.microsoft.com/office/drawing/2014/main" id="{9A460E96-6DE9-4695-B9AA-33D872B9AE91}"/>
              </a:ext>
              <a:ext uri="{C183D7F6-B498-43B3-948B-1728B52AA6E4}">
                <adec:decorative xmlns:adec="http://schemas.microsoft.com/office/drawing/2017/decorative" val="1"/>
              </a:ext>
            </a:extLst>
          </p:cNvPr>
          <p:cNvSpPr/>
          <p:nvPr/>
        </p:nvSpPr>
        <p:spPr>
          <a:xfrm>
            <a:off x="3530156" y="2277832"/>
            <a:ext cx="685800" cy="6041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0" name="Hexagon 29">
            <a:extLst>
              <a:ext uri="{FF2B5EF4-FFF2-40B4-BE49-F238E27FC236}">
                <a16:creationId xmlns:a16="http://schemas.microsoft.com/office/drawing/2014/main" id="{73AA3A47-BB43-4280-BD7B-7095FEBBBCF2}"/>
              </a:ext>
              <a:ext uri="{C183D7F6-B498-43B3-948B-1728B52AA6E4}">
                <adec:decorative xmlns:adec="http://schemas.microsoft.com/office/drawing/2017/decorative" val="1"/>
              </a:ext>
            </a:extLst>
          </p:cNvPr>
          <p:cNvSpPr/>
          <p:nvPr/>
        </p:nvSpPr>
        <p:spPr>
          <a:xfrm>
            <a:off x="4438754" y="2277832"/>
            <a:ext cx="685800" cy="6041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Hexagon 31">
            <a:extLst>
              <a:ext uri="{FF2B5EF4-FFF2-40B4-BE49-F238E27FC236}">
                <a16:creationId xmlns:a16="http://schemas.microsoft.com/office/drawing/2014/main" id="{0D4AF445-4FAA-4F77-90FF-71B4790DF651}"/>
              </a:ext>
              <a:ext uri="{C183D7F6-B498-43B3-948B-1728B52AA6E4}">
                <adec:decorative xmlns:adec="http://schemas.microsoft.com/office/drawing/2017/decorative" val="1"/>
              </a:ext>
            </a:extLst>
          </p:cNvPr>
          <p:cNvSpPr/>
          <p:nvPr/>
        </p:nvSpPr>
        <p:spPr>
          <a:xfrm>
            <a:off x="5347352" y="2277832"/>
            <a:ext cx="685800" cy="6041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Hexagon 33">
            <a:extLst>
              <a:ext uri="{FF2B5EF4-FFF2-40B4-BE49-F238E27FC236}">
                <a16:creationId xmlns:a16="http://schemas.microsoft.com/office/drawing/2014/main" id="{5160F8B1-281B-40FE-913B-79806DCEB6E0}"/>
              </a:ext>
              <a:ext uri="{C183D7F6-B498-43B3-948B-1728B52AA6E4}">
                <adec:decorative xmlns:adec="http://schemas.microsoft.com/office/drawing/2017/decorative" val="1"/>
              </a:ext>
            </a:extLst>
          </p:cNvPr>
          <p:cNvSpPr/>
          <p:nvPr/>
        </p:nvSpPr>
        <p:spPr>
          <a:xfrm>
            <a:off x="6255950" y="2277832"/>
            <a:ext cx="685800" cy="60415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6" name="Hexagon 35">
            <a:extLst>
              <a:ext uri="{FF2B5EF4-FFF2-40B4-BE49-F238E27FC236}">
                <a16:creationId xmlns:a16="http://schemas.microsoft.com/office/drawing/2014/main" id="{12A74B3C-CA43-40B8-8377-A34C10C16B69}"/>
              </a:ext>
              <a:ext uri="{C183D7F6-B498-43B3-948B-1728B52AA6E4}">
                <adec:decorative xmlns:adec="http://schemas.microsoft.com/office/drawing/2017/decorative" val="1"/>
              </a:ext>
            </a:extLst>
          </p:cNvPr>
          <p:cNvSpPr/>
          <p:nvPr/>
        </p:nvSpPr>
        <p:spPr>
          <a:xfrm>
            <a:off x="8073146" y="2277832"/>
            <a:ext cx="685800" cy="60415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Hexagon 37">
            <a:extLst>
              <a:ext uri="{FF2B5EF4-FFF2-40B4-BE49-F238E27FC236}">
                <a16:creationId xmlns:a16="http://schemas.microsoft.com/office/drawing/2014/main" id="{06F5B9A6-704C-47AE-B230-105F31223C1A}"/>
              </a:ext>
              <a:ext uri="{C183D7F6-B498-43B3-948B-1728B52AA6E4}">
                <adec:decorative xmlns:adec="http://schemas.microsoft.com/office/drawing/2017/decorative" val="1"/>
              </a:ext>
            </a:extLst>
          </p:cNvPr>
          <p:cNvSpPr/>
          <p:nvPr/>
        </p:nvSpPr>
        <p:spPr>
          <a:xfrm>
            <a:off x="8981744" y="2277832"/>
            <a:ext cx="685800" cy="60415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Hexagon 39">
            <a:extLst>
              <a:ext uri="{FF2B5EF4-FFF2-40B4-BE49-F238E27FC236}">
                <a16:creationId xmlns:a16="http://schemas.microsoft.com/office/drawing/2014/main" id="{C9ADA53C-9ACF-479A-B6E8-7BB006F022D1}"/>
              </a:ext>
              <a:ext uri="{C183D7F6-B498-43B3-948B-1728B52AA6E4}">
                <adec:decorative xmlns:adec="http://schemas.microsoft.com/office/drawing/2017/decorative" val="1"/>
              </a:ext>
            </a:extLst>
          </p:cNvPr>
          <p:cNvSpPr/>
          <p:nvPr/>
        </p:nvSpPr>
        <p:spPr>
          <a:xfrm>
            <a:off x="9890342" y="2277832"/>
            <a:ext cx="685800" cy="60415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Hexagon 41">
            <a:extLst>
              <a:ext uri="{FF2B5EF4-FFF2-40B4-BE49-F238E27FC236}">
                <a16:creationId xmlns:a16="http://schemas.microsoft.com/office/drawing/2014/main" id="{4A4865DF-B1A5-4498-AB0B-F562ECEB9425}"/>
              </a:ext>
              <a:ext uri="{C183D7F6-B498-43B3-948B-1728B52AA6E4}">
                <adec:decorative xmlns:adec="http://schemas.microsoft.com/office/drawing/2017/decorative" val="1"/>
              </a:ext>
            </a:extLst>
          </p:cNvPr>
          <p:cNvSpPr/>
          <p:nvPr/>
        </p:nvSpPr>
        <p:spPr>
          <a:xfrm>
            <a:off x="10798942" y="2277832"/>
            <a:ext cx="685800" cy="60415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2800" b="1" dirty="0">
                <a:solidFill>
                  <a:schemeClr val="tx1"/>
                </a:solidFill>
              </a:rPr>
              <a:t>Timeline</a:t>
            </a:r>
          </a:p>
        </p:txBody>
      </p:sp>
      <p:sp>
        <p:nvSpPr>
          <p:cNvPr id="76" name="Title 1">
            <a:extLst>
              <a:ext uri="{FF2B5EF4-FFF2-40B4-BE49-F238E27FC236}">
                <a16:creationId xmlns:a16="http://schemas.microsoft.com/office/drawing/2014/main" id="{EB84A30F-F3B0-42F4-8DF6-3D9E61AB0E01}"/>
              </a:ext>
            </a:extLst>
          </p:cNvPr>
          <p:cNvSpPr txBox="1">
            <a:spLocks/>
          </p:cNvSpPr>
          <p:nvPr/>
        </p:nvSpPr>
        <p:spPr>
          <a:xfrm>
            <a:off x="832936" y="1709111"/>
            <a:ext cx="604158"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accent4"/>
                </a:solidFill>
                <a:cs typeface="Biome Light" panose="020B0303030204020804" pitchFamily="34" charset="0"/>
              </a:rPr>
              <a:t>Q1</a:t>
            </a:r>
          </a:p>
        </p:txBody>
      </p:sp>
      <p:sp>
        <p:nvSpPr>
          <p:cNvPr id="78" name="Title 1">
            <a:extLst>
              <a:ext uri="{FF2B5EF4-FFF2-40B4-BE49-F238E27FC236}">
                <a16:creationId xmlns:a16="http://schemas.microsoft.com/office/drawing/2014/main" id="{0BEEF0A5-2CB1-4246-A58F-DA45646140C6}"/>
              </a:ext>
            </a:extLst>
          </p:cNvPr>
          <p:cNvSpPr txBox="1">
            <a:spLocks/>
          </p:cNvSpPr>
          <p:nvPr/>
        </p:nvSpPr>
        <p:spPr>
          <a:xfrm>
            <a:off x="3558732"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accent4"/>
                </a:solidFill>
                <a:cs typeface="Biome Light" panose="020B0303030204020804" pitchFamily="34" charset="0"/>
              </a:rPr>
              <a:t>Q2</a:t>
            </a:r>
          </a:p>
        </p:txBody>
      </p:sp>
      <p:sp>
        <p:nvSpPr>
          <p:cNvPr id="80" name="Title 1">
            <a:extLst>
              <a:ext uri="{FF2B5EF4-FFF2-40B4-BE49-F238E27FC236}">
                <a16:creationId xmlns:a16="http://schemas.microsoft.com/office/drawing/2014/main" id="{F7438FF9-EC22-4A3F-ADDB-34D6A1CA0020}"/>
              </a:ext>
            </a:extLst>
          </p:cNvPr>
          <p:cNvSpPr txBox="1">
            <a:spLocks/>
          </p:cNvSpPr>
          <p:nvPr/>
        </p:nvSpPr>
        <p:spPr>
          <a:xfrm>
            <a:off x="6299952" y="1709111"/>
            <a:ext cx="588731"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accent4"/>
                </a:solidFill>
                <a:cs typeface="Biome Light" panose="020B0303030204020804" pitchFamily="34" charset="0"/>
              </a:rPr>
              <a:t>Q3</a:t>
            </a:r>
          </a:p>
        </p:txBody>
      </p:sp>
      <p:sp>
        <p:nvSpPr>
          <p:cNvPr id="82" name="Title 1">
            <a:extLst>
              <a:ext uri="{FF2B5EF4-FFF2-40B4-BE49-F238E27FC236}">
                <a16:creationId xmlns:a16="http://schemas.microsoft.com/office/drawing/2014/main" id="{6063F1E3-11C4-4E56-B839-26CD88F2ACF7}"/>
              </a:ext>
            </a:extLst>
          </p:cNvPr>
          <p:cNvSpPr txBox="1">
            <a:spLocks/>
          </p:cNvSpPr>
          <p:nvPr/>
        </p:nvSpPr>
        <p:spPr>
          <a:xfrm>
            <a:off x="9010320" y="1709111"/>
            <a:ext cx="604157" cy="50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accent4"/>
                </a:solidFill>
                <a:cs typeface="Biome Light" panose="020B0303030204020804" pitchFamily="34" charset="0"/>
              </a:rPr>
              <a:t>Q4</a:t>
            </a:r>
          </a:p>
        </p:txBody>
      </p:sp>
      <p:sp>
        <p:nvSpPr>
          <p:cNvPr id="45" name="Rectangle 44">
            <a:extLst>
              <a:ext uri="{FF2B5EF4-FFF2-40B4-BE49-F238E27FC236}">
                <a16:creationId xmlns:a16="http://schemas.microsoft.com/office/drawing/2014/main" id="{04CA3F56-6B4F-4DFF-B133-DBA85DE6850E}"/>
              </a:ext>
              <a:ext uri="{C183D7F6-B498-43B3-948B-1728B52AA6E4}">
                <adec:decorative xmlns:adec="http://schemas.microsoft.com/office/drawing/2017/decorative" val="1"/>
              </a:ext>
            </a:extLst>
          </p:cNvPr>
          <p:cNvSpPr/>
          <p:nvPr/>
        </p:nvSpPr>
        <p:spPr>
          <a:xfrm>
            <a:off x="802349" y="2578060"/>
            <a:ext cx="2506948" cy="335891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Rectangle 90">
            <a:extLst>
              <a:ext uri="{FF2B5EF4-FFF2-40B4-BE49-F238E27FC236}">
                <a16:creationId xmlns:a16="http://schemas.microsoft.com/office/drawing/2014/main" id="{C156482F-4317-491F-AFBA-E1AC4F3EE213}"/>
              </a:ext>
              <a:ext uri="{C183D7F6-B498-43B3-948B-1728B52AA6E4}">
                <adec:decorative xmlns:adec="http://schemas.microsoft.com/office/drawing/2017/decorative" val="1"/>
              </a:ext>
            </a:extLst>
          </p:cNvPr>
          <p:cNvSpPr/>
          <p:nvPr/>
        </p:nvSpPr>
        <p:spPr>
          <a:xfrm>
            <a:off x="3534200" y="2578059"/>
            <a:ext cx="2487168" cy="335891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Rectangle 94">
            <a:extLst>
              <a:ext uri="{FF2B5EF4-FFF2-40B4-BE49-F238E27FC236}">
                <a16:creationId xmlns:a16="http://schemas.microsoft.com/office/drawing/2014/main" id="{C4F6EFBC-D760-468D-9BF7-FAAD40BF5D52}"/>
              </a:ext>
              <a:ext uri="{C183D7F6-B498-43B3-948B-1728B52AA6E4}">
                <adec:decorative xmlns:adec="http://schemas.microsoft.com/office/drawing/2017/decorative" val="1"/>
              </a:ext>
            </a:extLst>
          </p:cNvPr>
          <p:cNvSpPr/>
          <p:nvPr/>
        </p:nvSpPr>
        <p:spPr>
          <a:xfrm>
            <a:off x="6266051" y="2578060"/>
            <a:ext cx="2487168" cy="335891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Rectangle 98">
            <a:extLst>
              <a:ext uri="{FF2B5EF4-FFF2-40B4-BE49-F238E27FC236}">
                <a16:creationId xmlns:a16="http://schemas.microsoft.com/office/drawing/2014/main" id="{3A80BA8B-9E64-46F6-BB41-F59F1B3E9783}"/>
              </a:ext>
              <a:ext uri="{C183D7F6-B498-43B3-948B-1728B52AA6E4}">
                <adec:decorative xmlns:adec="http://schemas.microsoft.com/office/drawing/2017/decorative" val="1"/>
              </a:ext>
            </a:extLst>
          </p:cNvPr>
          <p:cNvSpPr/>
          <p:nvPr/>
        </p:nvSpPr>
        <p:spPr>
          <a:xfrm>
            <a:off x="8983692" y="2578060"/>
            <a:ext cx="2487168" cy="335891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TextBox 43">
            <a:extLst>
              <a:ext uri="{FF2B5EF4-FFF2-40B4-BE49-F238E27FC236}">
                <a16:creationId xmlns:a16="http://schemas.microsoft.com/office/drawing/2014/main" id="{AB2D8CCC-2870-4227-ABD9-02D24FF59C9D}"/>
              </a:ext>
            </a:extLst>
          </p:cNvPr>
          <p:cNvSpPr txBox="1"/>
          <p:nvPr/>
        </p:nvSpPr>
        <p:spPr>
          <a:xfrm>
            <a:off x="832935" y="2410633"/>
            <a:ext cx="604158"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Jul</a:t>
            </a:r>
          </a:p>
        </p:txBody>
      </p:sp>
      <p:sp>
        <p:nvSpPr>
          <p:cNvPr id="46" name="TextBox 45">
            <a:extLst>
              <a:ext uri="{FF2B5EF4-FFF2-40B4-BE49-F238E27FC236}">
                <a16:creationId xmlns:a16="http://schemas.microsoft.com/office/drawing/2014/main" id="{72A33B70-9718-4660-A2AE-8C514CC59259}"/>
              </a:ext>
            </a:extLst>
          </p:cNvPr>
          <p:cNvSpPr txBox="1"/>
          <p:nvPr/>
        </p:nvSpPr>
        <p:spPr>
          <a:xfrm>
            <a:off x="1741713" y="2410633"/>
            <a:ext cx="604158"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Aug</a:t>
            </a:r>
          </a:p>
        </p:txBody>
      </p:sp>
      <p:sp>
        <p:nvSpPr>
          <p:cNvPr id="48" name="TextBox 47">
            <a:extLst>
              <a:ext uri="{FF2B5EF4-FFF2-40B4-BE49-F238E27FC236}">
                <a16:creationId xmlns:a16="http://schemas.microsoft.com/office/drawing/2014/main" id="{271910E1-1CD0-4263-8B65-DF80AB091A84}"/>
              </a:ext>
            </a:extLst>
          </p:cNvPr>
          <p:cNvSpPr txBox="1"/>
          <p:nvPr/>
        </p:nvSpPr>
        <p:spPr>
          <a:xfrm>
            <a:off x="2650133" y="2410633"/>
            <a:ext cx="604158"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Sep</a:t>
            </a:r>
          </a:p>
        </p:txBody>
      </p:sp>
      <p:sp>
        <p:nvSpPr>
          <p:cNvPr id="50" name="TextBox 49">
            <a:extLst>
              <a:ext uri="{FF2B5EF4-FFF2-40B4-BE49-F238E27FC236}">
                <a16:creationId xmlns:a16="http://schemas.microsoft.com/office/drawing/2014/main" id="{C8B5CD73-11BC-43DA-910C-ABCDC49C4233}"/>
              </a:ext>
            </a:extLst>
          </p:cNvPr>
          <p:cNvSpPr txBox="1"/>
          <p:nvPr/>
        </p:nvSpPr>
        <p:spPr>
          <a:xfrm>
            <a:off x="4390864" y="2410633"/>
            <a:ext cx="757087"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Nov</a:t>
            </a:r>
          </a:p>
        </p:txBody>
      </p:sp>
      <p:sp>
        <p:nvSpPr>
          <p:cNvPr id="52" name="TextBox 51">
            <a:extLst>
              <a:ext uri="{FF2B5EF4-FFF2-40B4-BE49-F238E27FC236}">
                <a16:creationId xmlns:a16="http://schemas.microsoft.com/office/drawing/2014/main" id="{A4F85F2D-21EB-430E-87FA-3C2988015BD5}"/>
              </a:ext>
            </a:extLst>
          </p:cNvPr>
          <p:cNvSpPr txBox="1"/>
          <p:nvPr/>
        </p:nvSpPr>
        <p:spPr>
          <a:xfrm>
            <a:off x="3574159" y="2410633"/>
            <a:ext cx="604158"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Oct</a:t>
            </a:r>
          </a:p>
        </p:txBody>
      </p:sp>
      <p:sp>
        <p:nvSpPr>
          <p:cNvPr id="54" name="TextBox 53">
            <a:extLst>
              <a:ext uri="{FF2B5EF4-FFF2-40B4-BE49-F238E27FC236}">
                <a16:creationId xmlns:a16="http://schemas.microsoft.com/office/drawing/2014/main" id="{A9BECB44-1C03-468E-9519-E27DEFF7D5F1}"/>
              </a:ext>
            </a:extLst>
          </p:cNvPr>
          <p:cNvSpPr txBox="1"/>
          <p:nvPr/>
        </p:nvSpPr>
        <p:spPr>
          <a:xfrm>
            <a:off x="5299462" y="2410633"/>
            <a:ext cx="757087"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Dec</a:t>
            </a:r>
          </a:p>
        </p:txBody>
      </p:sp>
      <p:sp>
        <p:nvSpPr>
          <p:cNvPr id="56" name="TextBox 55">
            <a:extLst>
              <a:ext uri="{FF2B5EF4-FFF2-40B4-BE49-F238E27FC236}">
                <a16:creationId xmlns:a16="http://schemas.microsoft.com/office/drawing/2014/main" id="{B91474A0-3948-4481-B3F1-1BD1F9FD5596}"/>
              </a:ext>
            </a:extLst>
          </p:cNvPr>
          <p:cNvSpPr txBox="1"/>
          <p:nvPr/>
        </p:nvSpPr>
        <p:spPr>
          <a:xfrm>
            <a:off x="6208060" y="2410633"/>
            <a:ext cx="757087"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Jan</a:t>
            </a:r>
          </a:p>
        </p:txBody>
      </p:sp>
      <p:sp>
        <p:nvSpPr>
          <p:cNvPr id="58" name="TextBox 57">
            <a:extLst>
              <a:ext uri="{FF2B5EF4-FFF2-40B4-BE49-F238E27FC236}">
                <a16:creationId xmlns:a16="http://schemas.microsoft.com/office/drawing/2014/main" id="{8A985E6F-8992-46C8-A3A9-0252AC0BD256}"/>
              </a:ext>
            </a:extLst>
          </p:cNvPr>
          <p:cNvSpPr txBox="1"/>
          <p:nvPr/>
        </p:nvSpPr>
        <p:spPr>
          <a:xfrm>
            <a:off x="7116658" y="2410633"/>
            <a:ext cx="757087"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Feb</a:t>
            </a:r>
          </a:p>
        </p:txBody>
      </p:sp>
      <p:sp>
        <p:nvSpPr>
          <p:cNvPr id="60" name="TextBox 59">
            <a:extLst>
              <a:ext uri="{FF2B5EF4-FFF2-40B4-BE49-F238E27FC236}">
                <a16:creationId xmlns:a16="http://schemas.microsoft.com/office/drawing/2014/main" id="{FCB6B85C-AD04-4022-B4E1-7CDFE4556405}"/>
              </a:ext>
            </a:extLst>
          </p:cNvPr>
          <p:cNvSpPr txBox="1"/>
          <p:nvPr/>
        </p:nvSpPr>
        <p:spPr>
          <a:xfrm>
            <a:off x="8025256" y="2410633"/>
            <a:ext cx="757087"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Mar</a:t>
            </a:r>
          </a:p>
        </p:txBody>
      </p:sp>
      <p:sp>
        <p:nvSpPr>
          <p:cNvPr id="62" name="TextBox 61">
            <a:extLst>
              <a:ext uri="{FF2B5EF4-FFF2-40B4-BE49-F238E27FC236}">
                <a16:creationId xmlns:a16="http://schemas.microsoft.com/office/drawing/2014/main" id="{04CD836B-A190-4A59-9ACF-3B40EAEA9BCB}"/>
              </a:ext>
            </a:extLst>
          </p:cNvPr>
          <p:cNvSpPr txBox="1"/>
          <p:nvPr/>
        </p:nvSpPr>
        <p:spPr>
          <a:xfrm>
            <a:off x="8933854" y="2410633"/>
            <a:ext cx="757087"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Apr</a:t>
            </a:r>
          </a:p>
        </p:txBody>
      </p:sp>
      <p:sp>
        <p:nvSpPr>
          <p:cNvPr id="64" name="TextBox 63">
            <a:extLst>
              <a:ext uri="{FF2B5EF4-FFF2-40B4-BE49-F238E27FC236}">
                <a16:creationId xmlns:a16="http://schemas.microsoft.com/office/drawing/2014/main" id="{CA49F82E-F0CC-4890-8686-8F661F8C7332}"/>
              </a:ext>
            </a:extLst>
          </p:cNvPr>
          <p:cNvSpPr txBox="1"/>
          <p:nvPr/>
        </p:nvSpPr>
        <p:spPr>
          <a:xfrm>
            <a:off x="9842452" y="2410633"/>
            <a:ext cx="757087"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May</a:t>
            </a:r>
          </a:p>
        </p:txBody>
      </p:sp>
      <p:sp>
        <p:nvSpPr>
          <p:cNvPr id="66" name="TextBox 65">
            <a:extLst>
              <a:ext uri="{FF2B5EF4-FFF2-40B4-BE49-F238E27FC236}">
                <a16:creationId xmlns:a16="http://schemas.microsoft.com/office/drawing/2014/main" id="{CA92DCAA-7A96-4807-96C2-97D8D1B18BDD}"/>
              </a:ext>
            </a:extLst>
          </p:cNvPr>
          <p:cNvSpPr txBox="1"/>
          <p:nvPr/>
        </p:nvSpPr>
        <p:spPr>
          <a:xfrm>
            <a:off x="10751050" y="2410633"/>
            <a:ext cx="757087"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Jun</a:t>
            </a:r>
          </a:p>
        </p:txBody>
      </p:sp>
      <p:sp>
        <p:nvSpPr>
          <p:cNvPr id="68" name="TextBox 67">
            <a:extLst>
              <a:ext uri="{FF2B5EF4-FFF2-40B4-BE49-F238E27FC236}">
                <a16:creationId xmlns:a16="http://schemas.microsoft.com/office/drawing/2014/main" id="{C9097234-38E0-4114-A29F-508805824B65}"/>
              </a:ext>
            </a:extLst>
          </p:cNvPr>
          <p:cNvSpPr txBox="1"/>
          <p:nvPr/>
        </p:nvSpPr>
        <p:spPr>
          <a:xfrm>
            <a:off x="1001237" y="3033841"/>
            <a:ext cx="2085110" cy="1609290"/>
          </a:xfrm>
          <a:prstGeom prst="rect">
            <a:avLst/>
          </a:prstGeom>
          <a:noFill/>
        </p:spPr>
        <p:txBody>
          <a:bodyPr wrap="square" rIns="0" rtlCol="0">
            <a:noAutofit/>
          </a:bodyPr>
          <a:lstStyle/>
          <a:p>
            <a:pPr algn="ctr"/>
            <a:r>
              <a:rPr lang="en-US" b="1" dirty="0">
                <a:latin typeface="+mj-lt"/>
                <a:cs typeface="Biome Light" panose="020B0303030204020804" pitchFamily="34" charset="0"/>
              </a:rPr>
              <a:t>Project</a:t>
            </a:r>
          </a:p>
          <a:p>
            <a:pPr algn="ctr"/>
            <a:r>
              <a:rPr lang="en-US" b="1" dirty="0">
                <a:latin typeface="+mj-lt"/>
                <a:cs typeface="Biome Light" panose="020B0303030204020804" pitchFamily="34" charset="0"/>
              </a:rPr>
              <a:t>Identification</a:t>
            </a:r>
            <a:br>
              <a:rPr lang="en-US" b="1" dirty="0">
                <a:latin typeface="+mj-lt"/>
                <a:cs typeface="Biome Light" panose="020B0303030204020804" pitchFamily="34" charset="0"/>
              </a:rPr>
            </a:br>
            <a:endParaRPr lang="en-US" b="1" dirty="0">
              <a:latin typeface="+mj-lt"/>
              <a:cs typeface="Biome Light" panose="020B0303030204020804" pitchFamily="34" charset="0"/>
            </a:endParaRPr>
          </a:p>
          <a:p>
            <a:pPr algn="ctr"/>
            <a:r>
              <a:rPr lang="en-US" sz="1400" dirty="0"/>
              <a:t>Identifying and analyzing customer profiles within an African vehicle insurance dataset to provide data-driven insights for targeted marketing strategies, aiming to increase customer loyalty and market penetration.</a:t>
            </a:r>
            <a:endParaRPr lang="en-US" sz="1400" dirty="0">
              <a:cs typeface="Biome Light" panose="020B0303030204020804" pitchFamily="34" charset="0"/>
            </a:endParaRPr>
          </a:p>
        </p:txBody>
      </p:sp>
      <p:sp>
        <p:nvSpPr>
          <p:cNvPr id="4" name="TextBox 3">
            <a:extLst>
              <a:ext uri="{FF2B5EF4-FFF2-40B4-BE49-F238E27FC236}">
                <a16:creationId xmlns:a16="http://schemas.microsoft.com/office/drawing/2014/main" id="{F289E278-8976-4219-B8E5-16D2E65CD0E0}"/>
              </a:ext>
            </a:extLst>
          </p:cNvPr>
          <p:cNvSpPr txBox="1"/>
          <p:nvPr/>
        </p:nvSpPr>
        <p:spPr>
          <a:xfrm>
            <a:off x="3726852" y="3033841"/>
            <a:ext cx="2085110" cy="1609290"/>
          </a:xfrm>
          <a:prstGeom prst="rect">
            <a:avLst/>
          </a:prstGeom>
          <a:noFill/>
        </p:spPr>
        <p:txBody>
          <a:bodyPr wrap="square" rIns="0" rtlCol="0">
            <a:noAutofit/>
          </a:bodyPr>
          <a:lstStyle/>
          <a:p>
            <a:pPr algn="ctr"/>
            <a:r>
              <a:rPr lang="en-US" b="1" dirty="0">
                <a:latin typeface="+mj-lt"/>
                <a:cs typeface="Biome Light" panose="020B0303030204020804" pitchFamily="34" charset="0"/>
              </a:rPr>
              <a:t>Data Cleaning &amp;</a:t>
            </a:r>
          </a:p>
          <a:p>
            <a:pPr algn="ctr"/>
            <a:r>
              <a:rPr lang="en-US" b="1" dirty="0">
                <a:latin typeface="+mj-lt"/>
                <a:cs typeface="Biome Light" panose="020B0303030204020804" pitchFamily="34" charset="0"/>
              </a:rPr>
              <a:t>Processing</a:t>
            </a:r>
            <a:br>
              <a:rPr lang="en-US" b="1" dirty="0">
                <a:latin typeface="+mj-lt"/>
                <a:cs typeface="Biome Light" panose="020B0303030204020804" pitchFamily="34" charset="0"/>
              </a:rPr>
            </a:br>
            <a:endParaRPr lang="en-US" b="1" dirty="0">
              <a:latin typeface="+mj-lt"/>
              <a:cs typeface="Biome Light" panose="020B0303030204020804" pitchFamily="34" charset="0"/>
            </a:endParaRPr>
          </a:p>
          <a:p>
            <a:pPr algn="ctr"/>
            <a:r>
              <a:rPr lang="en-US" sz="1400" dirty="0"/>
              <a:t>Cleaning and processing the vehicle insurance dataset to ensure accuracy, completeness, and consistency for robust customer profile analysis.</a:t>
            </a:r>
            <a:endParaRPr lang="en-US" sz="1400" dirty="0">
              <a:cs typeface="Biome Light" panose="020B0303030204020804" pitchFamily="34" charset="0"/>
            </a:endParaRPr>
          </a:p>
        </p:txBody>
      </p:sp>
      <p:sp>
        <p:nvSpPr>
          <p:cNvPr id="5" name="TextBox 4">
            <a:extLst>
              <a:ext uri="{FF2B5EF4-FFF2-40B4-BE49-F238E27FC236}">
                <a16:creationId xmlns:a16="http://schemas.microsoft.com/office/drawing/2014/main" id="{9E60F69B-8088-4A76-862A-5DC3B7B099A1}"/>
              </a:ext>
            </a:extLst>
          </p:cNvPr>
          <p:cNvSpPr txBox="1"/>
          <p:nvPr/>
        </p:nvSpPr>
        <p:spPr>
          <a:xfrm>
            <a:off x="6464893" y="3033841"/>
            <a:ext cx="2085110" cy="1609290"/>
          </a:xfrm>
          <a:prstGeom prst="rect">
            <a:avLst/>
          </a:prstGeom>
          <a:noFill/>
        </p:spPr>
        <p:txBody>
          <a:bodyPr wrap="square" rIns="0" rtlCol="0">
            <a:noAutofit/>
          </a:bodyPr>
          <a:lstStyle/>
          <a:p>
            <a:pPr algn="ctr"/>
            <a:r>
              <a:rPr lang="en-US" b="1" dirty="0">
                <a:latin typeface="+mj-lt"/>
                <a:cs typeface="Biome Light" panose="020B0303030204020804" pitchFamily="34" charset="0"/>
              </a:rPr>
              <a:t>Exploratory</a:t>
            </a:r>
          </a:p>
          <a:p>
            <a:pPr algn="ctr"/>
            <a:r>
              <a:rPr lang="en-US" b="1" dirty="0">
                <a:latin typeface="+mj-lt"/>
                <a:cs typeface="Biome Light" panose="020B0303030204020804" pitchFamily="34" charset="0"/>
              </a:rPr>
              <a:t>Analysis &amp; Advanced</a:t>
            </a:r>
          </a:p>
          <a:p>
            <a:pPr algn="ctr"/>
            <a:r>
              <a:rPr lang="en-US" b="1" dirty="0">
                <a:latin typeface="+mj-lt"/>
                <a:cs typeface="Biome Light" panose="020B0303030204020804" pitchFamily="34" charset="0"/>
              </a:rPr>
              <a:t>analytics</a:t>
            </a:r>
            <a:br>
              <a:rPr lang="en-US" b="1" dirty="0">
                <a:latin typeface="+mj-lt"/>
                <a:cs typeface="Biome Light" panose="020B0303030204020804" pitchFamily="34" charset="0"/>
              </a:rPr>
            </a:br>
            <a:endParaRPr lang="en-US" b="1" dirty="0">
              <a:latin typeface="+mj-lt"/>
              <a:cs typeface="Biome Light" panose="020B0303030204020804" pitchFamily="34" charset="0"/>
            </a:endParaRPr>
          </a:p>
          <a:p>
            <a:pPr algn="ctr"/>
            <a:r>
              <a:rPr lang="en-US" sz="1400" dirty="0"/>
              <a:t>Analyzing data to uncover patterns and insights for customer profiling and strategic marketing.</a:t>
            </a:r>
            <a:endParaRPr lang="en-US" sz="1400" dirty="0">
              <a:cs typeface="Biome Light" panose="020B0303030204020804" pitchFamily="34" charset="0"/>
            </a:endParaRPr>
          </a:p>
        </p:txBody>
      </p:sp>
      <p:sp>
        <p:nvSpPr>
          <p:cNvPr id="7" name="TextBox 6">
            <a:extLst>
              <a:ext uri="{FF2B5EF4-FFF2-40B4-BE49-F238E27FC236}">
                <a16:creationId xmlns:a16="http://schemas.microsoft.com/office/drawing/2014/main" id="{F44673B4-C0B9-43A0-B642-C8D78A87A514}"/>
              </a:ext>
            </a:extLst>
          </p:cNvPr>
          <p:cNvSpPr txBox="1"/>
          <p:nvPr/>
        </p:nvSpPr>
        <p:spPr>
          <a:xfrm>
            <a:off x="9190687" y="3033841"/>
            <a:ext cx="2085110" cy="1609290"/>
          </a:xfrm>
          <a:prstGeom prst="rect">
            <a:avLst/>
          </a:prstGeom>
          <a:noFill/>
        </p:spPr>
        <p:txBody>
          <a:bodyPr wrap="square" rIns="0" rtlCol="0">
            <a:noAutofit/>
          </a:bodyPr>
          <a:lstStyle/>
          <a:p>
            <a:pPr algn="ctr"/>
            <a:r>
              <a:rPr lang="en-US" b="1" dirty="0">
                <a:latin typeface="+mj-lt"/>
                <a:cs typeface="Biome Light" panose="020B0303030204020804" pitchFamily="34" charset="0"/>
              </a:rPr>
              <a:t>Deployment &amp;</a:t>
            </a:r>
          </a:p>
          <a:p>
            <a:pPr algn="ctr"/>
            <a:r>
              <a:rPr lang="en-US" b="1" dirty="0">
                <a:latin typeface="+mj-lt"/>
                <a:cs typeface="Biome Light" panose="020B0303030204020804" pitchFamily="34" charset="0"/>
              </a:rPr>
              <a:t>Retrospectives</a:t>
            </a:r>
          </a:p>
          <a:p>
            <a:pPr algn="ctr"/>
            <a:endParaRPr lang="en-US" sz="1400" b="1" i="0" u="none" strike="noStrike" dirty="0">
              <a:effectLst/>
              <a:latin typeface="+mj-lt"/>
              <a:cs typeface="Biome Light" panose="020B0303030204020804" pitchFamily="34" charset="0"/>
            </a:endParaRPr>
          </a:p>
          <a:p>
            <a:pPr algn="ctr"/>
            <a:r>
              <a:rPr lang="en-US" sz="1400" dirty="0"/>
              <a:t>Implementing insights into marketing strategies and conducting retrospectives to evaluate outcomes and refine approaches.</a:t>
            </a:r>
            <a:endParaRPr lang="en-US" sz="1400" dirty="0">
              <a:cs typeface="Biome Light" panose="020B0303030204020804" pitchFamily="34" charset="0"/>
            </a:endParaRPr>
          </a:p>
        </p:txBody>
      </p:sp>
    </p:spTree>
    <p:extLst>
      <p:ext uri="{BB962C8B-B14F-4D97-AF65-F5344CB8AC3E}">
        <p14:creationId xmlns:p14="http://schemas.microsoft.com/office/powerpoint/2010/main" val="1856314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idx="4294967295"/>
          </p:nvPr>
        </p:nvSpPr>
        <p:spPr>
          <a:xfrm>
            <a:off x="838200" y="635000"/>
            <a:ext cx="10515600" cy="700115"/>
          </a:xfrm>
          <a:prstGeom prst="rect">
            <a:avLst/>
          </a:prstGeom>
        </p:spPr>
        <p:txBody>
          <a:bodyPr/>
          <a:lstStyle/>
          <a:p>
            <a:r>
              <a:rPr lang="en-US" sz="2800" b="1" dirty="0"/>
              <a:t>Overall Project Plan</a:t>
            </a:r>
            <a:br>
              <a:rPr lang="en-US" sz="2800" b="1" dirty="0"/>
            </a:br>
            <a:br>
              <a:rPr lang="en-US" sz="2800" b="1" dirty="0"/>
            </a:br>
            <a:endParaRPr lang="en-US" sz="2800" b="1" dirty="0"/>
          </a:p>
        </p:txBody>
      </p:sp>
      <p:sp>
        <p:nvSpPr>
          <p:cNvPr id="2" name="TextBox 1">
            <a:extLst>
              <a:ext uri="{FF2B5EF4-FFF2-40B4-BE49-F238E27FC236}">
                <a16:creationId xmlns:a16="http://schemas.microsoft.com/office/drawing/2014/main" id="{0CE254AD-472B-F130-1487-13A9B72EBD8D}"/>
              </a:ext>
            </a:extLst>
          </p:cNvPr>
          <p:cNvSpPr txBox="1"/>
          <p:nvPr/>
        </p:nvSpPr>
        <p:spPr>
          <a:xfrm>
            <a:off x="2120348" y="2292625"/>
            <a:ext cx="8653669" cy="1323439"/>
          </a:xfrm>
          <a:prstGeom prst="rect">
            <a:avLst/>
          </a:prstGeom>
          <a:noFill/>
        </p:spPr>
        <p:txBody>
          <a:bodyPr wrap="square" rtlCol="0">
            <a:spAutoFit/>
          </a:bodyPr>
          <a:lstStyle/>
          <a:p>
            <a:pPr marL="800100" lvl="1" indent="-342900" algn="l">
              <a:buFont typeface="Wingdings" panose="05000000000000000000" pitchFamily="2" charset="2"/>
              <a:buChar char="§"/>
            </a:pPr>
            <a:r>
              <a:rPr lang="en-US" sz="2000" dirty="0"/>
              <a:t>Gather data, clean it, and perform exploratory analysis.</a:t>
            </a:r>
          </a:p>
          <a:p>
            <a:pPr marL="800100" lvl="1" indent="-342900" algn="l">
              <a:buFont typeface="Wingdings" panose="05000000000000000000" pitchFamily="2" charset="2"/>
              <a:buChar char="§"/>
            </a:pPr>
            <a:r>
              <a:rPr lang="en-US" sz="2000" dirty="0"/>
              <a:t>Segment customers based on relevant features.</a:t>
            </a:r>
          </a:p>
          <a:p>
            <a:pPr marL="800100" lvl="1" indent="-342900" algn="l">
              <a:buFont typeface="Wingdings" panose="05000000000000000000" pitchFamily="2" charset="2"/>
              <a:buChar char="§"/>
            </a:pPr>
            <a:r>
              <a:rPr lang="en-US" sz="2000" dirty="0"/>
              <a:t>Generate insights and propose marketing strategies.</a:t>
            </a:r>
          </a:p>
          <a:p>
            <a:pPr marL="800100" lvl="1" indent="-342900" algn="l">
              <a:buFont typeface="Wingdings" panose="05000000000000000000" pitchFamily="2" charset="2"/>
              <a:buChar char="§"/>
            </a:pPr>
            <a:r>
              <a:rPr lang="en-US" sz="2000" dirty="0"/>
              <a:t>Create an advanced dashboard for visualization.</a:t>
            </a:r>
            <a:endParaRPr lang="en-US" b="0" i="0" dirty="0">
              <a:solidFill>
                <a:srgbClr val="111111"/>
              </a:solidFill>
              <a:effectLst/>
              <a:latin typeface="-apple-system"/>
            </a:endParaRPr>
          </a:p>
        </p:txBody>
      </p:sp>
    </p:spTree>
    <p:extLst>
      <p:ext uri="{BB962C8B-B14F-4D97-AF65-F5344CB8AC3E}">
        <p14:creationId xmlns:p14="http://schemas.microsoft.com/office/powerpoint/2010/main" val="307106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lstStyle/>
          <a:p>
            <a:r>
              <a:rPr lang="en-US" sz="2800" dirty="0"/>
              <a:t>Summary</a:t>
            </a:r>
            <a:br>
              <a:rPr lang="en-US" dirty="0"/>
            </a:br>
            <a:endParaRPr lang="en-US" dirty="0"/>
          </a:p>
        </p:txBody>
      </p:sp>
      <p:sp>
        <p:nvSpPr>
          <p:cNvPr id="11" name="TextBox 10">
            <a:extLst>
              <a:ext uri="{FF2B5EF4-FFF2-40B4-BE49-F238E27FC236}">
                <a16:creationId xmlns:a16="http://schemas.microsoft.com/office/drawing/2014/main" id="{0A302878-D117-49D8-8CD3-093E34DF215B}"/>
              </a:ext>
            </a:extLst>
          </p:cNvPr>
          <p:cNvSpPr txBox="1"/>
          <p:nvPr/>
        </p:nvSpPr>
        <p:spPr>
          <a:xfrm>
            <a:off x="1748531" y="2125176"/>
            <a:ext cx="3657600" cy="1356269"/>
          </a:xfrm>
          <a:prstGeom prst="rect">
            <a:avLst/>
          </a:prstGeom>
          <a:noFill/>
        </p:spPr>
        <p:txBody>
          <a:bodyPr wrap="square">
            <a:spAutoFit/>
          </a:bodyPr>
          <a:lstStyle/>
          <a:p>
            <a:pPr lvl="0">
              <a:lnSpc>
                <a:spcPct val="90000"/>
              </a:lnSpc>
              <a:spcBef>
                <a:spcPts val="1000"/>
              </a:spcBef>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Project Objective</a:t>
            </a:r>
          </a:p>
          <a:p>
            <a:pPr lvl="0">
              <a:lnSpc>
                <a:spcPct val="90000"/>
              </a:lnSpc>
              <a:spcBef>
                <a:spcPts val="1000"/>
              </a:spcBef>
              <a:defRPr/>
            </a:pPr>
            <a:r>
              <a:rPr lang="en-US" sz="1600" dirty="0">
                <a:cs typeface="Biome Light" panose="020B0303030204020804" pitchFamily="34" charset="0"/>
              </a:rPr>
              <a:t>Identify and analyze customer profiles within an African vehicle insurance dataset to provide data-driven insights for targeted marketing strategies.</a:t>
            </a:r>
          </a:p>
        </p:txBody>
      </p:sp>
      <p:sp>
        <p:nvSpPr>
          <p:cNvPr id="7" name="TextBox 6">
            <a:extLst>
              <a:ext uri="{FF2B5EF4-FFF2-40B4-BE49-F238E27FC236}">
                <a16:creationId xmlns:a16="http://schemas.microsoft.com/office/drawing/2014/main" id="{64DBD184-BCBE-4A38-8DF2-C0C550ADE4C4}"/>
              </a:ext>
            </a:extLst>
          </p:cNvPr>
          <p:cNvSpPr txBox="1"/>
          <p:nvPr/>
        </p:nvSpPr>
        <p:spPr>
          <a:xfrm>
            <a:off x="7504293" y="2125176"/>
            <a:ext cx="3657600" cy="1383969"/>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Exploratory Analysis &amp; Advanced Analytics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Uncovered patterns and insights to inform customer profiling and strategic marketing.</a:t>
            </a:r>
          </a:p>
        </p:txBody>
      </p:sp>
      <p:sp>
        <p:nvSpPr>
          <p:cNvPr id="13" name="TextBox 12">
            <a:extLst>
              <a:ext uri="{FF2B5EF4-FFF2-40B4-BE49-F238E27FC236}">
                <a16:creationId xmlns:a16="http://schemas.microsoft.com/office/drawing/2014/main" id="{E0A3F38B-310F-454B-9EF6-EF4B5FD017B0}"/>
              </a:ext>
            </a:extLst>
          </p:cNvPr>
          <p:cNvSpPr txBox="1"/>
          <p:nvPr/>
        </p:nvSpPr>
        <p:spPr>
          <a:xfrm>
            <a:off x="1748531" y="4112747"/>
            <a:ext cx="3657600" cy="9407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Data Cleaning &amp; Processing</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Ensured data accuracy, completeness, and consistency for reliable analysis.</a:t>
            </a:r>
          </a:p>
        </p:txBody>
      </p:sp>
      <p:sp>
        <p:nvSpPr>
          <p:cNvPr id="9" name="TextBox 8">
            <a:extLst>
              <a:ext uri="{FF2B5EF4-FFF2-40B4-BE49-F238E27FC236}">
                <a16:creationId xmlns:a16="http://schemas.microsoft.com/office/drawing/2014/main" id="{BBD1A11C-0D13-40D5-A96C-6C9C65FDED12}"/>
              </a:ext>
            </a:extLst>
          </p:cNvPr>
          <p:cNvSpPr txBox="1"/>
          <p:nvPr/>
        </p:nvSpPr>
        <p:spPr>
          <a:xfrm>
            <a:off x="7504293" y="4112747"/>
            <a:ext cx="3657600" cy="1162369"/>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Deployment &amp; Retrospectives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Implemented insights into marketing strategies and evaluated outcomes to refine future approaches</a:t>
            </a: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a:t>
            </a:r>
            <a:endParaRPr kumimoji="0" lang="en-US" sz="1600" b="0" i="0" u="none" strike="noStrike" kern="1200" cap="none" spc="0" normalizeH="0" baseline="0" noProof="0" dirty="0">
              <a:ln>
                <a:noFill/>
              </a:ln>
              <a:effectLst/>
              <a:uLnTx/>
              <a:uFillTx/>
              <a:latin typeface="+mn-lt"/>
              <a:ea typeface="+mn-ea"/>
              <a:cs typeface="Biome Light" panose="020B0303030204020804" pitchFamily="34" charset="0"/>
            </a:endParaRPr>
          </a:p>
        </p:txBody>
      </p:sp>
    </p:spTree>
    <p:extLst>
      <p:ext uri="{BB962C8B-B14F-4D97-AF65-F5344CB8AC3E}">
        <p14:creationId xmlns:p14="http://schemas.microsoft.com/office/powerpoint/2010/main" val="412067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r>
              <a:rPr lang="en-US" sz="2800" b="1" dirty="0">
                <a:solidFill>
                  <a:schemeClr val="tx1"/>
                </a:solidFill>
              </a:rPr>
              <a:t>About the developer</a:t>
            </a:r>
          </a:p>
        </p:txBody>
      </p:sp>
      <p:pic>
        <p:nvPicPr>
          <p:cNvPr id="50" name="Picture Placeholder 49">
            <a:extLst>
              <a:ext uri="{FF2B5EF4-FFF2-40B4-BE49-F238E27FC236}">
                <a16:creationId xmlns:a16="http://schemas.microsoft.com/office/drawing/2014/main" id="{EC2CC961-DBF2-4A0D-A6B3-7A630D18573F}"/>
              </a:ext>
            </a:extLst>
          </p:cNvPr>
          <p:cNvPicPr>
            <a:picLocks noGrp="1" noChangeAspect="1"/>
          </p:cNvPicPr>
          <p:nvPr>
            <p:ph type="pic" sz="quarter" idx="4294967295"/>
          </p:nvPr>
        </p:nvPicPr>
        <p:blipFill>
          <a:blip r:embed="rId2"/>
          <a:srcRect t="15249" b="15249"/>
          <a:stretch/>
        </p:blipFill>
        <p:spPr>
          <a:xfrm>
            <a:off x="88752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pic>
      <p:sp>
        <p:nvSpPr>
          <p:cNvPr id="33" name="Text Placeholder 32">
            <a:extLst>
              <a:ext uri="{FF2B5EF4-FFF2-40B4-BE49-F238E27FC236}">
                <a16:creationId xmlns:a16="http://schemas.microsoft.com/office/drawing/2014/main" id="{2F15E5CC-C708-41FE-A7A3-053E1BC87F4F}"/>
              </a:ext>
            </a:extLst>
          </p:cNvPr>
          <p:cNvSpPr>
            <a:spLocks noGrp="1"/>
          </p:cNvSpPr>
          <p:nvPr>
            <p:ph type="body" sz="quarter" idx="14"/>
          </p:nvPr>
        </p:nvSpPr>
        <p:spPr>
          <a:xfrm>
            <a:off x="2975273" y="1523949"/>
            <a:ext cx="4764157" cy="344312"/>
          </a:xfrm>
        </p:spPr>
        <p:txBody>
          <a:bodyPr/>
          <a:lstStyle/>
          <a:p>
            <a:pPr algn="l"/>
            <a:r>
              <a:rPr lang="en-US" sz="1800" dirty="0">
                <a:solidFill>
                  <a:schemeClr val="tx1"/>
                </a:solidFill>
              </a:rPr>
              <a:t>Developer: </a:t>
            </a:r>
            <a:r>
              <a:rPr lang="en-US" sz="1800" dirty="0"/>
              <a:t>Gudani Nekhavhambe</a:t>
            </a:r>
          </a:p>
        </p:txBody>
      </p:sp>
      <p:sp>
        <p:nvSpPr>
          <p:cNvPr id="35" name="Text Placeholder 34">
            <a:extLst>
              <a:ext uri="{FF2B5EF4-FFF2-40B4-BE49-F238E27FC236}">
                <a16:creationId xmlns:a16="http://schemas.microsoft.com/office/drawing/2014/main" id="{7F4ED7E2-1BC8-493D-91C3-FB23BE9F244B}"/>
              </a:ext>
            </a:extLst>
          </p:cNvPr>
          <p:cNvSpPr>
            <a:spLocks noGrp="1"/>
          </p:cNvSpPr>
          <p:nvPr>
            <p:ph type="body" sz="quarter" idx="15"/>
          </p:nvPr>
        </p:nvSpPr>
        <p:spPr>
          <a:xfrm>
            <a:off x="2975273" y="2211238"/>
            <a:ext cx="7471606" cy="3447440"/>
          </a:xfrm>
        </p:spPr>
        <p:txBody>
          <a:bodyPr/>
          <a:lstStyle/>
          <a:p>
            <a:pPr algn="l"/>
            <a:r>
              <a:rPr lang="en-US" b="1" dirty="0">
                <a:latin typeface="+mj-lt"/>
              </a:rPr>
              <a:t>Experience: 12</a:t>
            </a:r>
            <a:r>
              <a:rPr lang="en-US" dirty="0"/>
              <a:t> month in data science, with expertise in machine learning and predictive analytics.</a:t>
            </a:r>
          </a:p>
          <a:p>
            <a:pPr algn="l"/>
            <a:r>
              <a:rPr lang="en-US" b="1" dirty="0">
                <a:latin typeface="+mj-lt"/>
              </a:rPr>
              <a:t>Key Skills: </a:t>
            </a:r>
            <a:r>
              <a:rPr lang="en-US" dirty="0"/>
              <a:t>Python, Data Visualization, machine learning, statistical modeling, data mining.</a:t>
            </a:r>
          </a:p>
          <a:p>
            <a:pPr algn="l"/>
            <a:r>
              <a:rPr lang="en-US" b="1" dirty="0">
                <a:latin typeface="+mj-lt"/>
              </a:rPr>
              <a:t>Responsibilities</a:t>
            </a:r>
            <a:r>
              <a:rPr lang="en-US" dirty="0">
                <a:latin typeface="+mj-lt"/>
              </a:rPr>
              <a:t>:</a:t>
            </a:r>
          </a:p>
          <a:p>
            <a:pPr marL="285750" indent="-285750" algn="l">
              <a:buFont typeface="Wingdings" panose="05000000000000000000" pitchFamily="2" charset="2"/>
              <a:buChar char="§"/>
            </a:pPr>
            <a:r>
              <a:rPr lang="en-US" dirty="0"/>
              <a:t>Developing predictive models to analyze customer profiles and insurance usage patterns.</a:t>
            </a:r>
          </a:p>
          <a:p>
            <a:pPr marL="285750" indent="-285750" algn="l">
              <a:buFont typeface="Wingdings" panose="05000000000000000000" pitchFamily="2" charset="2"/>
              <a:buChar char="§"/>
            </a:pPr>
            <a:r>
              <a:rPr lang="en-US" dirty="0"/>
              <a:t>Conducting advanced data analyses to derive actionable insights.</a:t>
            </a:r>
          </a:p>
          <a:p>
            <a:pPr marL="285750" indent="-285750" algn="l">
              <a:buFont typeface="Wingdings" panose="05000000000000000000" pitchFamily="2" charset="2"/>
              <a:buChar char="§"/>
            </a:pPr>
            <a:r>
              <a:rPr lang="en-US" dirty="0"/>
              <a:t>Building and deploying machine learning algorithms to support targeted marketing strategies.</a:t>
            </a:r>
          </a:p>
          <a:p>
            <a:pPr marL="285750" indent="-285750" algn="l">
              <a:buFont typeface="Wingdings" panose="05000000000000000000" pitchFamily="2" charset="2"/>
              <a:buChar char="§"/>
            </a:pPr>
            <a:r>
              <a:rPr lang="en-US" dirty="0"/>
              <a:t>Collaborating with the Data Analyst to ensure data integrity and relevant visualization.</a:t>
            </a:r>
          </a:p>
          <a:p>
            <a:pPr algn="l"/>
            <a:endParaRPr lang="en-US" dirty="0"/>
          </a:p>
        </p:txBody>
      </p:sp>
    </p:spTree>
    <p:extLst>
      <p:ext uri="{BB962C8B-B14F-4D97-AF65-F5344CB8AC3E}">
        <p14:creationId xmlns:p14="http://schemas.microsoft.com/office/powerpoint/2010/main" val="340174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sz="2800" dirty="0"/>
              <a:t>Stefano-ExploreAI</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1636210"/>
            <a:ext cx="4275138" cy="4008087"/>
          </a:xfrm>
        </p:spPr>
        <p:txBody>
          <a:bodyPr/>
          <a:lstStyle/>
          <a:p>
            <a:r>
              <a:rPr lang="en-ZA" b="1" dirty="0">
                <a:latin typeface="+mj-lt"/>
              </a:rPr>
              <a:t>Project Introduction</a:t>
            </a:r>
            <a:endParaRPr lang="en-US" b="1" dirty="0">
              <a:latin typeface="+mj-lt"/>
            </a:endParaRPr>
          </a:p>
          <a:p>
            <a:r>
              <a:rPr lang="en-US" b="1" dirty="0">
                <a:latin typeface="+mj-lt"/>
              </a:rPr>
              <a:t>Overview</a:t>
            </a:r>
          </a:p>
          <a:p>
            <a:r>
              <a:rPr lang="en-ZA" b="1" dirty="0">
                <a:latin typeface="+mj-lt"/>
              </a:rPr>
              <a:t>Observations and Market Analysis</a:t>
            </a:r>
          </a:p>
          <a:p>
            <a:r>
              <a:rPr lang="en-ZA" b="1" dirty="0">
                <a:latin typeface="+mj-lt"/>
              </a:rPr>
              <a:t>Key Areas of Focus</a:t>
            </a:r>
          </a:p>
          <a:p>
            <a:r>
              <a:rPr lang="en-ZA" b="1" dirty="0">
                <a:latin typeface="+mj-lt"/>
              </a:rPr>
              <a:t>Project Landscape</a:t>
            </a:r>
          </a:p>
          <a:p>
            <a:r>
              <a:rPr lang="en-ZA" b="1" dirty="0">
                <a:latin typeface="+mj-lt"/>
              </a:rPr>
              <a:t>Summary</a:t>
            </a:r>
          </a:p>
          <a:p>
            <a:r>
              <a:rPr lang="en-ZA" b="1" dirty="0">
                <a:latin typeface="+mj-lt"/>
              </a:rPr>
              <a:t>Developer Profile</a:t>
            </a:r>
            <a:endParaRPr lang="en-US" b="1" dirty="0">
              <a:latin typeface="+mj-lt"/>
            </a:endParaRP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399" y="805213"/>
            <a:ext cx="8722139" cy="830997"/>
          </a:xfrm>
          <a:prstGeom prst="rect">
            <a:avLst/>
          </a:prstGeom>
        </p:spPr>
        <p:txBody>
          <a:bodyPr/>
          <a:lstStyle/>
          <a:p>
            <a:r>
              <a:rPr lang="en-US" sz="2800" b="1" dirty="0"/>
              <a:t>Strategic Customer Segmentation in the African Vehicle Insurance Market</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2044700"/>
            <a:ext cx="6429827" cy="3560763"/>
          </a:xfrm>
        </p:spPr>
        <p:txBody>
          <a:bodyPr/>
          <a:lstStyle/>
          <a:p>
            <a:r>
              <a:rPr lang="en-US" sz="1800" b="1" dirty="0">
                <a:solidFill>
                  <a:schemeClr val="accent4"/>
                </a:solidFill>
                <a:latin typeface="Corbel" panose="020B0503020204020204" pitchFamily="34" charset="0"/>
              </a:rPr>
              <a:t>Defining the Problem Statement</a:t>
            </a:r>
          </a:p>
          <a:p>
            <a:pPr marL="0" indent="0">
              <a:buNone/>
            </a:pPr>
            <a:endParaRPr lang="en-US" dirty="0">
              <a:latin typeface="Corbel" panose="020B0503020204020204" pitchFamily="34" charset="0"/>
            </a:endParaRPr>
          </a:p>
          <a:p>
            <a:pPr marL="0" indent="0">
              <a:buNone/>
            </a:pPr>
            <a:r>
              <a:rPr lang="en-US" dirty="0">
                <a:latin typeface="Corbel" panose="020B0503020204020204" pitchFamily="34" charset="0"/>
              </a:rPr>
              <a:t>The aim of this project is to identify and analyze the different customer profiles within a vehicle insurance dataset from the African market, understand their insurance usage patterns, and propose data-driven insights for targeted marketing strategies to increase customer loyalty and attract more customers in each profile group. This project focuses on providing valuable insights to aid decision-making rather than making final decisions.</a:t>
            </a:r>
          </a:p>
          <a:p>
            <a:pPr marL="0" indent="0">
              <a:buNone/>
            </a:pPr>
            <a:endParaRPr lang="en-US"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2367914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idx="4294967295"/>
          </p:nvPr>
        </p:nvSpPr>
        <p:spPr>
          <a:xfrm>
            <a:off x="838200" y="635000"/>
            <a:ext cx="10515600" cy="700115"/>
          </a:xfrm>
          <a:prstGeom prst="rect">
            <a:avLst/>
          </a:prstGeom>
        </p:spPr>
        <p:txBody>
          <a:bodyPr/>
          <a:lstStyle/>
          <a:p>
            <a:r>
              <a:rPr lang="en-US" sz="2800" b="1" dirty="0"/>
              <a:t>Overview</a:t>
            </a:r>
          </a:p>
        </p:txBody>
      </p:sp>
      <p:sp>
        <p:nvSpPr>
          <p:cNvPr id="2" name="TextBox 1">
            <a:extLst>
              <a:ext uri="{FF2B5EF4-FFF2-40B4-BE49-F238E27FC236}">
                <a16:creationId xmlns:a16="http://schemas.microsoft.com/office/drawing/2014/main" id="{0CE254AD-472B-F130-1487-13A9B72EBD8D}"/>
              </a:ext>
            </a:extLst>
          </p:cNvPr>
          <p:cNvSpPr txBox="1"/>
          <p:nvPr/>
        </p:nvSpPr>
        <p:spPr>
          <a:xfrm>
            <a:off x="2120348" y="2292625"/>
            <a:ext cx="8653669" cy="1631216"/>
          </a:xfrm>
          <a:prstGeom prst="rect">
            <a:avLst/>
          </a:prstGeom>
          <a:noFill/>
        </p:spPr>
        <p:txBody>
          <a:bodyPr wrap="square" rtlCol="0">
            <a:spAutoFit/>
          </a:bodyPr>
          <a:lstStyle/>
          <a:p>
            <a:r>
              <a:rPr lang="en-US" sz="2000" dirty="0"/>
              <a:t>The insurance industry in Africa represents a small fraction of the global market, with only about 1% of insured catastrophe losses worldwide despite Africa being home to 17% of the world's population. In 2017, the total value of insurance premiums in Africa was estimated at 45 billion U.S. dollars. This indicates significant untapped potential in the market.</a:t>
            </a:r>
          </a:p>
        </p:txBody>
      </p:sp>
    </p:spTree>
    <p:extLst>
      <p:ext uri="{BB962C8B-B14F-4D97-AF65-F5344CB8AC3E}">
        <p14:creationId xmlns:p14="http://schemas.microsoft.com/office/powerpoint/2010/main" val="2580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D44F13A-7811-F0BB-2A98-A821405B2329}"/>
              </a:ext>
            </a:extLst>
          </p:cNvPr>
          <p:cNvSpPr>
            <a:spLocks noGrp="1"/>
          </p:cNvSpPr>
          <p:nvPr>
            <p:ph sz="quarter" idx="14"/>
          </p:nvPr>
        </p:nvSpPr>
        <p:spPr>
          <a:xfrm>
            <a:off x="660400" y="1485241"/>
            <a:ext cx="5435600" cy="912812"/>
          </a:xfrm>
        </p:spPr>
        <p:txBody>
          <a:bodyPr/>
          <a:lstStyle/>
          <a:p>
            <a:r>
              <a:rPr lang="en-US" b="1" dirty="0"/>
              <a:t>Market Overview:</a:t>
            </a:r>
          </a:p>
          <a:p>
            <a:pPr>
              <a:buFont typeface="Arial" panose="020B0604020202020204" pitchFamily="34" charset="0"/>
              <a:buChar char="•"/>
            </a:pPr>
            <a:r>
              <a:rPr lang="en-US" sz="1600" b="0" dirty="0">
                <a:solidFill>
                  <a:schemeClr val="tx1"/>
                </a:solidFill>
              </a:rPr>
              <a:t>The insurance industry in Africa is underdeveloped compared to other continents.</a:t>
            </a:r>
          </a:p>
          <a:p>
            <a:pPr>
              <a:buFont typeface="Arial" panose="020B0604020202020204" pitchFamily="34" charset="0"/>
              <a:buChar char="•"/>
            </a:pPr>
            <a:r>
              <a:rPr lang="en-US" sz="1600" b="0" dirty="0">
                <a:solidFill>
                  <a:schemeClr val="tx1"/>
                </a:solidFill>
              </a:rPr>
              <a:t>Africa’s large population presents a substantial potential customer base for insurance companies.</a:t>
            </a:r>
          </a:p>
          <a:p>
            <a:pPr>
              <a:buFont typeface="Arial" panose="020B0604020202020204" pitchFamily="34" charset="0"/>
              <a:buChar char="•"/>
            </a:pPr>
            <a:r>
              <a:rPr lang="en-US" sz="1600" b="0" dirty="0">
                <a:solidFill>
                  <a:schemeClr val="tx1"/>
                </a:solidFill>
              </a:rPr>
              <a:t>The value of insurance premiums in Africa suggests there is room for growth and improvement.</a:t>
            </a:r>
          </a:p>
          <a:p>
            <a:endParaRPr lang="en-ZA" dirty="0"/>
          </a:p>
        </p:txBody>
      </p:sp>
      <p:sp>
        <p:nvSpPr>
          <p:cNvPr id="5" name="Content Placeholder 4">
            <a:extLst>
              <a:ext uri="{FF2B5EF4-FFF2-40B4-BE49-F238E27FC236}">
                <a16:creationId xmlns:a16="http://schemas.microsoft.com/office/drawing/2014/main" id="{A344D13D-73FA-5D72-8313-E23C9218D3E1}"/>
              </a:ext>
            </a:extLst>
          </p:cNvPr>
          <p:cNvSpPr>
            <a:spLocks noGrp="1"/>
          </p:cNvSpPr>
          <p:nvPr>
            <p:ph sz="quarter" idx="15"/>
          </p:nvPr>
        </p:nvSpPr>
        <p:spPr>
          <a:xfrm>
            <a:off x="6095998" y="1485241"/>
            <a:ext cx="5257802" cy="912812"/>
          </a:xfrm>
        </p:spPr>
        <p:txBody>
          <a:bodyPr/>
          <a:lstStyle/>
          <a:p>
            <a:r>
              <a:rPr lang="en-US" b="1" dirty="0"/>
              <a:t>Economic and Social Factors:</a:t>
            </a:r>
          </a:p>
          <a:p>
            <a:pPr>
              <a:buFont typeface="Arial" panose="020B0604020202020204" pitchFamily="34" charset="0"/>
              <a:buChar char="•"/>
            </a:pPr>
            <a:r>
              <a:rPr lang="en-US" sz="1600" b="0" dirty="0">
                <a:solidFill>
                  <a:schemeClr val="tx1"/>
                </a:solidFill>
              </a:rPr>
              <a:t>High unemployment rates, with some regions experiencing up to 30% unemployment.</a:t>
            </a:r>
          </a:p>
          <a:p>
            <a:pPr>
              <a:buFont typeface="Arial" panose="020B0604020202020204" pitchFamily="34" charset="0"/>
              <a:buChar char="•"/>
            </a:pPr>
            <a:r>
              <a:rPr lang="en-US" sz="1600" b="0" dirty="0">
                <a:solidFill>
                  <a:schemeClr val="tx1"/>
                </a:solidFill>
              </a:rPr>
              <a:t>Income disparity is significant; for instance, South Africa has the highest average salary at $2088 per month ($70 per day), whereas other regions may have significantly lower earnings.</a:t>
            </a:r>
          </a:p>
          <a:p>
            <a:pPr>
              <a:buFont typeface="Arial" panose="020B0604020202020204" pitchFamily="34" charset="0"/>
              <a:buChar char="•"/>
            </a:pPr>
            <a:r>
              <a:rPr lang="en-US" sz="1600" b="0" dirty="0">
                <a:solidFill>
                  <a:schemeClr val="tx1"/>
                </a:solidFill>
              </a:rPr>
              <a:t>The affordability of insurance is a major concern; for example, spending $25 a day (equivalent to a simple cheeseburger in McDonald's) is not feasible for many.</a:t>
            </a:r>
          </a:p>
          <a:p>
            <a:endParaRPr lang="en-ZA" dirty="0"/>
          </a:p>
        </p:txBody>
      </p:sp>
      <p:sp>
        <p:nvSpPr>
          <p:cNvPr id="8" name="Title 7">
            <a:extLst>
              <a:ext uri="{FF2B5EF4-FFF2-40B4-BE49-F238E27FC236}">
                <a16:creationId xmlns:a16="http://schemas.microsoft.com/office/drawing/2014/main" id="{1DCC7D69-0921-E1CD-8624-E5E043D7F272}"/>
              </a:ext>
            </a:extLst>
          </p:cNvPr>
          <p:cNvSpPr>
            <a:spLocks noGrp="1"/>
          </p:cNvSpPr>
          <p:nvPr>
            <p:ph type="title"/>
          </p:nvPr>
        </p:nvSpPr>
        <p:spPr/>
        <p:txBody>
          <a:bodyPr/>
          <a:lstStyle/>
          <a:p>
            <a:r>
              <a:rPr lang="en-US" sz="2800" b="1" dirty="0"/>
              <a:t>Observations and Market Analysis</a:t>
            </a:r>
            <a:br>
              <a:rPr lang="en-US" b="1" dirty="0"/>
            </a:br>
            <a:endParaRPr lang="en-ZA" dirty="0"/>
          </a:p>
        </p:txBody>
      </p:sp>
      <p:sp>
        <p:nvSpPr>
          <p:cNvPr id="11" name="Content Placeholder 3">
            <a:extLst>
              <a:ext uri="{FF2B5EF4-FFF2-40B4-BE49-F238E27FC236}">
                <a16:creationId xmlns:a16="http://schemas.microsoft.com/office/drawing/2014/main" id="{A1F2B44D-6993-C1AA-0A28-EF249E582C4C}"/>
              </a:ext>
            </a:extLst>
          </p:cNvPr>
          <p:cNvSpPr txBox="1">
            <a:spLocks/>
          </p:cNvSpPr>
          <p:nvPr/>
        </p:nvSpPr>
        <p:spPr>
          <a:xfrm>
            <a:off x="660399" y="3673341"/>
            <a:ext cx="5435599" cy="91281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lgn="l" defTabSz="914400" rtl="0" eaLnBrk="1" latinLnBrk="0" hangingPunct="1">
              <a:lnSpc>
                <a:spcPct val="90000"/>
              </a:lnSpc>
              <a:spcBef>
                <a:spcPts val="500"/>
              </a:spcBef>
              <a:buFont typeface="Arial" panose="020B0604020202020204" pitchFamily="34" charse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Consumer Behavior:</a:t>
            </a:r>
          </a:p>
          <a:p>
            <a:pPr>
              <a:buFont typeface="Arial" panose="020B0604020202020204" pitchFamily="34" charset="0"/>
              <a:buChar char="•"/>
            </a:pPr>
            <a:r>
              <a:rPr lang="en-US" sz="1600" b="0" dirty="0">
                <a:solidFill>
                  <a:schemeClr val="tx1"/>
                </a:solidFill>
              </a:rPr>
              <a:t>There is a general reluctance to spend money on insurance due to the perception of low immediate value.</a:t>
            </a:r>
          </a:p>
          <a:p>
            <a:pPr>
              <a:buFont typeface="Arial" panose="020B0604020202020204" pitchFamily="34" charset="0"/>
              <a:buChar char="•"/>
            </a:pPr>
            <a:r>
              <a:rPr lang="en-US" sz="1600" b="0" dirty="0">
                <a:solidFill>
                  <a:schemeClr val="tx1"/>
                </a:solidFill>
              </a:rPr>
              <a:t>Identifying which customer segments are most likely to see the value in insurance and can afford it is crucial for effective marketing.</a:t>
            </a:r>
          </a:p>
          <a:p>
            <a:endParaRPr lang="en-US" dirty="0"/>
          </a:p>
        </p:txBody>
      </p:sp>
      <p:sp>
        <p:nvSpPr>
          <p:cNvPr id="12" name="Content Placeholder 4">
            <a:extLst>
              <a:ext uri="{FF2B5EF4-FFF2-40B4-BE49-F238E27FC236}">
                <a16:creationId xmlns:a16="http://schemas.microsoft.com/office/drawing/2014/main" id="{62FC4FAF-1C03-7AAB-3378-6C13799B6CD9}"/>
              </a:ext>
            </a:extLst>
          </p:cNvPr>
          <p:cNvSpPr txBox="1">
            <a:spLocks/>
          </p:cNvSpPr>
          <p:nvPr/>
        </p:nvSpPr>
        <p:spPr>
          <a:xfrm>
            <a:off x="6323779" y="4459947"/>
            <a:ext cx="4208386" cy="91281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lgn="l" defTabSz="914400" rtl="0" eaLnBrk="1" latinLnBrk="0" hangingPunct="1">
              <a:lnSpc>
                <a:spcPct val="90000"/>
              </a:lnSpc>
              <a:spcBef>
                <a:spcPts val="500"/>
              </a:spcBef>
              <a:buFont typeface="Arial" panose="020B0604020202020204" pitchFamily="34" charse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Insurance Utilization:</a:t>
            </a:r>
          </a:p>
          <a:p>
            <a:pPr>
              <a:buFont typeface="Arial" panose="020B0604020202020204" pitchFamily="34" charset="0"/>
              <a:buChar char="•"/>
            </a:pPr>
            <a:r>
              <a:rPr lang="en-US" sz="1600" b="0">
                <a:solidFill>
                  <a:schemeClr val="tx1"/>
                </a:solidFill>
              </a:rPr>
              <a:t>Less than 50% of the available market is currently insured.</a:t>
            </a:r>
          </a:p>
          <a:p>
            <a:pPr>
              <a:buFont typeface="Arial" panose="020B0604020202020204" pitchFamily="34" charset="0"/>
              <a:buChar char="•"/>
            </a:pPr>
            <a:r>
              <a:rPr lang="en-US" sz="1600" b="0">
                <a:solidFill>
                  <a:schemeClr val="tx1"/>
                </a:solidFill>
              </a:rPr>
              <a:t>Understanding the different customer profiles and their specific needs can help in designing better products and targeted marketing strategies.</a:t>
            </a:r>
          </a:p>
          <a:p>
            <a:endParaRPr lang="en-US"/>
          </a:p>
        </p:txBody>
      </p:sp>
    </p:spTree>
    <p:extLst>
      <p:ext uri="{BB962C8B-B14F-4D97-AF65-F5344CB8AC3E}">
        <p14:creationId xmlns:p14="http://schemas.microsoft.com/office/powerpoint/2010/main" val="416851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7C3677-AF96-3C14-DB43-71E16511BA42}"/>
              </a:ext>
            </a:extLst>
          </p:cNvPr>
          <p:cNvSpPr>
            <a:spLocks noGrp="1"/>
          </p:cNvSpPr>
          <p:nvPr>
            <p:ph sz="quarter" idx="13"/>
          </p:nvPr>
        </p:nvSpPr>
        <p:spPr>
          <a:xfrm>
            <a:off x="660400" y="4286019"/>
            <a:ext cx="4208386" cy="912812"/>
          </a:xfrm>
        </p:spPr>
        <p:txBody>
          <a:bodyPr/>
          <a:lstStyle/>
          <a:p>
            <a:r>
              <a:rPr lang="en-US" b="1" dirty="0"/>
              <a:t>Market Analysis:</a:t>
            </a:r>
            <a:endParaRPr lang="en-US" dirty="0"/>
          </a:p>
          <a:p>
            <a:pPr>
              <a:buFont typeface="Arial" panose="020B0604020202020204" pitchFamily="34" charset="0"/>
              <a:buChar char="•"/>
            </a:pPr>
            <a:r>
              <a:rPr lang="en-US" sz="1600" b="0" dirty="0">
                <a:solidFill>
                  <a:schemeClr val="tx1"/>
                </a:solidFill>
              </a:rPr>
              <a:t>Understand the specific needs and pain points of different customer segments.</a:t>
            </a:r>
          </a:p>
          <a:p>
            <a:pPr>
              <a:buFont typeface="Arial" panose="020B0604020202020204" pitchFamily="34" charset="0"/>
              <a:buChar char="•"/>
            </a:pPr>
            <a:r>
              <a:rPr lang="en-US" sz="1600" b="0" dirty="0">
                <a:solidFill>
                  <a:schemeClr val="tx1"/>
                </a:solidFill>
              </a:rPr>
              <a:t>Assess the economic and social factors influencing insurance adoption.</a:t>
            </a:r>
          </a:p>
          <a:p>
            <a:endParaRPr lang="en-ZA" dirty="0"/>
          </a:p>
        </p:txBody>
      </p:sp>
      <p:sp>
        <p:nvSpPr>
          <p:cNvPr id="4" name="Content Placeholder 3">
            <a:extLst>
              <a:ext uri="{FF2B5EF4-FFF2-40B4-BE49-F238E27FC236}">
                <a16:creationId xmlns:a16="http://schemas.microsoft.com/office/drawing/2014/main" id="{1D44F13A-7811-F0BB-2A98-A821405B2329}"/>
              </a:ext>
            </a:extLst>
          </p:cNvPr>
          <p:cNvSpPr>
            <a:spLocks noGrp="1"/>
          </p:cNvSpPr>
          <p:nvPr>
            <p:ph sz="quarter" idx="14"/>
          </p:nvPr>
        </p:nvSpPr>
        <p:spPr>
          <a:xfrm>
            <a:off x="660400" y="1949314"/>
            <a:ext cx="4208386" cy="912812"/>
          </a:xfrm>
        </p:spPr>
        <p:txBody>
          <a:bodyPr/>
          <a:lstStyle/>
          <a:p>
            <a:r>
              <a:rPr lang="en-US" b="1" dirty="0"/>
              <a:t>Customer Segmentation:</a:t>
            </a:r>
            <a:endParaRPr lang="en-US" dirty="0"/>
          </a:p>
          <a:p>
            <a:pPr>
              <a:buFont typeface="Arial" panose="020B0604020202020204" pitchFamily="34" charset="0"/>
              <a:buChar char="•"/>
            </a:pPr>
            <a:r>
              <a:rPr lang="en-US" sz="1600" b="0" dirty="0">
                <a:solidFill>
                  <a:schemeClr val="tx1"/>
                </a:solidFill>
              </a:rPr>
              <a:t>Use clustering techniques to identify distinct customer profiles based on demographic, economic, and behavioral data.</a:t>
            </a:r>
          </a:p>
          <a:p>
            <a:pPr>
              <a:buFont typeface="Arial" panose="020B0604020202020204" pitchFamily="34" charset="0"/>
              <a:buChar char="•"/>
            </a:pPr>
            <a:r>
              <a:rPr lang="en-US" sz="1600" b="0" dirty="0">
                <a:solidFill>
                  <a:schemeClr val="tx1"/>
                </a:solidFill>
              </a:rPr>
              <a:t>Analyze the insurance usage patterns within each profile group.</a:t>
            </a:r>
          </a:p>
          <a:p>
            <a:endParaRPr lang="en-ZA" dirty="0"/>
          </a:p>
        </p:txBody>
      </p:sp>
      <p:sp>
        <p:nvSpPr>
          <p:cNvPr id="5" name="Content Placeholder 4">
            <a:extLst>
              <a:ext uri="{FF2B5EF4-FFF2-40B4-BE49-F238E27FC236}">
                <a16:creationId xmlns:a16="http://schemas.microsoft.com/office/drawing/2014/main" id="{A344D13D-73FA-5D72-8313-E23C9218D3E1}"/>
              </a:ext>
            </a:extLst>
          </p:cNvPr>
          <p:cNvSpPr>
            <a:spLocks noGrp="1"/>
          </p:cNvSpPr>
          <p:nvPr>
            <p:ph sz="quarter" idx="15"/>
          </p:nvPr>
        </p:nvSpPr>
        <p:spPr>
          <a:xfrm>
            <a:off x="6007100" y="1949314"/>
            <a:ext cx="4208386" cy="912812"/>
          </a:xfrm>
        </p:spPr>
        <p:txBody>
          <a:bodyPr/>
          <a:lstStyle/>
          <a:p>
            <a:r>
              <a:rPr lang="en-US" b="1" dirty="0"/>
              <a:t>Optimization of Insurance Products:</a:t>
            </a:r>
            <a:endParaRPr lang="en-US" dirty="0"/>
          </a:p>
          <a:p>
            <a:pPr>
              <a:buFont typeface="Arial" panose="020B0604020202020204" pitchFamily="34" charset="0"/>
              <a:buChar char="•"/>
            </a:pPr>
            <a:r>
              <a:rPr lang="en-US" sz="1600" b="0" dirty="0">
                <a:solidFill>
                  <a:schemeClr val="tx1"/>
                </a:solidFill>
              </a:rPr>
              <a:t>Provide recommendations for product features and pricing models that align with the financial capabilities and preferences of different customer segments.</a:t>
            </a:r>
          </a:p>
          <a:p>
            <a:pPr>
              <a:buFont typeface="Arial" panose="020B0604020202020204" pitchFamily="34" charset="0"/>
              <a:buChar char="•"/>
            </a:pPr>
            <a:r>
              <a:rPr lang="en-US" sz="1600" b="0" dirty="0">
                <a:solidFill>
                  <a:schemeClr val="tx1"/>
                </a:solidFill>
              </a:rPr>
              <a:t>Identify opportunities for creating new insurance products or enhancing existing ones to better serve the market.</a:t>
            </a:r>
          </a:p>
          <a:p>
            <a:endParaRPr lang="en-ZA" dirty="0"/>
          </a:p>
        </p:txBody>
      </p:sp>
      <p:sp>
        <p:nvSpPr>
          <p:cNvPr id="6" name="Content Placeholder 5">
            <a:extLst>
              <a:ext uri="{FF2B5EF4-FFF2-40B4-BE49-F238E27FC236}">
                <a16:creationId xmlns:a16="http://schemas.microsoft.com/office/drawing/2014/main" id="{55F143B5-1B53-122A-24F3-1B2B632EF0BA}"/>
              </a:ext>
            </a:extLst>
          </p:cNvPr>
          <p:cNvSpPr>
            <a:spLocks noGrp="1"/>
          </p:cNvSpPr>
          <p:nvPr>
            <p:ph sz="quarter" idx="16"/>
          </p:nvPr>
        </p:nvSpPr>
        <p:spPr>
          <a:xfrm>
            <a:off x="6007100" y="4286019"/>
            <a:ext cx="4208386" cy="912812"/>
          </a:xfrm>
        </p:spPr>
        <p:txBody>
          <a:bodyPr/>
          <a:lstStyle/>
          <a:p>
            <a:r>
              <a:rPr lang="en-US" b="1" dirty="0"/>
              <a:t>Targeted Marketing Strategies:</a:t>
            </a:r>
            <a:endParaRPr lang="en-US" dirty="0"/>
          </a:p>
          <a:p>
            <a:pPr>
              <a:buFont typeface="Arial" panose="020B0604020202020204" pitchFamily="34" charset="0"/>
              <a:buChar char="•"/>
            </a:pPr>
            <a:r>
              <a:rPr lang="en-US" sz="1600" b="0" dirty="0">
                <a:solidFill>
                  <a:schemeClr val="tx1"/>
                </a:solidFill>
              </a:rPr>
              <a:t>Develop insights into marketing strategies tailored to each customer profile.</a:t>
            </a:r>
          </a:p>
          <a:p>
            <a:pPr>
              <a:buFont typeface="Arial" panose="020B0604020202020204" pitchFamily="34" charset="0"/>
              <a:buChar char="•"/>
            </a:pPr>
            <a:r>
              <a:rPr lang="en-US" sz="1600" b="0" dirty="0">
                <a:solidFill>
                  <a:schemeClr val="tx1"/>
                </a:solidFill>
              </a:rPr>
              <a:t>Propose value propositions that address the concerns and needs of each segment.</a:t>
            </a:r>
          </a:p>
          <a:p>
            <a:endParaRPr lang="en-ZA" dirty="0"/>
          </a:p>
        </p:txBody>
      </p:sp>
      <p:sp>
        <p:nvSpPr>
          <p:cNvPr id="8" name="Title 7">
            <a:extLst>
              <a:ext uri="{FF2B5EF4-FFF2-40B4-BE49-F238E27FC236}">
                <a16:creationId xmlns:a16="http://schemas.microsoft.com/office/drawing/2014/main" id="{1DCC7D69-0921-E1CD-8624-E5E043D7F272}"/>
              </a:ext>
            </a:extLst>
          </p:cNvPr>
          <p:cNvSpPr>
            <a:spLocks noGrp="1"/>
          </p:cNvSpPr>
          <p:nvPr>
            <p:ph type="title"/>
          </p:nvPr>
        </p:nvSpPr>
        <p:spPr/>
        <p:txBody>
          <a:bodyPr/>
          <a:lstStyle/>
          <a:p>
            <a:r>
              <a:rPr lang="en-US" sz="2800" b="1" dirty="0"/>
              <a:t>Key Areas of Focus</a:t>
            </a:r>
            <a:br>
              <a:rPr lang="en-US" b="1" dirty="0"/>
            </a:br>
            <a:endParaRPr lang="en-ZA" dirty="0"/>
          </a:p>
        </p:txBody>
      </p:sp>
    </p:spTree>
    <p:extLst>
      <p:ext uri="{BB962C8B-B14F-4D97-AF65-F5344CB8AC3E}">
        <p14:creationId xmlns:p14="http://schemas.microsoft.com/office/powerpoint/2010/main" val="238020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a:xfrm>
            <a:off x="3687940" y="2350147"/>
            <a:ext cx="4804907" cy="2374194"/>
          </a:xfrm>
        </p:spPr>
        <p:txBody>
          <a:bodyPr/>
          <a:lstStyle/>
          <a:p>
            <a:r>
              <a:rPr lang="en-US" sz="2000" dirty="0"/>
              <a:t>By focusing on these areas, the project aims to provide actionable insights that can help insurance companies in Africa improve their market penetration, customer satisfaction, and overall profitability. These insights will support insurance companies in making informed decisions to optimize their marketing strategies and product offerings. </a:t>
            </a: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23">
            <a:extLst>
              <a:ext uri="{FF2B5EF4-FFF2-40B4-BE49-F238E27FC236}">
                <a16:creationId xmlns:a16="http://schemas.microsoft.com/office/drawing/2014/main" id="{4055381B-2E58-92F3-969C-997060072655}"/>
              </a:ext>
            </a:extLst>
          </p:cNvPr>
          <p:cNvSpPr>
            <a:spLocks noGrp="1"/>
          </p:cNvSpPr>
          <p:nvPr>
            <p:ph type="body" sz="quarter" idx="11" hasCustomPrompt="1"/>
          </p:nvPr>
        </p:nvSpPr>
        <p:spPr>
          <a:xfrm>
            <a:off x="4127926" y="0"/>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sz="2000" b="1" dirty="0">
                <a:solidFill>
                  <a:schemeClr val="tx1"/>
                </a:solidFill>
                <a:latin typeface="+mj-lt"/>
              </a:rPr>
              <a:t>Key Areas of Focus</a:t>
            </a:r>
            <a:endParaRPr lang="en-US" dirty="0">
              <a:solidFill>
                <a:schemeClr val="tx1"/>
              </a:solidFill>
              <a:latin typeface="+mj-lt"/>
            </a:endParaRPr>
          </a:p>
        </p:txBody>
      </p:sp>
    </p:spTree>
    <p:extLst>
      <p:ext uri="{BB962C8B-B14F-4D97-AF65-F5344CB8AC3E}">
        <p14:creationId xmlns:p14="http://schemas.microsoft.com/office/powerpoint/2010/main" val="410139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sz="2800" dirty="0"/>
              <a:t>Project Landscape</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1861497"/>
            <a:ext cx="4275138" cy="4008087"/>
          </a:xfrm>
        </p:spPr>
        <p:txBody>
          <a:bodyPr/>
          <a:lstStyle/>
          <a:p>
            <a:r>
              <a:rPr lang="en-US" b="1" dirty="0">
                <a:latin typeface="+mj-lt"/>
              </a:rPr>
              <a:t>Project Goals</a:t>
            </a:r>
          </a:p>
          <a:p>
            <a:r>
              <a:rPr lang="en-US" b="1" dirty="0">
                <a:latin typeface="+mj-lt"/>
              </a:rPr>
              <a:t>Scope Boundaries</a:t>
            </a:r>
          </a:p>
          <a:p>
            <a:r>
              <a:rPr lang="en-US" b="1" dirty="0">
                <a:latin typeface="+mj-lt"/>
              </a:rPr>
              <a:t>Milestone Timeline </a:t>
            </a:r>
          </a:p>
          <a:p>
            <a:r>
              <a:rPr lang="en-US" b="1" dirty="0">
                <a:latin typeface="+mj-lt"/>
              </a:rPr>
              <a:t>Overall Project Plan</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234271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idx="4294967295"/>
          </p:nvPr>
        </p:nvSpPr>
        <p:spPr>
          <a:xfrm>
            <a:off x="838200" y="635000"/>
            <a:ext cx="10515600" cy="700115"/>
          </a:xfrm>
          <a:prstGeom prst="rect">
            <a:avLst/>
          </a:prstGeom>
        </p:spPr>
        <p:txBody>
          <a:bodyPr/>
          <a:lstStyle/>
          <a:p>
            <a:r>
              <a:rPr lang="en-US" sz="2800" b="1" dirty="0"/>
              <a:t>Project Goals</a:t>
            </a:r>
            <a:br>
              <a:rPr lang="en-US" sz="2800" b="1" dirty="0"/>
            </a:br>
            <a:endParaRPr lang="en-US" sz="2800" b="1" dirty="0"/>
          </a:p>
        </p:txBody>
      </p:sp>
      <p:sp>
        <p:nvSpPr>
          <p:cNvPr id="2" name="TextBox 1">
            <a:extLst>
              <a:ext uri="{FF2B5EF4-FFF2-40B4-BE49-F238E27FC236}">
                <a16:creationId xmlns:a16="http://schemas.microsoft.com/office/drawing/2014/main" id="{0CE254AD-472B-F130-1487-13A9B72EBD8D}"/>
              </a:ext>
            </a:extLst>
          </p:cNvPr>
          <p:cNvSpPr txBox="1"/>
          <p:nvPr/>
        </p:nvSpPr>
        <p:spPr>
          <a:xfrm>
            <a:off x="2120348" y="2292625"/>
            <a:ext cx="8653669"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dirty="0"/>
              <a:t>Identify and analyze customer profiles within an African vehicle insurance dataset.</a:t>
            </a:r>
          </a:p>
          <a:p>
            <a:pPr marL="342900" indent="-342900">
              <a:buFont typeface="Wingdings" panose="05000000000000000000" pitchFamily="2" charset="2"/>
              <a:buChar char="§"/>
            </a:pPr>
            <a:r>
              <a:rPr lang="en-US" sz="2000" dirty="0"/>
              <a:t>Understand insurance usage patterns.</a:t>
            </a:r>
          </a:p>
          <a:p>
            <a:pPr marL="342900" indent="-342900">
              <a:buFont typeface="Wingdings" panose="05000000000000000000" pitchFamily="2" charset="2"/>
              <a:buChar char="§"/>
            </a:pPr>
            <a:r>
              <a:rPr lang="en-US" sz="2000" dirty="0"/>
              <a:t>Propose data-driven insights for targeted marketing strategies.</a:t>
            </a:r>
          </a:p>
          <a:p>
            <a:pPr marL="342900" indent="-342900">
              <a:buFont typeface="Wingdings" panose="05000000000000000000" pitchFamily="2" charset="2"/>
              <a:buChar char="§"/>
            </a:pPr>
            <a:r>
              <a:rPr lang="en-US" sz="2000" dirty="0"/>
              <a:t>Increase customer loyalty and attract more customers in each profile group.</a:t>
            </a:r>
          </a:p>
        </p:txBody>
      </p:sp>
    </p:spTree>
    <p:extLst>
      <p:ext uri="{BB962C8B-B14F-4D97-AF65-F5344CB8AC3E}">
        <p14:creationId xmlns:p14="http://schemas.microsoft.com/office/powerpoint/2010/main" val="3237065379"/>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2338</TotalTime>
  <Words>1041</Words>
  <Application>Microsoft Office PowerPoint</Application>
  <PresentationFormat>Widescreen</PresentationFormat>
  <Paragraphs>137</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Corbel</vt:lpstr>
      <vt:lpstr>Wingdings</vt:lpstr>
      <vt:lpstr>Office Theme</vt:lpstr>
      <vt:lpstr>Strategic Customer Segmentation in the African Vehicle Insurance Market</vt:lpstr>
      <vt:lpstr>Stefano-ExploreAI</vt:lpstr>
      <vt:lpstr>Strategic Customer Segmentation in the African Vehicle Insurance Market</vt:lpstr>
      <vt:lpstr>Overview</vt:lpstr>
      <vt:lpstr>Observations and Market Analysis </vt:lpstr>
      <vt:lpstr>Key Areas of Focus </vt:lpstr>
      <vt:lpstr>By focusing on these areas, the project aims to provide actionable insights that can help insurance companies in Africa improve their market penetration, customer satisfaction, and overall profitability. These insights will support insurance companies in making informed decisions to optimize their marketing strategies and product offerings. </vt:lpstr>
      <vt:lpstr>Project Landscape</vt:lpstr>
      <vt:lpstr>Project Goals </vt:lpstr>
      <vt:lpstr>Scope Boundaries </vt:lpstr>
      <vt:lpstr>Timeline</vt:lpstr>
      <vt:lpstr>Overall Project Plan  </vt:lpstr>
      <vt:lpstr>Summary </vt:lpstr>
      <vt:lpstr>About the developer</vt:lpstr>
    </vt:vector>
  </TitlesOfParts>
  <Company>Eskom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Customer Segmentation in the African Vehicle Insurance Market</dc:title>
  <dc:creator>Gudani Nekhavhambe</dc:creator>
  <cp:lastModifiedBy>Gudani Nekhavhambe</cp:lastModifiedBy>
  <cp:revision>9</cp:revision>
  <dcterms:created xsi:type="dcterms:W3CDTF">2024-06-13T17:13:09Z</dcterms:created>
  <dcterms:modified xsi:type="dcterms:W3CDTF">2024-06-15T20:15:32Z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