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15"/>
  </p:notesMasterIdLst>
  <p:sldIdLst>
    <p:sldId id="256" r:id="rId5"/>
    <p:sldId id="261" r:id="rId6"/>
    <p:sldId id="274" r:id="rId7"/>
    <p:sldId id="257" r:id="rId8"/>
    <p:sldId id="305" r:id="rId9"/>
    <p:sldId id="304" r:id="rId10"/>
    <p:sldId id="307" r:id="rId11"/>
    <p:sldId id="308" r:id="rId12"/>
    <p:sldId id="310" r:id="rId13"/>
    <p:sldId id="309" r:id="rId14"/>
  </p:sldIdLst>
  <p:sldSz cx="9144000" cy="5143500" type="screen16x9"/>
  <p:notesSz cx="6858000" cy="9144000"/>
  <p:embeddedFontLst>
    <p:embeddedFont>
      <p:font typeface="Barlow Semi Condensed" panose="020B0604020202020204" charset="0"/>
      <p:regular r:id="rId16"/>
      <p:bold r:id="rId17"/>
      <p:italic r:id="rId18"/>
      <p:boldItalic r:id="rId19"/>
    </p:embeddedFont>
    <p:embeddedFont>
      <p:font typeface="Barlow Semi Condensed Medium"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Fjalla One" panose="020B0604020202020204" charset="0"/>
      <p:regular r:id="rId28"/>
    </p:embeddedFont>
    <p:embeddedFont>
      <p:font typeface="Roboto Condensed Light" panose="02000000000000000000" pitchFamily="2" charset="0"/>
      <p:regular r:id="rId29"/>
      <p:italic r:id="rId30"/>
    </p:embeddedFont>
    <p:embeddedFont>
      <p:font typeface="Univers" panose="020B050302020202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Mustafa Benkai" initials="SMB" lastIdx="1" clrIdx="0">
    <p:extLst>
      <p:ext uri="{19B8F6BF-5375-455C-9EA6-DF929625EA0E}">
        <p15:presenceInfo xmlns:p15="http://schemas.microsoft.com/office/powerpoint/2012/main" userId="S::benkai@SARCE.onmicrosoft.com::44db4e06-cd36-49f9-a81e-4eba6ed1c7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7892A1-08FB-435F-91C0-598EAD8A9CFD}" v="3" dt="2021-06-07T23:26:15.940"/>
  </p1510:revLst>
</p1510:revInfo>
</file>

<file path=ppt/tableStyles.xml><?xml version="1.0" encoding="utf-8"?>
<a:tblStyleLst xmlns:a="http://schemas.openxmlformats.org/drawingml/2006/main" def="{E119CBD8-312D-47AD-8F00-D07B6ABE06F1}">
  <a:tblStyle styleId="{E119CBD8-312D-47AD-8F00-D07B6ABE06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10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0114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15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51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158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202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67" r:id="rId5"/>
    <p:sldLayoutId id="2147483669" r:id="rId6"/>
    <p:sldLayoutId id="2147483673" r:id="rId7"/>
    <p:sldLayoutId id="2147483674"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12"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jpeg"/><Relationship Id="rId10" Type="http://schemas.openxmlformats.org/officeDocument/2006/relationships/image" Target="../media/image6.png"/><Relationship Id="rId4" Type="http://schemas.microsoft.com/office/2007/relationships/hdphoto" Target="../media/hdphoto1.wdp"/><Relationship Id="rId9" Type="http://schemas.microsoft.com/office/2007/relationships/hdphoto" Target="../media/hdphoto3.wdp"/></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oleObject" Target="../embeddings/oleObject1.bin"/><Relationship Id="rId3" Type="http://schemas.openxmlformats.org/officeDocument/2006/relationships/image" Target="../media/image8.png"/><Relationship Id="rId7" Type="http://schemas.openxmlformats.org/officeDocument/2006/relationships/image" Target="../media/image9.png"/><Relationship Id="rId12" Type="http://schemas.microsoft.com/office/2007/relationships/hdphoto" Target="../media/hdphoto7.wdp"/><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microsoft.com/office/2007/relationships/hdphoto" Target="../media/hdphoto1.wdp"/><Relationship Id="rId11" Type="http://schemas.openxmlformats.org/officeDocument/2006/relationships/image" Target="../media/image12.png"/><Relationship Id="rId5" Type="http://schemas.openxmlformats.org/officeDocument/2006/relationships/image" Target="../media/image2.png"/><Relationship Id="rId10" Type="http://schemas.microsoft.com/office/2007/relationships/hdphoto" Target="../media/hdphoto6.wdp"/><Relationship Id="rId4" Type="http://schemas.microsoft.com/office/2007/relationships/hdphoto" Target="../media/hdphoto5.wdp"/><Relationship Id="rId9" Type="http://schemas.openxmlformats.org/officeDocument/2006/relationships/image" Target="../media/image11.png"/><Relationship Id="rId14" Type="http://schemas.openxmlformats.org/officeDocument/2006/relationships/image" Target="../media/image1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hemeOverride" Target="../theme/themeOverride1.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hemeOverride" Target="../theme/themeOverride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5311257" y="176245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t-IT" sz="5000" dirty="0">
                <a:solidFill>
                  <a:schemeClr val="accent6">
                    <a:lumMod val="75000"/>
                  </a:schemeClr>
                </a:solidFill>
              </a:rPr>
              <a:t>NYSE PRICES ASSESSMENT</a:t>
            </a:r>
            <a:endParaRPr sz="5000" dirty="0">
              <a:solidFill>
                <a:schemeClr val="accent6">
                  <a:lumMod val="75000"/>
                </a:schemeClr>
              </a:solidFill>
            </a:endParaRPr>
          </a:p>
        </p:txBody>
      </p:sp>
      <p:sp>
        <p:nvSpPr>
          <p:cNvPr id="1885" name="Google Shape;1885;p35"/>
          <p:cNvSpPr txBox="1">
            <a:spLocks noGrp="1"/>
          </p:cNvSpPr>
          <p:nvPr>
            <p:ph type="subTitle" idx="1"/>
          </p:nvPr>
        </p:nvSpPr>
        <p:spPr>
          <a:xfrm>
            <a:off x="5248656" y="3628736"/>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300" dirty="0">
                <a:latin typeface="Univers" panose="020B0604020202020204" pitchFamily="34" charset="0"/>
              </a:rPr>
              <a:t>Analytics assessment for business intelligence developer</a:t>
            </a:r>
            <a:endParaRPr sz="2300" dirty="0">
              <a:solidFill>
                <a:schemeClr val="accent1"/>
              </a:solidFill>
              <a:latin typeface="Univers" panose="020B0604020202020204" pitchFamily="34" charset="0"/>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pic>
        <p:nvPicPr>
          <p:cNvPr id="5" name="Immagine 4">
            <a:extLst>
              <a:ext uri="{FF2B5EF4-FFF2-40B4-BE49-F238E27FC236}">
                <a16:creationId xmlns:a16="http://schemas.microsoft.com/office/drawing/2014/main" id="{81FFA8E6-54A8-4BF0-B41F-D28D9A59D61C}"/>
              </a:ext>
            </a:extLst>
          </p:cNvPr>
          <p:cNvPicPr>
            <a:picLocks noChangeAspect="1"/>
          </p:cNvPicPr>
          <p:nvPr/>
        </p:nvPicPr>
        <p:blipFill rotWithShape="1">
          <a:blip r:embed="rId3"/>
          <a:srcRect t="32766" b="30496"/>
          <a:stretch/>
        </p:blipFill>
        <p:spPr>
          <a:xfrm>
            <a:off x="0" y="0"/>
            <a:ext cx="5036344" cy="18502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89"/>
        <p:cNvGrpSpPr/>
        <p:nvPr/>
      </p:nvGrpSpPr>
      <p:grpSpPr>
        <a:xfrm>
          <a:off x="0" y="0"/>
          <a:ext cx="0" cy="0"/>
          <a:chOff x="0" y="0"/>
          <a:chExt cx="0" cy="0"/>
        </a:xfrm>
      </p:grpSpPr>
      <p:pic>
        <p:nvPicPr>
          <p:cNvPr id="5" name="Immagine 4">
            <a:extLst>
              <a:ext uri="{FF2B5EF4-FFF2-40B4-BE49-F238E27FC236}">
                <a16:creationId xmlns:a16="http://schemas.microsoft.com/office/drawing/2014/main" id="{81FFA8E6-54A8-4BF0-B41F-D28D9A59D61C}"/>
              </a:ext>
            </a:extLst>
          </p:cNvPr>
          <p:cNvPicPr>
            <a:picLocks noChangeAspect="1"/>
          </p:cNvPicPr>
          <p:nvPr/>
        </p:nvPicPr>
        <p:blipFill rotWithShape="1">
          <a:blip r:embed="rId3"/>
          <a:srcRect t="32766" b="30496"/>
          <a:stretch/>
        </p:blipFill>
        <p:spPr>
          <a:xfrm>
            <a:off x="360044" y="1067990"/>
            <a:ext cx="8186487" cy="3007519"/>
          </a:xfrm>
          <a:prstGeom prst="rect">
            <a:avLst/>
          </a:prstGeom>
        </p:spPr>
      </p:pic>
      <p:sp>
        <p:nvSpPr>
          <p:cNvPr id="8" name="CasellaDiTesto 7">
            <a:extLst>
              <a:ext uri="{FF2B5EF4-FFF2-40B4-BE49-F238E27FC236}">
                <a16:creationId xmlns:a16="http://schemas.microsoft.com/office/drawing/2014/main" id="{FBCA6A14-E817-4491-A247-817230DD471D}"/>
              </a:ext>
            </a:extLst>
          </p:cNvPr>
          <p:cNvSpPr txBox="1"/>
          <p:nvPr/>
        </p:nvSpPr>
        <p:spPr>
          <a:xfrm>
            <a:off x="4643437" y="4774168"/>
            <a:ext cx="4572000" cy="307777"/>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US" dirty="0">
                <a:solidFill>
                  <a:schemeClr val="accent1"/>
                </a:solidFill>
                <a:latin typeface="Barlow Semi Condensed"/>
                <a:ea typeface="Barlow Semi Condensed"/>
                <a:cs typeface="Barlow Semi Condensed"/>
                <a:sym typeface="Barlow Semi Condensed"/>
              </a:rPr>
              <a:t>For any question, please write to: </a:t>
            </a:r>
            <a:r>
              <a:rPr lang="en-US" dirty="0">
                <a:solidFill>
                  <a:schemeClr val="accent6">
                    <a:lumMod val="75000"/>
                  </a:schemeClr>
                </a:solidFill>
              </a:rPr>
              <a:t>m</a:t>
            </a:r>
            <a:r>
              <a:rPr lang="en-US" dirty="0">
                <a:solidFill>
                  <a:schemeClr val="accent6">
                    <a:lumMod val="75000"/>
                  </a:schemeClr>
                </a:solidFill>
                <a:latin typeface="Barlow Semi Condensed"/>
                <a:ea typeface="Barlow Semi Condensed"/>
                <a:cs typeface="Barlow Semi Condensed"/>
                <a:sym typeface="Barlow Semi Condensed"/>
              </a:rPr>
              <a:t>ustafa.benkai@gmail.com </a:t>
            </a:r>
          </a:p>
        </p:txBody>
      </p:sp>
    </p:spTree>
    <p:extLst>
      <p:ext uri="{BB962C8B-B14F-4D97-AF65-F5344CB8AC3E}">
        <p14:creationId xmlns:p14="http://schemas.microsoft.com/office/powerpoint/2010/main" val="410569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err="1">
                <a:solidFill>
                  <a:schemeClr val="accent6">
                    <a:lumMod val="75000"/>
                  </a:schemeClr>
                </a:solidFill>
              </a:rPr>
              <a:t>Process</a:t>
            </a:r>
            <a:r>
              <a:rPr lang="it-IT" dirty="0">
                <a:solidFill>
                  <a:schemeClr val="accent6">
                    <a:lumMod val="75000"/>
                  </a:schemeClr>
                </a:solidFill>
              </a:rPr>
              <a:t> Workflow</a:t>
            </a:r>
            <a:endParaRPr dirty="0">
              <a:solidFill>
                <a:schemeClr val="accent6">
                  <a:lumMod val="75000"/>
                </a:schemeClr>
              </a:solidFill>
            </a:endParaRPr>
          </a:p>
        </p:txBody>
      </p:sp>
      <p:sp>
        <p:nvSpPr>
          <p:cNvPr id="2196" name="Google Shape;2196;p40"/>
          <p:cNvSpPr txBox="1">
            <a:spLocks noGrp="1"/>
          </p:cNvSpPr>
          <p:nvPr>
            <p:ph type="subTitle" idx="1"/>
          </p:nvPr>
        </p:nvSpPr>
        <p:spPr>
          <a:xfrm>
            <a:off x="4609848" y="2836274"/>
            <a:ext cx="1764900" cy="329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IT" sz="1600" b="1">
                <a:solidFill>
                  <a:schemeClr val="accent6">
                    <a:lumMod val="75000"/>
                  </a:schemeClr>
                </a:solidFill>
              </a:rPr>
              <a:t>Modeling</a:t>
            </a:r>
            <a:r>
              <a:rPr lang="it-IT" sz="1600" b="1" dirty="0">
                <a:solidFill>
                  <a:schemeClr val="accent6">
                    <a:lumMod val="75000"/>
                  </a:schemeClr>
                </a:solidFill>
              </a:rPr>
              <a:t> / Analytics</a:t>
            </a:r>
            <a:endParaRPr sz="1600" b="1" dirty="0">
              <a:solidFill>
                <a:schemeClr val="accent6">
                  <a:lumMod val="75000"/>
                </a:schemeClr>
              </a:solidFill>
            </a:endParaRPr>
          </a:p>
        </p:txBody>
      </p:sp>
      <p:sp>
        <p:nvSpPr>
          <p:cNvPr id="2197" name="Google Shape;2197;p40"/>
          <p:cNvSpPr txBox="1">
            <a:spLocks noGrp="1"/>
          </p:cNvSpPr>
          <p:nvPr>
            <p:ph type="subTitle" idx="2"/>
          </p:nvPr>
        </p:nvSpPr>
        <p:spPr>
          <a:xfrm>
            <a:off x="328838" y="2912731"/>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sz="1600" b="1" dirty="0">
                <a:solidFill>
                  <a:schemeClr val="accent6">
                    <a:lumMod val="75000"/>
                  </a:schemeClr>
                </a:solidFill>
              </a:rPr>
              <a:t>D</a:t>
            </a:r>
            <a:r>
              <a:rPr lang="en" sz="1600" b="1" dirty="0">
                <a:solidFill>
                  <a:schemeClr val="accent6">
                    <a:lumMod val="75000"/>
                  </a:schemeClr>
                </a:solidFill>
              </a:rPr>
              <a:t>ata Col</a:t>
            </a:r>
            <a:r>
              <a:rPr lang="it-IT" sz="1600" b="1" dirty="0">
                <a:solidFill>
                  <a:schemeClr val="accent6">
                    <a:lumMod val="75000"/>
                  </a:schemeClr>
                </a:solidFill>
              </a:rPr>
              <a:t>l</a:t>
            </a:r>
            <a:r>
              <a:rPr lang="en" sz="1600" b="1" dirty="0">
                <a:solidFill>
                  <a:schemeClr val="accent6">
                    <a:lumMod val="75000"/>
                  </a:schemeClr>
                </a:solidFill>
              </a:rPr>
              <a:t>ection </a:t>
            </a:r>
            <a:endParaRPr sz="1600" b="1" dirty="0">
              <a:solidFill>
                <a:schemeClr val="accent6">
                  <a:lumMod val="75000"/>
                </a:schemeClr>
              </a:solidFill>
            </a:endParaRPr>
          </a:p>
        </p:txBody>
      </p:sp>
      <p:sp>
        <p:nvSpPr>
          <p:cNvPr id="2198" name="Google Shape;2198;p40"/>
          <p:cNvSpPr txBox="1">
            <a:spLocks noGrp="1"/>
          </p:cNvSpPr>
          <p:nvPr>
            <p:ph type="subTitle" idx="3"/>
          </p:nvPr>
        </p:nvSpPr>
        <p:spPr>
          <a:xfrm>
            <a:off x="6895606" y="2934615"/>
            <a:ext cx="1764900" cy="329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t-IT" sz="1600" b="1" dirty="0">
                <a:solidFill>
                  <a:schemeClr val="accent6">
                    <a:lumMod val="75000"/>
                  </a:schemeClr>
                </a:solidFill>
              </a:rPr>
              <a:t>R</a:t>
            </a:r>
            <a:r>
              <a:rPr lang="en" sz="1600" b="1" dirty="0">
                <a:solidFill>
                  <a:schemeClr val="accent6">
                    <a:lumMod val="75000"/>
                  </a:schemeClr>
                </a:solidFill>
              </a:rPr>
              <a:t>eporting </a:t>
            </a:r>
            <a:endParaRPr sz="1600" b="1" dirty="0">
              <a:solidFill>
                <a:schemeClr val="accent6">
                  <a:lumMod val="75000"/>
                </a:schemeClr>
              </a:solidFill>
            </a:endParaRPr>
          </a:p>
        </p:txBody>
      </p:sp>
      <p:pic>
        <p:nvPicPr>
          <p:cNvPr id="39" name="Picture 14" descr="MeDirect to close two Malta branches - The Malta Independent">
            <a:extLst>
              <a:ext uri="{FF2B5EF4-FFF2-40B4-BE49-F238E27FC236}">
                <a16:creationId xmlns:a16="http://schemas.microsoft.com/office/drawing/2014/main" id="{0791CA3F-F7DE-48A8-981B-D93DB25E918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3085" t="23540" r="2359" b="19291"/>
          <a:stretch/>
        </p:blipFill>
        <p:spPr bwMode="auto">
          <a:xfrm>
            <a:off x="28797" y="7421"/>
            <a:ext cx="1348813" cy="44011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074" name="Picture 2" descr="How Qlik optimized their community with Khoros">
            <a:extLst>
              <a:ext uri="{FF2B5EF4-FFF2-40B4-BE49-F238E27FC236}">
                <a16:creationId xmlns:a16="http://schemas.microsoft.com/office/drawing/2014/main" id="{D537822A-2528-4EEE-9186-38CC8A258B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0621" y="1227763"/>
            <a:ext cx="1494871" cy="1494871"/>
          </a:xfrm>
          <a:prstGeom prst="roundRect">
            <a:avLst>
              <a:gd name="adj" fmla="val 16667"/>
            </a:avLst>
          </a:prstGeom>
          <a:ln>
            <a:noFill/>
          </a:ln>
          <a:effectLst>
            <a:outerShdw blurRad="76200" dist="38100" dir="78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48" name="Picture 36" descr="Sql Icon #269833 - Free Icons Library">
            <a:extLst>
              <a:ext uri="{FF2B5EF4-FFF2-40B4-BE49-F238E27FC236}">
                <a16:creationId xmlns:a16="http://schemas.microsoft.com/office/drawing/2014/main" id="{6148EE2C-9B9D-4431-B4AD-DE31A3FBD95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923384" y="1319031"/>
            <a:ext cx="1137829" cy="1403604"/>
          </a:xfrm>
          <a:prstGeom prst="rect">
            <a:avLst/>
          </a:prstGeom>
          <a:noFill/>
          <a:effectLst>
            <a:innerShdw blurRad="63500" dist="50800" dir="189000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3076" name="Picture 4" descr="CSV File Icon Flat - Icon Shop - Download free icons for commercial use">
            <a:extLst>
              <a:ext uri="{FF2B5EF4-FFF2-40B4-BE49-F238E27FC236}">
                <a16:creationId xmlns:a16="http://schemas.microsoft.com/office/drawing/2014/main" id="{70EDF983-C230-4283-B977-A8B7D7EBB0DF}"/>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09487" y="1319031"/>
            <a:ext cx="1403603" cy="1403603"/>
          </a:xfrm>
          <a:prstGeom prst="rect">
            <a:avLst/>
          </a:prstGeom>
          <a:noFill/>
          <a:extLst>
            <a:ext uri="{909E8E84-426E-40DD-AFC4-6F175D3DCCD1}">
              <a14:hiddenFill xmlns:a14="http://schemas.microsoft.com/office/drawing/2010/main">
                <a:solidFill>
                  <a:srgbClr val="FFFFFF"/>
                </a:solidFill>
              </a14:hiddenFill>
            </a:ext>
          </a:extLst>
        </p:spPr>
      </p:pic>
      <p:sp>
        <p:nvSpPr>
          <p:cNvPr id="54" name="Google Shape;2196;p40">
            <a:extLst>
              <a:ext uri="{FF2B5EF4-FFF2-40B4-BE49-F238E27FC236}">
                <a16:creationId xmlns:a16="http://schemas.microsoft.com/office/drawing/2014/main" id="{2B94F74D-477A-42F3-B284-63224FC1F582}"/>
              </a:ext>
            </a:extLst>
          </p:cNvPr>
          <p:cNvSpPr txBox="1">
            <a:spLocks/>
          </p:cNvSpPr>
          <p:nvPr/>
        </p:nvSpPr>
        <p:spPr>
          <a:xfrm>
            <a:off x="2443833" y="2936077"/>
            <a:ext cx="1764900" cy="305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it-IT" sz="1600" b="1" dirty="0">
                <a:solidFill>
                  <a:schemeClr val="accent6">
                    <a:lumMod val="75000"/>
                  </a:schemeClr>
                </a:solidFill>
              </a:rPr>
              <a:t>ETL</a:t>
            </a:r>
          </a:p>
        </p:txBody>
      </p:sp>
      <p:pic>
        <p:nvPicPr>
          <p:cNvPr id="59" name="Picture 4" descr="freccia, la freccia, la domanda Icona">
            <a:extLst>
              <a:ext uri="{FF2B5EF4-FFF2-40B4-BE49-F238E27FC236}">
                <a16:creationId xmlns:a16="http://schemas.microsoft.com/office/drawing/2014/main" id="{B73F6ABD-04AD-4E80-8B61-373999C462C6}"/>
              </a:ext>
            </a:extLst>
          </p:cNvPr>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11392" y="1892255"/>
            <a:ext cx="487444" cy="48744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freccia, la freccia, la domanda Icona">
            <a:extLst>
              <a:ext uri="{FF2B5EF4-FFF2-40B4-BE49-F238E27FC236}">
                <a16:creationId xmlns:a16="http://schemas.microsoft.com/office/drawing/2014/main" id="{C3366C82-2A1C-4FD3-AE93-D52566798197}"/>
              </a:ext>
            </a:extLst>
          </p:cNvPr>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44424" y="1892255"/>
            <a:ext cx="487444" cy="487444"/>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freccia, la freccia, la domanda Icona">
            <a:extLst>
              <a:ext uri="{FF2B5EF4-FFF2-40B4-BE49-F238E27FC236}">
                <a16:creationId xmlns:a16="http://schemas.microsoft.com/office/drawing/2014/main" id="{4E45AB49-8B9C-4DA3-B7BE-95B3348D62E9}"/>
              </a:ext>
            </a:extLst>
          </p:cNvPr>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44088" y="1892255"/>
            <a:ext cx="487444" cy="487444"/>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6365C2D4-FA65-4F81-9943-B36E695C5FED}"/>
              </a:ext>
            </a:extLst>
          </p:cNvPr>
          <p:cNvPicPr>
            <a:picLocks noChangeAspect="1"/>
          </p:cNvPicPr>
          <p:nvPr/>
        </p:nvPicPr>
        <p:blipFill>
          <a:blip r:embed="rId11">
            <a:extLst>
              <a:ext uri="{BEBA8EAE-BF5A-486C-A8C5-ECC9F3942E4B}">
                <a14:imgProps xmlns:a14="http://schemas.microsoft.com/office/drawing/2010/main">
                  <a14:imgLayer r:embed="rId12">
                    <a14:imgEffect>
                      <a14:colorTemperature colorTemp="4700"/>
                    </a14:imgEffect>
                  </a14:imgLayer>
                </a14:imgProps>
              </a:ext>
            </a:extLst>
          </a:blip>
          <a:stretch>
            <a:fillRect/>
          </a:stretch>
        </p:blipFill>
        <p:spPr>
          <a:xfrm>
            <a:off x="2565274" y="1524964"/>
            <a:ext cx="1522019" cy="1387767"/>
          </a:xfrm>
          <a:prstGeom prst="rect">
            <a:avLst/>
          </a:prstGeom>
        </p:spPr>
      </p:pic>
      <p:sp>
        <p:nvSpPr>
          <p:cNvPr id="15" name="Google Shape;2139;p37">
            <a:extLst>
              <a:ext uri="{FF2B5EF4-FFF2-40B4-BE49-F238E27FC236}">
                <a16:creationId xmlns:a16="http://schemas.microsoft.com/office/drawing/2014/main" id="{77BDAA6F-CB72-421B-9D69-A4DCA1DA17DE}"/>
              </a:ext>
            </a:extLst>
          </p:cNvPr>
          <p:cNvSpPr txBox="1">
            <a:spLocks/>
          </p:cNvSpPr>
          <p:nvPr/>
        </p:nvSpPr>
        <p:spPr>
          <a:xfrm>
            <a:off x="432476" y="3494805"/>
            <a:ext cx="1611612" cy="1310366"/>
          </a:xfrm>
          <a:prstGeom prst="round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buClr>
                <a:schemeClr val="dk1"/>
              </a:buClr>
              <a:buSzPts val="1100"/>
            </a:pPr>
            <a:r>
              <a:rPr lang="en-US" sz="1400" dirty="0">
                <a:solidFill>
                  <a:schemeClr val="accent6">
                    <a:lumMod val="75000"/>
                  </a:schemeClr>
                </a:solidFill>
              </a:rPr>
              <a:t>D</a:t>
            </a:r>
            <a:r>
              <a:rPr lang="en-US" sz="1400" dirty="0">
                <a:solidFill>
                  <a:schemeClr val="accent6">
                    <a:lumMod val="75000"/>
                  </a:schemeClr>
                </a:solidFill>
                <a:latin typeface="Barlow Semi Condensed"/>
                <a:ea typeface="Barlow Semi Condensed"/>
                <a:cs typeface="Barlow Semi Condensed"/>
                <a:sym typeface="Barlow Semi Condensed"/>
              </a:rPr>
              <a:t>ata collection from defined sources</a:t>
            </a:r>
          </a:p>
        </p:txBody>
      </p:sp>
      <p:sp>
        <p:nvSpPr>
          <p:cNvPr id="16" name="Google Shape;2139;p37">
            <a:extLst>
              <a:ext uri="{FF2B5EF4-FFF2-40B4-BE49-F238E27FC236}">
                <a16:creationId xmlns:a16="http://schemas.microsoft.com/office/drawing/2014/main" id="{9B94F202-1A61-415E-B85D-189B4A745C7E}"/>
              </a:ext>
            </a:extLst>
          </p:cNvPr>
          <p:cNvSpPr txBox="1">
            <a:spLocks/>
          </p:cNvSpPr>
          <p:nvPr/>
        </p:nvSpPr>
        <p:spPr>
          <a:xfrm>
            <a:off x="2565274" y="3494804"/>
            <a:ext cx="1621933" cy="1310367"/>
          </a:xfrm>
          <a:prstGeom prst="round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Clr>
                <a:schemeClr val="dk1"/>
              </a:buClr>
              <a:buSzPts val="1100"/>
              <a:buNone/>
              <a:defRPr>
                <a:solidFill>
                  <a:schemeClr val="accent6">
                    <a:lumMod val="75000"/>
                  </a:schemeClr>
                </a:solidFill>
                <a:latin typeface="Barlow Semi Condensed Medium"/>
                <a:ea typeface="Barlow Semi Condensed Medium"/>
                <a:cs typeface="Barlow Semi Condensed Medium"/>
              </a:defRPr>
            </a:lvl1pPr>
            <a:lvl2pPr algn="ctr">
              <a:buNone/>
              <a:defRPr sz="1800">
                <a:solidFill>
                  <a:schemeClr val="accent1"/>
                </a:solidFill>
                <a:latin typeface="Barlow Semi Condensed Medium"/>
                <a:ea typeface="Barlow Semi Condensed Medium"/>
                <a:cs typeface="Barlow Semi Condensed Medium"/>
              </a:defRPr>
            </a:lvl2pPr>
            <a:lvl3pPr algn="ctr">
              <a:buNone/>
              <a:defRPr sz="1800">
                <a:solidFill>
                  <a:schemeClr val="accent1"/>
                </a:solidFill>
                <a:latin typeface="Barlow Semi Condensed Medium"/>
                <a:ea typeface="Barlow Semi Condensed Medium"/>
                <a:cs typeface="Barlow Semi Condensed Medium"/>
              </a:defRPr>
            </a:lvl3pPr>
            <a:lvl4pPr algn="ctr">
              <a:buNone/>
              <a:defRPr sz="1800">
                <a:solidFill>
                  <a:schemeClr val="accent1"/>
                </a:solidFill>
                <a:latin typeface="Barlow Semi Condensed Medium"/>
                <a:ea typeface="Barlow Semi Condensed Medium"/>
                <a:cs typeface="Barlow Semi Condensed Medium"/>
              </a:defRPr>
            </a:lvl4pPr>
            <a:lvl5pPr algn="ctr">
              <a:buNone/>
              <a:defRPr sz="1800">
                <a:solidFill>
                  <a:schemeClr val="accent1"/>
                </a:solidFill>
                <a:latin typeface="Barlow Semi Condensed Medium"/>
                <a:ea typeface="Barlow Semi Condensed Medium"/>
                <a:cs typeface="Barlow Semi Condensed Medium"/>
              </a:defRPr>
            </a:lvl5pPr>
            <a:lvl6pPr algn="ctr">
              <a:buNone/>
              <a:defRPr sz="1800">
                <a:solidFill>
                  <a:schemeClr val="accent1"/>
                </a:solidFill>
                <a:latin typeface="Barlow Semi Condensed Medium"/>
                <a:ea typeface="Barlow Semi Condensed Medium"/>
                <a:cs typeface="Barlow Semi Condensed Medium"/>
              </a:defRPr>
            </a:lvl6pPr>
            <a:lvl7pPr algn="ctr">
              <a:buNone/>
              <a:defRPr sz="1800">
                <a:solidFill>
                  <a:schemeClr val="accent1"/>
                </a:solidFill>
                <a:latin typeface="Barlow Semi Condensed Medium"/>
                <a:ea typeface="Barlow Semi Condensed Medium"/>
                <a:cs typeface="Barlow Semi Condensed Medium"/>
              </a:defRPr>
            </a:lvl7pPr>
            <a:lvl8pPr algn="ctr">
              <a:buNone/>
              <a:defRPr sz="1800">
                <a:solidFill>
                  <a:schemeClr val="accent1"/>
                </a:solidFill>
                <a:latin typeface="Barlow Semi Condensed Medium"/>
                <a:ea typeface="Barlow Semi Condensed Medium"/>
                <a:cs typeface="Barlow Semi Condensed Medium"/>
              </a:defRPr>
            </a:lvl8pPr>
            <a:lvl9pPr algn="ctr">
              <a:buNone/>
              <a:defRPr sz="1800">
                <a:solidFill>
                  <a:schemeClr val="accent1"/>
                </a:solidFill>
                <a:latin typeface="Barlow Semi Condensed Medium"/>
                <a:ea typeface="Barlow Semi Condensed Medium"/>
                <a:cs typeface="Barlow Semi Condensed Medium"/>
              </a:defRPr>
            </a:lvl9pPr>
          </a:lstStyle>
          <a:p>
            <a:pPr algn="ctr"/>
            <a:r>
              <a:rPr lang="en-US" dirty="0"/>
              <a:t>Data loading, transformation and cleaning using MS SSIS</a:t>
            </a:r>
          </a:p>
        </p:txBody>
      </p:sp>
      <p:sp>
        <p:nvSpPr>
          <p:cNvPr id="17" name="Google Shape;2139;p37">
            <a:extLst>
              <a:ext uri="{FF2B5EF4-FFF2-40B4-BE49-F238E27FC236}">
                <a16:creationId xmlns:a16="http://schemas.microsoft.com/office/drawing/2014/main" id="{E7EE8D1E-B146-4701-8FA0-E81CCB27E915}"/>
              </a:ext>
            </a:extLst>
          </p:cNvPr>
          <p:cNvSpPr txBox="1">
            <a:spLocks/>
          </p:cNvSpPr>
          <p:nvPr/>
        </p:nvSpPr>
        <p:spPr>
          <a:xfrm>
            <a:off x="4713486" y="3494804"/>
            <a:ext cx="1661262" cy="1310367"/>
          </a:xfrm>
          <a:prstGeom prst="round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0" lvl="0" indent="0" rtl="0">
              <a:spcBef>
                <a:spcPts val="0"/>
              </a:spcBef>
              <a:spcAft>
                <a:spcPts val="0"/>
              </a:spcAft>
              <a:buClr>
                <a:schemeClr val="dk1"/>
              </a:buClr>
              <a:buSzPts val="1100"/>
              <a:buFont typeface="Arial"/>
              <a:buNone/>
            </a:pPr>
            <a:r>
              <a:rPr lang="en-US" sz="1400" dirty="0">
                <a:solidFill>
                  <a:schemeClr val="accent6">
                    <a:lumMod val="75000"/>
                  </a:schemeClr>
                </a:solidFill>
              </a:rPr>
              <a:t>Data inspection, transformation through </a:t>
            </a:r>
            <a:r>
              <a:rPr lang="en-US" sz="1400" dirty="0" err="1">
                <a:solidFill>
                  <a:schemeClr val="accent6">
                    <a:lumMod val="75000"/>
                  </a:schemeClr>
                </a:solidFill>
              </a:rPr>
              <a:t>Sql</a:t>
            </a:r>
            <a:r>
              <a:rPr lang="en-US" sz="1400" dirty="0">
                <a:solidFill>
                  <a:schemeClr val="accent6">
                    <a:lumMod val="75000"/>
                  </a:schemeClr>
                </a:solidFill>
              </a:rPr>
              <a:t> Server, and modeling using Qlik Modeler</a:t>
            </a:r>
          </a:p>
        </p:txBody>
      </p:sp>
      <p:sp>
        <p:nvSpPr>
          <p:cNvPr id="18" name="Google Shape;2139;p37">
            <a:extLst>
              <a:ext uri="{FF2B5EF4-FFF2-40B4-BE49-F238E27FC236}">
                <a16:creationId xmlns:a16="http://schemas.microsoft.com/office/drawing/2014/main" id="{D4B06921-A66C-4C2D-A692-61E86228A2A7}"/>
              </a:ext>
            </a:extLst>
          </p:cNvPr>
          <p:cNvSpPr txBox="1">
            <a:spLocks/>
          </p:cNvSpPr>
          <p:nvPr/>
        </p:nvSpPr>
        <p:spPr>
          <a:xfrm>
            <a:off x="6937604" y="3494804"/>
            <a:ext cx="1680903" cy="1310367"/>
          </a:xfrm>
          <a:prstGeom prst="round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buClr>
                <a:schemeClr val="dk1"/>
              </a:buClr>
              <a:buSzPts val="1100"/>
            </a:pPr>
            <a:r>
              <a:rPr lang="en-US" sz="1400" dirty="0">
                <a:solidFill>
                  <a:schemeClr val="accent6">
                    <a:lumMod val="75000"/>
                  </a:schemeClr>
                </a:solidFill>
                <a:latin typeface="Barlow Semi Condensed"/>
                <a:ea typeface="Barlow Semi Condensed"/>
                <a:cs typeface="Barlow Semi Condensed"/>
                <a:sym typeface="Barlow Semi Condensed"/>
              </a:rPr>
              <a:t>Development of Dashboard Reporting on QlikView Personal Edition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008"/>
        <p:cNvGrpSpPr/>
        <p:nvPr/>
      </p:nvGrpSpPr>
      <p:grpSpPr>
        <a:xfrm>
          <a:off x="0" y="0"/>
          <a:ext cx="0" cy="0"/>
          <a:chOff x="0" y="0"/>
          <a:chExt cx="0" cy="0"/>
        </a:xfrm>
      </p:grpSpPr>
      <p:pic>
        <p:nvPicPr>
          <p:cNvPr id="3" name="Immagine 2">
            <a:extLst>
              <a:ext uri="{FF2B5EF4-FFF2-40B4-BE49-F238E27FC236}">
                <a16:creationId xmlns:a16="http://schemas.microsoft.com/office/drawing/2014/main" id="{59C4A3CD-D08E-4EBB-B1DB-44B1B624CCE6}"/>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a:ext>
            </a:extLst>
          </a:blip>
          <a:srcRect t="3370"/>
          <a:stretch/>
        </p:blipFill>
        <p:spPr>
          <a:xfrm>
            <a:off x="164306" y="821955"/>
            <a:ext cx="6557963" cy="4217748"/>
          </a:xfrm>
          <a:prstGeom prst="rect">
            <a:avLst/>
          </a:prstGeom>
        </p:spPr>
      </p:pic>
      <p:sp>
        <p:nvSpPr>
          <p:cNvPr id="3012" name="Google Shape;3012;p53"/>
          <p:cNvSpPr txBox="1">
            <a:spLocks noGrp="1"/>
          </p:cNvSpPr>
          <p:nvPr>
            <p:ph type="title"/>
          </p:nvPr>
        </p:nvSpPr>
        <p:spPr>
          <a:xfrm>
            <a:off x="2955512" y="241282"/>
            <a:ext cx="3657224" cy="542789"/>
          </a:xfrm>
          <a:prstGeom prst="rect">
            <a:avLst/>
          </a:prstGeom>
        </p:spPr>
        <p:txBody>
          <a:bodyPr spcFirstLastPara="1" wrap="square" lIns="91425" tIns="91425" rIns="91425" bIns="91425" anchor="t" anchorCtr="0">
            <a:noAutofit/>
          </a:bodyPr>
          <a:lstStyle/>
          <a:p>
            <a:r>
              <a:rPr lang="it-IT" dirty="0">
                <a:solidFill>
                  <a:schemeClr val="accent6">
                    <a:lumMod val="75000"/>
                  </a:schemeClr>
                </a:solidFill>
              </a:rPr>
              <a:t>D</a:t>
            </a:r>
            <a:r>
              <a:rPr lang="en" dirty="0">
                <a:solidFill>
                  <a:schemeClr val="accent6">
                    <a:lumMod val="75000"/>
                  </a:schemeClr>
                </a:solidFill>
              </a:rPr>
              <a:t>ata collection and ETL </a:t>
            </a:r>
            <a:endParaRPr dirty="0">
              <a:solidFill>
                <a:schemeClr val="accent6">
                  <a:lumMod val="75000"/>
                </a:schemeClr>
              </a:solidFill>
            </a:endParaRPr>
          </a:p>
        </p:txBody>
      </p:sp>
      <p:pic>
        <p:nvPicPr>
          <p:cNvPr id="149" name="Picture 14" descr="MeDirect to close two Malta branches - The Malta Independent">
            <a:extLst>
              <a:ext uri="{FF2B5EF4-FFF2-40B4-BE49-F238E27FC236}">
                <a16:creationId xmlns:a16="http://schemas.microsoft.com/office/drawing/2014/main" id="{27A847FF-45C4-4302-A976-1BDF86A23363}"/>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l="3085" t="23540" r="2359" b="19291"/>
          <a:stretch/>
        </p:blipFill>
        <p:spPr bwMode="auto">
          <a:xfrm>
            <a:off x="28797" y="7421"/>
            <a:ext cx="1348813" cy="4401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87" name="CasellaDiTesto 186">
            <a:extLst>
              <a:ext uri="{FF2B5EF4-FFF2-40B4-BE49-F238E27FC236}">
                <a16:creationId xmlns:a16="http://schemas.microsoft.com/office/drawing/2014/main" id="{6D7DA3DB-107B-4E44-926C-510404A878CC}"/>
              </a:ext>
            </a:extLst>
          </p:cNvPr>
          <p:cNvSpPr txBox="1"/>
          <p:nvPr/>
        </p:nvSpPr>
        <p:spPr>
          <a:xfrm>
            <a:off x="6888914" y="931605"/>
            <a:ext cx="2090780" cy="715089"/>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solidFill>
                  <a:schemeClr val="accent6">
                    <a:lumMod val="75000"/>
                  </a:schemeClr>
                </a:solidFill>
                <a:latin typeface="Barlow Semi Condensed" panose="020B0604020202020204" charset="0"/>
              </a:rPr>
              <a:t>It has been created an ETL process on SSIS that develops in the following phases</a:t>
            </a:r>
            <a:endParaRPr lang="it-IT" sz="1200" dirty="0">
              <a:solidFill>
                <a:schemeClr val="accent6">
                  <a:lumMod val="75000"/>
                </a:schemeClr>
              </a:solidFill>
              <a:latin typeface="Barlow Semi Condensed" panose="020B0604020202020204" charset="0"/>
            </a:endParaRPr>
          </a:p>
        </p:txBody>
      </p:sp>
      <p:sp>
        <p:nvSpPr>
          <p:cNvPr id="190" name="Google Shape;3010;p53">
            <a:extLst>
              <a:ext uri="{FF2B5EF4-FFF2-40B4-BE49-F238E27FC236}">
                <a16:creationId xmlns:a16="http://schemas.microsoft.com/office/drawing/2014/main" id="{5B8AD70A-93B7-43FA-8032-C84663C399A3}"/>
              </a:ext>
            </a:extLst>
          </p:cNvPr>
          <p:cNvSpPr/>
          <p:nvPr/>
        </p:nvSpPr>
        <p:spPr>
          <a:xfrm>
            <a:off x="6888915" y="2190152"/>
            <a:ext cx="2114101" cy="276047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CasellaDiTesto 191">
            <a:extLst>
              <a:ext uri="{FF2B5EF4-FFF2-40B4-BE49-F238E27FC236}">
                <a16:creationId xmlns:a16="http://schemas.microsoft.com/office/drawing/2014/main" id="{3E783087-ACEC-4E7A-AD5F-B8A3A6DA94FD}"/>
              </a:ext>
            </a:extLst>
          </p:cNvPr>
          <p:cNvSpPr txBox="1"/>
          <p:nvPr/>
        </p:nvSpPr>
        <p:spPr>
          <a:xfrm>
            <a:off x="6888915" y="2437804"/>
            <a:ext cx="2107407" cy="461665"/>
          </a:xfrm>
          <a:prstGeom prst="rect">
            <a:avLst/>
          </a:prstGeom>
          <a:noFill/>
        </p:spPr>
        <p:txBody>
          <a:bodyPr wrap="square">
            <a:spAutoFit/>
          </a:bodyPr>
          <a:lstStyle/>
          <a:p>
            <a:pPr marL="285750" indent="-285750">
              <a:buFont typeface="Arial"/>
              <a:buBlip>
                <a:blip r:embed="rId7">
                  <a:extLst>
                    <a:ext uri="{96DAC541-7B7A-43D3-8B79-37D633B846F1}">
                      <asvg:svgBlip xmlns:asvg="http://schemas.microsoft.com/office/drawing/2016/SVG/main" r:embed="rId8"/>
                    </a:ext>
                  </a:extLst>
                </a:blip>
              </a:buBlip>
            </a:pPr>
            <a:r>
              <a:rPr lang="en-US" sz="1200" dirty="0">
                <a:solidFill>
                  <a:schemeClr val="accent6">
                    <a:lumMod val="75000"/>
                  </a:schemeClr>
                </a:solidFill>
                <a:latin typeface="Barlow Semi Condensed" panose="020B0604020202020204" charset="0"/>
                <a:ea typeface="+mn-ea"/>
                <a:cs typeface="+mn-cs"/>
              </a:rPr>
              <a:t>Uploading CSV files to staging tables </a:t>
            </a:r>
            <a:endParaRPr lang="it-IT" sz="1200" dirty="0">
              <a:solidFill>
                <a:schemeClr val="accent6">
                  <a:lumMod val="75000"/>
                </a:schemeClr>
              </a:solidFill>
              <a:latin typeface="Barlow Semi Condensed" panose="020B0604020202020204" charset="0"/>
              <a:ea typeface="+mn-ea"/>
              <a:cs typeface="+mn-cs"/>
            </a:endParaRPr>
          </a:p>
        </p:txBody>
      </p:sp>
      <p:sp>
        <p:nvSpPr>
          <p:cNvPr id="194" name="CasellaDiTesto 193">
            <a:extLst>
              <a:ext uri="{FF2B5EF4-FFF2-40B4-BE49-F238E27FC236}">
                <a16:creationId xmlns:a16="http://schemas.microsoft.com/office/drawing/2014/main" id="{452E74A5-D552-4218-A4FC-545BC302A1F5}"/>
              </a:ext>
            </a:extLst>
          </p:cNvPr>
          <p:cNvSpPr txBox="1"/>
          <p:nvPr/>
        </p:nvSpPr>
        <p:spPr>
          <a:xfrm>
            <a:off x="6888914" y="3002264"/>
            <a:ext cx="2107408" cy="1261884"/>
          </a:xfrm>
          <a:prstGeom prst="rect">
            <a:avLst/>
          </a:prstGeom>
          <a:noFill/>
        </p:spPr>
        <p:txBody>
          <a:bodyPr wrap="square">
            <a:spAutoFit/>
          </a:bodyPr>
          <a:lstStyle/>
          <a:p>
            <a:pPr marL="285750" indent="-285750">
              <a:buBlip>
                <a:blip r:embed="rId7">
                  <a:extLst>
                    <a:ext uri="{96DAC541-7B7A-43D3-8B79-37D633B846F1}">
                      <asvg:svgBlip xmlns:asvg="http://schemas.microsoft.com/office/drawing/2016/SVG/main" r:embed="rId8"/>
                    </a:ext>
                  </a:extLst>
                </a:blip>
              </a:buBlip>
            </a:pPr>
            <a:r>
              <a:rPr lang="en-US" sz="1200" dirty="0">
                <a:solidFill>
                  <a:schemeClr val="accent6">
                    <a:lumMod val="75000"/>
                  </a:schemeClr>
                </a:solidFill>
                <a:latin typeface="Barlow Semi Condensed" panose="020B0604020202020204" charset="0"/>
                <a:ea typeface="+mn-ea"/>
                <a:cs typeface="+mn-cs"/>
              </a:rPr>
              <a:t>Execution of </a:t>
            </a:r>
            <a:r>
              <a:rPr lang="en-US" sz="1200" dirty="0" err="1">
                <a:solidFill>
                  <a:schemeClr val="accent6">
                    <a:lumMod val="75000"/>
                  </a:schemeClr>
                </a:solidFill>
                <a:latin typeface="Barlow Semi Condensed" panose="020B0604020202020204" charset="0"/>
                <a:ea typeface="+mn-ea"/>
                <a:cs typeface="+mn-cs"/>
              </a:rPr>
              <a:t>Sql</a:t>
            </a:r>
            <a:r>
              <a:rPr lang="en-US" sz="1200" dirty="0">
                <a:solidFill>
                  <a:schemeClr val="accent6">
                    <a:lumMod val="75000"/>
                  </a:schemeClr>
                </a:solidFill>
                <a:latin typeface="Barlow Semi Condensed" panose="020B0604020202020204" charset="0"/>
                <a:ea typeface="+mn-ea"/>
                <a:cs typeface="+mn-cs"/>
              </a:rPr>
              <a:t> scripts for data cleansing, transformation and modeling through preliminary </a:t>
            </a:r>
            <a:r>
              <a:rPr lang="en-US" sz="1200" dirty="0" err="1">
                <a:solidFill>
                  <a:schemeClr val="accent6">
                    <a:lumMod val="75000"/>
                  </a:schemeClr>
                </a:solidFill>
                <a:latin typeface="Barlow Semi Condensed" panose="020B0604020202020204" charset="0"/>
                <a:ea typeface="+mn-ea"/>
                <a:cs typeface="+mn-cs"/>
              </a:rPr>
              <a:t>Sql</a:t>
            </a:r>
            <a:r>
              <a:rPr lang="en-US" sz="1200" dirty="0">
                <a:solidFill>
                  <a:schemeClr val="accent6">
                    <a:lumMod val="75000"/>
                  </a:schemeClr>
                </a:solidFill>
                <a:latin typeface="Barlow Semi Condensed" panose="020B0604020202020204" charset="0"/>
                <a:ea typeface="+mn-ea"/>
                <a:cs typeface="+mn-cs"/>
              </a:rPr>
              <a:t>  joins ( </a:t>
            </a:r>
            <a:r>
              <a:rPr lang="en-US" b="1" dirty="0">
                <a:solidFill>
                  <a:schemeClr val="accent6">
                    <a:lumMod val="75000"/>
                  </a:schemeClr>
                </a:solidFill>
                <a:latin typeface="Barlow Semi Condensed" panose="020B0604020202020204" charset="0"/>
                <a:ea typeface="+mn-ea"/>
                <a:cs typeface="+mn-cs"/>
              </a:rPr>
              <a:t>*</a:t>
            </a:r>
            <a:r>
              <a:rPr lang="en-US" sz="1200" dirty="0">
                <a:solidFill>
                  <a:schemeClr val="accent6">
                    <a:lumMod val="75000"/>
                  </a:schemeClr>
                </a:solidFill>
                <a:latin typeface="Barlow Semi Condensed" panose="020B0604020202020204" charset="0"/>
                <a:ea typeface="+mn-ea"/>
                <a:cs typeface="+mn-cs"/>
              </a:rPr>
              <a:t> Attached Script) </a:t>
            </a:r>
            <a:endParaRPr lang="it-IT" sz="1200" dirty="0">
              <a:solidFill>
                <a:schemeClr val="accent6">
                  <a:lumMod val="75000"/>
                </a:schemeClr>
              </a:solidFill>
              <a:latin typeface="Barlow Semi Condensed" panose="020B0604020202020204" charset="0"/>
              <a:ea typeface="+mn-ea"/>
              <a:cs typeface="+mn-cs"/>
            </a:endParaRPr>
          </a:p>
        </p:txBody>
      </p:sp>
      <p:sp>
        <p:nvSpPr>
          <p:cNvPr id="196" name="CasellaDiTesto 195">
            <a:extLst>
              <a:ext uri="{FF2B5EF4-FFF2-40B4-BE49-F238E27FC236}">
                <a16:creationId xmlns:a16="http://schemas.microsoft.com/office/drawing/2014/main" id="{9A90542B-D706-4874-9024-6D999BB24B0A}"/>
              </a:ext>
            </a:extLst>
          </p:cNvPr>
          <p:cNvSpPr txBox="1"/>
          <p:nvPr/>
        </p:nvSpPr>
        <p:spPr>
          <a:xfrm>
            <a:off x="6918661" y="4251213"/>
            <a:ext cx="2155073" cy="461665"/>
          </a:xfrm>
          <a:prstGeom prst="rect">
            <a:avLst/>
          </a:prstGeom>
          <a:noFill/>
        </p:spPr>
        <p:txBody>
          <a:bodyPr wrap="square">
            <a:spAutoFit/>
          </a:bodyPr>
          <a:lstStyle/>
          <a:p>
            <a:pPr marL="285750" indent="-285750">
              <a:buBlip>
                <a:blip r:embed="rId7">
                  <a:extLst>
                    <a:ext uri="{96DAC541-7B7A-43D3-8B79-37D633B846F1}">
                      <asvg:svgBlip xmlns:asvg="http://schemas.microsoft.com/office/drawing/2016/SVG/main" r:embed="rId8"/>
                    </a:ext>
                  </a:extLst>
                </a:blip>
              </a:buBlip>
            </a:pPr>
            <a:r>
              <a:rPr lang="en-US" sz="1200" dirty="0">
                <a:solidFill>
                  <a:schemeClr val="accent6">
                    <a:lumMod val="75000"/>
                  </a:schemeClr>
                </a:solidFill>
                <a:latin typeface="Barlow Semi Condensed" panose="020B0604020202020204" charset="0"/>
                <a:ea typeface="+mn-ea"/>
                <a:cs typeface="+mn-cs"/>
              </a:rPr>
              <a:t>Creation of semi-elaborated files in .xlsx format</a:t>
            </a:r>
            <a:endParaRPr lang="it-IT" sz="1200" dirty="0">
              <a:solidFill>
                <a:schemeClr val="accent6">
                  <a:lumMod val="75000"/>
                </a:schemeClr>
              </a:solidFill>
              <a:latin typeface="Barlow Semi Condensed" panose="020B0604020202020204" charset="0"/>
              <a:ea typeface="+mn-ea"/>
              <a:cs typeface="+mn-cs"/>
            </a:endParaRPr>
          </a:p>
        </p:txBody>
      </p:sp>
      <p:pic>
        <p:nvPicPr>
          <p:cNvPr id="12" name="Immagine 11">
            <a:extLst>
              <a:ext uri="{FF2B5EF4-FFF2-40B4-BE49-F238E27FC236}">
                <a16:creationId xmlns:a16="http://schemas.microsoft.com/office/drawing/2014/main" id="{72603D23-8C69-4971-9E8E-4CB3922C7C5F}"/>
              </a:ext>
            </a:extLst>
          </p:cNvPr>
          <p:cNvPicPr>
            <a:picLocks noChangeAspect="1"/>
          </p:cNvPicPr>
          <p:nvPr/>
        </p:nvPicPr>
        <p:blipFill rotWithShape="1">
          <a:blip r:embed="rId9">
            <a:extLst>
              <a:ext uri="{BEBA8EAE-BF5A-486C-A8C5-ECC9F3942E4B}">
                <a14:imgProps xmlns:a14="http://schemas.microsoft.com/office/drawing/2010/main">
                  <a14:imgLayer r:embed="rId10">
                    <a14:imgEffect>
                      <a14:sharpenSoften amount="25000"/>
                    </a14:imgEffect>
                  </a14:imgLayer>
                </a14:imgProps>
              </a:ext>
            </a:extLst>
          </a:blip>
          <a:srcRect l="-1" t="9337" r="-519"/>
          <a:stretch/>
        </p:blipFill>
        <p:spPr>
          <a:xfrm>
            <a:off x="3104061" y="1158493"/>
            <a:ext cx="3360125" cy="910004"/>
          </a:xfrm>
          <a:prstGeom prst="rect">
            <a:avLst/>
          </a:prstGeom>
          <a:solidFill>
            <a:srgbClr val="FFFFFF">
              <a:shade val="85000"/>
            </a:srgbClr>
          </a:solidFill>
          <a:ln w="28575" cap="sq">
            <a:solidFill>
              <a:schemeClr val="accent4"/>
            </a:solidFill>
            <a:miter lim="800000"/>
          </a:ln>
          <a:effectLst>
            <a:outerShdw blurRad="55000" dist="18000" dir="5400000" algn="tl" rotWithShape="0">
              <a:srgbClr val="000000">
                <a:alpha val="40000"/>
              </a:srgbClr>
            </a:outerShdw>
          </a:effectLst>
        </p:spPr>
      </p:pic>
      <p:sp>
        <p:nvSpPr>
          <p:cNvPr id="4" name="Freccia a destra 3">
            <a:extLst>
              <a:ext uri="{FF2B5EF4-FFF2-40B4-BE49-F238E27FC236}">
                <a16:creationId xmlns:a16="http://schemas.microsoft.com/office/drawing/2014/main" id="{A0334A65-1CD1-442F-B81D-3337533C9C44}"/>
              </a:ext>
            </a:extLst>
          </p:cNvPr>
          <p:cNvSpPr/>
          <p:nvPr/>
        </p:nvSpPr>
        <p:spPr>
          <a:xfrm>
            <a:off x="2702233" y="1391306"/>
            <a:ext cx="188503"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chemeClr val="accent6"/>
              </a:solidFill>
            </a:endParaRPr>
          </a:p>
        </p:txBody>
      </p:sp>
      <p:pic>
        <p:nvPicPr>
          <p:cNvPr id="16" name="Immagine 15">
            <a:extLst>
              <a:ext uri="{FF2B5EF4-FFF2-40B4-BE49-F238E27FC236}">
                <a16:creationId xmlns:a16="http://schemas.microsoft.com/office/drawing/2014/main" id="{B9FCD9FD-140D-4C18-8A34-D84ACA196D31}"/>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25000"/>
                    </a14:imgEffect>
                  </a14:imgLayer>
                </a14:imgProps>
              </a:ext>
            </a:extLst>
          </a:blip>
          <a:stretch>
            <a:fillRect/>
          </a:stretch>
        </p:blipFill>
        <p:spPr>
          <a:xfrm>
            <a:off x="2796484" y="4129699"/>
            <a:ext cx="3474279" cy="849495"/>
          </a:xfrm>
          <a:prstGeom prst="rect">
            <a:avLst/>
          </a:prstGeom>
          <a:solidFill>
            <a:srgbClr val="FFFFFF">
              <a:shade val="85000"/>
            </a:srgbClr>
          </a:solidFill>
          <a:ln w="28575" cap="sq">
            <a:solidFill>
              <a:schemeClr val="accent4"/>
            </a:solidFill>
            <a:miter lim="800000"/>
          </a:ln>
          <a:effectLst>
            <a:outerShdw blurRad="55000" dist="18000" dir="5400000" algn="tl" rotWithShape="0">
              <a:srgbClr val="000000">
                <a:alpha val="40000"/>
              </a:srgbClr>
            </a:outerShdw>
          </a:effectLst>
        </p:spPr>
      </p:pic>
      <p:sp>
        <p:nvSpPr>
          <p:cNvPr id="18" name="Freccia a destra 17">
            <a:extLst>
              <a:ext uri="{FF2B5EF4-FFF2-40B4-BE49-F238E27FC236}">
                <a16:creationId xmlns:a16="http://schemas.microsoft.com/office/drawing/2014/main" id="{6EDD6F69-34D3-434B-9B4C-A1DBD879B571}"/>
              </a:ext>
            </a:extLst>
          </p:cNvPr>
          <p:cNvSpPr/>
          <p:nvPr/>
        </p:nvSpPr>
        <p:spPr>
          <a:xfrm>
            <a:off x="2466486" y="4529712"/>
            <a:ext cx="188503"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chemeClr val="accent6"/>
              </a:solidFill>
            </a:endParaRPr>
          </a:p>
        </p:txBody>
      </p:sp>
      <p:graphicFrame>
        <p:nvGraphicFramePr>
          <p:cNvPr id="19" name="Oggetto 18">
            <a:extLst>
              <a:ext uri="{FF2B5EF4-FFF2-40B4-BE49-F238E27FC236}">
                <a16:creationId xmlns:a16="http://schemas.microsoft.com/office/drawing/2014/main" id="{4A3EE034-22D9-4A77-B933-EAAE78B91F00}"/>
              </a:ext>
            </a:extLst>
          </p:cNvPr>
          <p:cNvGraphicFramePr>
            <a:graphicFrameLocks noChangeAspect="1"/>
          </p:cNvGraphicFramePr>
          <p:nvPr>
            <p:extLst>
              <p:ext uri="{D42A27DB-BD31-4B8C-83A1-F6EECF244321}">
                <p14:modId xmlns:p14="http://schemas.microsoft.com/office/powerpoint/2010/main" val="3229114246"/>
              </p:ext>
            </p:extLst>
          </p:nvPr>
        </p:nvGraphicFramePr>
        <p:xfrm>
          <a:off x="2373503" y="3075775"/>
          <a:ext cx="657459" cy="577809"/>
        </p:xfrm>
        <a:graphic>
          <a:graphicData uri="http://schemas.openxmlformats.org/presentationml/2006/ole">
            <mc:AlternateContent xmlns:mc="http://schemas.openxmlformats.org/markup-compatibility/2006">
              <mc:Choice xmlns:v="urn:schemas-microsoft-com:vml" Requires="v">
                <p:oleObj name="Oggetto shell Packager" showAsIcon="1" r:id="rId13" imgW="914400" imgH="792685" progId="Package">
                  <p:embed/>
                </p:oleObj>
              </mc:Choice>
              <mc:Fallback>
                <p:oleObj name="Oggetto shell Packager" showAsIcon="1" r:id="rId13" imgW="914400" imgH="792685" progId="Package">
                  <p:embed/>
                  <p:pic>
                    <p:nvPicPr>
                      <p:cNvPr id="5" name="Oggetto 4">
                        <a:extLst>
                          <a:ext uri="{FF2B5EF4-FFF2-40B4-BE49-F238E27FC236}">
                            <a16:creationId xmlns:a16="http://schemas.microsoft.com/office/drawing/2014/main" id="{D26458F0-E88F-4DD2-ADA2-F66D5D52B1D4}"/>
                          </a:ext>
                        </a:extLst>
                      </p:cNvPr>
                      <p:cNvPicPr/>
                      <p:nvPr/>
                    </p:nvPicPr>
                    <p:blipFill>
                      <a:blip r:embed="rId14"/>
                      <a:stretch>
                        <a:fillRect/>
                      </a:stretch>
                    </p:blipFill>
                    <p:spPr>
                      <a:xfrm>
                        <a:off x="2373503" y="3075775"/>
                        <a:ext cx="657459" cy="577809"/>
                      </a:xfrm>
                      <a:prstGeom prst="rect">
                        <a:avLst/>
                      </a:prstGeom>
                    </p:spPr>
                  </p:pic>
                </p:oleObj>
              </mc:Fallback>
            </mc:AlternateContent>
          </a:graphicData>
        </a:graphic>
      </p:graphicFrame>
      <p:sp>
        <p:nvSpPr>
          <p:cNvPr id="20" name="Freccia a destra 19">
            <a:extLst>
              <a:ext uri="{FF2B5EF4-FFF2-40B4-BE49-F238E27FC236}">
                <a16:creationId xmlns:a16="http://schemas.microsoft.com/office/drawing/2014/main" id="{8F27AD40-C2E4-4919-8072-D7A79016C0FB}"/>
              </a:ext>
            </a:extLst>
          </p:cNvPr>
          <p:cNvSpPr/>
          <p:nvPr/>
        </p:nvSpPr>
        <p:spPr>
          <a:xfrm rot="10800000">
            <a:off x="3078205" y="3292276"/>
            <a:ext cx="188503" cy="45719"/>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solidFill>
                <a:schemeClr val="accent6"/>
              </a:solidFill>
            </a:endParaRPr>
          </a:p>
        </p:txBody>
      </p:sp>
      <p:sp>
        <p:nvSpPr>
          <p:cNvPr id="5" name="Freccia in giù 4">
            <a:extLst>
              <a:ext uri="{FF2B5EF4-FFF2-40B4-BE49-F238E27FC236}">
                <a16:creationId xmlns:a16="http://schemas.microsoft.com/office/drawing/2014/main" id="{0900B770-D2AD-450A-8E0E-D7EE0DAF371C}"/>
              </a:ext>
            </a:extLst>
          </p:cNvPr>
          <p:cNvSpPr/>
          <p:nvPr/>
        </p:nvSpPr>
        <p:spPr>
          <a:xfrm>
            <a:off x="7522369" y="1815913"/>
            <a:ext cx="635794" cy="225409"/>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6">
                  <a:lumMod val="60000"/>
                  <a:lumOff val="40000"/>
                </a:schemeClr>
              </a:solidFill>
            </a:endParaRPr>
          </a:p>
        </p:txBody>
      </p:sp>
      <p:sp>
        <p:nvSpPr>
          <p:cNvPr id="8" name="CasellaDiTesto 7">
            <a:extLst>
              <a:ext uri="{FF2B5EF4-FFF2-40B4-BE49-F238E27FC236}">
                <a16:creationId xmlns:a16="http://schemas.microsoft.com/office/drawing/2014/main" id="{47C61A59-ADFC-4EAB-AB20-ADF992E37A17}"/>
              </a:ext>
            </a:extLst>
          </p:cNvPr>
          <p:cNvSpPr txBox="1"/>
          <p:nvPr/>
        </p:nvSpPr>
        <p:spPr>
          <a:xfrm>
            <a:off x="2749358" y="2886519"/>
            <a:ext cx="94251" cy="523220"/>
          </a:xfrm>
          <a:prstGeom prst="rect">
            <a:avLst/>
          </a:prstGeom>
          <a:noFill/>
        </p:spPr>
        <p:txBody>
          <a:bodyPr wrap="square" rtlCol="0">
            <a:spAutoFit/>
          </a:bodyPr>
          <a:lstStyle/>
          <a:p>
            <a:r>
              <a:rPr lang="it-IT" sz="2800" dirty="0">
                <a:solidFill>
                  <a:schemeClr val="accent6">
                    <a:lumMod val="75000"/>
                  </a:schemeClr>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185738" y="338328"/>
            <a:ext cx="7993855" cy="576000"/>
          </a:xfrm>
          <a:prstGeom prst="rect">
            <a:avLst/>
          </a:prstGeom>
        </p:spPr>
        <p:txBody>
          <a:bodyPr spcFirstLastPara="1" wrap="square" lIns="91425" tIns="91425" rIns="91425" bIns="91425" anchor="t" anchorCtr="0">
            <a:noAutofit/>
          </a:bodyPr>
          <a:lstStyle/>
          <a:p>
            <a:pPr marL="0" lvl="0" indent="0"/>
            <a:r>
              <a:rPr lang="en" dirty="0">
                <a:solidFill>
                  <a:schemeClr val="accent6">
                    <a:lumMod val="75000"/>
                  </a:schemeClr>
                </a:solidFill>
              </a:rPr>
              <a:t>Data Transformation Process: Best Practice</a:t>
            </a:r>
            <a:endParaRPr dirty="0">
              <a:solidFill>
                <a:schemeClr val="accent6">
                  <a:lumMod val="75000"/>
                </a:schemeClr>
              </a:solidFill>
            </a:endParaRPr>
          </a:p>
        </p:txBody>
      </p:sp>
      <p:pic>
        <p:nvPicPr>
          <p:cNvPr id="5" name="Picture 14" descr="MeDirect to close two Malta branches - The Malta Independent">
            <a:extLst>
              <a:ext uri="{FF2B5EF4-FFF2-40B4-BE49-F238E27FC236}">
                <a16:creationId xmlns:a16="http://schemas.microsoft.com/office/drawing/2014/main" id="{8BF6C52E-CD11-4E06-BD73-5CF1C259D48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3085" t="23540" r="2359" b="19291"/>
          <a:stretch/>
        </p:blipFill>
        <p:spPr bwMode="auto">
          <a:xfrm>
            <a:off x="28797" y="7421"/>
            <a:ext cx="1348813" cy="4401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364019AC-E231-490E-B655-651945184AE8}"/>
              </a:ext>
            </a:extLst>
          </p:cNvPr>
          <p:cNvSpPr txBox="1"/>
          <p:nvPr/>
        </p:nvSpPr>
        <p:spPr>
          <a:xfrm>
            <a:off x="192881" y="914328"/>
            <a:ext cx="8758237" cy="4630370"/>
          </a:xfrm>
          <a:prstGeom prst="rect">
            <a:avLst/>
          </a:prstGeom>
          <a:noFill/>
        </p:spPr>
        <p:txBody>
          <a:bodyPr wrap="square">
            <a:spAutoFit/>
          </a:bodyPr>
          <a:lstStyle/>
          <a:p>
            <a:pPr>
              <a:spcBef>
                <a:spcPts val="1000"/>
              </a:spcBef>
              <a:buClr>
                <a:schemeClr val="dk1"/>
              </a:buClr>
              <a:buSzPts val="1100"/>
            </a:pPr>
            <a:r>
              <a:rPr lang="en-US" sz="1200" dirty="0">
                <a:solidFill>
                  <a:schemeClr val="accent6">
                    <a:lumMod val="75000"/>
                  </a:schemeClr>
                </a:solidFill>
                <a:latin typeface="Barlow Semi Condensed" panose="020B0604020202020204" charset="0"/>
              </a:rPr>
              <a:t>The different </a:t>
            </a:r>
            <a:r>
              <a:rPr lang="en-US" sz="1200" dirty="0" err="1">
                <a:solidFill>
                  <a:schemeClr val="accent6">
                    <a:lumMod val="75000"/>
                  </a:schemeClr>
                </a:solidFill>
                <a:latin typeface="Barlow Semi Condensed" panose="020B0604020202020204" charset="0"/>
              </a:rPr>
              <a:t>Datasources</a:t>
            </a:r>
            <a:r>
              <a:rPr lang="en-US" sz="1200" dirty="0">
                <a:solidFill>
                  <a:schemeClr val="accent6">
                    <a:lumMod val="75000"/>
                  </a:schemeClr>
                </a:solidFill>
                <a:latin typeface="Barlow Semi Condensed" panose="020B0604020202020204" charset="0"/>
              </a:rPr>
              <a:t> have been processed through scripting </a:t>
            </a:r>
            <a:r>
              <a:rPr lang="en-US" sz="1200" dirty="0">
                <a:solidFill>
                  <a:schemeClr val="accent6">
                    <a:lumMod val="75000"/>
                  </a:schemeClr>
                </a:solidFill>
                <a:latin typeface="Barlow Semi Condensed" panose="020B0604020202020204" charset="0"/>
                <a:sym typeface="Barlow Semi Condensed"/>
              </a:rPr>
              <a:t>SQL Server, below the steps:</a:t>
            </a:r>
          </a:p>
          <a:p>
            <a:pPr>
              <a:spcBef>
                <a:spcPts val="1000"/>
              </a:spcBef>
              <a:buClr>
                <a:schemeClr val="dk1"/>
              </a:buClr>
              <a:buSzPts val="1100"/>
            </a:pPr>
            <a:r>
              <a:rPr lang="en-US" sz="1200" dirty="0">
                <a:solidFill>
                  <a:schemeClr val="accent6">
                    <a:lumMod val="75000"/>
                  </a:schemeClr>
                </a:solidFill>
                <a:latin typeface="Barlow Semi Condensed" panose="020B0604020202020204" charset="0"/>
              </a:rPr>
              <a:t>Identification of Keys by running script tests on loaded staging tables</a:t>
            </a:r>
            <a:endParaRPr lang="en-US" sz="1200" dirty="0">
              <a:solidFill>
                <a:schemeClr val="accent6">
                  <a:lumMod val="75000"/>
                </a:schemeClr>
              </a:solidFill>
              <a:latin typeface="Barlow Semi Condensed" panose="020B0604020202020204" charset="0"/>
              <a:sym typeface="Barlow Semi Condensed"/>
            </a:endParaRPr>
          </a:p>
          <a:p>
            <a:pPr marL="0" lvl="0" indent="0" algn="l" rtl="0">
              <a:spcBef>
                <a:spcPts val="0"/>
              </a:spcBef>
              <a:spcAft>
                <a:spcPts val="0"/>
              </a:spcAft>
              <a:buClr>
                <a:schemeClr val="dk1"/>
              </a:buClr>
              <a:buSzPts val="1100"/>
              <a:buFont typeface="Arial"/>
              <a:buNone/>
            </a:pPr>
            <a:endParaRPr lang="en-US" sz="1200" dirty="0">
              <a:solidFill>
                <a:schemeClr val="accent6">
                  <a:lumMod val="75000"/>
                </a:schemeClr>
              </a:solidFill>
              <a:latin typeface="Barlow Semi Condensed" panose="020B0604020202020204" charset="0"/>
            </a:endParaRPr>
          </a:p>
          <a:p>
            <a:pPr marL="457200" lvl="5" indent="-330200">
              <a:buClr>
                <a:schemeClr val="accent1"/>
              </a:buClr>
              <a:buSzPts val="1600"/>
              <a:buFont typeface="Barlow Semi Condensed"/>
              <a:buChar char="●"/>
            </a:pPr>
            <a:r>
              <a:rPr lang="en-US" sz="1200" dirty="0">
                <a:solidFill>
                  <a:schemeClr val="accent6">
                    <a:lumMod val="75000"/>
                  </a:schemeClr>
                </a:solidFill>
                <a:latin typeface="Barlow Semi Condensed" panose="020B0604020202020204" charset="0"/>
              </a:rPr>
              <a:t>Fundamentals: [Ticker Symbol], [Period Ending]</a:t>
            </a:r>
            <a:endParaRPr lang="it-IT" sz="1200" dirty="0">
              <a:solidFill>
                <a:schemeClr val="accent6">
                  <a:lumMod val="75000"/>
                </a:schemeClr>
              </a:solidFill>
              <a:latin typeface="Barlow Semi Condensed" panose="020B0604020202020204" charset="0"/>
            </a:endParaRPr>
          </a:p>
          <a:p>
            <a:pPr marL="457200" lvl="5" indent="-330200">
              <a:buClr>
                <a:schemeClr val="accent1"/>
              </a:buClr>
              <a:buSzPts val="1600"/>
              <a:buFont typeface="Barlow Semi Condensed"/>
              <a:buChar char="●"/>
            </a:pPr>
            <a:r>
              <a:rPr lang="en-US" sz="1200" dirty="0">
                <a:solidFill>
                  <a:schemeClr val="accent6">
                    <a:lumMod val="75000"/>
                  </a:schemeClr>
                </a:solidFill>
                <a:latin typeface="Barlow Semi Condensed" panose="020B0604020202020204" charset="0"/>
              </a:rPr>
              <a:t>Securities: [Ticker Symbol]</a:t>
            </a:r>
            <a:endParaRPr lang="it-IT" sz="1200" dirty="0">
              <a:solidFill>
                <a:schemeClr val="accent6">
                  <a:lumMod val="75000"/>
                </a:schemeClr>
              </a:solidFill>
              <a:latin typeface="Barlow Semi Condensed" panose="020B0604020202020204" charset="0"/>
            </a:endParaRPr>
          </a:p>
          <a:p>
            <a:pPr marL="457200" lvl="5" indent="-330200">
              <a:buClr>
                <a:schemeClr val="accent1"/>
              </a:buClr>
              <a:buSzPts val="1600"/>
              <a:buFont typeface="Barlow Semi Condensed"/>
              <a:buChar char="●"/>
            </a:pPr>
            <a:r>
              <a:rPr lang="en-US" sz="1200" dirty="0">
                <a:solidFill>
                  <a:schemeClr val="accent6">
                    <a:lumMod val="75000"/>
                  </a:schemeClr>
                </a:solidFill>
                <a:latin typeface="Barlow Semi Condensed" panose="020B0604020202020204" charset="0"/>
              </a:rPr>
              <a:t>Prices_2016: [Ticker Symbol], [Date]</a:t>
            </a:r>
            <a:endParaRPr lang="it-IT" sz="1200" dirty="0">
              <a:solidFill>
                <a:schemeClr val="accent6">
                  <a:lumMod val="75000"/>
                </a:schemeClr>
              </a:solidFill>
              <a:latin typeface="Barlow Semi Condensed" panose="020B0604020202020204" charset="0"/>
            </a:endParaRPr>
          </a:p>
          <a:p>
            <a:pPr marL="457200" lvl="8" indent="-330200">
              <a:buClr>
                <a:schemeClr val="accent1"/>
              </a:buClr>
              <a:buSzPts val="1600"/>
              <a:buFont typeface="Barlow Semi Condensed"/>
              <a:buChar char="●"/>
            </a:pPr>
            <a:r>
              <a:rPr lang="en-US" sz="1200" dirty="0">
                <a:solidFill>
                  <a:schemeClr val="accent6">
                    <a:lumMod val="75000"/>
                  </a:schemeClr>
                </a:solidFill>
                <a:latin typeface="Barlow Semi Condensed" panose="020B0604020202020204" charset="0"/>
              </a:rPr>
              <a:t>Price_Adjusted_2016: [Ticker Symbol], [Date]</a:t>
            </a:r>
          </a:p>
          <a:p>
            <a:pPr marL="127000" lvl="8">
              <a:buClr>
                <a:schemeClr val="accent1"/>
              </a:buClr>
              <a:buSzPts val="1600"/>
            </a:pPr>
            <a:endParaRPr lang="en-US" sz="1200" dirty="0">
              <a:solidFill>
                <a:schemeClr val="accent6">
                  <a:lumMod val="75000"/>
                </a:schemeClr>
              </a:solidFill>
              <a:latin typeface="Barlow Semi Condensed"/>
              <a:sym typeface="Barlow Semi Condensed"/>
            </a:endParaRPr>
          </a:p>
          <a:p>
            <a:pPr>
              <a:lnSpc>
                <a:spcPct val="107000"/>
              </a:lnSpc>
              <a:spcAft>
                <a:spcPts val="800"/>
              </a:spcAft>
            </a:pPr>
            <a:r>
              <a:rPr lang="en-US" sz="1200" dirty="0">
                <a:solidFill>
                  <a:schemeClr val="accent6">
                    <a:lumMod val="75000"/>
                  </a:schemeClr>
                </a:solidFill>
                <a:latin typeface="Barlow Semi Condensed" panose="020B0604020202020204" charset="0"/>
              </a:rPr>
              <a:t>Data cleansing by using default and custom functions, to identify any case of non-Ascii or inconsistent characters with the nature of the information.</a:t>
            </a:r>
            <a:endParaRPr lang="it-IT" sz="1200" dirty="0">
              <a:solidFill>
                <a:schemeClr val="accent6">
                  <a:lumMod val="75000"/>
                </a:schemeClr>
              </a:solidFill>
              <a:latin typeface="Barlow Semi Condensed" panose="020B0604020202020204" charset="0"/>
            </a:endParaRPr>
          </a:p>
          <a:p>
            <a:pPr>
              <a:lnSpc>
                <a:spcPct val="107000"/>
              </a:lnSpc>
              <a:spcAft>
                <a:spcPts val="800"/>
              </a:spcAft>
            </a:pPr>
            <a:r>
              <a:rPr lang="it-IT" sz="1200" dirty="0">
                <a:solidFill>
                  <a:schemeClr val="accent6">
                    <a:lumMod val="75000"/>
                  </a:schemeClr>
                </a:solidFill>
                <a:latin typeface="Barlow Semi Condensed" panose="020B0604020202020204" charset="0"/>
              </a:rPr>
              <a:t>Standard fields </a:t>
            </a:r>
            <a:r>
              <a:rPr lang="it-IT" sz="1200" dirty="0" err="1">
                <a:solidFill>
                  <a:schemeClr val="accent6">
                    <a:lumMod val="75000"/>
                  </a:schemeClr>
                </a:solidFill>
                <a:latin typeface="Barlow Semi Condensed" panose="020B0604020202020204" charset="0"/>
              </a:rPr>
              <a:t>Formatting</a:t>
            </a:r>
            <a:r>
              <a:rPr lang="it-IT" sz="1200" dirty="0">
                <a:solidFill>
                  <a:schemeClr val="accent6">
                    <a:lumMod val="75000"/>
                  </a:schemeClr>
                </a:solidFill>
                <a:latin typeface="Barlow Semi Condensed" panose="020B0604020202020204" charset="0"/>
              </a:rPr>
              <a:t>:</a:t>
            </a:r>
          </a:p>
          <a:p>
            <a:pPr marL="457200" lvl="5" indent="-330200">
              <a:buClr>
                <a:schemeClr val="accent1"/>
              </a:buClr>
              <a:buSzPts val="1600"/>
              <a:buFont typeface="Barlow Semi Condensed"/>
              <a:buChar char="●"/>
            </a:pPr>
            <a:r>
              <a:rPr lang="en-US" sz="1200" dirty="0">
                <a:solidFill>
                  <a:schemeClr val="accent6">
                    <a:lumMod val="75000"/>
                  </a:schemeClr>
                </a:solidFill>
                <a:latin typeface="Barlow Semi Condensed" panose="020B0604020202020204" charset="0"/>
              </a:rPr>
              <a:t>String Fields: Varchar(50) (usually better Varchar255, but since the work is in memory is better not to weigh it down)</a:t>
            </a:r>
            <a:endParaRPr lang="it-IT" sz="1200" dirty="0">
              <a:solidFill>
                <a:schemeClr val="accent6">
                  <a:lumMod val="75000"/>
                </a:schemeClr>
              </a:solidFill>
              <a:latin typeface="Barlow Semi Condensed" panose="020B0604020202020204" charset="0"/>
            </a:endParaRPr>
          </a:p>
          <a:p>
            <a:pPr marL="457200" lvl="5" indent="-330200">
              <a:buClr>
                <a:schemeClr val="accent1"/>
              </a:buClr>
              <a:buSzPts val="1600"/>
              <a:buFont typeface="Barlow Semi Condensed"/>
              <a:buChar char="●"/>
            </a:pPr>
            <a:r>
              <a:rPr lang="en-US" sz="1200" dirty="0">
                <a:solidFill>
                  <a:schemeClr val="accent6">
                    <a:lumMod val="75000"/>
                  </a:schemeClr>
                </a:solidFill>
                <a:latin typeface="Barlow Semi Condensed" panose="020B0604020202020204" charset="0"/>
              </a:rPr>
              <a:t>Numeric Fields: Decimal(18,2) (Usually it is better to use 5 decimals for calculation purposes but since the process uses Excel, with two decimal values you get a tidier result when checking the data on file)</a:t>
            </a:r>
          </a:p>
          <a:p>
            <a:pPr marL="127000" lvl="5">
              <a:buClr>
                <a:schemeClr val="accent1"/>
              </a:buClr>
              <a:buSzPts val="1600"/>
            </a:pPr>
            <a:endParaRPr lang="en-US" sz="1200" dirty="0">
              <a:solidFill>
                <a:schemeClr val="accent6">
                  <a:lumMod val="75000"/>
                </a:schemeClr>
              </a:solidFill>
              <a:latin typeface="Barlow Semi Condensed" panose="020B0604020202020204" charset="0"/>
            </a:endParaRPr>
          </a:p>
          <a:p>
            <a:pPr>
              <a:lnSpc>
                <a:spcPct val="107000"/>
              </a:lnSpc>
              <a:spcAft>
                <a:spcPts val="800"/>
              </a:spcAft>
            </a:pPr>
            <a:r>
              <a:rPr lang="en-US" sz="1200" dirty="0">
                <a:solidFill>
                  <a:schemeClr val="accent6">
                    <a:lumMod val="75000"/>
                  </a:schemeClr>
                </a:solidFill>
                <a:latin typeface="Barlow Semi Condensed" panose="020B0604020202020204" charset="0"/>
              </a:rPr>
              <a:t>In order to make the Analytics/Dashboarding part more performant, the two CSV "Prices_2016" and "Prices_Adjusted_2016" have been merged into a single table using a Left Join.</a:t>
            </a:r>
            <a:endParaRPr lang="it-IT" sz="1200" dirty="0">
              <a:solidFill>
                <a:schemeClr val="accent6">
                  <a:lumMod val="75000"/>
                </a:schemeClr>
              </a:solidFill>
              <a:latin typeface="Barlow Semi Condensed" panose="020B0604020202020204" charset="0"/>
            </a:endParaRPr>
          </a:p>
          <a:p>
            <a:pPr>
              <a:lnSpc>
                <a:spcPct val="107000"/>
              </a:lnSpc>
              <a:spcAft>
                <a:spcPts val="800"/>
              </a:spcAft>
            </a:pPr>
            <a:r>
              <a:rPr lang="en-US" sz="1200" dirty="0">
                <a:solidFill>
                  <a:schemeClr val="accent6">
                    <a:lumMod val="75000"/>
                  </a:schemeClr>
                </a:solidFill>
                <a:latin typeface="Barlow Semi Condensed" panose="020B0604020202020204" charset="0"/>
              </a:rPr>
              <a:t>The process has been automated in order to be relaunched and be able to load any future updates, the loading mode chosen is: FULL. In the future, by assessing the performance KPIs it can be evaluated to change the loading to Delta with </a:t>
            </a:r>
            <a:r>
              <a:rPr lang="en-US" sz="1200" dirty="0" err="1">
                <a:solidFill>
                  <a:schemeClr val="accent6">
                    <a:lumMod val="75000"/>
                  </a:schemeClr>
                </a:solidFill>
                <a:latin typeface="Barlow Semi Condensed" panose="020B0604020202020204" charset="0"/>
              </a:rPr>
              <a:t>Upsert</a:t>
            </a:r>
            <a:r>
              <a:rPr lang="en-US" sz="1200" dirty="0">
                <a:solidFill>
                  <a:schemeClr val="accent6">
                    <a:lumMod val="75000"/>
                  </a:schemeClr>
                </a:solidFill>
                <a:latin typeface="Barlow Semi Condensed" panose="020B0604020202020204" charset="0"/>
              </a:rPr>
              <a:t> Mode or Delete + Insert.</a:t>
            </a:r>
            <a:endParaRPr lang="it-IT" sz="1200" dirty="0">
              <a:solidFill>
                <a:schemeClr val="accent6">
                  <a:lumMod val="75000"/>
                </a:schemeClr>
              </a:solidFill>
              <a:latin typeface="Barlow Semi Condensed" panose="020B0604020202020204" charset="0"/>
            </a:endParaRPr>
          </a:p>
          <a:p>
            <a:pPr marL="127000" lvl="5">
              <a:buClr>
                <a:schemeClr val="accent1"/>
              </a:buClr>
              <a:buSzPts val="1600"/>
            </a:pPr>
            <a:endParaRPr lang="it-IT" sz="1200" dirty="0">
              <a:solidFill>
                <a:schemeClr val="accent6">
                  <a:lumMod val="75000"/>
                </a:schemeClr>
              </a:solidFill>
              <a:latin typeface="Barlow Semi Condensed" panose="020B0604020202020204" charset="0"/>
            </a:endParaRPr>
          </a:p>
          <a:p>
            <a:pPr marL="127000" lvl="8">
              <a:buClr>
                <a:schemeClr val="accent1"/>
              </a:buClr>
              <a:buSzPts val="1600"/>
            </a:pPr>
            <a:endParaRPr lang="it-IT" dirty="0">
              <a:solidFill>
                <a:schemeClr val="accent6">
                  <a:lumMod val="75000"/>
                </a:schemeClr>
              </a:solidFill>
              <a:latin typeface="Barlow Semi Condensed"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955512" y="241282"/>
            <a:ext cx="3657224" cy="542789"/>
          </a:xfrm>
          <a:prstGeom prst="rect">
            <a:avLst/>
          </a:prstGeom>
        </p:spPr>
        <p:txBody>
          <a:bodyPr spcFirstLastPara="1" wrap="square" lIns="91425" tIns="91425" rIns="91425" bIns="91425" anchor="t" anchorCtr="0">
            <a:noAutofit/>
          </a:bodyPr>
          <a:lstStyle/>
          <a:p>
            <a:r>
              <a:rPr lang="it-IT" dirty="0" err="1">
                <a:solidFill>
                  <a:schemeClr val="accent6">
                    <a:lumMod val="75000"/>
                  </a:schemeClr>
                </a:solidFill>
              </a:rPr>
              <a:t>Qlik</a:t>
            </a:r>
            <a:r>
              <a:rPr lang="it-IT" dirty="0">
                <a:solidFill>
                  <a:schemeClr val="accent6">
                    <a:lumMod val="75000"/>
                  </a:schemeClr>
                </a:solidFill>
              </a:rPr>
              <a:t> Embedded </a:t>
            </a:r>
            <a:r>
              <a:rPr lang="en" dirty="0">
                <a:solidFill>
                  <a:schemeClr val="accent6">
                    <a:lumMod val="75000"/>
                  </a:schemeClr>
                </a:solidFill>
              </a:rPr>
              <a:t>Model</a:t>
            </a:r>
            <a:endParaRPr dirty="0">
              <a:solidFill>
                <a:schemeClr val="accent6">
                  <a:lumMod val="75000"/>
                </a:schemeClr>
              </a:solidFill>
            </a:endParaRPr>
          </a:p>
        </p:txBody>
      </p:sp>
      <p:pic>
        <p:nvPicPr>
          <p:cNvPr id="149" name="Picture 14" descr="MeDirect to close two Malta branches - The Malta Independent">
            <a:extLst>
              <a:ext uri="{FF2B5EF4-FFF2-40B4-BE49-F238E27FC236}">
                <a16:creationId xmlns:a16="http://schemas.microsoft.com/office/drawing/2014/main" id="{27A847FF-45C4-4302-A976-1BDF86A233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3085" t="23540" r="2359" b="19291"/>
          <a:stretch/>
        </p:blipFill>
        <p:spPr bwMode="auto">
          <a:xfrm>
            <a:off x="28797" y="7421"/>
            <a:ext cx="1348813" cy="4401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87" name="CasellaDiTesto 186">
            <a:extLst>
              <a:ext uri="{FF2B5EF4-FFF2-40B4-BE49-F238E27FC236}">
                <a16:creationId xmlns:a16="http://schemas.microsoft.com/office/drawing/2014/main" id="{6D7DA3DB-107B-4E44-926C-510404A878CC}"/>
              </a:ext>
            </a:extLst>
          </p:cNvPr>
          <p:cNvSpPr txBox="1"/>
          <p:nvPr/>
        </p:nvSpPr>
        <p:spPr>
          <a:xfrm>
            <a:off x="6393651" y="931603"/>
            <a:ext cx="2505053" cy="510778"/>
          </a:xfrm>
          <a:prstGeom prst="round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solidFill>
                  <a:schemeClr val="accent6">
                    <a:lumMod val="75000"/>
                  </a:schemeClr>
                </a:solidFill>
                <a:latin typeface="Barlow Semi Condensed" panose="020B0604020202020204" charset="0"/>
              </a:rPr>
              <a:t>Uploading files .xlsx for In-Memory processing.</a:t>
            </a:r>
            <a:endParaRPr lang="it-IT" sz="1200" dirty="0">
              <a:solidFill>
                <a:schemeClr val="accent6">
                  <a:lumMod val="75000"/>
                </a:schemeClr>
              </a:solidFill>
              <a:latin typeface="Barlow Semi Condensed" panose="020B0604020202020204" charset="0"/>
            </a:endParaRPr>
          </a:p>
        </p:txBody>
      </p:sp>
      <p:sp>
        <p:nvSpPr>
          <p:cNvPr id="190" name="Google Shape;3010;p53">
            <a:extLst>
              <a:ext uri="{FF2B5EF4-FFF2-40B4-BE49-F238E27FC236}">
                <a16:creationId xmlns:a16="http://schemas.microsoft.com/office/drawing/2014/main" id="{5B8AD70A-93B7-43FA-8032-C84663C399A3}"/>
              </a:ext>
            </a:extLst>
          </p:cNvPr>
          <p:cNvSpPr/>
          <p:nvPr/>
        </p:nvSpPr>
        <p:spPr>
          <a:xfrm>
            <a:off x="6393653" y="1843256"/>
            <a:ext cx="2528888" cy="3085934"/>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CasellaDiTesto 191">
            <a:extLst>
              <a:ext uri="{FF2B5EF4-FFF2-40B4-BE49-F238E27FC236}">
                <a16:creationId xmlns:a16="http://schemas.microsoft.com/office/drawing/2014/main" id="{3E783087-ACEC-4E7A-AD5F-B8A3A6DA94FD}"/>
              </a:ext>
            </a:extLst>
          </p:cNvPr>
          <p:cNvSpPr txBox="1"/>
          <p:nvPr/>
        </p:nvSpPr>
        <p:spPr>
          <a:xfrm>
            <a:off x="6393654" y="1959593"/>
            <a:ext cx="2528887" cy="1569660"/>
          </a:xfrm>
          <a:prstGeom prst="rect">
            <a:avLst/>
          </a:prstGeom>
          <a:noFill/>
        </p:spPr>
        <p:txBody>
          <a:bodyPr wrap="square">
            <a:spAutoFit/>
          </a:bodyPr>
          <a:lstStyle/>
          <a:p>
            <a:pPr marL="285750" indent="-285750">
              <a:buBlip>
                <a:blip r:embed="rId5">
                  <a:extLst>
                    <a:ext uri="{96DAC541-7B7A-43D3-8B79-37D633B846F1}">
                      <asvg:svgBlip xmlns:asvg="http://schemas.microsoft.com/office/drawing/2016/SVG/main" r:embed="rId6"/>
                    </a:ext>
                  </a:extLst>
                </a:blip>
              </a:buBlip>
            </a:pPr>
            <a:r>
              <a:rPr lang="en-US" sz="1200" dirty="0">
                <a:solidFill>
                  <a:schemeClr val="accent6">
                    <a:lumMod val="75000"/>
                  </a:schemeClr>
                </a:solidFill>
                <a:latin typeface="Barlow Semi Condensed" panose="020B0604020202020204" charset="0"/>
                <a:ea typeface="+mn-ea"/>
                <a:cs typeface="+mn-cs"/>
              </a:rPr>
              <a:t>Creation of the Main Calendar for Stock Prices and second calendar for the Fundamentals analysis, to avoid loops since QlikView joins are not application type (MS SSAS) and context creation is not possible (Sap BO)</a:t>
            </a:r>
            <a:endParaRPr lang="it-IT" sz="1200" dirty="0">
              <a:solidFill>
                <a:schemeClr val="accent6">
                  <a:lumMod val="75000"/>
                </a:schemeClr>
              </a:solidFill>
              <a:latin typeface="Barlow Semi Condensed" panose="020B0604020202020204" charset="0"/>
              <a:ea typeface="+mn-ea"/>
              <a:cs typeface="+mn-cs"/>
            </a:endParaRPr>
          </a:p>
          <a:p>
            <a:pPr marL="285750" indent="-285750">
              <a:buFont typeface="Arial"/>
              <a:buBlip>
                <a:blip r:embed="rId5">
                  <a:extLst>
                    <a:ext uri="{96DAC541-7B7A-43D3-8B79-37D633B846F1}">
                      <asvg:svgBlip xmlns:asvg="http://schemas.microsoft.com/office/drawing/2016/SVG/main" r:embed="rId6"/>
                    </a:ext>
                  </a:extLst>
                </a:blip>
              </a:buBlip>
            </a:pPr>
            <a:endParaRPr lang="it-IT" sz="1200" dirty="0">
              <a:solidFill>
                <a:schemeClr val="accent6">
                  <a:lumMod val="75000"/>
                </a:schemeClr>
              </a:solidFill>
              <a:latin typeface="Barlow Semi Condensed" panose="020B0604020202020204" charset="0"/>
              <a:ea typeface="+mn-ea"/>
              <a:cs typeface="+mn-cs"/>
            </a:endParaRPr>
          </a:p>
        </p:txBody>
      </p:sp>
      <p:sp>
        <p:nvSpPr>
          <p:cNvPr id="194" name="CasellaDiTesto 193">
            <a:extLst>
              <a:ext uri="{FF2B5EF4-FFF2-40B4-BE49-F238E27FC236}">
                <a16:creationId xmlns:a16="http://schemas.microsoft.com/office/drawing/2014/main" id="{452E74A5-D552-4218-A4FC-545BC302A1F5}"/>
              </a:ext>
            </a:extLst>
          </p:cNvPr>
          <p:cNvSpPr txBox="1"/>
          <p:nvPr/>
        </p:nvSpPr>
        <p:spPr>
          <a:xfrm>
            <a:off x="6393651" y="3336879"/>
            <a:ext cx="2505054" cy="830997"/>
          </a:xfrm>
          <a:prstGeom prst="rect">
            <a:avLst/>
          </a:prstGeom>
          <a:noFill/>
        </p:spPr>
        <p:txBody>
          <a:bodyPr wrap="square">
            <a:spAutoFit/>
          </a:bodyPr>
          <a:lstStyle/>
          <a:p>
            <a:pPr marL="285750" indent="-285750">
              <a:buBlip>
                <a:blip r:embed="rId5">
                  <a:extLst>
                    <a:ext uri="{96DAC541-7B7A-43D3-8B79-37D633B846F1}">
                      <asvg:svgBlip xmlns:asvg="http://schemas.microsoft.com/office/drawing/2016/SVG/main" r:embed="rId6"/>
                    </a:ext>
                  </a:extLst>
                </a:blip>
              </a:buBlip>
            </a:pPr>
            <a:r>
              <a:rPr lang="en-US" sz="1200" dirty="0">
                <a:solidFill>
                  <a:schemeClr val="accent6">
                    <a:lumMod val="75000"/>
                  </a:schemeClr>
                </a:solidFill>
                <a:latin typeface="Barlow Semi Condensed" panose="020B0604020202020204" charset="0"/>
                <a:ea typeface="+mn-ea"/>
                <a:cs typeface="+mn-cs"/>
              </a:rPr>
              <a:t>Creation of Stand-Alone tables for single analysis, independent of logical-temporal relations</a:t>
            </a:r>
            <a:endParaRPr lang="it-IT" sz="1200" dirty="0">
              <a:solidFill>
                <a:schemeClr val="accent6">
                  <a:lumMod val="75000"/>
                </a:schemeClr>
              </a:solidFill>
              <a:latin typeface="Barlow Semi Condensed" panose="020B0604020202020204" charset="0"/>
              <a:ea typeface="+mn-ea"/>
              <a:cs typeface="+mn-cs"/>
            </a:endParaRPr>
          </a:p>
          <a:p>
            <a:pPr marL="285750" indent="-285750">
              <a:buBlip>
                <a:blip r:embed="rId5">
                  <a:extLst>
                    <a:ext uri="{96DAC541-7B7A-43D3-8B79-37D633B846F1}">
                      <asvg:svgBlip xmlns:asvg="http://schemas.microsoft.com/office/drawing/2016/SVG/main" r:embed="rId6"/>
                    </a:ext>
                  </a:extLst>
                </a:blip>
              </a:buBlip>
            </a:pPr>
            <a:endParaRPr lang="it-IT" sz="1200" dirty="0">
              <a:solidFill>
                <a:schemeClr val="accent6">
                  <a:lumMod val="75000"/>
                </a:schemeClr>
              </a:solidFill>
              <a:latin typeface="Barlow Semi Condensed" panose="020B0604020202020204" charset="0"/>
              <a:ea typeface="+mn-ea"/>
              <a:cs typeface="+mn-cs"/>
            </a:endParaRPr>
          </a:p>
        </p:txBody>
      </p:sp>
      <p:sp>
        <p:nvSpPr>
          <p:cNvPr id="196" name="CasellaDiTesto 195">
            <a:extLst>
              <a:ext uri="{FF2B5EF4-FFF2-40B4-BE49-F238E27FC236}">
                <a16:creationId xmlns:a16="http://schemas.microsoft.com/office/drawing/2014/main" id="{9A90542B-D706-4874-9024-6D999BB24B0A}"/>
              </a:ext>
            </a:extLst>
          </p:cNvPr>
          <p:cNvSpPr txBox="1"/>
          <p:nvPr/>
        </p:nvSpPr>
        <p:spPr>
          <a:xfrm>
            <a:off x="6369818" y="4175920"/>
            <a:ext cx="2528887" cy="830997"/>
          </a:xfrm>
          <a:prstGeom prst="rect">
            <a:avLst/>
          </a:prstGeom>
          <a:noFill/>
        </p:spPr>
        <p:txBody>
          <a:bodyPr wrap="square">
            <a:spAutoFit/>
          </a:bodyPr>
          <a:lstStyle/>
          <a:p>
            <a:pPr marL="285750" indent="-285750">
              <a:buBlip>
                <a:blip r:embed="rId5">
                  <a:extLst>
                    <a:ext uri="{96DAC541-7B7A-43D3-8B79-37D633B846F1}">
                      <asvg:svgBlip xmlns:asvg="http://schemas.microsoft.com/office/drawing/2016/SVG/main" r:embed="rId6"/>
                    </a:ext>
                  </a:extLst>
                </a:blip>
              </a:buBlip>
            </a:pPr>
            <a:r>
              <a:rPr lang="en-US" sz="1200" dirty="0">
                <a:solidFill>
                  <a:schemeClr val="accent6">
                    <a:lumMod val="75000"/>
                  </a:schemeClr>
                </a:solidFill>
                <a:latin typeface="Barlow Semi Condensed" panose="020B0604020202020204" charset="0"/>
                <a:ea typeface="+mn-ea"/>
                <a:cs typeface="+mn-cs"/>
              </a:rPr>
              <a:t>Creation of KPIs measures to propose to stakeholders, for analysis of the data displayed</a:t>
            </a:r>
            <a:endParaRPr lang="it-IT" sz="1200" dirty="0">
              <a:solidFill>
                <a:schemeClr val="accent6">
                  <a:lumMod val="75000"/>
                </a:schemeClr>
              </a:solidFill>
              <a:latin typeface="Barlow Semi Condensed" panose="020B0604020202020204" charset="0"/>
              <a:ea typeface="+mn-ea"/>
              <a:cs typeface="+mn-cs"/>
            </a:endParaRPr>
          </a:p>
          <a:p>
            <a:pPr marL="285750" indent="-285750">
              <a:buBlip>
                <a:blip r:embed="rId5">
                  <a:extLst>
                    <a:ext uri="{96DAC541-7B7A-43D3-8B79-37D633B846F1}">
                      <asvg:svgBlip xmlns:asvg="http://schemas.microsoft.com/office/drawing/2016/SVG/main" r:embed="rId6"/>
                    </a:ext>
                  </a:extLst>
                </a:blip>
              </a:buBlip>
            </a:pPr>
            <a:endParaRPr lang="it-IT" sz="1200" dirty="0">
              <a:solidFill>
                <a:schemeClr val="accent6">
                  <a:lumMod val="75000"/>
                </a:schemeClr>
              </a:solidFill>
              <a:latin typeface="Barlow Semi Condensed" panose="020B0604020202020204" charset="0"/>
              <a:ea typeface="+mn-ea"/>
              <a:cs typeface="+mn-cs"/>
            </a:endParaRPr>
          </a:p>
        </p:txBody>
      </p:sp>
      <p:sp>
        <p:nvSpPr>
          <p:cNvPr id="5" name="Freccia in giù 4">
            <a:extLst>
              <a:ext uri="{FF2B5EF4-FFF2-40B4-BE49-F238E27FC236}">
                <a16:creationId xmlns:a16="http://schemas.microsoft.com/office/drawing/2014/main" id="{0900B770-D2AD-450A-8E0E-D7EE0DAF371C}"/>
              </a:ext>
            </a:extLst>
          </p:cNvPr>
          <p:cNvSpPr/>
          <p:nvPr/>
        </p:nvSpPr>
        <p:spPr>
          <a:xfrm>
            <a:off x="7328280" y="1526542"/>
            <a:ext cx="635794" cy="225409"/>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6">
                  <a:lumMod val="60000"/>
                  <a:lumOff val="40000"/>
                </a:schemeClr>
              </a:solidFill>
            </a:endParaRPr>
          </a:p>
        </p:txBody>
      </p:sp>
      <p:pic>
        <p:nvPicPr>
          <p:cNvPr id="17" name="Immagine 16">
            <a:extLst>
              <a:ext uri="{FF2B5EF4-FFF2-40B4-BE49-F238E27FC236}">
                <a16:creationId xmlns:a16="http://schemas.microsoft.com/office/drawing/2014/main" id="{A09AC6DA-740D-4A9F-A794-7D881ED14C23}"/>
              </a:ext>
            </a:extLst>
          </p:cNvPr>
          <p:cNvPicPr>
            <a:picLocks noChangeAspect="1"/>
          </p:cNvPicPr>
          <p:nvPr/>
        </p:nvPicPr>
        <p:blipFill rotWithShape="1">
          <a:blip r:embed="rId7"/>
          <a:srcRect r="2359"/>
          <a:stretch/>
        </p:blipFill>
        <p:spPr>
          <a:xfrm>
            <a:off x="214405" y="784072"/>
            <a:ext cx="6041795" cy="3928806"/>
          </a:xfrm>
          <a:prstGeom prst="rect">
            <a:avLst/>
          </a:prstGeom>
        </p:spPr>
      </p:pic>
    </p:spTree>
    <p:extLst>
      <p:ext uri="{BB962C8B-B14F-4D97-AF65-F5344CB8AC3E}">
        <p14:creationId xmlns:p14="http://schemas.microsoft.com/office/powerpoint/2010/main" val="348209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455450" y="7421"/>
            <a:ext cx="3657224" cy="5427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solidFill>
                  <a:schemeClr val="accent6">
                    <a:lumMod val="75000"/>
                  </a:schemeClr>
                </a:solidFill>
              </a:rPr>
              <a:t>D</a:t>
            </a:r>
            <a:r>
              <a:rPr lang="en" dirty="0">
                <a:solidFill>
                  <a:schemeClr val="accent6">
                    <a:lumMod val="75000"/>
                  </a:schemeClr>
                </a:solidFill>
              </a:rPr>
              <a:t>ata Visualization: Sector Analysis</a:t>
            </a:r>
            <a:endParaRPr dirty="0">
              <a:solidFill>
                <a:schemeClr val="accent6">
                  <a:lumMod val="75000"/>
                </a:schemeClr>
              </a:solidFill>
            </a:endParaRPr>
          </a:p>
        </p:txBody>
      </p:sp>
      <p:pic>
        <p:nvPicPr>
          <p:cNvPr id="149" name="Picture 14" descr="MeDirect to close two Malta branches - The Malta Independent">
            <a:extLst>
              <a:ext uri="{FF2B5EF4-FFF2-40B4-BE49-F238E27FC236}">
                <a16:creationId xmlns:a16="http://schemas.microsoft.com/office/drawing/2014/main" id="{27A847FF-45C4-4302-A976-1BDF86A2336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3085" t="23540" r="2359" b="19291"/>
          <a:stretch/>
        </p:blipFill>
        <p:spPr bwMode="auto">
          <a:xfrm>
            <a:off x="28797" y="7421"/>
            <a:ext cx="1348813" cy="4401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A57EA7FC-B7A6-40B2-9522-DBAEFA366FB2}"/>
              </a:ext>
            </a:extLst>
          </p:cNvPr>
          <p:cNvSpPr txBox="1"/>
          <p:nvPr/>
        </p:nvSpPr>
        <p:spPr>
          <a:xfrm>
            <a:off x="6965994" y="890040"/>
            <a:ext cx="2137643" cy="3745627"/>
          </a:xfrm>
          <a:prstGeom prst="roundRect">
            <a:avLst/>
          </a:prstGeom>
          <a:ln w="3175">
            <a:no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solidFill>
                  <a:schemeClr val="accent6">
                    <a:lumMod val="75000"/>
                  </a:schemeClr>
                </a:solidFill>
                <a:latin typeface="Barlow Semi Condensed" panose="020B0604020202020204" charset="0"/>
              </a:rPr>
              <a:t> The reports are structured on a logic of Macro to Micro analysis, let's assume that a customer wants to stabilize his portfolio and is looking for an investment stock with a smooth trend.</a:t>
            </a:r>
            <a:endParaRPr lang="it-IT" sz="1200" dirty="0">
              <a:solidFill>
                <a:schemeClr val="accent6">
                  <a:lumMod val="75000"/>
                </a:schemeClr>
              </a:solidFill>
              <a:latin typeface="Barlow Semi Condensed" panose="020B0604020202020204" charset="0"/>
            </a:endParaRPr>
          </a:p>
          <a:p>
            <a:pPr>
              <a:lnSpc>
                <a:spcPct val="107000"/>
              </a:lnSpc>
              <a:spcAft>
                <a:spcPts val="800"/>
              </a:spcAft>
            </a:pPr>
            <a:r>
              <a:rPr lang="en-US" sz="1200" dirty="0">
                <a:solidFill>
                  <a:schemeClr val="accent6">
                    <a:lumMod val="75000"/>
                  </a:schemeClr>
                </a:solidFill>
                <a:latin typeface="Barlow Semi Condensed" panose="020B0604020202020204" charset="0"/>
              </a:rPr>
              <a:t>In the first report there is a general view of the market trend divided by sector, in this way the investor will have high-level visibility on the trend of the several sectors, from average prices to average volatility. In this way he will be able to evaluate from which sector begins his research.</a:t>
            </a:r>
            <a:endParaRPr lang="it-IT" sz="1200" dirty="0">
              <a:solidFill>
                <a:schemeClr val="accent6">
                  <a:lumMod val="75000"/>
                </a:schemeClr>
              </a:solidFill>
              <a:latin typeface="Barlow Semi Condensed" panose="020B0604020202020204" charset="0"/>
            </a:endParaRPr>
          </a:p>
        </p:txBody>
      </p:sp>
      <p:pic>
        <p:nvPicPr>
          <p:cNvPr id="4" name="Immagine 3">
            <a:extLst>
              <a:ext uri="{FF2B5EF4-FFF2-40B4-BE49-F238E27FC236}">
                <a16:creationId xmlns:a16="http://schemas.microsoft.com/office/drawing/2014/main" id="{5919B92F-C2B1-442A-9A45-B97F3CE0AA79}"/>
              </a:ext>
            </a:extLst>
          </p:cNvPr>
          <p:cNvPicPr>
            <a:picLocks noChangeAspect="1"/>
          </p:cNvPicPr>
          <p:nvPr/>
        </p:nvPicPr>
        <p:blipFill>
          <a:blip r:embed="rId6"/>
          <a:stretch>
            <a:fillRect/>
          </a:stretch>
        </p:blipFill>
        <p:spPr>
          <a:xfrm>
            <a:off x="100013" y="1089683"/>
            <a:ext cx="6882839" cy="3632335"/>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855415"/>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455450" y="7421"/>
            <a:ext cx="3657224" cy="5427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dirty="0">
                <a:solidFill>
                  <a:schemeClr val="accent6">
                    <a:lumMod val="75000"/>
                  </a:schemeClr>
                </a:solidFill>
              </a:rPr>
              <a:t>D</a:t>
            </a:r>
            <a:r>
              <a:rPr lang="en" dirty="0">
                <a:solidFill>
                  <a:schemeClr val="accent6">
                    <a:lumMod val="75000"/>
                  </a:schemeClr>
                </a:solidFill>
              </a:rPr>
              <a:t>ata Visualization: </a:t>
            </a:r>
            <a:br>
              <a:rPr lang="en" dirty="0">
                <a:solidFill>
                  <a:schemeClr val="accent6">
                    <a:lumMod val="75000"/>
                  </a:schemeClr>
                </a:solidFill>
              </a:rPr>
            </a:br>
            <a:r>
              <a:rPr lang="en" dirty="0">
                <a:solidFill>
                  <a:schemeClr val="accent6">
                    <a:lumMod val="75000"/>
                  </a:schemeClr>
                </a:solidFill>
              </a:rPr>
              <a:t>Ticker Analysis</a:t>
            </a:r>
            <a:endParaRPr dirty="0">
              <a:solidFill>
                <a:schemeClr val="accent6">
                  <a:lumMod val="75000"/>
                </a:schemeClr>
              </a:solidFill>
            </a:endParaRPr>
          </a:p>
        </p:txBody>
      </p:sp>
      <p:pic>
        <p:nvPicPr>
          <p:cNvPr id="149" name="Picture 14" descr="MeDirect to close two Malta branches - The Malta Independent">
            <a:extLst>
              <a:ext uri="{FF2B5EF4-FFF2-40B4-BE49-F238E27FC236}">
                <a16:creationId xmlns:a16="http://schemas.microsoft.com/office/drawing/2014/main" id="{27A847FF-45C4-4302-A976-1BDF86A2336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3085" t="23540" r="2359" b="19291"/>
          <a:stretch/>
        </p:blipFill>
        <p:spPr bwMode="auto">
          <a:xfrm>
            <a:off x="28797" y="7421"/>
            <a:ext cx="1348813" cy="4401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B731F640-C9DE-4DD0-8AFC-B4AD01227786}"/>
              </a:ext>
            </a:extLst>
          </p:cNvPr>
          <p:cNvSpPr txBox="1"/>
          <p:nvPr/>
        </p:nvSpPr>
        <p:spPr>
          <a:xfrm>
            <a:off x="6892057" y="951000"/>
            <a:ext cx="2137643" cy="2049355"/>
          </a:xfrm>
          <a:prstGeom prst="roundRect">
            <a:avLst/>
          </a:prstGeom>
          <a:ln w="3175">
            <a:noFill/>
          </a:ln>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07000"/>
              </a:lnSpc>
              <a:spcAft>
                <a:spcPts val="800"/>
              </a:spcAft>
            </a:pPr>
            <a:r>
              <a:rPr lang="en-US" sz="1200" dirty="0">
                <a:solidFill>
                  <a:schemeClr val="accent6">
                    <a:lumMod val="75000"/>
                  </a:schemeClr>
                </a:solidFill>
                <a:latin typeface="Barlow Semi Condensed" panose="020B0604020202020204" charset="0"/>
              </a:rPr>
              <a:t>Once the market has been selected, it will be possible to access the list of shares, and check for each operation the annual trend and the price deviation from the first to the last day of the year, verifying that volatility is low and prices stable</a:t>
            </a:r>
            <a:endParaRPr lang="it-IT" sz="1200" dirty="0">
              <a:solidFill>
                <a:schemeClr val="accent6">
                  <a:lumMod val="75000"/>
                </a:schemeClr>
              </a:solidFill>
              <a:latin typeface="Barlow Semi Condensed" panose="020B0604020202020204" charset="0"/>
            </a:endParaRPr>
          </a:p>
        </p:txBody>
      </p:sp>
      <p:pic>
        <p:nvPicPr>
          <p:cNvPr id="3" name="Immagine 2">
            <a:extLst>
              <a:ext uri="{FF2B5EF4-FFF2-40B4-BE49-F238E27FC236}">
                <a16:creationId xmlns:a16="http://schemas.microsoft.com/office/drawing/2014/main" id="{842ADFC3-A6E1-4428-A1A1-D4E1E8E1A350}"/>
              </a:ext>
            </a:extLst>
          </p:cNvPr>
          <p:cNvPicPr>
            <a:picLocks noChangeAspect="1"/>
          </p:cNvPicPr>
          <p:nvPr/>
        </p:nvPicPr>
        <p:blipFill>
          <a:blip r:embed="rId6"/>
          <a:stretch>
            <a:fillRect/>
          </a:stretch>
        </p:blipFill>
        <p:spPr>
          <a:xfrm>
            <a:off x="129540" y="1178660"/>
            <a:ext cx="6777757" cy="3538120"/>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37630371"/>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455450" y="7421"/>
            <a:ext cx="3657224" cy="5427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a:solidFill>
                  <a:schemeClr val="accent6">
                    <a:lumMod val="75000"/>
                  </a:schemeClr>
                </a:solidFill>
              </a:rPr>
              <a:t>Data Visualization: </a:t>
            </a:r>
            <a:br>
              <a:rPr lang="it-IT">
                <a:solidFill>
                  <a:schemeClr val="accent6">
                    <a:lumMod val="75000"/>
                  </a:schemeClr>
                </a:solidFill>
              </a:rPr>
            </a:br>
            <a:r>
              <a:rPr lang="it-IT">
                <a:solidFill>
                  <a:schemeClr val="accent6">
                    <a:lumMod val="75000"/>
                  </a:schemeClr>
                </a:solidFill>
              </a:rPr>
              <a:t>Fundamentals Analysis</a:t>
            </a:r>
            <a:endParaRPr lang="it-IT" dirty="0">
              <a:solidFill>
                <a:schemeClr val="accent6">
                  <a:lumMod val="75000"/>
                </a:schemeClr>
              </a:solidFill>
            </a:endParaRPr>
          </a:p>
        </p:txBody>
      </p:sp>
      <p:pic>
        <p:nvPicPr>
          <p:cNvPr id="149" name="Picture 14" descr="MeDirect to close two Malta branches - The Malta Independent">
            <a:extLst>
              <a:ext uri="{FF2B5EF4-FFF2-40B4-BE49-F238E27FC236}">
                <a16:creationId xmlns:a16="http://schemas.microsoft.com/office/drawing/2014/main" id="{27A847FF-45C4-4302-A976-1BDF86A233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3085" t="23540" r="2359" b="19291"/>
          <a:stretch/>
        </p:blipFill>
        <p:spPr bwMode="auto">
          <a:xfrm>
            <a:off x="28797" y="7421"/>
            <a:ext cx="1348813" cy="44011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 name="Immagine 10">
            <a:extLst>
              <a:ext uri="{FF2B5EF4-FFF2-40B4-BE49-F238E27FC236}">
                <a16:creationId xmlns:a16="http://schemas.microsoft.com/office/drawing/2014/main" id="{69D57393-9047-4158-BD57-EA4480F240AB}"/>
              </a:ext>
            </a:extLst>
          </p:cNvPr>
          <p:cNvPicPr>
            <a:picLocks noChangeAspect="1"/>
          </p:cNvPicPr>
          <p:nvPr/>
        </p:nvPicPr>
        <p:blipFill>
          <a:blip r:embed="rId5"/>
          <a:stretch>
            <a:fillRect/>
          </a:stretch>
        </p:blipFill>
        <p:spPr>
          <a:xfrm>
            <a:off x="207900" y="1135080"/>
            <a:ext cx="6627240" cy="3755010"/>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p:spPr>
      </p:pic>
      <p:sp>
        <p:nvSpPr>
          <p:cNvPr id="7" name="CasellaDiTesto 6">
            <a:extLst>
              <a:ext uri="{FF2B5EF4-FFF2-40B4-BE49-F238E27FC236}">
                <a16:creationId xmlns:a16="http://schemas.microsoft.com/office/drawing/2014/main" id="{6A8CCC08-5C1E-41D9-AB5F-8B29638AC3E6}"/>
              </a:ext>
            </a:extLst>
          </p:cNvPr>
          <p:cNvSpPr txBox="1"/>
          <p:nvPr/>
        </p:nvSpPr>
        <p:spPr>
          <a:xfrm>
            <a:off x="6979920" y="912900"/>
            <a:ext cx="2049780" cy="2339868"/>
          </a:xfrm>
          <a:prstGeom prst="roundRect">
            <a:avLst/>
          </a:prstGeom>
          <a:ln w="3175">
            <a:noFill/>
          </a:ln>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07000"/>
              </a:lnSpc>
              <a:spcAft>
                <a:spcPts val="800"/>
              </a:spcAft>
            </a:pPr>
            <a:r>
              <a:rPr lang="en-US" sz="1200" dirty="0">
                <a:solidFill>
                  <a:schemeClr val="accent6">
                    <a:lumMod val="75000"/>
                  </a:schemeClr>
                </a:solidFill>
                <a:latin typeface="Barlow Semi Condensed" panose="020B0604020202020204" charset="0"/>
              </a:rPr>
              <a:t>As a final analysis, the solidity of the company in which to invest will be verified from an economic-financial point of view, by analyzing the various KPIs available and the company's performance over the last 4 years</a:t>
            </a:r>
            <a:endParaRPr lang="it-IT" sz="1200" dirty="0">
              <a:solidFill>
                <a:schemeClr val="accent6">
                  <a:lumMod val="75000"/>
                </a:schemeClr>
              </a:solidFill>
              <a:latin typeface="Barlow Semi Condensed" panose="020B0604020202020204" charset="0"/>
            </a:endParaRPr>
          </a:p>
          <a:p>
            <a:pPr>
              <a:lnSpc>
                <a:spcPct val="107000"/>
              </a:lnSpc>
              <a:spcAft>
                <a:spcPts val="800"/>
              </a:spcAft>
            </a:pPr>
            <a:endParaRPr lang="it-IT" sz="1200" dirty="0">
              <a:solidFill>
                <a:schemeClr val="accent6">
                  <a:lumMod val="75000"/>
                </a:schemeClr>
              </a:solidFill>
              <a:latin typeface="Barlow Semi Condensed" panose="020B0604020202020204" charset="0"/>
            </a:endParaRPr>
          </a:p>
        </p:txBody>
      </p:sp>
    </p:spTree>
    <p:extLst>
      <p:ext uri="{BB962C8B-B14F-4D97-AF65-F5344CB8AC3E}">
        <p14:creationId xmlns:p14="http://schemas.microsoft.com/office/powerpoint/2010/main" val="378379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185738" y="338328"/>
            <a:ext cx="7993855" cy="576000"/>
          </a:xfrm>
          <a:prstGeom prst="rect">
            <a:avLst/>
          </a:prstGeom>
        </p:spPr>
        <p:txBody>
          <a:bodyPr spcFirstLastPara="1" wrap="square" lIns="91425" tIns="91425" rIns="91425" bIns="91425" anchor="t" anchorCtr="0">
            <a:noAutofit/>
          </a:bodyPr>
          <a:lstStyle/>
          <a:p>
            <a:r>
              <a:rPr lang="en-US" dirty="0">
                <a:solidFill>
                  <a:schemeClr val="accent6">
                    <a:lumMod val="75000"/>
                  </a:schemeClr>
                </a:solidFill>
              </a:rPr>
              <a:t>Conclusion and improvement suggestions</a:t>
            </a:r>
            <a:br>
              <a:rPr lang="it-IT" sz="1800" dirty="0">
                <a:effectLst/>
                <a:latin typeface="Calibri" panose="020F0502020204030204" pitchFamily="34" charset="0"/>
                <a:ea typeface="Calibri" panose="020F0502020204030204" pitchFamily="34" charset="0"/>
                <a:cs typeface="Times New Roman" panose="02020603050405020304" pitchFamily="18" charset="0"/>
              </a:rPr>
            </a:br>
            <a:endParaRPr lang="it-IT" dirty="0">
              <a:solidFill>
                <a:schemeClr val="accent6">
                  <a:lumMod val="75000"/>
                </a:schemeClr>
              </a:solidFill>
            </a:endParaRPr>
          </a:p>
        </p:txBody>
      </p:sp>
      <p:pic>
        <p:nvPicPr>
          <p:cNvPr id="5" name="Picture 14" descr="MeDirect to close two Malta branches - The Malta Independent">
            <a:extLst>
              <a:ext uri="{FF2B5EF4-FFF2-40B4-BE49-F238E27FC236}">
                <a16:creationId xmlns:a16="http://schemas.microsoft.com/office/drawing/2014/main" id="{8BF6C52E-CD11-4E06-BD73-5CF1C259D48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3085" t="23540" r="2359" b="19291"/>
          <a:stretch/>
        </p:blipFill>
        <p:spPr bwMode="auto">
          <a:xfrm>
            <a:off x="28797" y="7421"/>
            <a:ext cx="1348813" cy="440112"/>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364019AC-E231-490E-B655-651945184AE8}"/>
              </a:ext>
            </a:extLst>
          </p:cNvPr>
          <p:cNvSpPr txBox="1"/>
          <p:nvPr/>
        </p:nvSpPr>
        <p:spPr>
          <a:xfrm>
            <a:off x="192881" y="1245235"/>
            <a:ext cx="8758237" cy="2200859"/>
          </a:xfrm>
          <a:prstGeom prst="rect">
            <a:avLst/>
          </a:prstGeom>
          <a:noFill/>
        </p:spPr>
        <p:txBody>
          <a:bodyPr wrap="square">
            <a:spAutoFit/>
          </a:bodyPr>
          <a:lstStyle/>
          <a:p>
            <a:pPr>
              <a:lnSpc>
                <a:spcPct val="107000"/>
              </a:lnSpc>
              <a:spcAft>
                <a:spcPts val="800"/>
              </a:spcAft>
            </a:pPr>
            <a:r>
              <a:rPr lang="en-US" sz="1200" dirty="0">
                <a:solidFill>
                  <a:schemeClr val="accent6">
                    <a:lumMod val="75000"/>
                  </a:schemeClr>
                </a:solidFill>
                <a:latin typeface="Barlow Semi Condensed" panose="020B0604020202020204" charset="0"/>
              </a:rPr>
              <a:t>Below are some conclusions and improvement suggestions on the reports:</a:t>
            </a:r>
            <a:endParaRPr lang="it-IT" sz="1200" dirty="0">
              <a:solidFill>
                <a:schemeClr val="accent6">
                  <a:lumMod val="75000"/>
                </a:schemeClr>
              </a:solidFill>
              <a:latin typeface="Barlow Semi Condensed" panose="020B0604020202020204" charset="0"/>
            </a:endParaRPr>
          </a:p>
          <a:p>
            <a:pPr>
              <a:lnSpc>
                <a:spcPct val="107000"/>
              </a:lnSpc>
              <a:spcAft>
                <a:spcPts val="800"/>
              </a:spcAft>
            </a:pPr>
            <a:endParaRPr lang="en-US" sz="1200" dirty="0">
              <a:solidFill>
                <a:schemeClr val="accent6">
                  <a:lumMod val="75000"/>
                </a:schemeClr>
              </a:solidFill>
              <a:latin typeface="Barlow Semi Condensed"/>
              <a:sym typeface="Barlow Semi Condensed"/>
            </a:endParaRPr>
          </a:p>
          <a:p>
            <a:pPr marL="457200" lvl="0" indent="-330200">
              <a:buClr>
                <a:schemeClr val="accent1"/>
              </a:buClr>
              <a:buSzPts val="1600"/>
              <a:buFont typeface="Barlow Semi Condensed"/>
              <a:buChar char="●"/>
            </a:pPr>
            <a:r>
              <a:rPr lang="en-US" sz="1200" dirty="0">
                <a:solidFill>
                  <a:schemeClr val="accent6">
                    <a:lumMod val="75000"/>
                  </a:schemeClr>
                </a:solidFill>
                <a:latin typeface="Barlow Semi Condensed" panose="020B0604020202020204" charset="0"/>
              </a:rPr>
              <a:t>Discussion with stakeholders about the quality of the data in order to report any incorrect algorithms and calculations. The B.I. team offers to provide along with the reports also an Excel pivot model (with the processed and cleaned data) where stakeholders can verify the data and/or provide any suggestions about missing KPIs and possible algorithms to be implemented. </a:t>
            </a:r>
            <a:endParaRPr lang="it-IT" sz="1200" dirty="0">
              <a:solidFill>
                <a:schemeClr val="accent6">
                  <a:lumMod val="75000"/>
                </a:schemeClr>
              </a:solidFill>
              <a:latin typeface="Barlow Semi Condensed" panose="020B0604020202020204" charset="0"/>
            </a:endParaRPr>
          </a:p>
          <a:p>
            <a:pPr marL="457200" lvl="0" indent="-330200">
              <a:buClr>
                <a:schemeClr val="accent1"/>
              </a:buClr>
              <a:buSzPts val="1600"/>
              <a:buFont typeface="Barlow Semi Condensed"/>
              <a:buChar char="●"/>
            </a:pPr>
            <a:r>
              <a:rPr lang="en-US" sz="1200" dirty="0">
                <a:solidFill>
                  <a:schemeClr val="accent6">
                    <a:lumMod val="75000"/>
                  </a:schemeClr>
                </a:solidFill>
                <a:latin typeface="Barlow Semi Condensed" panose="020B0604020202020204" charset="0"/>
              </a:rPr>
              <a:t>Discussion about aspects of report structure such as filters, for example the "Slider" to filter the date has not been used in any report as it is inconvenient and impractical on this version of QlikView.</a:t>
            </a:r>
            <a:endParaRPr lang="it-IT" sz="1200" dirty="0">
              <a:solidFill>
                <a:schemeClr val="accent6">
                  <a:lumMod val="75000"/>
                </a:schemeClr>
              </a:solidFill>
              <a:latin typeface="Barlow Semi Condensed" panose="020B0604020202020204" charset="0"/>
            </a:endParaRPr>
          </a:p>
          <a:p>
            <a:pPr marL="457200" lvl="0" indent="-330200">
              <a:buClr>
                <a:schemeClr val="accent1"/>
              </a:buClr>
              <a:buSzPts val="1600"/>
              <a:buFont typeface="Barlow Semi Condensed"/>
              <a:buChar char="●"/>
            </a:pPr>
            <a:r>
              <a:rPr lang="en-US" sz="1200" dirty="0">
                <a:solidFill>
                  <a:schemeClr val="accent6">
                    <a:lumMod val="75000"/>
                  </a:schemeClr>
                </a:solidFill>
                <a:latin typeface="Barlow Semi Condensed" panose="020B0604020202020204" charset="0"/>
              </a:rPr>
              <a:t>Evaluate any data enrichment such as new dimensions or new measures.</a:t>
            </a:r>
            <a:endParaRPr lang="it-IT" sz="1200" dirty="0">
              <a:solidFill>
                <a:schemeClr val="accent6">
                  <a:lumMod val="75000"/>
                </a:schemeClr>
              </a:solidFill>
              <a:latin typeface="Barlow Semi Condensed" panose="020B0604020202020204" charset="0"/>
            </a:endParaRPr>
          </a:p>
          <a:p>
            <a:pPr marL="127000" lvl="5">
              <a:buClr>
                <a:schemeClr val="accent1"/>
              </a:buClr>
              <a:buSzPts val="1600"/>
            </a:pPr>
            <a:endParaRPr lang="it-IT" sz="1200" dirty="0">
              <a:solidFill>
                <a:schemeClr val="accent6">
                  <a:lumMod val="75000"/>
                </a:schemeClr>
              </a:solidFill>
              <a:latin typeface="Barlow Semi Condensed" panose="020B0604020202020204" charset="0"/>
            </a:endParaRPr>
          </a:p>
          <a:p>
            <a:pPr marL="127000" lvl="8">
              <a:buClr>
                <a:schemeClr val="accent1"/>
              </a:buClr>
              <a:buSzPts val="1600"/>
            </a:pPr>
            <a:endParaRPr lang="it-IT" dirty="0">
              <a:solidFill>
                <a:schemeClr val="accent6">
                  <a:lumMod val="75000"/>
                </a:schemeClr>
              </a:solidFill>
              <a:latin typeface="Barlow Semi Condensed" panose="020B0604020202020204" charset="0"/>
            </a:endParaRPr>
          </a:p>
        </p:txBody>
      </p:sp>
    </p:spTree>
    <p:extLst>
      <p:ext uri="{BB962C8B-B14F-4D97-AF65-F5344CB8AC3E}">
        <p14:creationId xmlns:p14="http://schemas.microsoft.com/office/powerpoint/2010/main" val="638500781"/>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themeOverride>
</file>

<file path=ppt/theme/themeOverride2.xml><?xml version="1.0" encoding="utf-8"?>
<a:themeOverride xmlns:a="http://schemas.openxmlformats.org/drawingml/2006/main">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161848C46D05241BBC25C912DA3F2DE" ma:contentTypeVersion="4" ma:contentTypeDescription="Creare un nuovo documento." ma:contentTypeScope="" ma:versionID="77afce373baff3c7674354bac4df71ce">
  <xsd:schema xmlns:xsd="http://www.w3.org/2001/XMLSchema" xmlns:xs="http://www.w3.org/2001/XMLSchema" xmlns:p="http://schemas.microsoft.com/office/2006/metadata/properties" xmlns:ns3="71b96f16-c53f-45b3-a7e2-3b0b0006d568" targetNamespace="http://schemas.microsoft.com/office/2006/metadata/properties" ma:root="true" ma:fieldsID="27e13e48615a21fec1e395c53ac60186" ns3:_="">
    <xsd:import namespace="71b96f16-c53f-45b3-a7e2-3b0b0006d56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b96f16-c53f-45b3-a7e2-3b0b0006d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C71421-6623-4F47-8784-0BF2DAB4BF6A}">
  <ds:schemaRefs>
    <ds:schemaRef ds:uri="http://schemas.microsoft.com/sharepoint/v3/contenttype/forms"/>
  </ds:schemaRefs>
</ds:datastoreItem>
</file>

<file path=customXml/itemProps2.xml><?xml version="1.0" encoding="utf-8"?>
<ds:datastoreItem xmlns:ds="http://schemas.openxmlformats.org/officeDocument/2006/customXml" ds:itemID="{F94E1DCD-1CDA-4D1D-8D4A-F8A8CC90E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96f16-c53f-45b3-a7e2-3b0b0006d5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60A0F3-7198-49BB-9924-0306A2C5FD36}">
  <ds:schemaRefs>
    <ds:schemaRef ds:uri="http://purl.org/dc/terms/"/>
    <ds:schemaRef ds:uri="http://schemas.microsoft.com/office/infopath/2007/PartnerControls"/>
    <ds:schemaRef ds:uri="http://schemas.microsoft.com/office/2006/documentManagement/types"/>
    <ds:schemaRef ds:uri="71b96f16-c53f-45b3-a7e2-3b0b0006d568"/>
    <ds:schemaRef ds:uri="http://www.w3.org/XML/1998/namespace"/>
    <ds:schemaRef ds:uri="http://schemas.microsoft.com/office/2006/metadata/properties"/>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735</TotalTime>
  <Words>803</Words>
  <Application>Microsoft Office PowerPoint</Application>
  <PresentationFormat>Presentazione su schermo (16:9)</PresentationFormat>
  <Paragraphs>52</Paragraphs>
  <Slides>10</Slides>
  <Notes>10</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10</vt:i4>
      </vt:variant>
    </vt:vector>
  </HeadingPairs>
  <TitlesOfParts>
    <vt:vector size="19" baseType="lpstr">
      <vt:lpstr>Univers</vt:lpstr>
      <vt:lpstr>Roboto Condensed Light</vt:lpstr>
      <vt:lpstr>Barlow Semi Condensed</vt:lpstr>
      <vt:lpstr>Fjalla One</vt:lpstr>
      <vt:lpstr>Calibri</vt:lpstr>
      <vt:lpstr>Arial</vt:lpstr>
      <vt:lpstr>Barlow Semi Condensed Medium</vt:lpstr>
      <vt:lpstr>Technology Consulting by Slidesgo</vt:lpstr>
      <vt:lpstr>Oggetto shell Packager</vt:lpstr>
      <vt:lpstr>NYSE PRICES ASSESSMENT</vt:lpstr>
      <vt:lpstr>Process Workflow</vt:lpstr>
      <vt:lpstr>Data collection and ETL </vt:lpstr>
      <vt:lpstr>Data Transformation Process: Best Practice</vt:lpstr>
      <vt:lpstr>Qlik Embedded Model</vt:lpstr>
      <vt:lpstr>Data Visualization: Sector Analysis</vt:lpstr>
      <vt:lpstr>Data Visualization:  Ticker Analysis</vt:lpstr>
      <vt:lpstr>Data Visualization:  Fundamentals Analysis</vt:lpstr>
      <vt:lpstr>Conclusion and improvement suggestions </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HP</dc:creator>
  <cp:lastModifiedBy>Stefano Mustafa Benkai</cp:lastModifiedBy>
  <cp:revision>111</cp:revision>
  <dcterms:modified xsi:type="dcterms:W3CDTF">2021-06-09T06:38:44Z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0x010100C161848C46D05241BBC25C912DA3F2DE</vt:lpwstr>
  </property>
</Properties>
</file>