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0" r:id="rId2"/>
    <p:sldId id="256" r:id="rId3"/>
    <p:sldId id="259"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EB04B3B-6372-4242-B2A3-152845EA7AEC}" type="datetimeFigureOut">
              <a:rPr lang="it-IT" smtClean="0"/>
              <a:t>26/01/2024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9BA4743-CE97-4F85-A604-CC0FD12F52D3}"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79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EB04B3B-6372-4242-B2A3-152845EA7AEC}" type="datetimeFigureOut">
              <a:rPr lang="it-IT" smtClean="0"/>
              <a:t>26/01/2024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9BA4743-CE97-4F85-A604-CC0FD12F52D3}" type="slidenum">
              <a:rPr lang="it-IT" smtClean="0"/>
              <a:t>‹N›</a:t>
            </a:fld>
            <a:endParaRPr lang="it-IT"/>
          </a:p>
        </p:txBody>
      </p:sp>
    </p:spTree>
    <p:extLst>
      <p:ext uri="{BB962C8B-B14F-4D97-AF65-F5344CB8AC3E}">
        <p14:creationId xmlns:p14="http://schemas.microsoft.com/office/powerpoint/2010/main" val="9142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EB04B3B-6372-4242-B2A3-152845EA7AEC}" type="datetimeFigureOut">
              <a:rPr lang="it-IT" smtClean="0"/>
              <a:t>26/01/2024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9BA4743-CE97-4F85-A604-CC0FD12F52D3}" type="slidenum">
              <a:rPr lang="it-IT" smtClean="0"/>
              <a:t>‹N›</a:t>
            </a:fld>
            <a:endParaRPr lang="it-IT"/>
          </a:p>
        </p:txBody>
      </p:sp>
    </p:spTree>
    <p:extLst>
      <p:ext uri="{BB962C8B-B14F-4D97-AF65-F5344CB8AC3E}">
        <p14:creationId xmlns:p14="http://schemas.microsoft.com/office/powerpoint/2010/main" val="188050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EB04B3B-6372-4242-B2A3-152845EA7AEC}" type="datetimeFigureOut">
              <a:rPr lang="it-IT" smtClean="0"/>
              <a:t>26/01/2024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9BA4743-CE97-4F85-A604-CC0FD12F52D3}" type="slidenum">
              <a:rPr lang="it-IT" smtClean="0"/>
              <a:t>‹N›</a:t>
            </a:fld>
            <a:endParaRPr lang="it-IT"/>
          </a:p>
        </p:txBody>
      </p:sp>
    </p:spTree>
    <p:extLst>
      <p:ext uri="{BB962C8B-B14F-4D97-AF65-F5344CB8AC3E}">
        <p14:creationId xmlns:p14="http://schemas.microsoft.com/office/powerpoint/2010/main" val="400177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EB04B3B-6372-4242-B2A3-152845EA7AEC}" type="datetimeFigureOut">
              <a:rPr lang="it-IT" smtClean="0"/>
              <a:t>26/01/2024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9BA4743-CE97-4F85-A604-CC0FD12F52D3}"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54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EB04B3B-6372-4242-B2A3-152845EA7AEC}" type="datetimeFigureOut">
              <a:rPr lang="it-IT" smtClean="0"/>
              <a:t>26/01/2024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9BA4743-CE97-4F85-A604-CC0FD12F52D3}" type="slidenum">
              <a:rPr lang="it-IT" smtClean="0"/>
              <a:t>‹N›</a:t>
            </a:fld>
            <a:endParaRPr lang="it-IT"/>
          </a:p>
        </p:txBody>
      </p:sp>
    </p:spTree>
    <p:extLst>
      <p:ext uri="{BB962C8B-B14F-4D97-AF65-F5344CB8AC3E}">
        <p14:creationId xmlns:p14="http://schemas.microsoft.com/office/powerpoint/2010/main" val="428168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EB04B3B-6372-4242-B2A3-152845EA7AEC}" type="datetimeFigureOut">
              <a:rPr lang="it-IT" smtClean="0"/>
              <a:t>26/01/2024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9BA4743-CE97-4F85-A604-CC0FD12F52D3}" type="slidenum">
              <a:rPr lang="it-IT" smtClean="0"/>
              <a:t>‹N›</a:t>
            </a:fld>
            <a:endParaRPr lang="it-IT"/>
          </a:p>
        </p:txBody>
      </p:sp>
    </p:spTree>
    <p:extLst>
      <p:ext uri="{BB962C8B-B14F-4D97-AF65-F5344CB8AC3E}">
        <p14:creationId xmlns:p14="http://schemas.microsoft.com/office/powerpoint/2010/main" val="328311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EB04B3B-6372-4242-B2A3-152845EA7AEC}" type="datetimeFigureOut">
              <a:rPr lang="it-IT" smtClean="0"/>
              <a:t>26/01/2024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9BA4743-CE97-4F85-A604-CC0FD12F52D3}" type="slidenum">
              <a:rPr lang="it-IT" smtClean="0"/>
              <a:t>‹N›</a:t>
            </a:fld>
            <a:endParaRPr lang="it-IT"/>
          </a:p>
        </p:txBody>
      </p:sp>
    </p:spTree>
    <p:extLst>
      <p:ext uri="{BB962C8B-B14F-4D97-AF65-F5344CB8AC3E}">
        <p14:creationId xmlns:p14="http://schemas.microsoft.com/office/powerpoint/2010/main" val="368002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B04B3B-6372-4242-B2A3-152845EA7AEC}" type="datetimeFigureOut">
              <a:rPr lang="it-IT" smtClean="0"/>
              <a:t>26/01/2024</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B9BA4743-CE97-4F85-A604-CC0FD12F52D3}" type="slidenum">
              <a:rPr lang="it-IT" smtClean="0"/>
              <a:t>‹N›</a:t>
            </a:fld>
            <a:endParaRPr lang="it-IT"/>
          </a:p>
        </p:txBody>
      </p:sp>
    </p:spTree>
    <p:extLst>
      <p:ext uri="{BB962C8B-B14F-4D97-AF65-F5344CB8AC3E}">
        <p14:creationId xmlns:p14="http://schemas.microsoft.com/office/powerpoint/2010/main" val="42325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B04B3B-6372-4242-B2A3-152845EA7AEC}" type="datetimeFigureOut">
              <a:rPr lang="it-IT" smtClean="0"/>
              <a:t>26/01/2024</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BA4743-CE97-4F85-A604-CC0FD12F52D3}" type="slidenum">
              <a:rPr lang="it-IT" smtClean="0"/>
              <a:t>‹N›</a:t>
            </a:fld>
            <a:endParaRPr lang="it-IT"/>
          </a:p>
        </p:txBody>
      </p:sp>
    </p:spTree>
    <p:extLst>
      <p:ext uri="{BB962C8B-B14F-4D97-AF65-F5344CB8AC3E}">
        <p14:creationId xmlns:p14="http://schemas.microsoft.com/office/powerpoint/2010/main" val="32308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EB04B3B-6372-4242-B2A3-152845EA7AEC}" type="datetimeFigureOut">
              <a:rPr lang="it-IT" smtClean="0"/>
              <a:t>26/01/2024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9BA4743-CE97-4F85-A604-CC0FD12F52D3}" type="slidenum">
              <a:rPr lang="it-IT" smtClean="0"/>
              <a:t>‹N›</a:t>
            </a:fld>
            <a:endParaRPr lang="it-IT"/>
          </a:p>
        </p:txBody>
      </p:sp>
    </p:spTree>
    <p:extLst>
      <p:ext uri="{BB962C8B-B14F-4D97-AF65-F5344CB8AC3E}">
        <p14:creationId xmlns:p14="http://schemas.microsoft.com/office/powerpoint/2010/main" val="33600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B04B3B-6372-4242-B2A3-152845EA7AEC}" type="datetimeFigureOut">
              <a:rPr lang="it-IT" smtClean="0"/>
              <a:t>26/01/2024</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BA4743-CE97-4F85-A604-CC0FD12F52D3}"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6245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4913560-1C78-321E-DC48-7CBDD1675FE4}"/>
              </a:ext>
            </a:extLst>
          </p:cNvPr>
          <p:cNvSpPr>
            <a:spLocks noGrp="1"/>
          </p:cNvSpPr>
          <p:nvPr>
            <p:ph type="ctrTitle"/>
          </p:nvPr>
        </p:nvSpPr>
        <p:spPr>
          <a:xfrm>
            <a:off x="5289754" y="639097"/>
            <a:ext cx="6253317" cy="3686015"/>
          </a:xfrm>
        </p:spPr>
        <p:txBody>
          <a:bodyPr>
            <a:normAutofit/>
          </a:bodyPr>
          <a:lstStyle/>
          <a:p>
            <a:r>
              <a:rPr lang="it-IT" sz="6600"/>
              <a:t>ANALISI COVID-19</a:t>
            </a:r>
            <a:endParaRPr lang="it-IT" sz="6600" dirty="0"/>
          </a:p>
        </p:txBody>
      </p:sp>
      <p:sp>
        <p:nvSpPr>
          <p:cNvPr id="3" name="Sottotitolo 2">
            <a:extLst>
              <a:ext uri="{FF2B5EF4-FFF2-40B4-BE49-F238E27FC236}">
                <a16:creationId xmlns:a16="http://schemas.microsoft.com/office/drawing/2014/main" id="{22F8F769-4BBB-3382-D813-EBC1163A097B}"/>
              </a:ext>
            </a:extLst>
          </p:cNvPr>
          <p:cNvSpPr>
            <a:spLocks noGrp="1"/>
          </p:cNvSpPr>
          <p:nvPr>
            <p:ph type="subTitle" idx="1"/>
          </p:nvPr>
        </p:nvSpPr>
        <p:spPr>
          <a:xfrm>
            <a:off x="5289753" y="4455621"/>
            <a:ext cx="6269347" cy="1238616"/>
          </a:xfrm>
        </p:spPr>
        <p:txBody>
          <a:bodyPr>
            <a:normAutofit/>
          </a:bodyPr>
          <a:lstStyle/>
          <a:p>
            <a:r>
              <a:rPr lang="it-IT">
                <a:solidFill>
                  <a:schemeClr val="tx1">
                    <a:lumMod val="85000"/>
                    <a:lumOff val="15000"/>
                  </a:schemeClr>
                </a:solidFill>
              </a:rPr>
              <a:t>REDATTA PER CONTO DI xyfarma</a:t>
            </a:r>
            <a:endParaRPr lang="it-IT" dirty="0">
              <a:solidFill>
                <a:schemeClr val="tx1">
                  <a:lumMod val="85000"/>
                  <a:lumOff val="15000"/>
                </a:schemeClr>
              </a:solidFill>
            </a:endParaRPr>
          </a:p>
        </p:txBody>
      </p:sp>
      <p:pic>
        <p:nvPicPr>
          <p:cNvPr id="5" name="Picture 4">
            <a:extLst>
              <a:ext uri="{FF2B5EF4-FFF2-40B4-BE49-F238E27FC236}">
                <a16:creationId xmlns:a16="http://schemas.microsoft.com/office/drawing/2014/main" id="{F39396BE-3BD1-D5C5-915A-38E6EAD729B8}"/>
              </a:ext>
            </a:extLst>
          </p:cNvPr>
          <p:cNvPicPr>
            <a:picLocks noChangeAspect="1"/>
          </p:cNvPicPr>
          <p:nvPr/>
        </p:nvPicPr>
        <p:blipFill rotWithShape="1">
          <a:blip r:embed="rId2"/>
          <a:srcRect l="40131" r="19485" b="2"/>
          <a:stretch/>
        </p:blipFill>
        <p:spPr>
          <a:xfrm>
            <a:off x="-1" y="10"/>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 name="Immagine 3" descr="Immagine che contiene Elementi grafici, Carattere, schermata, cerchio&#10;&#10;Descrizione generata automaticamente">
            <a:extLst>
              <a:ext uri="{FF2B5EF4-FFF2-40B4-BE49-F238E27FC236}">
                <a16:creationId xmlns:a16="http://schemas.microsoft.com/office/drawing/2014/main" id="{60BA798F-84B3-81B9-FE29-75B098668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3071" y="31596"/>
            <a:ext cx="540000" cy="607500"/>
          </a:xfrm>
          <a:prstGeom prst="rect">
            <a:avLst/>
          </a:prstGeom>
        </p:spPr>
      </p:pic>
    </p:spTree>
    <p:extLst>
      <p:ext uri="{BB962C8B-B14F-4D97-AF65-F5344CB8AC3E}">
        <p14:creationId xmlns:p14="http://schemas.microsoft.com/office/powerpoint/2010/main" val="22504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Elementi grafici, Carattere, schermata, cerchio&#10;&#10;Descrizione generata automaticamente">
            <a:extLst>
              <a:ext uri="{FF2B5EF4-FFF2-40B4-BE49-F238E27FC236}">
                <a16:creationId xmlns:a16="http://schemas.microsoft.com/office/drawing/2014/main" id="{53564D70-3550-F862-1D1C-BD344D45F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0" y="-19800"/>
            <a:ext cx="540000" cy="607500"/>
          </a:xfrm>
          <a:prstGeom prst="rect">
            <a:avLst/>
          </a:prstGeom>
        </p:spPr>
      </p:pic>
      <p:pic>
        <p:nvPicPr>
          <p:cNvPr id="7" name="Immagine 6" descr="Immagine che contiene emblema, simbolo, cerchio, arte&#10;&#10;Descrizione generata automaticamente">
            <a:extLst>
              <a:ext uri="{FF2B5EF4-FFF2-40B4-BE49-F238E27FC236}">
                <a16:creationId xmlns:a16="http://schemas.microsoft.com/office/drawing/2014/main" id="{9E7D24E0-F460-17D7-BF18-79D95EC83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8110" y="42902"/>
            <a:ext cx="540000" cy="482095"/>
          </a:xfrm>
          <a:prstGeom prst="rect">
            <a:avLst/>
          </a:prstGeom>
        </p:spPr>
      </p:pic>
      <p:sp>
        <p:nvSpPr>
          <p:cNvPr id="18" name="CasellaDiTesto 17">
            <a:extLst>
              <a:ext uri="{FF2B5EF4-FFF2-40B4-BE49-F238E27FC236}">
                <a16:creationId xmlns:a16="http://schemas.microsoft.com/office/drawing/2014/main" id="{C7A9C4AB-710D-19E5-7D27-EC1C5FFD024C}"/>
              </a:ext>
            </a:extLst>
          </p:cNvPr>
          <p:cNvSpPr txBox="1"/>
          <p:nvPr/>
        </p:nvSpPr>
        <p:spPr>
          <a:xfrm>
            <a:off x="6591300" y="426123"/>
            <a:ext cx="2720617" cy="461665"/>
          </a:xfrm>
          <a:prstGeom prst="rect">
            <a:avLst/>
          </a:prstGeom>
          <a:noFill/>
        </p:spPr>
        <p:txBody>
          <a:bodyPr wrap="none" rtlCol="0">
            <a:spAutoFit/>
          </a:bodyPr>
          <a:lstStyle/>
          <a:p>
            <a:r>
              <a:rPr lang="it-IT" sz="2400" dirty="0">
                <a:latin typeface="Arial Narrow" panose="020B0606020202030204" pitchFamily="34" charset="0"/>
              </a:rPr>
              <a:t>Analisi contagiati 2023</a:t>
            </a:r>
          </a:p>
        </p:txBody>
      </p:sp>
      <p:pic>
        <p:nvPicPr>
          <p:cNvPr id="22" name="Immagine 21">
            <a:extLst>
              <a:ext uri="{FF2B5EF4-FFF2-40B4-BE49-F238E27FC236}">
                <a16:creationId xmlns:a16="http://schemas.microsoft.com/office/drawing/2014/main" id="{BBAC30CA-7F92-12A3-0A6E-8BA011EB32C0}"/>
              </a:ext>
            </a:extLst>
          </p:cNvPr>
          <p:cNvPicPr>
            <a:picLocks/>
          </p:cNvPicPr>
          <p:nvPr/>
        </p:nvPicPr>
        <p:blipFill rotWithShape="1">
          <a:blip r:embed="rId4"/>
          <a:srcRect l="551"/>
          <a:stretch/>
        </p:blipFill>
        <p:spPr>
          <a:xfrm>
            <a:off x="2288360" y="423543"/>
            <a:ext cx="3807640" cy="2862322"/>
          </a:xfrm>
          <a:prstGeom prst="rect">
            <a:avLst/>
          </a:prstGeom>
        </p:spPr>
      </p:pic>
      <p:sp>
        <p:nvSpPr>
          <p:cNvPr id="25" name="CasellaDiTesto 24">
            <a:extLst>
              <a:ext uri="{FF2B5EF4-FFF2-40B4-BE49-F238E27FC236}">
                <a16:creationId xmlns:a16="http://schemas.microsoft.com/office/drawing/2014/main" id="{7555645E-475A-69F7-D5E0-9054D6FF6429}"/>
              </a:ext>
            </a:extLst>
          </p:cNvPr>
          <p:cNvSpPr txBox="1"/>
          <p:nvPr/>
        </p:nvSpPr>
        <p:spPr>
          <a:xfrm>
            <a:off x="6591300" y="954463"/>
            <a:ext cx="2969446" cy="1477328"/>
          </a:xfrm>
          <a:prstGeom prst="rect">
            <a:avLst/>
          </a:prstGeom>
          <a:noFill/>
        </p:spPr>
        <p:txBody>
          <a:bodyPr wrap="square" rtlCol="0">
            <a:spAutoFit/>
          </a:bodyPr>
          <a:lstStyle/>
          <a:p>
            <a:r>
              <a:rPr lang="it-IT" dirty="0"/>
              <a:t>Nel 2023 i contagi, dopo una prima fase di ribasso, hanno rimbalzato senza però affermare un massimo annuale. </a:t>
            </a:r>
          </a:p>
        </p:txBody>
      </p:sp>
      <p:pic>
        <p:nvPicPr>
          <p:cNvPr id="27" name="Immagine 26">
            <a:extLst>
              <a:ext uri="{FF2B5EF4-FFF2-40B4-BE49-F238E27FC236}">
                <a16:creationId xmlns:a16="http://schemas.microsoft.com/office/drawing/2014/main" id="{5DF0CA82-631D-1219-3AE0-ECC8ACEF8905}"/>
              </a:ext>
            </a:extLst>
          </p:cNvPr>
          <p:cNvPicPr>
            <a:picLocks/>
          </p:cNvPicPr>
          <p:nvPr/>
        </p:nvPicPr>
        <p:blipFill rotWithShape="1">
          <a:blip r:embed="rId5"/>
          <a:srcRect t="677"/>
          <a:stretch/>
        </p:blipFill>
        <p:spPr>
          <a:xfrm>
            <a:off x="2288360" y="3429000"/>
            <a:ext cx="3807640" cy="2862322"/>
          </a:xfrm>
          <a:prstGeom prst="rect">
            <a:avLst/>
          </a:prstGeom>
        </p:spPr>
      </p:pic>
      <p:sp>
        <p:nvSpPr>
          <p:cNvPr id="28" name="CasellaDiTesto 27">
            <a:extLst>
              <a:ext uri="{FF2B5EF4-FFF2-40B4-BE49-F238E27FC236}">
                <a16:creationId xmlns:a16="http://schemas.microsoft.com/office/drawing/2014/main" id="{37FC2D2E-B3B6-1EC5-9E62-3CCFAD1C1FF9}"/>
              </a:ext>
            </a:extLst>
          </p:cNvPr>
          <p:cNvSpPr txBox="1"/>
          <p:nvPr/>
        </p:nvSpPr>
        <p:spPr>
          <a:xfrm>
            <a:off x="6591300" y="3429000"/>
            <a:ext cx="2720617" cy="461665"/>
          </a:xfrm>
          <a:prstGeom prst="rect">
            <a:avLst/>
          </a:prstGeom>
          <a:noFill/>
        </p:spPr>
        <p:txBody>
          <a:bodyPr wrap="none" rtlCol="0">
            <a:spAutoFit/>
          </a:bodyPr>
          <a:lstStyle/>
          <a:p>
            <a:r>
              <a:rPr lang="it-IT" sz="2400" dirty="0">
                <a:latin typeface="Arial Narrow" panose="020B0606020202030204" pitchFamily="34" charset="0"/>
              </a:rPr>
              <a:t>Analisi contagiati 2021</a:t>
            </a:r>
          </a:p>
        </p:txBody>
      </p:sp>
      <p:sp>
        <p:nvSpPr>
          <p:cNvPr id="29" name="CasellaDiTesto 28">
            <a:extLst>
              <a:ext uri="{FF2B5EF4-FFF2-40B4-BE49-F238E27FC236}">
                <a16:creationId xmlns:a16="http://schemas.microsoft.com/office/drawing/2014/main" id="{F43952A8-C048-64A9-BF00-9B4F75FAD47A}"/>
              </a:ext>
            </a:extLst>
          </p:cNvPr>
          <p:cNvSpPr txBox="1"/>
          <p:nvPr/>
        </p:nvSpPr>
        <p:spPr>
          <a:xfrm>
            <a:off x="6591300" y="3957340"/>
            <a:ext cx="2969446" cy="1477328"/>
          </a:xfrm>
          <a:prstGeom prst="rect">
            <a:avLst/>
          </a:prstGeom>
          <a:noFill/>
        </p:spPr>
        <p:txBody>
          <a:bodyPr wrap="square" rtlCol="0">
            <a:spAutoFit/>
          </a:bodyPr>
          <a:lstStyle/>
          <a:p>
            <a:r>
              <a:rPr lang="it-IT" dirty="0"/>
              <a:t>Aggiungendo come metro di paragone il 2021, notiamo un andamento similare, con la differenza che il rimbalzo stabilisce i massimi dell’anno. </a:t>
            </a:r>
          </a:p>
        </p:txBody>
      </p:sp>
    </p:spTree>
    <p:extLst>
      <p:ext uri="{BB962C8B-B14F-4D97-AF65-F5344CB8AC3E}">
        <p14:creationId xmlns:p14="http://schemas.microsoft.com/office/powerpoint/2010/main" val="188247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Elementi grafici, Carattere, schermata, cerchio&#10;&#10;Descrizione generata automaticamente">
            <a:extLst>
              <a:ext uri="{FF2B5EF4-FFF2-40B4-BE49-F238E27FC236}">
                <a16:creationId xmlns:a16="http://schemas.microsoft.com/office/drawing/2014/main" id="{53564D70-3550-F862-1D1C-BD344D45F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0" y="-19800"/>
            <a:ext cx="540000" cy="607500"/>
          </a:xfrm>
          <a:prstGeom prst="rect">
            <a:avLst/>
          </a:prstGeom>
        </p:spPr>
      </p:pic>
      <p:pic>
        <p:nvPicPr>
          <p:cNvPr id="7" name="Immagine 6" descr="Immagine che contiene emblema, simbolo, cerchio, arte&#10;&#10;Descrizione generata automaticamente">
            <a:extLst>
              <a:ext uri="{FF2B5EF4-FFF2-40B4-BE49-F238E27FC236}">
                <a16:creationId xmlns:a16="http://schemas.microsoft.com/office/drawing/2014/main" id="{9E7D24E0-F460-17D7-BF18-79D95EC83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8110" y="42902"/>
            <a:ext cx="540000" cy="482095"/>
          </a:xfrm>
          <a:prstGeom prst="rect">
            <a:avLst/>
          </a:prstGeom>
        </p:spPr>
      </p:pic>
      <p:sp>
        <p:nvSpPr>
          <p:cNvPr id="18" name="CasellaDiTesto 17">
            <a:extLst>
              <a:ext uri="{FF2B5EF4-FFF2-40B4-BE49-F238E27FC236}">
                <a16:creationId xmlns:a16="http://schemas.microsoft.com/office/drawing/2014/main" id="{C7A9C4AB-710D-19E5-7D27-EC1C5FFD024C}"/>
              </a:ext>
            </a:extLst>
          </p:cNvPr>
          <p:cNvSpPr txBox="1"/>
          <p:nvPr/>
        </p:nvSpPr>
        <p:spPr>
          <a:xfrm>
            <a:off x="6734175" y="1997839"/>
            <a:ext cx="3015569" cy="461665"/>
          </a:xfrm>
          <a:prstGeom prst="rect">
            <a:avLst/>
          </a:prstGeom>
          <a:noFill/>
        </p:spPr>
        <p:txBody>
          <a:bodyPr wrap="none" rtlCol="0">
            <a:spAutoFit/>
          </a:bodyPr>
          <a:lstStyle/>
          <a:p>
            <a:r>
              <a:rPr lang="it-IT" sz="2400" dirty="0">
                <a:latin typeface="Arial Narrow" panose="020B0606020202030204" pitchFamily="34" charset="0"/>
              </a:rPr>
              <a:t>Analisi vaccinazioni 2023</a:t>
            </a:r>
          </a:p>
        </p:txBody>
      </p:sp>
      <p:sp>
        <p:nvSpPr>
          <p:cNvPr id="25" name="CasellaDiTesto 24">
            <a:extLst>
              <a:ext uri="{FF2B5EF4-FFF2-40B4-BE49-F238E27FC236}">
                <a16:creationId xmlns:a16="http://schemas.microsoft.com/office/drawing/2014/main" id="{7555645E-475A-69F7-D5E0-9054D6FF6429}"/>
              </a:ext>
            </a:extLst>
          </p:cNvPr>
          <p:cNvSpPr txBox="1"/>
          <p:nvPr/>
        </p:nvSpPr>
        <p:spPr>
          <a:xfrm>
            <a:off x="6734174" y="2526179"/>
            <a:ext cx="3807639" cy="1754326"/>
          </a:xfrm>
          <a:prstGeom prst="rect">
            <a:avLst/>
          </a:prstGeom>
          <a:noFill/>
        </p:spPr>
        <p:txBody>
          <a:bodyPr wrap="square" rtlCol="0">
            <a:spAutoFit/>
          </a:bodyPr>
          <a:lstStyle/>
          <a:p>
            <a:r>
              <a:rPr lang="it-IT" dirty="0">
                <a:latin typeface="Arial Narrow" panose="020B0606020202030204" pitchFamily="34" charset="0"/>
              </a:rPr>
              <a:t>Tramite questo grafico si può notare come il 2023 presenti un progressivo azzeramento delle vaccinazioni in Italia. Vediamo infatti che da gennaio 2023 il numero di vaccinazioni sia calato progressivamente, tendendo allo zero.</a:t>
            </a:r>
          </a:p>
        </p:txBody>
      </p:sp>
      <p:pic>
        <p:nvPicPr>
          <p:cNvPr id="2" name="Immagine 1">
            <a:extLst>
              <a:ext uri="{FF2B5EF4-FFF2-40B4-BE49-F238E27FC236}">
                <a16:creationId xmlns:a16="http://schemas.microsoft.com/office/drawing/2014/main" id="{60CA3375-343B-E006-3229-F51390085101}"/>
              </a:ext>
            </a:extLst>
          </p:cNvPr>
          <p:cNvPicPr>
            <a:picLocks noChangeAspect="1"/>
          </p:cNvPicPr>
          <p:nvPr/>
        </p:nvPicPr>
        <p:blipFill>
          <a:blip r:embed="rId4"/>
          <a:stretch>
            <a:fillRect/>
          </a:stretch>
        </p:blipFill>
        <p:spPr>
          <a:xfrm>
            <a:off x="2288360" y="1997839"/>
            <a:ext cx="3807640" cy="2862322"/>
          </a:xfrm>
          <a:prstGeom prst="rect">
            <a:avLst/>
          </a:prstGeom>
        </p:spPr>
      </p:pic>
    </p:spTree>
    <p:extLst>
      <p:ext uri="{BB962C8B-B14F-4D97-AF65-F5344CB8AC3E}">
        <p14:creationId xmlns:p14="http://schemas.microsoft.com/office/powerpoint/2010/main" val="331565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F084661-74FC-9270-9D81-44007F2FC233}"/>
              </a:ext>
            </a:extLst>
          </p:cNvPr>
          <p:cNvSpPr txBox="1"/>
          <p:nvPr/>
        </p:nvSpPr>
        <p:spPr>
          <a:xfrm>
            <a:off x="4153801" y="695751"/>
            <a:ext cx="3884397" cy="830997"/>
          </a:xfrm>
          <a:prstGeom prst="rect">
            <a:avLst/>
          </a:prstGeom>
          <a:noFill/>
        </p:spPr>
        <p:txBody>
          <a:bodyPr wrap="none" rtlCol="0">
            <a:spAutoFit/>
          </a:bodyPr>
          <a:lstStyle/>
          <a:p>
            <a:r>
              <a:rPr lang="it-IT" sz="4800" dirty="0">
                <a:latin typeface="Arial Narrow" panose="020B0606020202030204" pitchFamily="34" charset="0"/>
              </a:rPr>
              <a:t>CONCLUSIONE</a:t>
            </a:r>
          </a:p>
        </p:txBody>
      </p:sp>
      <p:sp>
        <p:nvSpPr>
          <p:cNvPr id="5" name="Segnaposto contenuto 4">
            <a:extLst>
              <a:ext uri="{FF2B5EF4-FFF2-40B4-BE49-F238E27FC236}">
                <a16:creationId xmlns:a16="http://schemas.microsoft.com/office/drawing/2014/main" id="{BF3B5739-6AD6-7CCC-1518-48E299F123E2}"/>
              </a:ext>
            </a:extLst>
          </p:cNvPr>
          <p:cNvSpPr>
            <a:spLocks noGrp="1"/>
          </p:cNvSpPr>
          <p:nvPr>
            <p:ph sz="half" idx="2"/>
          </p:nvPr>
        </p:nvSpPr>
        <p:spPr>
          <a:xfrm>
            <a:off x="1158239" y="2287059"/>
            <a:ext cx="4937760" cy="3378200"/>
          </a:xfrm>
        </p:spPr>
        <p:txBody>
          <a:bodyPr>
            <a:normAutofit fontScale="92500" lnSpcReduction="10000"/>
          </a:bodyPr>
          <a:lstStyle/>
          <a:p>
            <a:r>
              <a:rPr lang="it-IT" dirty="0"/>
              <a:t>Riassumendo le nostre analisi:</a:t>
            </a:r>
          </a:p>
          <a:p>
            <a:pPr>
              <a:buFont typeface="Arial" panose="020B0604020202020204" pitchFamily="34" charset="0"/>
              <a:buChar char="•"/>
            </a:pPr>
            <a:r>
              <a:rPr lang="it-IT" dirty="0"/>
              <a:t> Conoscendo gli andamenti dei contagiati del 2021 e del 2023, dubitiamo che si possa verificare un picco di contagiati come quello raggiunto nel 2021. Questo perché il trend dell’ultimo anno non sta confermando un nuovo massimo.</a:t>
            </a:r>
          </a:p>
          <a:p>
            <a:pPr>
              <a:buFont typeface="Arial" panose="020B0604020202020204" pitchFamily="34" charset="0"/>
              <a:buChar char="•"/>
            </a:pPr>
            <a:r>
              <a:rPr lang="it-IT" dirty="0"/>
              <a:t> Analizzando la quantità di vaccini effettuati nel 2023, abbiamo notato come questi ultimi siano molto vicini allo zero. Riteniamo pertanto che un nuovo vaccino non susciterebbe particolare popolarità nei cittadini italiani.</a:t>
            </a:r>
          </a:p>
        </p:txBody>
      </p:sp>
      <p:sp>
        <p:nvSpPr>
          <p:cNvPr id="6" name="Segnaposto testo 5">
            <a:extLst>
              <a:ext uri="{FF2B5EF4-FFF2-40B4-BE49-F238E27FC236}">
                <a16:creationId xmlns:a16="http://schemas.microsoft.com/office/drawing/2014/main" id="{E21096F1-91DF-32E6-FBAC-68E1D693D842}"/>
              </a:ext>
            </a:extLst>
          </p:cNvPr>
          <p:cNvSpPr>
            <a:spLocks noGrp="1"/>
          </p:cNvSpPr>
          <p:nvPr>
            <p:ph type="body" sz="quarter" idx="3"/>
          </p:nvPr>
        </p:nvSpPr>
        <p:spPr>
          <a:xfrm>
            <a:off x="7654925" y="2692718"/>
            <a:ext cx="2108200" cy="736282"/>
          </a:xfrm>
        </p:spPr>
        <p:txBody>
          <a:bodyPr/>
          <a:lstStyle/>
          <a:p>
            <a:r>
              <a:rPr lang="it-IT" dirty="0"/>
              <a:t>Nuovo vaccino?</a:t>
            </a:r>
          </a:p>
        </p:txBody>
      </p:sp>
      <p:pic>
        <p:nvPicPr>
          <p:cNvPr id="8" name="Segnaposto contenuto 7">
            <a:extLst>
              <a:ext uri="{FF2B5EF4-FFF2-40B4-BE49-F238E27FC236}">
                <a16:creationId xmlns:a16="http://schemas.microsoft.com/office/drawing/2014/main" id="{E6DC20ED-3C4E-F099-5CB0-D410FD6F2C6C}"/>
              </a:ext>
            </a:extLst>
          </p:cNvPr>
          <p:cNvPicPr>
            <a:picLocks noGrp="1" noChangeAspect="1"/>
          </p:cNvPicPr>
          <p:nvPr>
            <p:ph sz="quarter" idx="4"/>
          </p:nvPr>
        </p:nvPicPr>
        <p:blipFill>
          <a:blip r:embed="rId2"/>
          <a:stretch>
            <a:fillRect/>
          </a:stretch>
        </p:blipFill>
        <p:spPr>
          <a:xfrm>
            <a:off x="7885112" y="3429000"/>
            <a:ext cx="1647825" cy="1647825"/>
          </a:xfrm>
          <a:prstGeom prst="rect">
            <a:avLst/>
          </a:prstGeom>
        </p:spPr>
      </p:pic>
      <p:pic>
        <p:nvPicPr>
          <p:cNvPr id="9" name="Immagine 8" descr="Immagine che contiene Elementi grafici, Carattere, schermata, cerchio&#10;&#10;Descrizione generata automaticamente">
            <a:extLst>
              <a:ext uri="{FF2B5EF4-FFF2-40B4-BE49-F238E27FC236}">
                <a16:creationId xmlns:a16="http://schemas.microsoft.com/office/drawing/2014/main" id="{192BBA22-1F28-9BE5-BAFF-A68A52420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 y="-19800"/>
            <a:ext cx="540000" cy="607500"/>
          </a:xfrm>
          <a:prstGeom prst="rect">
            <a:avLst/>
          </a:prstGeom>
        </p:spPr>
      </p:pic>
      <p:pic>
        <p:nvPicPr>
          <p:cNvPr id="10" name="Immagine 9" descr="Immagine che contiene emblema, simbolo, cerchio, arte&#10;&#10;Descrizione generata automaticamente">
            <a:extLst>
              <a:ext uri="{FF2B5EF4-FFF2-40B4-BE49-F238E27FC236}">
                <a16:creationId xmlns:a16="http://schemas.microsoft.com/office/drawing/2014/main" id="{5019F15C-3083-CC5B-77E9-E8CDE4187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8110" y="42902"/>
            <a:ext cx="540000" cy="482095"/>
          </a:xfrm>
          <a:prstGeom prst="rect">
            <a:avLst/>
          </a:prstGeom>
        </p:spPr>
      </p:pic>
    </p:spTree>
    <p:extLst>
      <p:ext uri="{BB962C8B-B14F-4D97-AF65-F5344CB8AC3E}">
        <p14:creationId xmlns:p14="http://schemas.microsoft.com/office/powerpoint/2010/main" val="1040039006"/>
      </p:ext>
    </p:extLst>
  </p:cSld>
  <p:clrMapOvr>
    <a:masterClrMapping/>
  </p:clrMapOvr>
</p:sld>
</file>

<file path=ppt/theme/theme1.xml><?xml version="1.0" encoding="utf-8"?>
<a:theme xmlns:a="http://schemas.openxmlformats.org/drawingml/2006/main" name="Retrospettiv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TM04033937[[fn=Scia di vapore]]</Template>
  <TotalTime>0</TotalTime>
  <Words>181</Words>
  <Application>Microsoft Office PowerPoint</Application>
  <PresentationFormat>Widescreen</PresentationFormat>
  <Paragraphs>13</Paragraphs>
  <Slides>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vt:i4>
      </vt:variant>
    </vt:vector>
  </HeadingPairs>
  <TitlesOfParts>
    <vt:vector size="9" baseType="lpstr">
      <vt:lpstr>Arial</vt:lpstr>
      <vt:lpstr>Arial Narrow</vt:lpstr>
      <vt:lpstr>Calibri</vt:lpstr>
      <vt:lpstr>Calibri Light</vt:lpstr>
      <vt:lpstr>Retrospettivo</vt:lpstr>
      <vt:lpstr>ANALISI COVID-19</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COVID-19</dc:title>
  <dc:creator>Stefano Bertaccini</dc:creator>
  <cp:lastModifiedBy>Stefano Bertaccini</cp:lastModifiedBy>
  <cp:revision>1</cp:revision>
  <dcterms:created xsi:type="dcterms:W3CDTF">2024-01-26T15:46:48Z</dcterms:created>
  <dcterms:modified xsi:type="dcterms:W3CDTF">2024-01-26T18:01:50Z</dcterms:modified>
</cp:coreProperties>
</file>