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3" r:id="rId5"/>
    <p:sldId id="262" r:id="rId6"/>
    <p:sldId id="264" r:id="rId7"/>
    <p:sldId id="265" r:id="rId8"/>
    <p:sldId id="266" r:id="rId9"/>
    <p:sldId id="267" r:id="rId10"/>
    <p:sldId id="269" r:id="rId11"/>
    <p:sldId id="271" r:id="rId12"/>
    <p:sldId id="272" r:id="rId13"/>
    <p:sldId id="273" r:id="rId14"/>
    <p:sldId id="274" r:id="rId15"/>
    <p:sldId id="275" r:id="rId16"/>
    <p:sldId id="276" r:id="rId17"/>
    <p:sldId id="277" r:id="rId18"/>
    <p:sldId id="278" r:id="rId19"/>
    <p:sldId id="279" r:id="rId20"/>
    <p:sldId id="280" r:id="rId21"/>
    <p:sldId id="284"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D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6"/>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0758E6-B752-6043-95AD-1B4E1F777606}" type="doc">
      <dgm:prSet loTypeId="urn:microsoft.com/office/officeart/2005/8/layout/pyramid1" loCatId="" qsTypeId="urn:microsoft.com/office/officeart/2005/8/quickstyle/3d5" qsCatId="3D" csTypeId="urn:microsoft.com/office/officeart/2005/8/colors/accent1_2" csCatId="accent1" phldr="1"/>
      <dgm:spPr/>
    </dgm:pt>
    <dgm:pt modelId="{31D33D8C-B7F4-F94D-9512-673AB463BC39}">
      <dgm:prSet phldrT="[Testo]" custT="1"/>
      <dgm:spPr>
        <a:solidFill>
          <a:schemeClr val="tx2">
            <a:lumMod val="75000"/>
          </a:schemeClr>
        </a:solidFill>
        <a:ln>
          <a:solidFill>
            <a:schemeClr val="tx2">
              <a:lumMod val="50000"/>
            </a:schemeClr>
          </a:solidFill>
        </a:ln>
      </dgm:spPr>
      <dgm:t>
        <a:bodyPr/>
        <a:lstStyle/>
        <a:p>
          <a:br>
            <a:rPr lang="it-IT" sz="1400" dirty="0"/>
          </a:br>
          <a:br>
            <a:rPr lang="it-IT" sz="1400" dirty="0"/>
          </a:br>
          <a:r>
            <a:rPr lang="it-IT" sz="1800" dirty="0"/>
            <a:t>WONT</a:t>
          </a:r>
          <a:endParaRPr lang="it-IT" sz="2000" dirty="0"/>
        </a:p>
      </dgm:t>
    </dgm:pt>
    <dgm:pt modelId="{795AD0C2-0383-0541-B68E-4662470A0C6F}" type="parTrans" cxnId="{DFF0CD0E-345A-514E-965D-FD6DE1EFC29A}">
      <dgm:prSet/>
      <dgm:spPr/>
      <dgm:t>
        <a:bodyPr/>
        <a:lstStyle/>
        <a:p>
          <a:endParaRPr lang="it-IT"/>
        </a:p>
      </dgm:t>
    </dgm:pt>
    <dgm:pt modelId="{9DE464F6-12F1-7C44-9B3D-8A64306962EE}" type="sibTrans" cxnId="{DFF0CD0E-345A-514E-965D-FD6DE1EFC29A}">
      <dgm:prSet/>
      <dgm:spPr/>
      <dgm:t>
        <a:bodyPr/>
        <a:lstStyle/>
        <a:p>
          <a:endParaRPr lang="it-IT"/>
        </a:p>
      </dgm:t>
    </dgm:pt>
    <dgm:pt modelId="{71265047-4CF9-4A46-995B-F3875F0D245B}">
      <dgm:prSet phldrT="[Testo]" custT="1"/>
      <dgm:spPr>
        <a:solidFill>
          <a:schemeClr val="tx2">
            <a:lumMod val="75000"/>
          </a:schemeClr>
        </a:solidFill>
        <a:ln>
          <a:solidFill>
            <a:schemeClr val="tx2">
              <a:lumMod val="50000"/>
            </a:schemeClr>
          </a:solidFill>
        </a:ln>
      </dgm:spPr>
      <dgm:t>
        <a:bodyPr/>
        <a:lstStyle/>
        <a:p>
          <a:r>
            <a:rPr lang="it-IT" sz="3200" dirty="0"/>
            <a:t>COULD</a:t>
          </a:r>
        </a:p>
      </dgm:t>
    </dgm:pt>
    <dgm:pt modelId="{221436D4-7AD5-C540-AA53-F3146E972CC4}" type="parTrans" cxnId="{235BE4FC-4DC7-D444-ACFB-7A6BDCC33D49}">
      <dgm:prSet/>
      <dgm:spPr/>
      <dgm:t>
        <a:bodyPr/>
        <a:lstStyle/>
        <a:p>
          <a:endParaRPr lang="it-IT"/>
        </a:p>
      </dgm:t>
    </dgm:pt>
    <dgm:pt modelId="{47556FD0-41EB-AE41-BB38-B1A14F9C9C39}" type="sibTrans" cxnId="{235BE4FC-4DC7-D444-ACFB-7A6BDCC33D49}">
      <dgm:prSet/>
      <dgm:spPr/>
      <dgm:t>
        <a:bodyPr/>
        <a:lstStyle/>
        <a:p>
          <a:endParaRPr lang="it-IT"/>
        </a:p>
      </dgm:t>
    </dgm:pt>
    <dgm:pt modelId="{6B301A6A-0006-3940-AEAE-EBEE411093E2}">
      <dgm:prSet phldrT="[Testo]" custT="1"/>
      <dgm:spPr>
        <a:solidFill>
          <a:schemeClr val="tx2">
            <a:lumMod val="75000"/>
          </a:schemeClr>
        </a:solidFill>
        <a:ln>
          <a:solidFill>
            <a:schemeClr val="tx2">
              <a:lumMod val="50000"/>
            </a:schemeClr>
          </a:solidFill>
        </a:ln>
      </dgm:spPr>
      <dgm:t>
        <a:bodyPr/>
        <a:lstStyle/>
        <a:p>
          <a:r>
            <a:rPr lang="it-IT" sz="8800" dirty="0"/>
            <a:t>MUST</a:t>
          </a:r>
          <a:endParaRPr lang="it-IT" sz="6500" dirty="0"/>
        </a:p>
      </dgm:t>
    </dgm:pt>
    <dgm:pt modelId="{8B77BADE-D77C-444C-9F0B-DFBA32A03F6D}" type="parTrans" cxnId="{68E90C05-33D4-4B44-A88A-E1211431E26A}">
      <dgm:prSet/>
      <dgm:spPr/>
      <dgm:t>
        <a:bodyPr/>
        <a:lstStyle/>
        <a:p>
          <a:endParaRPr lang="it-IT"/>
        </a:p>
      </dgm:t>
    </dgm:pt>
    <dgm:pt modelId="{AD2A2F4F-4C76-6648-9761-0E3C3EE8BC9B}" type="sibTrans" cxnId="{68E90C05-33D4-4B44-A88A-E1211431E26A}">
      <dgm:prSet/>
      <dgm:spPr/>
      <dgm:t>
        <a:bodyPr/>
        <a:lstStyle/>
        <a:p>
          <a:endParaRPr lang="it-IT"/>
        </a:p>
      </dgm:t>
    </dgm:pt>
    <dgm:pt modelId="{A6CAF3D3-DD91-2B42-B829-5DC54AC34C75}">
      <dgm:prSet custT="1"/>
      <dgm:spPr>
        <a:solidFill>
          <a:schemeClr val="tx2">
            <a:lumMod val="75000"/>
          </a:schemeClr>
        </a:solidFill>
        <a:ln>
          <a:solidFill>
            <a:schemeClr val="tx2">
              <a:lumMod val="50000"/>
            </a:schemeClr>
          </a:solidFill>
        </a:ln>
      </dgm:spPr>
      <dgm:t>
        <a:bodyPr/>
        <a:lstStyle/>
        <a:p>
          <a:r>
            <a:rPr lang="it-IT" sz="5400" dirty="0"/>
            <a:t>SHOULD</a:t>
          </a:r>
          <a:endParaRPr lang="it-IT" sz="4000" dirty="0"/>
        </a:p>
      </dgm:t>
    </dgm:pt>
    <dgm:pt modelId="{E65BD9E6-BE04-5248-A174-7F889B4DFEEA}" type="parTrans" cxnId="{1097504F-8A03-7642-BFA2-BB91F7D3059B}">
      <dgm:prSet/>
      <dgm:spPr/>
      <dgm:t>
        <a:bodyPr/>
        <a:lstStyle/>
        <a:p>
          <a:endParaRPr lang="it-IT"/>
        </a:p>
      </dgm:t>
    </dgm:pt>
    <dgm:pt modelId="{5DA97568-422C-6D48-B7AE-682EEBFCA47B}" type="sibTrans" cxnId="{1097504F-8A03-7642-BFA2-BB91F7D3059B}">
      <dgm:prSet/>
      <dgm:spPr/>
      <dgm:t>
        <a:bodyPr/>
        <a:lstStyle/>
        <a:p>
          <a:endParaRPr lang="it-IT"/>
        </a:p>
      </dgm:t>
    </dgm:pt>
    <dgm:pt modelId="{9F7C8CD5-F0B3-D241-890E-4BBA68D0591B}" type="pres">
      <dgm:prSet presAssocID="{190758E6-B752-6043-95AD-1B4E1F777606}" presName="Name0" presStyleCnt="0">
        <dgm:presLayoutVars>
          <dgm:dir/>
          <dgm:animLvl val="lvl"/>
          <dgm:resizeHandles val="exact"/>
        </dgm:presLayoutVars>
      </dgm:prSet>
      <dgm:spPr/>
    </dgm:pt>
    <dgm:pt modelId="{3FC10FE3-9F8F-7842-9384-A9DAA2BBC5AB}" type="pres">
      <dgm:prSet presAssocID="{31D33D8C-B7F4-F94D-9512-673AB463BC39}" presName="Name8" presStyleCnt="0"/>
      <dgm:spPr/>
    </dgm:pt>
    <dgm:pt modelId="{7A72AE0E-5937-FA4F-9C22-1A6F0AD2D41F}" type="pres">
      <dgm:prSet presAssocID="{31D33D8C-B7F4-F94D-9512-673AB463BC39}" presName="level" presStyleLbl="node1" presStyleIdx="0" presStyleCnt="4">
        <dgm:presLayoutVars>
          <dgm:chMax val="1"/>
          <dgm:bulletEnabled val="1"/>
        </dgm:presLayoutVars>
      </dgm:prSet>
      <dgm:spPr/>
    </dgm:pt>
    <dgm:pt modelId="{9FAE0572-D67D-264A-B3DE-8E6FEC13EF92}" type="pres">
      <dgm:prSet presAssocID="{31D33D8C-B7F4-F94D-9512-673AB463BC39}" presName="levelTx" presStyleLbl="revTx" presStyleIdx="0" presStyleCnt="0">
        <dgm:presLayoutVars>
          <dgm:chMax val="1"/>
          <dgm:bulletEnabled val="1"/>
        </dgm:presLayoutVars>
      </dgm:prSet>
      <dgm:spPr/>
    </dgm:pt>
    <dgm:pt modelId="{E9D332EC-73D9-CA48-AFE3-8A92862546BB}" type="pres">
      <dgm:prSet presAssocID="{71265047-4CF9-4A46-995B-F3875F0D245B}" presName="Name8" presStyleCnt="0"/>
      <dgm:spPr/>
    </dgm:pt>
    <dgm:pt modelId="{044769CE-2BF6-C142-8E7D-FA9A5883B7C6}" type="pres">
      <dgm:prSet presAssocID="{71265047-4CF9-4A46-995B-F3875F0D245B}" presName="level" presStyleLbl="node1" presStyleIdx="1" presStyleCnt="4">
        <dgm:presLayoutVars>
          <dgm:chMax val="1"/>
          <dgm:bulletEnabled val="1"/>
        </dgm:presLayoutVars>
      </dgm:prSet>
      <dgm:spPr/>
    </dgm:pt>
    <dgm:pt modelId="{C5CA6F2A-7BD1-AF47-B465-A924793A7C7E}" type="pres">
      <dgm:prSet presAssocID="{71265047-4CF9-4A46-995B-F3875F0D245B}" presName="levelTx" presStyleLbl="revTx" presStyleIdx="0" presStyleCnt="0">
        <dgm:presLayoutVars>
          <dgm:chMax val="1"/>
          <dgm:bulletEnabled val="1"/>
        </dgm:presLayoutVars>
      </dgm:prSet>
      <dgm:spPr/>
    </dgm:pt>
    <dgm:pt modelId="{99ABA820-16AA-DE4C-9F2E-C33626CD8C8D}" type="pres">
      <dgm:prSet presAssocID="{A6CAF3D3-DD91-2B42-B829-5DC54AC34C75}" presName="Name8" presStyleCnt="0"/>
      <dgm:spPr/>
    </dgm:pt>
    <dgm:pt modelId="{39BDAFAF-1DAD-774C-A359-156A105600AF}" type="pres">
      <dgm:prSet presAssocID="{A6CAF3D3-DD91-2B42-B829-5DC54AC34C75}" presName="level" presStyleLbl="node1" presStyleIdx="2" presStyleCnt="4">
        <dgm:presLayoutVars>
          <dgm:chMax val="1"/>
          <dgm:bulletEnabled val="1"/>
        </dgm:presLayoutVars>
      </dgm:prSet>
      <dgm:spPr/>
    </dgm:pt>
    <dgm:pt modelId="{5F53D5C3-2FA5-184F-8D34-B736B6BAAAF2}" type="pres">
      <dgm:prSet presAssocID="{A6CAF3D3-DD91-2B42-B829-5DC54AC34C75}" presName="levelTx" presStyleLbl="revTx" presStyleIdx="0" presStyleCnt="0">
        <dgm:presLayoutVars>
          <dgm:chMax val="1"/>
          <dgm:bulletEnabled val="1"/>
        </dgm:presLayoutVars>
      </dgm:prSet>
      <dgm:spPr/>
    </dgm:pt>
    <dgm:pt modelId="{8EEF8977-487D-1141-B0C5-57D6460AA595}" type="pres">
      <dgm:prSet presAssocID="{6B301A6A-0006-3940-AEAE-EBEE411093E2}" presName="Name8" presStyleCnt="0"/>
      <dgm:spPr/>
    </dgm:pt>
    <dgm:pt modelId="{269FE11B-6B20-CC45-AFF1-9E2DC0DFD783}" type="pres">
      <dgm:prSet presAssocID="{6B301A6A-0006-3940-AEAE-EBEE411093E2}" presName="level" presStyleLbl="node1" presStyleIdx="3" presStyleCnt="4">
        <dgm:presLayoutVars>
          <dgm:chMax val="1"/>
          <dgm:bulletEnabled val="1"/>
        </dgm:presLayoutVars>
      </dgm:prSet>
      <dgm:spPr/>
    </dgm:pt>
    <dgm:pt modelId="{DBF42E11-8B8B-B34D-B93D-B63B090220C5}" type="pres">
      <dgm:prSet presAssocID="{6B301A6A-0006-3940-AEAE-EBEE411093E2}" presName="levelTx" presStyleLbl="revTx" presStyleIdx="0" presStyleCnt="0">
        <dgm:presLayoutVars>
          <dgm:chMax val="1"/>
          <dgm:bulletEnabled val="1"/>
        </dgm:presLayoutVars>
      </dgm:prSet>
      <dgm:spPr/>
    </dgm:pt>
  </dgm:ptLst>
  <dgm:cxnLst>
    <dgm:cxn modelId="{0FE5E202-8FC3-6A4E-8C3E-C889BCDA3595}" type="presOf" srcId="{A6CAF3D3-DD91-2B42-B829-5DC54AC34C75}" destId="{5F53D5C3-2FA5-184F-8D34-B736B6BAAAF2}" srcOrd="1" destOrd="0" presId="urn:microsoft.com/office/officeart/2005/8/layout/pyramid1"/>
    <dgm:cxn modelId="{68E90C05-33D4-4B44-A88A-E1211431E26A}" srcId="{190758E6-B752-6043-95AD-1B4E1F777606}" destId="{6B301A6A-0006-3940-AEAE-EBEE411093E2}" srcOrd="3" destOrd="0" parTransId="{8B77BADE-D77C-444C-9F0B-DFBA32A03F6D}" sibTransId="{AD2A2F4F-4C76-6648-9761-0E3C3EE8BC9B}"/>
    <dgm:cxn modelId="{DFF0CD0E-345A-514E-965D-FD6DE1EFC29A}" srcId="{190758E6-B752-6043-95AD-1B4E1F777606}" destId="{31D33D8C-B7F4-F94D-9512-673AB463BC39}" srcOrd="0" destOrd="0" parTransId="{795AD0C2-0383-0541-B68E-4662470A0C6F}" sibTransId="{9DE464F6-12F1-7C44-9B3D-8A64306962EE}"/>
    <dgm:cxn modelId="{44876531-F290-C94E-B8E1-1FAB10B668F4}" type="presOf" srcId="{31D33D8C-B7F4-F94D-9512-673AB463BC39}" destId="{7A72AE0E-5937-FA4F-9C22-1A6F0AD2D41F}" srcOrd="0" destOrd="0" presId="urn:microsoft.com/office/officeart/2005/8/layout/pyramid1"/>
    <dgm:cxn modelId="{20EC853D-B118-3F4C-99E5-CDA927223296}" type="presOf" srcId="{71265047-4CF9-4A46-995B-F3875F0D245B}" destId="{C5CA6F2A-7BD1-AF47-B465-A924793A7C7E}" srcOrd="1" destOrd="0" presId="urn:microsoft.com/office/officeart/2005/8/layout/pyramid1"/>
    <dgm:cxn modelId="{F58A5346-8E56-CA40-9ADB-CE36C5C75DF5}" type="presOf" srcId="{190758E6-B752-6043-95AD-1B4E1F777606}" destId="{9F7C8CD5-F0B3-D241-890E-4BBA68D0591B}" srcOrd="0" destOrd="0" presId="urn:microsoft.com/office/officeart/2005/8/layout/pyramid1"/>
    <dgm:cxn modelId="{1097504F-8A03-7642-BFA2-BB91F7D3059B}" srcId="{190758E6-B752-6043-95AD-1B4E1F777606}" destId="{A6CAF3D3-DD91-2B42-B829-5DC54AC34C75}" srcOrd="2" destOrd="0" parTransId="{E65BD9E6-BE04-5248-A174-7F889B4DFEEA}" sibTransId="{5DA97568-422C-6D48-B7AE-682EEBFCA47B}"/>
    <dgm:cxn modelId="{ECA3E74F-42D7-6142-BC01-18D60CDBDA90}" type="presOf" srcId="{71265047-4CF9-4A46-995B-F3875F0D245B}" destId="{044769CE-2BF6-C142-8E7D-FA9A5883B7C6}" srcOrd="0" destOrd="0" presId="urn:microsoft.com/office/officeart/2005/8/layout/pyramid1"/>
    <dgm:cxn modelId="{EC2C5652-99A6-CD46-8877-9011E8111284}" type="presOf" srcId="{A6CAF3D3-DD91-2B42-B829-5DC54AC34C75}" destId="{39BDAFAF-1DAD-774C-A359-156A105600AF}" srcOrd="0" destOrd="0" presId="urn:microsoft.com/office/officeart/2005/8/layout/pyramid1"/>
    <dgm:cxn modelId="{4ECDD352-63A0-864A-9EAB-C4E851645467}" type="presOf" srcId="{6B301A6A-0006-3940-AEAE-EBEE411093E2}" destId="{269FE11B-6B20-CC45-AFF1-9E2DC0DFD783}" srcOrd="0" destOrd="0" presId="urn:microsoft.com/office/officeart/2005/8/layout/pyramid1"/>
    <dgm:cxn modelId="{F69EAE67-1018-7D45-A79A-C1B8C7BAC14F}" type="presOf" srcId="{6B301A6A-0006-3940-AEAE-EBEE411093E2}" destId="{DBF42E11-8B8B-B34D-B93D-B63B090220C5}" srcOrd="1" destOrd="0" presId="urn:microsoft.com/office/officeart/2005/8/layout/pyramid1"/>
    <dgm:cxn modelId="{FDFBCEE1-9C8A-FB49-96DC-247E4E39A688}" type="presOf" srcId="{31D33D8C-B7F4-F94D-9512-673AB463BC39}" destId="{9FAE0572-D67D-264A-B3DE-8E6FEC13EF92}" srcOrd="1" destOrd="0" presId="urn:microsoft.com/office/officeart/2005/8/layout/pyramid1"/>
    <dgm:cxn modelId="{235BE4FC-4DC7-D444-ACFB-7A6BDCC33D49}" srcId="{190758E6-B752-6043-95AD-1B4E1F777606}" destId="{71265047-4CF9-4A46-995B-F3875F0D245B}" srcOrd="1" destOrd="0" parTransId="{221436D4-7AD5-C540-AA53-F3146E972CC4}" sibTransId="{47556FD0-41EB-AE41-BB38-B1A14F9C9C39}"/>
    <dgm:cxn modelId="{4444A225-FC00-194C-8D08-4BC9B3FB5F7A}" type="presParOf" srcId="{9F7C8CD5-F0B3-D241-890E-4BBA68D0591B}" destId="{3FC10FE3-9F8F-7842-9384-A9DAA2BBC5AB}" srcOrd="0" destOrd="0" presId="urn:microsoft.com/office/officeart/2005/8/layout/pyramid1"/>
    <dgm:cxn modelId="{A3BE6104-3638-F04F-ACFE-F152E07764BA}" type="presParOf" srcId="{3FC10FE3-9F8F-7842-9384-A9DAA2BBC5AB}" destId="{7A72AE0E-5937-FA4F-9C22-1A6F0AD2D41F}" srcOrd="0" destOrd="0" presId="urn:microsoft.com/office/officeart/2005/8/layout/pyramid1"/>
    <dgm:cxn modelId="{DD5EF327-369E-E949-8660-18AB05ECEDC1}" type="presParOf" srcId="{3FC10FE3-9F8F-7842-9384-A9DAA2BBC5AB}" destId="{9FAE0572-D67D-264A-B3DE-8E6FEC13EF92}" srcOrd="1" destOrd="0" presId="urn:microsoft.com/office/officeart/2005/8/layout/pyramid1"/>
    <dgm:cxn modelId="{EB04610D-4EA9-C146-BABF-9AF957FC2253}" type="presParOf" srcId="{9F7C8CD5-F0B3-D241-890E-4BBA68D0591B}" destId="{E9D332EC-73D9-CA48-AFE3-8A92862546BB}" srcOrd="1" destOrd="0" presId="urn:microsoft.com/office/officeart/2005/8/layout/pyramid1"/>
    <dgm:cxn modelId="{87E8C7F0-44E4-FD46-B98C-D7A06657A4F7}" type="presParOf" srcId="{E9D332EC-73D9-CA48-AFE3-8A92862546BB}" destId="{044769CE-2BF6-C142-8E7D-FA9A5883B7C6}" srcOrd="0" destOrd="0" presId="urn:microsoft.com/office/officeart/2005/8/layout/pyramid1"/>
    <dgm:cxn modelId="{322CCF68-D811-BA42-859B-318060C94733}" type="presParOf" srcId="{E9D332EC-73D9-CA48-AFE3-8A92862546BB}" destId="{C5CA6F2A-7BD1-AF47-B465-A924793A7C7E}" srcOrd="1" destOrd="0" presId="urn:microsoft.com/office/officeart/2005/8/layout/pyramid1"/>
    <dgm:cxn modelId="{8CAE058E-6C50-9941-8C59-F21C3FFCA3C3}" type="presParOf" srcId="{9F7C8CD5-F0B3-D241-890E-4BBA68D0591B}" destId="{99ABA820-16AA-DE4C-9F2E-C33626CD8C8D}" srcOrd="2" destOrd="0" presId="urn:microsoft.com/office/officeart/2005/8/layout/pyramid1"/>
    <dgm:cxn modelId="{4D1D46B1-D0C3-204A-9A8F-7161C462D706}" type="presParOf" srcId="{99ABA820-16AA-DE4C-9F2E-C33626CD8C8D}" destId="{39BDAFAF-1DAD-774C-A359-156A105600AF}" srcOrd="0" destOrd="0" presId="urn:microsoft.com/office/officeart/2005/8/layout/pyramid1"/>
    <dgm:cxn modelId="{E1DB4F1D-F905-C24F-8839-4433476F87E3}" type="presParOf" srcId="{99ABA820-16AA-DE4C-9F2E-C33626CD8C8D}" destId="{5F53D5C3-2FA5-184F-8D34-B736B6BAAAF2}" srcOrd="1" destOrd="0" presId="urn:microsoft.com/office/officeart/2005/8/layout/pyramid1"/>
    <dgm:cxn modelId="{F8D4BCAE-CD69-7E4D-B48C-F8222A34628E}" type="presParOf" srcId="{9F7C8CD5-F0B3-D241-890E-4BBA68D0591B}" destId="{8EEF8977-487D-1141-B0C5-57D6460AA595}" srcOrd="3" destOrd="0" presId="urn:microsoft.com/office/officeart/2005/8/layout/pyramid1"/>
    <dgm:cxn modelId="{EB1B3D13-158C-2E42-B292-6E803F19C40E}" type="presParOf" srcId="{8EEF8977-487D-1141-B0C5-57D6460AA595}" destId="{269FE11B-6B20-CC45-AFF1-9E2DC0DFD783}" srcOrd="0" destOrd="0" presId="urn:microsoft.com/office/officeart/2005/8/layout/pyramid1"/>
    <dgm:cxn modelId="{E9048222-CA08-AA48-A625-CCE5E3BA1E0E}" type="presParOf" srcId="{8EEF8977-487D-1141-B0C5-57D6460AA595}" destId="{DBF42E11-8B8B-B34D-B93D-B63B090220C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2AE0E-5937-FA4F-9C22-1A6F0AD2D41F}">
      <dsp:nvSpPr>
        <dsp:cNvPr id="0" name=""/>
        <dsp:cNvSpPr/>
      </dsp:nvSpPr>
      <dsp:spPr>
        <a:xfrm>
          <a:off x="1952625" y="0"/>
          <a:ext cx="1301750" cy="1209381"/>
        </a:xfrm>
        <a:prstGeom prst="trapezoid">
          <a:avLst>
            <a:gd name="adj" fmla="val 53819"/>
          </a:avLst>
        </a:prstGeom>
        <a:solidFill>
          <a:schemeClr val="tx2">
            <a:lumMod val="75000"/>
          </a:schemeClr>
        </a:solidFill>
        <a:ln>
          <a:solidFill>
            <a:schemeClr val="tx2">
              <a:lumMod val="5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br>
            <a:rPr lang="it-IT" sz="1400" kern="1200" dirty="0"/>
          </a:br>
          <a:br>
            <a:rPr lang="it-IT" sz="1400" kern="1200" dirty="0"/>
          </a:br>
          <a:r>
            <a:rPr lang="it-IT" sz="1800" kern="1200" dirty="0"/>
            <a:t>WONT</a:t>
          </a:r>
          <a:endParaRPr lang="it-IT" sz="2000" kern="1200" dirty="0"/>
        </a:p>
      </dsp:txBody>
      <dsp:txXfrm>
        <a:off x="1952625" y="0"/>
        <a:ext cx="1301750" cy="1209381"/>
      </dsp:txXfrm>
    </dsp:sp>
    <dsp:sp modelId="{044769CE-2BF6-C142-8E7D-FA9A5883B7C6}">
      <dsp:nvSpPr>
        <dsp:cNvPr id="0" name=""/>
        <dsp:cNvSpPr/>
      </dsp:nvSpPr>
      <dsp:spPr>
        <a:xfrm>
          <a:off x="1301750" y="1209380"/>
          <a:ext cx="2603500" cy="1209381"/>
        </a:xfrm>
        <a:prstGeom prst="trapezoid">
          <a:avLst>
            <a:gd name="adj" fmla="val 53819"/>
          </a:avLst>
        </a:prstGeom>
        <a:solidFill>
          <a:schemeClr val="tx2">
            <a:lumMod val="75000"/>
          </a:schemeClr>
        </a:solidFill>
        <a:ln>
          <a:solidFill>
            <a:schemeClr val="tx2">
              <a:lumMod val="5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it-IT" sz="3200" kern="1200" dirty="0"/>
            <a:t>COULD</a:t>
          </a:r>
        </a:p>
      </dsp:txBody>
      <dsp:txXfrm>
        <a:off x="1757362" y="1209380"/>
        <a:ext cx="1692275" cy="1209381"/>
      </dsp:txXfrm>
    </dsp:sp>
    <dsp:sp modelId="{39BDAFAF-1DAD-774C-A359-156A105600AF}">
      <dsp:nvSpPr>
        <dsp:cNvPr id="0" name=""/>
        <dsp:cNvSpPr/>
      </dsp:nvSpPr>
      <dsp:spPr>
        <a:xfrm>
          <a:off x="650874" y="2418761"/>
          <a:ext cx="3905250" cy="1209381"/>
        </a:xfrm>
        <a:prstGeom prst="trapezoid">
          <a:avLst>
            <a:gd name="adj" fmla="val 53819"/>
          </a:avLst>
        </a:prstGeom>
        <a:solidFill>
          <a:schemeClr val="tx2">
            <a:lumMod val="75000"/>
          </a:schemeClr>
        </a:solidFill>
        <a:ln>
          <a:solidFill>
            <a:schemeClr val="tx2">
              <a:lumMod val="5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it-IT" sz="5400" kern="1200" dirty="0"/>
            <a:t>SHOULD</a:t>
          </a:r>
          <a:endParaRPr lang="it-IT" sz="4000" kern="1200" dirty="0"/>
        </a:p>
      </dsp:txBody>
      <dsp:txXfrm>
        <a:off x="1334293" y="2418761"/>
        <a:ext cx="2538412" cy="1209381"/>
      </dsp:txXfrm>
    </dsp:sp>
    <dsp:sp modelId="{269FE11B-6B20-CC45-AFF1-9E2DC0DFD783}">
      <dsp:nvSpPr>
        <dsp:cNvPr id="0" name=""/>
        <dsp:cNvSpPr/>
      </dsp:nvSpPr>
      <dsp:spPr>
        <a:xfrm>
          <a:off x="0" y="3628142"/>
          <a:ext cx="5207000" cy="1209381"/>
        </a:xfrm>
        <a:prstGeom prst="trapezoid">
          <a:avLst>
            <a:gd name="adj" fmla="val 53819"/>
          </a:avLst>
        </a:prstGeom>
        <a:solidFill>
          <a:schemeClr val="tx2">
            <a:lumMod val="75000"/>
          </a:schemeClr>
        </a:solidFill>
        <a:ln>
          <a:solidFill>
            <a:schemeClr val="tx2">
              <a:lumMod val="5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1760" tIns="111760" rIns="111760" bIns="111760" numCol="1" spcCol="1270" anchor="ctr" anchorCtr="0">
          <a:noAutofit/>
        </a:bodyPr>
        <a:lstStyle/>
        <a:p>
          <a:pPr marL="0" lvl="0" indent="0" algn="ctr" defTabSz="3911600">
            <a:lnSpc>
              <a:spcPct val="90000"/>
            </a:lnSpc>
            <a:spcBef>
              <a:spcPct val="0"/>
            </a:spcBef>
            <a:spcAft>
              <a:spcPct val="35000"/>
            </a:spcAft>
            <a:buNone/>
          </a:pPr>
          <a:r>
            <a:rPr lang="it-IT" sz="8800" kern="1200" dirty="0"/>
            <a:t>MUST</a:t>
          </a:r>
          <a:endParaRPr lang="it-IT" sz="6500" kern="1200" dirty="0"/>
        </a:p>
      </dsp:txBody>
      <dsp:txXfrm>
        <a:off x="911224" y="3628142"/>
        <a:ext cx="3384550" cy="12093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A9E8C36-4091-8E40-8733-08C5B5EC83FC}" type="datetimeFigureOut">
              <a:rPr lang="it-IT" smtClean="0"/>
              <a:t>05/03/23</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114633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A9E8C36-4091-8E40-8733-08C5B5EC83FC}" type="datetimeFigureOut">
              <a:rPr lang="it-IT" smtClean="0"/>
              <a:t>05/03/23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334738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A9E8C36-4091-8E40-8733-08C5B5EC83FC}" type="datetimeFigureOut">
              <a:rPr lang="it-IT" smtClean="0"/>
              <a:t>05/03/23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2627541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A9E8C36-4091-8E40-8733-08C5B5EC83FC}" type="datetimeFigureOut">
              <a:rPr lang="it-IT" smtClean="0"/>
              <a:t>05/03/23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02A77D6-2E29-9F49-87B1-4F67D6164371}"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753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A9E8C36-4091-8E40-8733-08C5B5EC83FC}" type="datetimeFigureOut">
              <a:rPr lang="it-IT" smtClean="0"/>
              <a:t>05/03/23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3509061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7A9E8C36-4091-8E40-8733-08C5B5EC83FC}" type="datetimeFigureOut">
              <a:rPr lang="it-IT" smtClean="0"/>
              <a:t>05/03/23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607260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7A9E8C36-4091-8E40-8733-08C5B5EC83FC}" type="datetimeFigureOut">
              <a:rPr lang="it-IT" smtClean="0"/>
              <a:t>05/03/23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4045406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A9E8C36-4091-8E40-8733-08C5B5EC83FC}" type="datetimeFigureOut">
              <a:rPr lang="it-IT" smtClean="0"/>
              <a:t>05/03/23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60674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A9E8C36-4091-8E40-8733-08C5B5EC83FC}" type="datetimeFigureOut">
              <a:rPr lang="it-IT" smtClean="0"/>
              <a:t>05/03/23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244181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A9E8C36-4091-8E40-8733-08C5B5EC83FC}" type="datetimeFigureOut">
              <a:rPr lang="it-IT" smtClean="0"/>
              <a:t>05/03/23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345393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A9E8C36-4091-8E40-8733-08C5B5EC83FC}" type="datetimeFigureOut">
              <a:rPr lang="it-IT" smtClean="0"/>
              <a:t>05/03/23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394062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A9E8C36-4091-8E40-8733-08C5B5EC83FC}" type="datetimeFigureOut">
              <a:rPr lang="it-IT" smtClean="0"/>
              <a:t>05/03/23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186606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A9E8C36-4091-8E40-8733-08C5B5EC83FC}" type="datetimeFigureOut">
              <a:rPr lang="it-IT" smtClean="0"/>
              <a:t>05/03/23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321974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A9E8C36-4091-8E40-8733-08C5B5EC83FC}" type="datetimeFigureOut">
              <a:rPr lang="it-IT" smtClean="0"/>
              <a:t>05/03/23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136258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E8C36-4091-8E40-8733-08C5B5EC83FC}" type="datetimeFigureOut">
              <a:rPr lang="it-IT" smtClean="0"/>
              <a:t>05/03/23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45614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A9E8C36-4091-8E40-8733-08C5B5EC83FC}" type="datetimeFigureOut">
              <a:rPr lang="it-IT" smtClean="0"/>
              <a:t>05/03/23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32501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A9E8C36-4091-8E40-8733-08C5B5EC83FC}" type="datetimeFigureOut">
              <a:rPr lang="it-IT" smtClean="0"/>
              <a:t>05/03/23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02A77D6-2E29-9F49-87B1-4F67D6164371}" type="slidenum">
              <a:rPr lang="it-IT" smtClean="0"/>
              <a:t>‹N›</a:t>
            </a:fld>
            <a:endParaRPr lang="it-IT"/>
          </a:p>
        </p:txBody>
      </p:sp>
    </p:spTree>
    <p:extLst>
      <p:ext uri="{BB962C8B-B14F-4D97-AF65-F5344CB8AC3E}">
        <p14:creationId xmlns:p14="http://schemas.microsoft.com/office/powerpoint/2010/main" val="196513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9E8C36-4091-8E40-8733-08C5B5EC83FC}" type="datetimeFigureOut">
              <a:rPr lang="it-IT" smtClean="0"/>
              <a:t>05/03/23</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2A77D6-2E29-9F49-87B1-4F67D6164371}" type="slidenum">
              <a:rPr lang="it-IT" smtClean="0"/>
              <a:t>‹N›</a:t>
            </a:fld>
            <a:endParaRPr lang="it-IT"/>
          </a:p>
        </p:txBody>
      </p:sp>
    </p:spTree>
    <p:extLst>
      <p:ext uri="{BB962C8B-B14F-4D97-AF65-F5344CB8AC3E}">
        <p14:creationId xmlns:p14="http://schemas.microsoft.com/office/powerpoint/2010/main" val="3061266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18D0D46D-8BDB-530F-4313-44C17970509E}"/>
              </a:ext>
            </a:extLst>
          </p:cNvPr>
          <p:cNvSpPr>
            <a:spLocks noGrp="1"/>
          </p:cNvSpPr>
          <p:nvPr>
            <p:ph type="ctrTitle"/>
          </p:nvPr>
        </p:nvSpPr>
        <p:spPr>
          <a:xfrm>
            <a:off x="1328245" y="1143110"/>
            <a:ext cx="5499481" cy="4287836"/>
          </a:xfrm>
        </p:spPr>
        <p:txBody>
          <a:bodyPr anchor="ctr">
            <a:normAutofit/>
          </a:bodyPr>
          <a:lstStyle/>
          <a:p>
            <a:pPr algn="r"/>
            <a:r>
              <a:rPr lang="it-IT" sz="7200" b="1" dirty="0"/>
              <a:t>Progetto ingegneria del software</a:t>
            </a:r>
            <a:endParaRPr lang="it-IT" sz="6000" dirty="0"/>
          </a:p>
        </p:txBody>
      </p:sp>
      <p:sp>
        <p:nvSpPr>
          <p:cNvPr id="3" name="Sottotitolo 2">
            <a:extLst>
              <a:ext uri="{FF2B5EF4-FFF2-40B4-BE49-F238E27FC236}">
                <a16:creationId xmlns:a16="http://schemas.microsoft.com/office/drawing/2014/main" id="{EB02452B-427B-B828-9A44-65BA6B95C7AC}"/>
              </a:ext>
            </a:extLst>
          </p:cNvPr>
          <p:cNvSpPr>
            <a:spLocks noGrp="1"/>
          </p:cNvSpPr>
          <p:nvPr>
            <p:ph type="subTitle" idx="1"/>
          </p:nvPr>
        </p:nvSpPr>
        <p:spPr>
          <a:xfrm>
            <a:off x="7642088" y="1135066"/>
            <a:ext cx="3916499" cy="4287834"/>
          </a:xfrm>
        </p:spPr>
        <p:txBody>
          <a:bodyPr anchor="ctr">
            <a:normAutofit/>
          </a:bodyPr>
          <a:lstStyle/>
          <a:p>
            <a:r>
              <a:rPr lang="it-IT" sz="4400" b="1" dirty="0"/>
              <a:t>PIATTAFORMA VIDEOCORSI</a:t>
            </a:r>
            <a:br>
              <a:rPr lang="it-IT" sz="2800" b="1" dirty="0"/>
            </a:br>
            <a:endParaRPr lang="it-IT" sz="4000" b="1" dirty="0"/>
          </a:p>
          <a:p>
            <a:r>
              <a:rPr lang="it-IT" sz="2400" b="1" dirty="0"/>
              <a:t>Stefano CALZA’</a:t>
            </a:r>
            <a:br>
              <a:rPr lang="it-IT" sz="2400" b="1" dirty="0"/>
            </a:br>
            <a:r>
              <a:rPr lang="it-IT" sz="2400" b="1" dirty="0"/>
              <a:t>LORENZO LONGARETTI</a:t>
            </a:r>
            <a:br>
              <a:rPr lang="it-IT" sz="2400" b="1" dirty="0"/>
            </a:br>
            <a:r>
              <a:rPr lang="it-IT" sz="2400" b="1" dirty="0"/>
              <a:t>MARTINA RASMO</a:t>
            </a:r>
          </a:p>
        </p:txBody>
      </p:sp>
      <p:cxnSp>
        <p:nvCxnSpPr>
          <p:cNvPr id="68"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91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olo 1">
            <a:extLst>
              <a:ext uri="{FF2B5EF4-FFF2-40B4-BE49-F238E27FC236}">
                <a16:creationId xmlns:a16="http://schemas.microsoft.com/office/drawing/2014/main" id="{8E261908-B3F5-4F5E-64B6-ED235C0D68A7}"/>
              </a:ext>
            </a:extLst>
          </p:cNvPr>
          <p:cNvSpPr>
            <a:spLocks noGrp="1"/>
          </p:cNvSpPr>
          <p:nvPr>
            <p:ph type="title"/>
          </p:nvPr>
        </p:nvSpPr>
        <p:spPr>
          <a:xfrm>
            <a:off x="1141413" y="618518"/>
            <a:ext cx="4459286" cy="1478570"/>
          </a:xfrm>
        </p:spPr>
        <p:txBody>
          <a:bodyPr>
            <a:normAutofit/>
          </a:bodyPr>
          <a:lstStyle/>
          <a:p>
            <a:r>
              <a:rPr lang="it-IT" sz="3200" b="1"/>
              <a:t>Design pattern</a:t>
            </a:r>
            <a:endParaRPr lang="it-IT" sz="3200"/>
          </a:p>
        </p:txBody>
      </p:sp>
      <p:sp>
        <p:nvSpPr>
          <p:cNvPr id="5" name="Segnaposto contenuto 4">
            <a:extLst>
              <a:ext uri="{FF2B5EF4-FFF2-40B4-BE49-F238E27FC236}">
                <a16:creationId xmlns:a16="http://schemas.microsoft.com/office/drawing/2014/main" id="{2A2CE050-7539-B4B2-A568-CF1646FAF0F0}"/>
              </a:ext>
            </a:extLst>
          </p:cNvPr>
          <p:cNvSpPr>
            <a:spLocks noGrp="1"/>
          </p:cNvSpPr>
          <p:nvPr>
            <p:ph idx="1"/>
          </p:nvPr>
        </p:nvSpPr>
        <p:spPr>
          <a:xfrm>
            <a:off x="1141412" y="2249487"/>
            <a:ext cx="4459287" cy="3965046"/>
          </a:xfrm>
        </p:spPr>
        <p:txBody>
          <a:bodyPr>
            <a:normAutofit/>
          </a:bodyPr>
          <a:lstStyle/>
          <a:p>
            <a:pPr marL="0" indent="0">
              <a:buNone/>
            </a:pPr>
            <a:r>
              <a:rPr lang="it-IT" sz="2000" b="1"/>
              <a:t>Singleton:</a:t>
            </a:r>
            <a:br>
              <a:rPr lang="it-IT" sz="2000"/>
            </a:br>
            <a:r>
              <a:rPr lang="it-IT" sz="2000" b="0" i="0">
                <a:effectLst/>
                <a:latin typeface="-apple-system"/>
              </a:rPr>
              <a:t>si assicura che una classe abbia una sola istanza e che possa essere navigata tramite determinati metodi. È stato scelto per rendere static la connessione al database, in questo modo c’è una sola istanza di connection.</a:t>
            </a:r>
            <a:endParaRPr lang="it-IT" sz="2000"/>
          </a:p>
        </p:txBody>
      </p:sp>
      <p:pic>
        <p:nvPicPr>
          <p:cNvPr id="3" name="Immagine 2">
            <a:extLst>
              <a:ext uri="{FF2B5EF4-FFF2-40B4-BE49-F238E27FC236}">
                <a16:creationId xmlns:a16="http://schemas.microsoft.com/office/drawing/2014/main" id="{32EADAD7-5D91-7796-90E4-85A06FE1205E}"/>
              </a:ext>
            </a:extLst>
          </p:cNvPr>
          <p:cNvPicPr>
            <a:picLocks noChangeAspect="1"/>
          </p:cNvPicPr>
          <p:nvPr/>
        </p:nvPicPr>
        <p:blipFill>
          <a:blip r:embed="rId4"/>
          <a:stretch>
            <a:fillRect/>
          </a:stretch>
        </p:blipFill>
        <p:spPr>
          <a:xfrm>
            <a:off x="6096000" y="2493794"/>
            <a:ext cx="5456279" cy="237348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78152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261908-B3F5-4F5E-64B6-ED235C0D68A7}"/>
              </a:ext>
            </a:extLst>
          </p:cNvPr>
          <p:cNvSpPr>
            <a:spLocks noGrp="1"/>
          </p:cNvSpPr>
          <p:nvPr>
            <p:ph type="title"/>
          </p:nvPr>
        </p:nvSpPr>
        <p:spPr/>
        <p:txBody>
          <a:bodyPr/>
          <a:lstStyle/>
          <a:p>
            <a:r>
              <a:rPr lang="it-IT" b="1" dirty="0"/>
              <a:t>D</a:t>
            </a:r>
            <a:r>
              <a:rPr lang="it-IT" sz="3600" b="1" dirty="0"/>
              <a:t>esign pattern</a:t>
            </a:r>
            <a:endParaRPr lang="it-IT" dirty="0"/>
          </a:p>
        </p:txBody>
      </p:sp>
      <p:sp>
        <p:nvSpPr>
          <p:cNvPr id="5" name="Segnaposto contenuto 4">
            <a:extLst>
              <a:ext uri="{FF2B5EF4-FFF2-40B4-BE49-F238E27FC236}">
                <a16:creationId xmlns:a16="http://schemas.microsoft.com/office/drawing/2014/main" id="{2A2CE050-7539-B4B2-A568-CF1646FAF0F0}"/>
              </a:ext>
            </a:extLst>
          </p:cNvPr>
          <p:cNvSpPr>
            <a:spLocks noGrp="1"/>
          </p:cNvSpPr>
          <p:nvPr>
            <p:ph idx="1"/>
          </p:nvPr>
        </p:nvSpPr>
        <p:spPr>
          <a:xfrm>
            <a:off x="1141412" y="2097088"/>
            <a:ext cx="9905999" cy="3541714"/>
          </a:xfrm>
        </p:spPr>
        <p:txBody>
          <a:bodyPr/>
          <a:lstStyle/>
          <a:p>
            <a:pPr marL="0" indent="0">
              <a:buNone/>
            </a:pPr>
            <a:r>
              <a:rPr lang="it-IT" sz="2800" b="1" dirty="0"/>
              <a:t>Interface Read </a:t>
            </a:r>
            <a:r>
              <a:rPr lang="it-IT" sz="2800" b="1" dirty="0" err="1"/>
              <a:t>Only</a:t>
            </a:r>
            <a:r>
              <a:rPr lang="it-IT" sz="2800" b="1" dirty="0"/>
              <a:t>:</a:t>
            </a:r>
            <a:br>
              <a:rPr lang="it-IT" dirty="0"/>
            </a:br>
            <a:r>
              <a:rPr lang="it-IT" b="0" i="0" dirty="0">
                <a:effectLst/>
                <a:latin typeface="-apple-system"/>
              </a:rPr>
              <a:t>gestisce i privilegi di modifica di determinate classi. Quest’ultimo è stato scelto di applicarlo ai </a:t>
            </a:r>
            <a:r>
              <a:rPr lang="it-IT" b="0" i="0" dirty="0" err="1">
                <a:effectLst/>
                <a:latin typeface="-apple-system"/>
              </a:rPr>
              <a:t>beans</a:t>
            </a:r>
            <a:r>
              <a:rPr lang="it-IT" b="0" i="0" dirty="0">
                <a:effectLst/>
                <a:latin typeface="-apple-system"/>
              </a:rPr>
              <a:t> in quanto i DAO devono poter modificare i </a:t>
            </a:r>
            <a:r>
              <a:rPr lang="it-IT" b="0" i="0" dirty="0" err="1">
                <a:effectLst/>
                <a:latin typeface="-apple-system"/>
              </a:rPr>
              <a:t>beans</a:t>
            </a:r>
            <a:r>
              <a:rPr lang="it-IT" b="0" i="0" dirty="0">
                <a:effectLst/>
                <a:latin typeface="-apple-system"/>
              </a:rPr>
              <a:t> per registrare i valori, mentre i controller devono poter solo accedere ai </a:t>
            </a:r>
            <a:r>
              <a:rPr lang="it-IT" b="0" i="0" dirty="0" err="1">
                <a:effectLst/>
                <a:latin typeface="-apple-system"/>
              </a:rPr>
              <a:t>beans</a:t>
            </a:r>
            <a:r>
              <a:rPr lang="it-IT" b="0" i="0" dirty="0">
                <a:effectLst/>
                <a:latin typeface="-apple-system"/>
              </a:rPr>
              <a:t>.</a:t>
            </a:r>
            <a:endParaRPr lang="it-IT" dirty="0"/>
          </a:p>
        </p:txBody>
      </p:sp>
    </p:spTree>
    <p:extLst>
      <p:ext uri="{BB962C8B-B14F-4D97-AF65-F5344CB8AC3E}">
        <p14:creationId xmlns:p14="http://schemas.microsoft.com/office/powerpoint/2010/main" val="411141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EEE5D4-34FF-4829-D6E4-2CF8433AEC26}"/>
              </a:ext>
            </a:extLst>
          </p:cNvPr>
          <p:cNvSpPr>
            <a:spLocks noGrp="1"/>
          </p:cNvSpPr>
          <p:nvPr>
            <p:ph type="title"/>
          </p:nvPr>
        </p:nvSpPr>
        <p:spPr/>
        <p:txBody>
          <a:bodyPr/>
          <a:lstStyle/>
          <a:p>
            <a:r>
              <a:rPr lang="it-IT" b="1" dirty="0"/>
              <a:t>Modellazione</a:t>
            </a:r>
            <a:endParaRPr lang="it-IT" dirty="0"/>
          </a:p>
        </p:txBody>
      </p:sp>
      <p:sp>
        <p:nvSpPr>
          <p:cNvPr id="3" name="Segnaposto contenuto 2">
            <a:extLst>
              <a:ext uri="{FF2B5EF4-FFF2-40B4-BE49-F238E27FC236}">
                <a16:creationId xmlns:a16="http://schemas.microsoft.com/office/drawing/2014/main" id="{B819ECB4-8440-C72F-D121-FBA03CE0E597}"/>
              </a:ext>
            </a:extLst>
          </p:cNvPr>
          <p:cNvSpPr>
            <a:spLocks noGrp="1"/>
          </p:cNvSpPr>
          <p:nvPr>
            <p:ph idx="1"/>
          </p:nvPr>
        </p:nvSpPr>
        <p:spPr/>
        <p:txBody>
          <a:bodyPr>
            <a:normAutofit/>
          </a:bodyPr>
          <a:lstStyle/>
          <a:p>
            <a:pPr algn="l"/>
            <a:r>
              <a:rPr lang="it-IT" sz="2800" b="1" i="0" dirty="0">
                <a:effectLst/>
                <a:latin typeface="-apple-system"/>
              </a:rPr>
              <a:t>Diagramma dei casi d'uso</a:t>
            </a:r>
          </a:p>
          <a:p>
            <a:pPr algn="l"/>
            <a:r>
              <a:rPr lang="it-IT" sz="2800" b="1" i="0" dirty="0">
                <a:effectLst/>
                <a:latin typeface="-apple-system"/>
              </a:rPr>
              <a:t>Diagramma delle classi</a:t>
            </a:r>
          </a:p>
          <a:p>
            <a:pPr algn="l"/>
            <a:r>
              <a:rPr lang="it-IT" sz="2800" b="1" i="0" dirty="0">
                <a:effectLst/>
                <a:latin typeface="-apple-system"/>
              </a:rPr>
              <a:t>Diagramma di stato</a:t>
            </a:r>
          </a:p>
          <a:p>
            <a:pPr algn="l"/>
            <a:r>
              <a:rPr lang="it-IT" sz="2800" b="1" i="0" dirty="0">
                <a:effectLst/>
                <a:latin typeface="-apple-system"/>
              </a:rPr>
              <a:t>Diagramma di sequenza</a:t>
            </a:r>
          </a:p>
          <a:p>
            <a:pPr algn="l"/>
            <a:r>
              <a:rPr lang="it-IT" sz="2800" b="1" i="0" dirty="0">
                <a:effectLst/>
                <a:latin typeface="-apple-system"/>
              </a:rPr>
              <a:t>Diagramma delle attività</a:t>
            </a:r>
          </a:p>
        </p:txBody>
      </p:sp>
    </p:spTree>
    <p:extLst>
      <p:ext uri="{BB962C8B-B14F-4D97-AF65-F5344CB8AC3E}">
        <p14:creationId xmlns:p14="http://schemas.microsoft.com/office/powerpoint/2010/main" val="186453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8EFCCB-CBF7-D107-FA01-22F1FBBD8FD8}"/>
              </a:ext>
            </a:extLst>
          </p:cNvPr>
          <p:cNvSpPr>
            <a:spLocks noGrp="1"/>
          </p:cNvSpPr>
          <p:nvPr>
            <p:ph type="title"/>
          </p:nvPr>
        </p:nvSpPr>
        <p:spPr>
          <a:xfrm>
            <a:off x="1142999" y="0"/>
            <a:ext cx="9905998" cy="1478570"/>
          </a:xfrm>
        </p:spPr>
        <p:txBody>
          <a:bodyPr/>
          <a:lstStyle/>
          <a:p>
            <a:pPr algn="ctr"/>
            <a:r>
              <a:rPr lang="it-IT" b="1" i="0" dirty="0">
                <a:effectLst/>
                <a:latin typeface="-apple-system"/>
              </a:rPr>
              <a:t>Diagramma dei casi d'uso</a:t>
            </a:r>
            <a:endParaRPr lang="it-IT" dirty="0"/>
          </a:p>
        </p:txBody>
      </p:sp>
      <p:pic>
        <p:nvPicPr>
          <p:cNvPr id="7174" name="Picture 6">
            <a:extLst>
              <a:ext uri="{FF2B5EF4-FFF2-40B4-BE49-F238E27FC236}">
                <a16:creationId xmlns:a16="http://schemas.microsoft.com/office/drawing/2014/main" id="{BE8A7CE3-3714-4EE7-DF41-CC57EAF075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65" b="9649"/>
          <a:stretch/>
        </p:blipFill>
        <p:spPr bwMode="auto">
          <a:xfrm>
            <a:off x="2192126" y="1338216"/>
            <a:ext cx="7807748" cy="474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84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8EFCCB-CBF7-D107-FA01-22F1FBBD8FD8}"/>
              </a:ext>
            </a:extLst>
          </p:cNvPr>
          <p:cNvSpPr>
            <a:spLocks noGrp="1"/>
          </p:cNvSpPr>
          <p:nvPr>
            <p:ph type="title"/>
          </p:nvPr>
        </p:nvSpPr>
        <p:spPr>
          <a:xfrm>
            <a:off x="1143001" y="0"/>
            <a:ext cx="9905998" cy="1478570"/>
          </a:xfrm>
        </p:spPr>
        <p:txBody>
          <a:bodyPr/>
          <a:lstStyle/>
          <a:p>
            <a:pPr algn="ctr"/>
            <a:r>
              <a:rPr lang="it-IT" b="1" i="0" dirty="0">
                <a:effectLst/>
                <a:latin typeface="-apple-system"/>
              </a:rPr>
              <a:t>Diagramma delle classi</a:t>
            </a:r>
          </a:p>
        </p:txBody>
      </p:sp>
      <p:pic>
        <p:nvPicPr>
          <p:cNvPr id="9218" name="Picture 2">
            <a:extLst>
              <a:ext uri="{FF2B5EF4-FFF2-40B4-BE49-F238E27FC236}">
                <a16:creationId xmlns:a16="http://schemas.microsoft.com/office/drawing/2014/main" id="{6ABED84B-38FC-B083-6C99-CAEAD4E270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23" b="8311"/>
          <a:stretch/>
        </p:blipFill>
        <p:spPr bwMode="auto">
          <a:xfrm>
            <a:off x="2007366" y="1367348"/>
            <a:ext cx="8177267" cy="492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50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8EFCCB-CBF7-D107-FA01-22F1FBBD8FD8}"/>
              </a:ext>
            </a:extLst>
          </p:cNvPr>
          <p:cNvSpPr>
            <a:spLocks noGrp="1"/>
          </p:cNvSpPr>
          <p:nvPr>
            <p:ph type="title"/>
          </p:nvPr>
        </p:nvSpPr>
        <p:spPr>
          <a:xfrm>
            <a:off x="1143000" y="18522"/>
            <a:ext cx="9905998" cy="1478570"/>
          </a:xfrm>
        </p:spPr>
        <p:txBody>
          <a:bodyPr/>
          <a:lstStyle/>
          <a:p>
            <a:pPr algn="ctr"/>
            <a:r>
              <a:rPr lang="it-IT" b="1" i="0" dirty="0">
                <a:effectLst/>
                <a:latin typeface="-apple-system"/>
              </a:rPr>
              <a:t>Diagramma di stato</a:t>
            </a:r>
          </a:p>
        </p:txBody>
      </p:sp>
      <p:pic>
        <p:nvPicPr>
          <p:cNvPr id="11266" name="Picture 2">
            <a:extLst>
              <a:ext uri="{FF2B5EF4-FFF2-40B4-BE49-F238E27FC236}">
                <a16:creationId xmlns:a16="http://schemas.microsoft.com/office/drawing/2014/main" id="{05D65A0E-BD0D-E96C-BD9F-6F1017C3B8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53" b="3653"/>
          <a:stretch/>
        </p:blipFill>
        <p:spPr bwMode="auto">
          <a:xfrm>
            <a:off x="2167073" y="1261664"/>
            <a:ext cx="7857853" cy="5182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68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8EFCCB-CBF7-D107-FA01-22F1FBBD8FD8}"/>
              </a:ext>
            </a:extLst>
          </p:cNvPr>
          <p:cNvSpPr>
            <a:spLocks noGrp="1"/>
          </p:cNvSpPr>
          <p:nvPr>
            <p:ph type="title"/>
          </p:nvPr>
        </p:nvSpPr>
        <p:spPr>
          <a:xfrm>
            <a:off x="1143001" y="0"/>
            <a:ext cx="9905998" cy="1478570"/>
          </a:xfrm>
        </p:spPr>
        <p:txBody>
          <a:bodyPr/>
          <a:lstStyle/>
          <a:p>
            <a:pPr algn="ctr"/>
            <a:r>
              <a:rPr lang="it-IT" b="1" i="0" dirty="0">
                <a:effectLst/>
                <a:latin typeface="-apple-system"/>
              </a:rPr>
              <a:t>Diagramma di sequenza</a:t>
            </a:r>
          </a:p>
        </p:txBody>
      </p:sp>
      <p:pic>
        <p:nvPicPr>
          <p:cNvPr id="13314" name="Picture 2">
            <a:extLst>
              <a:ext uri="{FF2B5EF4-FFF2-40B4-BE49-F238E27FC236}">
                <a16:creationId xmlns:a16="http://schemas.microsoft.com/office/drawing/2014/main" id="{FABA7963-5ECB-FE37-48D1-3C94F9DE1D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53" b="6666"/>
          <a:stretch/>
        </p:blipFill>
        <p:spPr bwMode="auto">
          <a:xfrm>
            <a:off x="2010498" y="1236600"/>
            <a:ext cx="8171004" cy="521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27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8EFCCB-CBF7-D107-FA01-22F1FBBD8FD8}"/>
              </a:ext>
            </a:extLst>
          </p:cNvPr>
          <p:cNvSpPr>
            <a:spLocks noGrp="1"/>
          </p:cNvSpPr>
          <p:nvPr>
            <p:ph type="title"/>
          </p:nvPr>
        </p:nvSpPr>
        <p:spPr>
          <a:xfrm>
            <a:off x="1143001" y="0"/>
            <a:ext cx="9905998" cy="1478570"/>
          </a:xfrm>
        </p:spPr>
        <p:txBody>
          <a:bodyPr/>
          <a:lstStyle/>
          <a:p>
            <a:pPr algn="ctr"/>
            <a:r>
              <a:rPr lang="it-IT" b="1" i="0" dirty="0">
                <a:effectLst/>
                <a:latin typeface="-apple-system"/>
              </a:rPr>
              <a:t>Diagramma delle attività</a:t>
            </a:r>
          </a:p>
        </p:txBody>
      </p:sp>
      <p:pic>
        <p:nvPicPr>
          <p:cNvPr id="15362" name="Picture 2">
            <a:extLst>
              <a:ext uri="{FF2B5EF4-FFF2-40B4-BE49-F238E27FC236}">
                <a16:creationId xmlns:a16="http://schemas.microsoft.com/office/drawing/2014/main" id="{A9BDCB01-4047-19AA-1356-CCC5161383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31" t="5663" r="20185" b="7032"/>
          <a:stretch/>
        </p:blipFill>
        <p:spPr bwMode="auto">
          <a:xfrm>
            <a:off x="3528163" y="1315743"/>
            <a:ext cx="5135673" cy="5009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55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F371DF-F372-B1DE-A7B5-539F999AB81A}"/>
              </a:ext>
            </a:extLst>
          </p:cNvPr>
          <p:cNvSpPr>
            <a:spLocks noGrp="1"/>
          </p:cNvSpPr>
          <p:nvPr>
            <p:ph type="title"/>
          </p:nvPr>
        </p:nvSpPr>
        <p:spPr/>
        <p:txBody>
          <a:bodyPr/>
          <a:lstStyle/>
          <a:p>
            <a:r>
              <a:rPr lang="it-IT" sz="3600" b="1" dirty="0"/>
              <a:t>Implementazione</a:t>
            </a:r>
            <a:endParaRPr lang="it-IT" dirty="0"/>
          </a:p>
        </p:txBody>
      </p:sp>
      <p:sp>
        <p:nvSpPr>
          <p:cNvPr id="3" name="Segnaposto contenuto 2">
            <a:extLst>
              <a:ext uri="{FF2B5EF4-FFF2-40B4-BE49-F238E27FC236}">
                <a16:creationId xmlns:a16="http://schemas.microsoft.com/office/drawing/2014/main" id="{B8985A3A-FADB-9F58-26B2-1BB09BA080BA}"/>
              </a:ext>
            </a:extLst>
          </p:cNvPr>
          <p:cNvSpPr>
            <a:spLocks noGrp="1"/>
          </p:cNvSpPr>
          <p:nvPr>
            <p:ph idx="1"/>
          </p:nvPr>
        </p:nvSpPr>
        <p:spPr/>
        <p:txBody>
          <a:bodyPr>
            <a:normAutofit lnSpcReduction="10000"/>
          </a:bodyPr>
          <a:lstStyle/>
          <a:p>
            <a:pPr marL="0" indent="0" algn="l">
              <a:buNone/>
            </a:pPr>
            <a:r>
              <a:rPr lang="it-IT" b="1" i="0" dirty="0">
                <a:effectLst/>
                <a:latin typeface="-apple-system"/>
              </a:rPr>
              <a:t>MUST HAVE:</a:t>
            </a:r>
          </a:p>
          <a:p>
            <a:pPr marL="0" indent="0" algn="l">
              <a:buNone/>
            </a:pPr>
            <a:r>
              <a:rPr lang="it-IT" b="0" i="0" dirty="0">
                <a:effectLst/>
                <a:latin typeface="-apple-system"/>
              </a:rPr>
              <a:t>✓ Implementazione della pagina home</a:t>
            </a:r>
            <a:br>
              <a:rPr lang="it-IT" b="0" i="0" dirty="0">
                <a:effectLst/>
                <a:latin typeface="-apple-system"/>
              </a:rPr>
            </a:br>
            <a:r>
              <a:rPr lang="it-IT" b="0" i="0" dirty="0">
                <a:effectLst/>
                <a:latin typeface="-apple-system"/>
              </a:rPr>
              <a:t>✓ Implementazione della pagina di login</a:t>
            </a:r>
            <a:br>
              <a:rPr lang="it-IT" b="0" i="0" dirty="0">
                <a:effectLst/>
                <a:latin typeface="-apple-system"/>
              </a:rPr>
            </a:br>
            <a:r>
              <a:rPr lang="it-IT" b="0" i="0" dirty="0">
                <a:effectLst/>
                <a:latin typeface="-apple-system"/>
              </a:rPr>
              <a:t>✓ Implementazione della pagina di iscrizione ai corsi</a:t>
            </a:r>
            <a:br>
              <a:rPr lang="it-IT" b="0" i="0" dirty="0">
                <a:effectLst/>
                <a:latin typeface="-apple-system"/>
              </a:rPr>
            </a:br>
            <a:r>
              <a:rPr lang="it-IT" b="0" i="0" dirty="0">
                <a:effectLst/>
                <a:latin typeface="-apple-system"/>
              </a:rPr>
              <a:t>✓ Implementazione della pagina di creazione dei corsi</a:t>
            </a:r>
            <a:br>
              <a:rPr lang="it-IT" b="0" i="0" dirty="0">
                <a:effectLst/>
                <a:latin typeface="-apple-system"/>
              </a:rPr>
            </a:br>
            <a:r>
              <a:rPr lang="it-IT" b="0" i="0" dirty="0">
                <a:effectLst/>
                <a:latin typeface="-apple-system"/>
              </a:rPr>
              <a:t>✓ Implementazione della pagina di visualizzazione dei video</a:t>
            </a:r>
            <a:br>
              <a:rPr lang="it-IT" b="0" i="0" dirty="0">
                <a:effectLst/>
                <a:latin typeface="-apple-system"/>
              </a:rPr>
            </a:br>
            <a:r>
              <a:rPr lang="it-IT" b="0" i="0" dirty="0">
                <a:effectLst/>
                <a:latin typeface="-apple-system"/>
              </a:rPr>
              <a:t>✓ Implementazione della pagina di esecuzione dei quiz</a:t>
            </a:r>
            <a:br>
              <a:rPr lang="it-IT" b="0" i="0" dirty="0">
                <a:effectLst/>
                <a:latin typeface="-apple-system"/>
              </a:rPr>
            </a:br>
            <a:r>
              <a:rPr lang="it-IT" b="0" i="0" dirty="0">
                <a:effectLst/>
                <a:latin typeface="-apple-system"/>
              </a:rPr>
              <a:t>✓ Visualizzazione dati account</a:t>
            </a:r>
          </a:p>
          <a:p>
            <a:pPr marL="0" indent="0">
              <a:buNone/>
            </a:pPr>
            <a:endParaRPr lang="it-IT" dirty="0"/>
          </a:p>
        </p:txBody>
      </p:sp>
    </p:spTree>
    <p:extLst>
      <p:ext uri="{BB962C8B-B14F-4D97-AF65-F5344CB8AC3E}">
        <p14:creationId xmlns:p14="http://schemas.microsoft.com/office/powerpoint/2010/main" val="22042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F371DF-F372-B1DE-A7B5-539F999AB81A}"/>
              </a:ext>
            </a:extLst>
          </p:cNvPr>
          <p:cNvSpPr>
            <a:spLocks noGrp="1"/>
          </p:cNvSpPr>
          <p:nvPr>
            <p:ph type="title"/>
          </p:nvPr>
        </p:nvSpPr>
        <p:spPr/>
        <p:txBody>
          <a:bodyPr/>
          <a:lstStyle/>
          <a:p>
            <a:r>
              <a:rPr lang="it-IT" sz="3600" b="1" dirty="0"/>
              <a:t>Implementazione</a:t>
            </a:r>
            <a:endParaRPr lang="it-IT" dirty="0"/>
          </a:p>
        </p:txBody>
      </p:sp>
      <p:sp>
        <p:nvSpPr>
          <p:cNvPr id="3" name="Segnaposto contenuto 2">
            <a:extLst>
              <a:ext uri="{FF2B5EF4-FFF2-40B4-BE49-F238E27FC236}">
                <a16:creationId xmlns:a16="http://schemas.microsoft.com/office/drawing/2014/main" id="{B8985A3A-FADB-9F58-26B2-1BB09BA080BA}"/>
              </a:ext>
            </a:extLst>
          </p:cNvPr>
          <p:cNvSpPr>
            <a:spLocks noGrp="1"/>
          </p:cNvSpPr>
          <p:nvPr>
            <p:ph idx="1"/>
          </p:nvPr>
        </p:nvSpPr>
        <p:spPr>
          <a:xfrm>
            <a:off x="1141413" y="2097088"/>
            <a:ext cx="9905999" cy="4110673"/>
          </a:xfrm>
        </p:spPr>
        <p:txBody>
          <a:bodyPr>
            <a:normAutofit fontScale="77500" lnSpcReduction="20000"/>
          </a:bodyPr>
          <a:lstStyle/>
          <a:p>
            <a:pPr marL="0" indent="0" algn="l">
              <a:buNone/>
            </a:pPr>
            <a:r>
              <a:rPr lang="it-IT" sz="2600" b="1" i="0" dirty="0">
                <a:effectLst/>
                <a:latin typeface="-apple-system"/>
              </a:rPr>
              <a:t>SHOULD HAVE</a:t>
            </a:r>
            <a:br>
              <a:rPr lang="it-IT" sz="2600" b="1" i="0" dirty="0">
                <a:effectLst/>
                <a:latin typeface="-apple-system"/>
              </a:rPr>
            </a:br>
            <a:r>
              <a:rPr lang="it-IT" sz="2600" b="1" i="0" dirty="0">
                <a:effectLst/>
                <a:latin typeface="-apple-system"/>
              </a:rPr>
              <a:t>✓ </a:t>
            </a:r>
            <a:r>
              <a:rPr lang="it-IT" sz="2600" b="0" i="0" dirty="0">
                <a:effectLst/>
                <a:latin typeface="-apple-system"/>
              </a:rPr>
              <a:t>Implementazione dell’obbligo del superamento del quiz per passare al capitolo successivo</a:t>
            </a:r>
            <a:br>
              <a:rPr lang="it-IT" sz="2600" b="0" i="0" dirty="0">
                <a:effectLst/>
                <a:latin typeface="-apple-system"/>
              </a:rPr>
            </a:br>
            <a:endParaRPr lang="it-IT" sz="2600" b="0" i="0" dirty="0">
              <a:effectLst/>
              <a:latin typeface="-apple-system"/>
            </a:endParaRPr>
          </a:p>
          <a:p>
            <a:pPr marL="0" indent="0" algn="l">
              <a:buNone/>
            </a:pPr>
            <a:r>
              <a:rPr lang="it-IT" sz="2600" b="1" i="0" dirty="0">
                <a:effectLst/>
                <a:latin typeface="-apple-system"/>
              </a:rPr>
              <a:t>COULD HAVE</a:t>
            </a:r>
            <a:br>
              <a:rPr lang="it-IT" sz="2600" b="1" dirty="0">
                <a:latin typeface="-apple-system"/>
              </a:rPr>
            </a:br>
            <a:r>
              <a:rPr lang="it-IT" sz="2600" b="1" dirty="0">
                <a:latin typeface="-apple-system"/>
              </a:rPr>
              <a:t>✓</a:t>
            </a:r>
            <a:r>
              <a:rPr lang="it-IT" sz="2600" b="0" i="0" dirty="0">
                <a:effectLst/>
                <a:latin typeface="-apple-system"/>
              </a:rPr>
              <a:t> Implementazione della sicurezza degli account</a:t>
            </a:r>
            <a:br>
              <a:rPr lang="it-IT" sz="2600" b="0" i="0" dirty="0">
                <a:effectLst/>
                <a:latin typeface="-apple-system"/>
              </a:rPr>
            </a:br>
            <a:r>
              <a:rPr lang="it-IT" sz="2600" b="0" i="0" dirty="0">
                <a:effectLst/>
                <a:latin typeface="-apple-system"/>
              </a:rPr>
              <a:t>X Implementazione di una chat utente-docente</a:t>
            </a:r>
            <a:br>
              <a:rPr lang="it-IT" sz="2600" b="0" i="0" dirty="0">
                <a:effectLst/>
                <a:latin typeface="-apple-system"/>
              </a:rPr>
            </a:br>
            <a:r>
              <a:rPr lang="it-IT" sz="2600" b="0" i="0" dirty="0">
                <a:effectLst/>
                <a:latin typeface="-apple-system"/>
              </a:rPr>
              <a:t>X Visualizzazione delle risposte errate</a:t>
            </a:r>
            <a:br>
              <a:rPr lang="it-IT" sz="2600" b="0" i="0" dirty="0">
                <a:effectLst/>
                <a:latin typeface="-apple-system"/>
              </a:rPr>
            </a:br>
            <a:r>
              <a:rPr lang="it-IT" sz="2600" b="0" i="0" dirty="0">
                <a:effectLst/>
                <a:latin typeface="-apple-system"/>
              </a:rPr>
              <a:t>X Implementazione pagina di iscrizione agli esami</a:t>
            </a:r>
            <a:br>
              <a:rPr lang="it-IT" sz="2600" b="0" i="0" dirty="0">
                <a:effectLst/>
                <a:latin typeface="-apple-system"/>
              </a:rPr>
            </a:br>
            <a:endParaRPr lang="it-IT" sz="2600" b="0" i="0" dirty="0">
              <a:effectLst/>
              <a:latin typeface="-apple-system"/>
            </a:endParaRPr>
          </a:p>
          <a:p>
            <a:pPr marL="0" indent="0" algn="l">
              <a:buNone/>
            </a:pPr>
            <a:r>
              <a:rPr lang="it-IT" sz="2600" b="1" i="0" dirty="0">
                <a:effectLst/>
                <a:latin typeface="-apple-system"/>
              </a:rPr>
              <a:t>WON’T HAVE</a:t>
            </a:r>
            <a:br>
              <a:rPr lang="it-IT" sz="2600" b="1" i="0" dirty="0">
                <a:effectLst/>
                <a:latin typeface="-apple-system"/>
              </a:rPr>
            </a:br>
            <a:r>
              <a:rPr lang="it-IT" sz="2600" dirty="0">
                <a:latin typeface="-apple-system"/>
              </a:rPr>
              <a:t>X</a:t>
            </a:r>
            <a:r>
              <a:rPr lang="it-IT" sz="2600" b="0" i="0" dirty="0">
                <a:effectLst/>
                <a:latin typeface="-apple-system"/>
              </a:rPr>
              <a:t> Possibilità di modifica del profilo</a:t>
            </a:r>
            <a:br>
              <a:rPr lang="it-IT" sz="2600" b="0" i="0" dirty="0">
                <a:effectLst/>
                <a:latin typeface="-apple-system"/>
              </a:rPr>
            </a:br>
            <a:r>
              <a:rPr lang="it-IT" sz="2600" b="0" i="0" dirty="0">
                <a:effectLst/>
                <a:latin typeface="-apple-system"/>
              </a:rPr>
              <a:t>X Implementazione del pagamento</a:t>
            </a:r>
          </a:p>
          <a:p>
            <a:pPr marL="0" indent="0">
              <a:buNone/>
            </a:pPr>
            <a:endParaRPr lang="it-IT" dirty="0"/>
          </a:p>
        </p:txBody>
      </p:sp>
    </p:spTree>
    <p:extLst>
      <p:ext uri="{BB962C8B-B14F-4D97-AF65-F5344CB8AC3E}">
        <p14:creationId xmlns:p14="http://schemas.microsoft.com/office/powerpoint/2010/main" val="155464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F575D4-9C4F-76F1-268D-C31C8C9B8445}"/>
              </a:ext>
            </a:extLst>
          </p:cNvPr>
          <p:cNvSpPr>
            <a:spLocks noGrp="1"/>
          </p:cNvSpPr>
          <p:nvPr>
            <p:ph type="title"/>
          </p:nvPr>
        </p:nvSpPr>
        <p:spPr/>
        <p:txBody>
          <a:bodyPr/>
          <a:lstStyle/>
          <a:p>
            <a:r>
              <a:rPr lang="it-IT" b="1" dirty="0"/>
              <a:t>OBIETTIVO</a:t>
            </a:r>
          </a:p>
        </p:txBody>
      </p:sp>
      <p:sp>
        <p:nvSpPr>
          <p:cNvPr id="3" name="Segnaposto contenuto 2">
            <a:extLst>
              <a:ext uri="{FF2B5EF4-FFF2-40B4-BE49-F238E27FC236}">
                <a16:creationId xmlns:a16="http://schemas.microsoft.com/office/drawing/2014/main" id="{B55D8B13-64E3-F88F-3C8A-42F48B74DDEB}"/>
              </a:ext>
            </a:extLst>
          </p:cNvPr>
          <p:cNvSpPr>
            <a:spLocks noGrp="1"/>
          </p:cNvSpPr>
          <p:nvPr>
            <p:ph idx="1"/>
          </p:nvPr>
        </p:nvSpPr>
        <p:spPr/>
        <p:txBody>
          <a:bodyPr/>
          <a:lstStyle/>
          <a:p>
            <a:pPr marL="0" indent="0">
              <a:buNone/>
            </a:pPr>
            <a:r>
              <a:rPr lang="it-IT" b="0" i="0" dirty="0">
                <a:effectLst/>
                <a:latin typeface="-apple-system"/>
              </a:rPr>
              <a:t>Il progetto prevede la creazione di una piattaforma di videocorsi. </a:t>
            </a:r>
            <a:br>
              <a:rPr lang="it-IT" b="0" i="0" dirty="0">
                <a:effectLst/>
                <a:latin typeface="-apple-system"/>
              </a:rPr>
            </a:br>
            <a:r>
              <a:rPr lang="it-IT" b="0" i="0" dirty="0">
                <a:effectLst/>
                <a:latin typeface="-apple-system"/>
              </a:rPr>
              <a:t>Questo progetto nasce dall’esigenza di un membro del team, Stefano, di creare una piattaforma per caricare delle videolezioni preregistrate per i corsi di ICDL (Patente Europea per l’Uso del Computer), in cui si può tener traccia dell’andamento dei corsisti tramite dei quiz, in modo tale da verificare che possano avere una preparazione adeguata per </a:t>
            </a:r>
            <a:r>
              <a:rPr lang="it-IT" dirty="0">
                <a:latin typeface="-apple-system"/>
              </a:rPr>
              <a:t>il superamento di </a:t>
            </a:r>
            <a:r>
              <a:rPr lang="it-IT" b="0" i="0" dirty="0">
                <a:effectLst/>
                <a:latin typeface="-apple-system"/>
              </a:rPr>
              <a:t>un esame finale che fornisce una certificazione riconosciuta a livello europeo.</a:t>
            </a:r>
            <a:endParaRPr lang="it-IT" dirty="0"/>
          </a:p>
        </p:txBody>
      </p:sp>
    </p:spTree>
    <p:extLst>
      <p:ext uri="{BB962C8B-B14F-4D97-AF65-F5344CB8AC3E}">
        <p14:creationId xmlns:p14="http://schemas.microsoft.com/office/powerpoint/2010/main" val="284854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487B22-90D1-FB3D-C46D-A18A083A7C7F}"/>
              </a:ext>
            </a:extLst>
          </p:cNvPr>
          <p:cNvSpPr>
            <a:spLocks noGrp="1"/>
          </p:cNvSpPr>
          <p:nvPr>
            <p:ph type="title"/>
          </p:nvPr>
        </p:nvSpPr>
        <p:spPr/>
        <p:txBody>
          <a:bodyPr/>
          <a:lstStyle/>
          <a:p>
            <a:r>
              <a:rPr lang="it-IT" sz="3600" b="1" dirty="0"/>
              <a:t>Testing</a:t>
            </a:r>
            <a:endParaRPr lang="it-IT" dirty="0"/>
          </a:p>
        </p:txBody>
      </p:sp>
      <p:sp>
        <p:nvSpPr>
          <p:cNvPr id="3" name="Segnaposto contenuto 2">
            <a:extLst>
              <a:ext uri="{FF2B5EF4-FFF2-40B4-BE49-F238E27FC236}">
                <a16:creationId xmlns:a16="http://schemas.microsoft.com/office/drawing/2014/main" id="{86266A8D-1946-C86B-4E32-9D87514BD47C}"/>
              </a:ext>
            </a:extLst>
          </p:cNvPr>
          <p:cNvSpPr>
            <a:spLocks noGrp="1"/>
          </p:cNvSpPr>
          <p:nvPr>
            <p:ph idx="1"/>
          </p:nvPr>
        </p:nvSpPr>
        <p:spPr>
          <a:xfrm>
            <a:off x="1141412" y="2095428"/>
            <a:ext cx="9905999" cy="3541714"/>
          </a:xfrm>
        </p:spPr>
        <p:txBody>
          <a:bodyPr/>
          <a:lstStyle/>
          <a:p>
            <a:pPr marL="0" indent="0">
              <a:buNone/>
            </a:pPr>
            <a:r>
              <a:rPr lang="it-IT" b="0" i="0" dirty="0">
                <a:effectLst/>
                <a:latin typeface="-apple-system"/>
              </a:rPr>
              <a:t>Durante lo sviluppo del back-end, come prima forma di test, si è svolta la lettura e l’ispezione del codice da parte di un membro del team che non ha scritto il codice da controllare. Già in questa fase è stato così possibile individuare errori e punti critici del codice.</a:t>
            </a:r>
            <a:br>
              <a:rPr lang="it-IT" dirty="0"/>
            </a:br>
            <a:r>
              <a:rPr lang="it-IT" b="0" i="0" dirty="0">
                <a:effectLst/>
                <a:latin typeface="-apple-system"/>
              </a:rPr>
              <a:t>Sono stati poi eseguiti una serie ti test di unità tramite </a:t>
            </a:r>
            <a:r>
              <a:rPr lang="it-IT" b="0" i="0" dirty="0" err="1">
                <a:effectLst/>
                <a:latin typeface="-apple-system"/>
              </a:rPr>
              <a:t>Junit</a:t>
            </a:r>
            <a:r>
              <a:rPr lang="it-IT" b="0" i="0" dirty="0">
                <a:effectLst/>
                <a:latin typeface="-apple-system"/>
              </a:rPr>
              <a:t>.</a:t>
            </a:r>
            <a:endParaRPr lang="it-IT" dirty="0"/>
          </a:p>
        </p:txBody>
      </p:sp>
      <p:pic>
        <p:nvPicPr>
          <p:cNvPr id="4" name="Immagine 3">
            <a:extLst>
              <a:ext uri="{FF2B5EF4-FFF2-40B4-BE49-F238E27FC236}">
                <a16:creationId xmlns:a16="http://schemas.microsoft.com/office/drawing/2014/main" id="{B9B74112-A88A-3147-E187-6D4737DF336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4623751" y="4760913"/>
            <a:ext cx="2941320" cy="1011814"/>
          </a:xfrm>
          <a:prstGeom prst="rect">
            <a:avLst/>
          </a:prstGeom>
        </p:spPr>
      </p:pic>
      <p:pic>
        <p:nvPicPr>
          <p:cNvPr id="7" name="Immagine 6">
            <a:extLst>
              <a:ext uri="{FF2B5EF4-FFF2-40B4-BE49-F238E27FC236}">
                <a16:creationId xmlns:a16="http://schemas.microsoft.com/office/drawing/2014/main" id="{3E1F8ADB-4E89-D4E8-3119-C7A4D3D19539}"/>
              </a:ext>
            </a:extLst>
          </p:cNvPr>
          <p:cNvPicPr>
            <a:picLocks noChangeAspect="1"/>
          </p:cNvPicPr>
          <p:nvPr/>
        </p:nvPicPr>
        <p:blipFill rotWithShape="1">
          <a:blip r:embed="rId4"/>
          <a:srcRect l="65253"/>
          <a:stretch/>
        </p:blipFill>
        <p:spPr>
          <a:xfrm>
            <a:off x="6543040" y="4760913"/>
            <a:ext cx="1022030" cy="1011814"/>
          </a:xfrm>
          <a:prstGeom prst="rect">
            <a:avLst/>
          </a:prstGeom>
        </p:spPr>
      </p:pic>
    </p:spTree>
    <p:extLst>
      <p:ext uri="{BB962C8B-B14F-4D97-AF65-F5344CB8AC3E}">
        <p14:creationId xmlns:p14="http://schemas.microsoft.com/office/powerpoint/2010/main" val="142121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33F2B-4C35-40AE-5674-BB84D74F8731}"/>
              </a:ext>
            </a:extLst>
          </p:cNvPr>
          <p:cNvSpPr>
            <a:spLocks noGrp="1"/>
          </p:cNvSpPr>
          <p:nvPr>
            <p:ph type="title"/>
          </p:nvPr>
        </p:nvSpPr>
        <p:spPr/>
        <p:txBody>
          <a:bodyPr/>
          <a:lstStyle/>
          <a:p>
            <a:r>
              <a:rPr lang="it-IT" sz="3600" b="1" dirty="0"/>
              <a:t>Testing</a:t>
            </a:r>
            <a:endParaRPr lang="it-IT" dirty="0"/>
          </a:p>
        </p:txBody>
      </p:sp>
      <p:sp>
        <p:nvSpPr>
          <p:cNvPr id="3" name="Segnaposto contenuto 2">
            <a:extLst>
              <a:ext uri="{FF2B5EF4-FFF2-40B4-BE49-F238E27FC236}">
                <a16:creationId xmlns:a16="http://schemas.microsoft.com/office/drawing/2014/main" id="{93DFAB20-A534-DA33-62F8-A4551127E34D}"/>
              </a:ext>
            </a:extLst>
          </p:cNvPr>
          <p:cNvSpPr>
            <a:spLocks noGrp="1"/>
          </p:cNvSpPr>
          <p:nvPr>
            <p:ph idx="1"/>
          </p:nvPr>
        </p:nvSpPr>
        <p:spPr>
          <a:xfrm>
            <a:off x="1141413" y="2249487"/>
            <a:ext cx="4954588" cy="3541714"/>
          </a:xfrm>
        </p:spPr>
        <p:txBody>
          <a:bodyPr/>
          <a:lstStyle/>
          <a:p>
            <a:pPr marL="0" indent="0">
              <a:buNone/>
            </a:pPr>
            <a:r>
              <a:rPr lang="it-IT" dirty="0">
                <a:latin typeface="-apple-system"/>
              </a:rPr>
              <a:t>È</a:t>
            </a:r>
            <a:r>
              <a:rPr lang="it-IT" b="0" i="0" dirty="0">
                <a:effectLst/>
                <a:latin typeface="-apple-system"/>
              </a:rPr>
              <a:t> stato infine eseguito un test di copertura dalla piattaforma </a:t>
            </a:r>
            <a:r>
              <a:rPr lang="it-IT" b="0" i="0" dirty="0" err="1">
                <a:effectLst/>
                <a:latin typeface="-apple-system"/>
              </a:rPr>
              <a:t>eclipse</a:t>
            </a:r>
            <a:br>
              <a:rPr lang="it-IT" b="0" i="0" dirty="0">
                <a:effectLst/>
                <a:latin typeface="-apple-system"/>
              </a:rPr>
            </a:br>
            <a:r>
              <a:rPr lang="it-IT" b="0" i="0" dirty="0">
                <a:effectLst/>
                <a:latin typeface="-apple-system"/>
              </a:rPr>
              <a:t>(i controller sono stati testati a mano e saranno ulteriormente testati nelle prossime versioni tramite </a:t>
            </a:r>
            <a:r>
              <a:rPr lang="it-IT" b="0" i="0" dirty="0" err="1">
                <a:effectLst/>
                <a:latin typeface="-apple-system"/>
              </a:rPr>
              <a:t>mockito</a:t>
            </a:r>
            <a:r>
              <a:rPr lang="it-IT" b="0" i="0" dirty="0">
                <a:effectLst/>
                <a:latin typeface="-apple-system"/>
              </a:rPr>
              <a:t>). </a:t>
            </a:r>
            <a:endParaRPr lang="it-IT" dirty="0"/>
          </a:p>
          <a:p>
            <a:pPr marL="0" indent="0">
              <a:buNone/>
            </a:pPr>
            <a:endParaRPr lang="it-IT" dirty="0"/>
          </a:p>
        </p:txBody>
      </p:sp>
      <p:pic>
        <p:nvPicPr>
          <p:cNvPr id="4" name="Immagine 3" descr="Immagine che contiene testo&#10;&#10;Descrizione generata automaticamente">
            <a:extLst>
              <a:ext uri="{FF2B5EF4-FFF2-40B4-BE49-F238E27FC236}">
                <a16:creationId xmlns:a16="http://schemas.microsoft.com/office/drawing/2014/main" id="{E5CE5278-F286-BB07-C240-FCC3EA4D8BDB}"/>
              </a:ext>
            </a:extLst>
          </p:cNvPr>
          <p:cNvPicPr>
            <a:picLocks noChangeAspect="1"/>
          </p:cNvPicPr>
          <p:nvPr/>
        </p:nvPicPr>
        <p:blipFill rotWithShape="1">
          <a:blip r:embed="rId2"/>
          <a:srcRect r="-1" b="372"/>
          <a:stretch/>
        </p:blipFill>
        <p:spPr>
          <a:xfrm>
            <a:off x="7051040" y="893974"/>
            <a:ext cx="3587757" cy="5070051"/>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8840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244A42-A84C-FA53-4DCF-DA99E2B86326}"/>
              </a:ext>
            </a:extLst>
          </p:cNvPr>
          <p:cNvSpPr>
            <a:spLocks noGrp="1"/>
          </p:cNvSpPr>
          <p:nvPr>
            <p:ph type="title"/>
          </p:nvPr>
        </p:nvSpPr>
        <p:spPr/>
        <p:txBody>
          <a:bodyPr/>
          <a:lstStyle/>
          <a:p>
            <a:r>
              <a:rPr lang="it-IT" b="1" dirty="0"/>
              <a:t>DEMO</a:t>
            </a:r>
          </a:p>
        </p:txBody>
      </p:sp>
      <p:sp>
        <p:nvSpPr>
          <p:cNvPr id="3" name="Segnaposto contenuto 2">
            <a:extLst>
              <a:ext uri="{FF2B5EF4-FFF2-40B4-BE49-F238E27FC236}">
                <a16:creationId xmlns:a16="http://schemas.microsoft.com/office/drawing/2014/main" id="{DB1F3643-CA66-A507-16EB-3F45D967EB7F}"/>
              </a:ext>
            </a:extLst>
          </p:cNvPr>
          <p:cNvSpPr>
            <a:spLocks noGrp="1"/>
          </p:cNvSpPr>
          <p:nvPr>
            <p:ph idx="1"/>
          </p:nvPr>
        </p:nvSpPr>
        <p:spPr/>
        <p:txBody>
          <a:bodyPr/>
          <a:lstStyle/>
          <a:p>
            <a:pPr marL="0" indent="0">
              <a:buNone/>
            </a:pPr>
            <a:r>
              <a:rPr lang="it-IT" dirty="0"/>
              <a:t>Si può eseguire una demo della piattaforma sia per i corsisti che per i docenti.</a:t>
            </a:r>
          </a:p>
          <a:p>
            <a:pPr marL="0" indent="0">
              <a:buNone/>
            </a:pPr>
            <a:br>
              <a:rPr lang="it-IT" dirty="0"/>
            </a:br>
            <a:r>
              <a:rPr lang="it-IT" dirty="0"/>
              <a:t>PS. In questa fase è stato aggiunto solo un quiz (che si ripete poi per tutti i capitoli di tutti i corsi) per uno scopo dimostrativo. Prima della release ufficiale verranno inserite nel DB tutte le domande di tutti i capitoli.</a:t>
            </a:r>
          </a:p>
        </p:txBody>
      </p:sp>
    </p:spTree>
    <p:extLst>
      <p:ext uri="{BB962C8B-B14F-4D97-AF65-F5344CB8AC3E}">
        <p14:creationId xmlns:p14="http://schemas.microsoft.com/office/powerpoint/2010/main" val="312487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54CC27-E186-60C4-7FC2-766F65B5C721}"/>
              </a:ext>
            </a:extLst>
          </p:cNvPr>
          <p:cNvSpPr>
            <a:spLocks noGrp="1"/>
          </p:cNvSpPr>
          <p:nvPr>
            <p:ph type="title"/>
          </p:nvPr>
        </p:nvSpPr>
        <p:spPr>
          <a:xfrm>
            <a:off x="1143001" y="2689715"/>
            <a:ext cx="9905998" cy="1478570"/>
          </a:xfrm>
        </p:spPr>
        <p:txBody>
          <a:bodyPr>
            <a:normAutofit/>
          </a:bodyPr>
          <a:lstStyle/>
          <a:p>
            <a:pPr algn="ctr"/>
            <a:r>
              <a:rPr lang="it-IT" sz="4400" dirty="0"/>
              <a:t>GRAZIE PER LA CORTESE ATTENZIONE</a:t>
            </a:r>
          </a:p>
        </p:txBody>
      </p:sp>
    </p:spTree>
    <p:extLst>
      <p:ext uri="{BB962C8B-B14F-4D97-AF65-F5344CB8AC3E}">
        <p14:creationId xmlns:p14="http://schemas.microsoft.com/office/powerpoint/2010/main" val="77367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5BBE64-EC66-8556-88CB-B33C27F09E8E}"/>
              </a:ext>
            </a:extLst>
          </p:cNvPr>
          <p:cNvSpPr>
            <a:spLocks noGrp="1"/>
          </p:cNvSpPr>
          <p:nvPr>
            <p:ph type="title"/>
          </p:nvPr>
        </p:nvSpPr>
        <p:spPr/>
        <p:txBody>
          <a:bodyPr/>
          <a:lstStyle/>
          <a:p>
            <a:r>
              <a:rPr lang="it-IT" sz="3600" b="1" dirty="0"/>
              <a:t>Difficoltà incontrate</a:t>
            </a:r>
            <a:endParaRPr lang="it-IT" dirty="0"/>
          </a:p>
        </p:txBody>
      </p:sp>
      <p:sp>
        <p:nvSpPr>
          <p:cNvPr id="3" name="Segnaposto contenuto 2">
            <a:extLst>
              <a:ext uri="{FF2B5EF4-FFF2-40B4-BE49-F238E27FC236}">
                <a16:creationId xmlns:a16="http://schemas.microsoft.com/office/drawing/2014/main" id="{197C4B85-1C2C-3815-F9B1-31871AFD7267}"/>
              </a:ext>
            </a:extLst>
          </p:cNvPr>
          <p:cNvSpPr>
            <a:spLocks noGrp="1"/>
          </p:cNvSpPr>
          <p:nvPr>
            <p:ph idx="1"/>
          </p:nvPr>
        </p:nvSpPr>
        <p:spPr/>
        <p:txBody>
          <a:bodyPr/>
          <a:lstStyle/>
          <a:p>
            <a:r>
              <a:rPr lang="it-IT" b="0" i="0" dirty="0">
                <a:effectLst/>
                <a:latin typeface="-apple-system"/>
              </a:rPr>
              <a:t>Coordinamento dei reparti del team</a:t>
            </a:r>
          </a:p>
          <a:p>
            <a:r>
              <a:rPr lang="it-IT" dirty="0">
                <a:latin typeface="-apple-system"/>
              </a:rPr>
              <a:t>Comunicazione con il cliente</a:t>
            </a:r>
          </a:p>
          <a:p>
            <a:r>
              <a:rPr lang="it-IT" b="0" i="0" dirty="0">
                <a:effectLst/>
                <a:latin typeface="-apple-system"/>
              </a:rPr>
              <a:t>Creazione di un prodotto facilmente </a:t>
            </a:r>
            <a:r>
              <a:rPr lang="it-IT" b="0" i="0" dirty="0" err="1">
                <a:effectLst/>
                <a:latin typeface="-apple-system"/>
              </a:rPr>
              <a:t>manutenibile</a:t>
            </a:r>
            <a:endParaRPr lang="it-IT" b="0" i="0" dirty="0">
              <a:effectLst/>
              <a:latin typeface="-apple-system"/>
            </a:endParaRPr>
          </a:p>
          <a:p>
            <a:r>
              <a:rPr lang="it-IT" b="0" i="0" dirty="0">
                <a:effectLst/>
                <a:latin typeface="-apple-system"/>
              </a:rPr>
              <a:t>Creazione di un ambiente sicuro e robusto</a:t>
            </a:r>
          </a:p>
          <a:p>
            <a:r>
              <a:rPr lang="it-IT" dirty="0">
                <a:latin typeface="-apple-system"/>
              </a:rPr>
              <a:t>Creazione di un prodotto finale user friendly</a:t>
            </a:r>
            <a:endParaRPr lang="it-IT" b="0" i="0" dirty="0">
              <a:effectLst/>
              <a:latin typeface="-apple-system"/>
            </a:endParaRPr>
          </a:p>
        </p:txBody>
      </p:sp>
    </p:spTree>
    <p:extLst>
      <p:ext uri="{BB962C8B-B14F-4D97-AF65-F5344CB8AC3E}">
        <p14:creationId xmlns:p14="http://schemas.microsoft.com/office/powerpoint/2010/main" val="272856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olo 1">
            <a:extLst>
              <a:ext uri="{FF2B5EF4-FFF2-40B4-BE49-F238E27FC236}">
                <a16:creationId xmlns:a16="http://schemas.microsoft.com/office/drawing/2014/main" id="{EA046D72-85A1-5AE4-60C8-9FED31CC0B13}"/>
              </a:ext>
            </a:extLst>
          </p:cNvPr>
          <p:cNvSpPr>
            <a:spLocks noGrp="1"/>
          </p:cNvSpPr>
          <p:nvPr>
            <p:ph type="title"/>
          </p:nvPr>
        </p:nvSpPr>
        <p:spPr>
          <a:xfrm>
            <a:off x="1876425" y="1113282"/>
            <a:ext cx="5201086" cy="2396681"/>
          </a:xfrm>
        </p:spPr>
        <p:txBody>
          <a:bodyPr vert="horz" lIns="91440" tIns="45720" rIns="91440" bIns="45720" rtlCol="0" anchor="b">
            <a:normAutofit/>
          </a:bodyPr>
          <a:lstStyle/>
          <a:p>
            <a:r>
              <a:rPr lang="en-US" sz="4400" b="1"/>
              <a:t>Paradigma di programmazione</a:t>
            </a:r>
            <a:endParaRPr lang="en-US" sz="4400"/>
          </a:p>
        </p:txBody>
      </p:sp>
      <p:sp>
        <p:nvSpPr>
          <p:cNvPr id="68" name="Round Diagonal Corner Rectangle 6">
            <a:extLst>
              <a:ext uri="{FF2B5EF4-FFF2-40B4-BE49-F238E27FC236}">
                <a16:creationId xmlns:a16="http://schemas.microsoft.com/office/drawing/2014/main" id="{300580B4-12C1-444D-B5E2-C4588DACF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olo 1">
            <a:extLst>
              <a:ext uri="{FF2B5EF4-FFF2-40B4-BE49-F238E27FC236}">
                <a16:creationId xmlns:a16="http://schemas.microsoft.com/office/drawing/2014/main" id="{140BCA10-4DDA-353A-5884-A9D99E5AB883}"/>
              </a:ext>
            </a:extLst>
          </p:cNvPr>
          <p:cNvSpPr txBox="1">
            <a:spLocks/>
          </p:cNvSpPr>
          <p:nvPr/>
        </p:nvSpPr>
        <p:spPr>
          <a:xfrm>
            <a:off x="1900238" y="3704097"/>
            <a:ext cx="5201086" cy="83207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dirty="0">
                <a:solidFill>
                  <a:schemeClr val="tx2"/>
                </a:solidFill>
              </a:rPr>
              <a:t>BACKEND</a:t>
            </a:r>
          </a:p>
        </p:txBody>
      </p:sp>
      <p:pic>
        <p:nvPicPr>
          <p:cNvPr id="3" name="Immagine 2">
            <a:extLst>
              <a:ext uri="{FF2B5EF4-FFF2-40B4-BE49-F238E27FC236}">
                <a16:creationId xmlns:a16="http://schemas.microsoft.com/office/drawing/2014/main" id="{B58EAD88-7515-D1A0-7D1C-7B3CF9DBF841}"/>
              </a:ext>
            </a:extLst>
          </p:cNvPr>
          <p:cNvPicPr>
            <a:picLocks noChangeAspect="1"/>
          </p:cNvPicPr>
          <p:nvPr/>
        </p:nvPicPr>
        <p:blipFill>
          <a:blip r:embed="rId4"/>
          <a:stretch>
            <a:fillRect/>
          </a:stretch>
        </p:blipFill>
        <p:spPr>
          <a:xfrm>
            <a:off x="8677389" y="903288"/>
            <a:ext cx="1638186" cy="1638186"/>
          </a:xfrm>
          <a:prstGeom prst="rect">
            <a:avLst/>
          </a:prstGeom>
        </p:spPr>
      </p:pic>
      <p:pic>
        <p:nvPicPr>
          <p:cNvPr id="7" name="Immagine 6">
            <a:extLst>
              <a:ext uri="{FF2B5EF4-FFF2-40B4-BE49-F238E27FC236}">
                <a16:creationId xmlns:a16="http://schemas.microsoft.com/office/drawing/2014/main" id="{F10757D6-25BA-52F7-2C0F-317BAAD698D5}"/>
              </a:ext>
            </a:extLst>
          </p:cNvPr>
          <p:cNvPicPr>
            <a:picLocks noChangeAspect="1"/>
          </p:cNvPicPr>
          <p:nvPr/>
        </p:nvPicPr>
        <p:blipFill>
          <a:blip r:embed="rId5"/>
          <a:stretch>
            <a:fillRect/>
          </a:stretch>
        </p:blipFill>
        <p:spPr>
          <a:xfrm>
            <a:off x="8652566" y="2678341"/>
            <a:ext cx="1638186" cy="1638186"/>
          </a:xfrm>
          <a:prstGeom prst="rect">
            <a:avLst/>
          </a:prstGeom>
        </p:spPr>
      </p:pic>
      <p:pic>
        <p:nvPicPr>
          <p:cNvPr id="8" name="Immagine 7">
            <a:extLst>
              <a:ext uri="{FF2B5EF4-FFF2-40B4-BE49-F238E27FC236}">
                <a16:creationId xmlns:a16="http://schemas.microsoft.com/office/drawing/2014/main" id="{D2309121-498D-6E6E-AF49-0CD8AEF800E8}"/>
              </a:ext>
            </a:extLst>
          </p:cNvPr>
          <p:cNvPicPr>
            <a:picLocks noChangeAspect="1"/>
          </p:cNvPicPr>
          <p:nvPr/>
        </p:nvPicPr>
        <p:blipFill>
          <a:blip r:embed="rId6"/>
          <a:stretch>
            <a:fillRect/>
          </a:stretch>
        </p:blipFill>
        <p:spPr>
          <a:xfrm>
            <a:off x="8567966" y="4251383"/>
            <a:ext cx="2184248" cy="1638186"/>
          </a:xfrm>
          <a:prstGeom prst="rect">
            <a:avLst/>
          </a:prstGeom>
        </p:spPr>
      </p:pic>
    </p:spTree>
    <p:extLst>
      <p:ext uri="{BB962C8B-B14F-4D97-AF65-F5344CB8AC3E}">
        <p14:creationId xmlns:p14="http://schemas.microsoft.com/office/powerpoint/2010/main" val="380729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olo 1">
            <a:extLst>
              <a:ext uri="{FF2B5EF4-FFF2-40B4-BE49-F238E27FC236}">
                <a16:creationId xmlns:a16="http://schemas.microsoft.com/office/drawing/2014/main" id="{EA046D72-85A1-5AE4-60C8-9FED31CC0B13}"/>
              </a:ext>
            </a:extLst>
          </p:cNvPr>
          <p:cNvSpPr>
            <a:spLocks noGrp="1"/>
          </p:cNvSpPr>
          <p:nvPr>
            <p:ph type="title"/>
          </p:nvPr>
        </p:nvSpPr>
        <p:spPr>
          <a:xfrm>
            <a:off x="1876425" y="1113282"/>
            <a:ext cx="5201086" cy="2396681"/>
          </a:xfrm>
        </p:spPr>
        <p:txBody>
          <a:bodyPr vert="horz" lIns="91440" tIns="45720" rIns="91440" bIns="45720" rtlCol="0" anchor="b">
            <a:normAutofit/>
          </a:bodyPr>
          <a:lstStyle/>
          <a:p>
            <a:r>
              <a:rPr lang="en-US" sz="4400" b="1"/>
              <a:t>Paradigma di programmazione</a:t>
            </a:r>
            <a:endParaRPr lang="en-US" sz="4400"/>
          </a:p>
        </p:txBody>
      </p:sp>
      <p:sp>
        <p:nvSpPr>
          <p:cNvPr id="68" name="Round Diagonal Corner Rectangle 6">
            <a:extLst>
              <a:ext uri="{FF2B5EF4-FFF2-40B4-BE49-F238E27FC236}">
                <a16:creationId xmlns:a16="http://schemas.microsoft.com/office/drawing/2014/main" id="{300580B4-12C1-444D-B5E2-C4588DACF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9ABA5B14-8FAD-8590-4763-18337EB1CA5D}"/>
              </a:ext>
            </a:extLst>
          </p:cNvPr>
          <p:cNvPicPr>
            <a:picLocks noChangeAspect="1"/>
          </p:cNvPicPr>
          <p:nvPr/>
        </p:nvPicPr>
        <p:blipFill>
          <a:blip r:embed="rId4"/>
          <a:stretch>
            <a:fillRect/>
          </a:stretch>
        </p:blipFill>
        <p:spPr>
          <a:xfrm>
            <a:off x="7882340" y="1817029"/>
            <a:ext cx="3178638" cy="1152255"/>
          </a:xfrm>
          <a:prstGeom prst="rect">
            <a:avLst/>
          </a:prstGeom>
        </p:spPr>
      </p:pic>
      <p:pic>
        <p:nvPicPr>
          <p:cNvPr id="4" name="Immagine 3">
            <a:extLst>
              <a:ext uri="{FF2B5EF4-FFF2-40B4-BE49-F238E27FC236}">
                <a16:creationId xmlns:a16="http://schemas.microsoft.com/office/drawing/2014/main" id="{335EA329-A51E-FC1C-6038-8CB22DB4F5BA}"/>
              </a:ext>
            </a:extLst>
          </p:cNvPr>
          <p:cNvPicPr>
            <a:picLocks noChangeAspect="1"/>
          </p:cNvPicPr>
          <p:nvPr/>
        </p:nvPicPr>
        <p:blipFill>
          <a:blip r:embed="rId5"/>
          <a:stretch>
            <a:fillRect/>
          </a:stretch>
        </p:blipFill>
        <p:spPr>
          <a:xfrm>
            <a:off x="7882340" y="3825239"/>
            <a:ext cx="3178638" cy="1207882"/>
          </a:xfrm>
          <a:prstGeom prst="rect">
            <a:avLst/>
          </a:prstGeom>
        </p:spPr>
      </p:pic>
      <p:sp>
        <p:nvSpPr>
          <p:cNvPr id="6" name="Titolo 1">
            <a:extLst>
              <a:ext uri="{FF2B5EF4-FFF2-40B4-BE49-F238E27FC236}">
                <a16:creationId xmlns:a16="http://schemas.microsoft.com/office/drawing/2014/main" id="{140BCA10-4DDA-353A-5884-A9D99E5AB883}"/>
              </a:ext>
            </a:extLst>
          </p:cNvPr>
          <p:cNvSpPr txBox="1">
            <a:spLocks/>
          </p:cNvSpPr>
          <p:nvPr/>
        </p:nvSpPr>
        <p:spPr>
          <a:xfrm>
            <a:off x="1900238" y="3704097"/>
            <a:ext cx="5201086" cy="83207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dirty="0">
                <a:solidFill>
                  <a:schemeClr val="tx2"/>
                </a:solidFill>
              </a:rPr>
              <a:t>FRONTEND</a:t>
            </a:r>
          </a:p>
        </p:txBody>
      </p:sp>
    </p:spTree>
    <p:extLst>
      <p:ext uri="{BB962C8B-B14F-4D97-AF65-F5344CB8AC3E}">
        <p14:creationId xmlns:p14="http://schemas.microsoft.com/office/powerpoint/2010/main" val="355837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F46B05-3853-25FD-CA4E-17AFD2174545}"/>
              </a:ext>
            </a:extLst>
          </p:cNvPr>
          <p:cNvSpPr>
            <a:spLocks noGrp="1"/>
          </p:cNvSpPr>
          <p:nvPr>
            <p:ph type="title"/>
          </p:nvPr>
        </p:nvSpPr>
        <p:spPr/>
        <p:txBody>
          <a:bodyPr/>
          <a:lstStyle/>
          <a:p>
            <a:r>
              <a:rPr lang="it-IT" sz="3600" b="1" dirty="0"/>
              <a:t>Software </a:t>
            </a:r>
            <a:r>
              <a:rPr lang="it-IT" sz="3600" b="1" dirty="0" err="1"/>
              <a:t>configuration</a:t>
            </a:r>
            <a:r>
              <a:rPr lang="it-IT" sz="3600" b="1" dirty="0"/>
              <a:t> management</a:t>
            </a:r>
            <a:endParaRPr lang="it-IT" dirty="0"/>
          </a:p>
        </p:txBody>
      </p:sp>
      <p:sp>
        <p:nvSpPr>
          <p:cNvPr id="3" name="Segnaposto contenuto 2">
            <a:extLst>
              <a:ext uri="{FF2B5EF4-FFF2-40B4-BE49-F238E27FC236}">
                <a16:creationId xmlns:a16="http://schemas.microsoft.com/office/drawing/2014/main" id="{2AD61D9E-7CC9-87C1-8D0D-611B50213989}"/>
              </a:ext>
            </a:extLst>
          </p:cNvPr>
          <p:cNvSpPr>
            <a:spLocks noGrp="1"/>
          </p:cNvSpPr>
          <p:nvPr>
            <p:ph idx="1"/>
          </p:nvPr>
        </p:nvSpPr>
        <p:spPr>
          <a:xfrm>
            <a:off x="1141413" y="2097088"/>
            <a:ext cx="9905999" cy="3989995"/>
          </a:xfrm>
        </p:spPr>
        <p:txBody>
          <a:bodyPr>
            <a:normAutofit fontScale="77500" lnSpcReduction="20000"/>
          </a:bodyPr>
          <a:lstStyle/>
          <a:p>
            <a:pPr marL="0" indent="0">
              <a:buNone/>
            </a:pPr>
            <a:r>
              <a:rPr lang="it-IT" b="0" i="0" dirty="0">
                <a:effectLst/>
                <a:latin typeface="-apple-system"/>
              </a:rPr>
              <a:t>Per il progetto è stato utilizzato GitHub. </a:t>
            </a:r>
            <a:br>
              <a:rPr lang="it-IT" b="0" i="0" dirty="0">
                <a:effectLst/>
                <a:latin typeface="-apple-system"/>
              </a:rPr>
            </a:br>
            <a:r>
              <a:rPr lang="it-IT" b="0" i="0" dirty="0">
                <a:effectLst/>
                <a:latin typeface="-apple-system"/>
              </a:rPr>
              <a:t>Sono state create delle cartelle per ordinare i file in macroaree e diversi </a:t>
            </a:r>
            <a:r>
              <a:rPr lang="it-IT" b="0" i="0" dirty="0" err="1">
                <a:effectLst/>
                <a:latin typeface="-apple-system"/>
              </a:rPr>
              <a:t>branch</a:t>
            </a:r>
            <a:r>
              <a:rPr lang="it-IT" b="0" i="0" dirty="0">
                <a:effectLst/>
                <a:latin typeface="-apple-system"/>
              </a:rPr>
              <a:t> per continuare a lavorare su codice e documentazione, apportando modifiche e miglioramenti, senza interferire sul codice del progetto principale, il quale si trova nel </a:t>
            </a:r>
            <a:r>
              <a:rPr lang="it-IT" b="0" i="0" dirty="0" err="1">
                <a:effectLst/>
                <a:latin typeface="-apple-system"/>
              </a:rPr>
              <a:t>branch</a:t>
            </a:r>
            <a:r>
              <a:rPr lang="it-IT" b="0" i="0" dirty="0">
                <a:effectLst/>
                <a:latin typeface="-apple-system"/>
              </a:rPr>
              <a:t> «</a:t>
            </a:r>
            <a:r>
              <a:rPr lang="it-IT" b="0" i="0" dirty="0" err="1">
                <a:effectLst/>
                <a:latin typeface="-apple-system"/>
              </a:rPr>
              <a:t>main</a:t>
            </a:r>
            <a:r>
              <a:rPr lang="it-IT" b="0" i="0" dirty="0">
                <a:effectLst/>
                <a:latin typeface="-apple-system"/>
              </a:rPr>
              <a:t>».</a:t>
            </a:r>
            <a:br>
              <a:rPr lang="it-IT" b="0" i="0" dirty="0">
                <a:effectLst/>
                <a:latin typeface="-apple-system"/>
              </a:rPr>
            </a:br>
            <a:r>
              <a:rPr lang="it-IT" b="0" i="0" dirty="0">
                <a:effectLst/>
                <a:latin typeface="-apple-system"/>
              </a:rPr>
              <a:t>Per ogni merge di un </a:t>
            </a:r>
            <a:r>
              <a:rPr lang="it-IT" b="0" i="0" dirty="0" err="1">
                <a:effectLst/>
                <a:latin typeface="-apple-system"/>
              </a:rPr>
              <a:t>branch</a:t>
            </a:r>
            <a:r>
              <a:rPr lang="it-IT" b="0" i="0" dirty="0">
                <a:effectLst/>
                <a:latin typeface="-apple-system"/>
              </a:rPr>
              <a:t> nel </a:t>
            </a:r>
            <a:r>
              <a:rPr lang="it-IT" b="0" i="0" dirty="0" err="1">
                <a:effectLst/>
                <a:latin typeface="-apple-system"/>
              </a:rPr>
              <a:t>main</a:t>
            </a:r>
            <a:r>
              <a:rPr lang="it-IT" dirty="0">
                <a:latin typeface="-apple-system"/>
              </a:rPr>
              <a:t>, è stata aperta una pull </a:t>
            </a:r>
            <a:r>
              <a:rPr lang="it-IT" dirty="0" err="1">
                <a:latin typeface="-apple-system"/>
              </a:rPr>
              <a:t>request</a:t>
            </a:r>
            <a:r>
              <a:rPr lang="it-IT" dirty="0">
                <a:latin typeface="-apple-system"/>
              </a:rPr>
              <a:t> che doveva essere approvata da almeno un membro del team.</a:t>
            </a:r>
            <a:br>
              <a:rPr lang="it-IT" b="0" i="0" dirty="0">
                <a:effectLst/>
                <a:latin typeface="-apple-system"/>
              </a:rPr>
            </a:br>
            <a:r>
              <a:rPr lang="it-IT" b="0" i="0" dirty="0">
                <a:effectLst/>
                <a:latin typeface="-apple-system"/>
              </a:rPr>
              <a:t>Le comunicazioni ufficiali e le assegnazioni dei compiti sono avvenute tramite </a:t>
            </a:r>
            <a:r>
              <a:rPr lang="it-IT" b="0" i="0" dirty="0" err="1">
                <a:effectLst/>
                <a:latin typeface="-apple-system"/>
              </a:rPr>
              <a:t>issues</a:t>
            </a:r>
            <a:r>
              <a:rPr lang="it-IT" b="0" i="0" dirty="0">
                <a:effectLst/>
                <a:latin typeface="-apple-system"/>
              </a:rPr>
              <a:t> di GitHub, mentre per le comunicazioni meno formali e l’organizzazione delle riunioni, sono stati utilizzati anche WhatsApp e </a:t>
            </a:r>
            <a:r>
              <a:rPr lang="it-IT" b="0" i="0" dirty="0" err="1">
                <a:effectLst/>
                <a:latin typeface="-apple-system"/>
              </a:rPr>
              <a:t>Discord</a:t>
            </a:r>
            <a:r>
              <a:rPr lang="it-IT" b="0" i="0" dirty="0">
                <a:effectLst/>
                <a:latin typeface="-apple-system"/>
              </a:rPr>
              <a:t>.</a:t>
            </a:r>
            <a:br>
              <a:rPr lang="it-IT" dirty="0"/>
            </a:br>
            <a:r>
              <a:rPr lang="it-IT" b="0" i="0" dirty="0">
                <a:effectLst/>
                <a:latin typeface="-apple-system"/>
              </a:rPr>
              <a:t>Qualsiasi modifica è stata prima approvata dal CCB </a:t>
            </a:r>
            <a:r>
              <a:rPr lang="it-IT" dirty="0">
                <a:latin typeface="-apple-system"/>
              </a:rPr>
              <a:t>per verificare che </a:t>
            </a:r>
            <a:r>
              <a:rPr lang="it-IT" b="0" i="0" dirty="0">
                <a:effectLst/>
                <a:latin typeface="-apple-system"/>
              </a:rPr>
              <a:t>rispettasse tutti gli standard del progetto.</a:t>
            </a:r>
            <a:br>
              <a:rPr lang="it-IT" dirty="0"/>
            </a:br>
            <a:r>
              <a:rPr lang="it-IT" b="0" i="0" dirty="0">
                <a:effectLst/>
                <a:latin typeface="-apple-system"/>
              </a:rPr>
              <a:t>La documentazione è stata scritta in formato </a:t>
            </a:r>
            <a:r>
              <a:rPr lang="it-IT" b="0" i="0" dirty="0" err="1">
                <a:effectLst/>
                <a:latin typeface="-apple-system"/>
              </a:rPr>
              <a:t>Markdown</a:t>
            </a:r>
            <a:r>
              <a:rPr lang="it-IT" b="0" i="0" dirty="0">
                <a:effectLst/>
                <a:latin typeface="-apple-system"/>
              </a:rPr>
              <a:t> su GitHub ed è stata visionata e approvata da tutti i membri del team.</a:t>
            </a:r>
            <a:endParaRPr lang="it-IT" dirty="0"/>
          </a:p>
        </p:txBody>
      </p:sp>
    </p:spTree>
    <p:extLst>
      <p:ext uri="{BB962C8B-B14F-4D97-AF65-F5344CB8AC3E}">
        <p14:creationId xmlns:p14="http://schemas.microsoft.com/office/powerpoint/2010/main" val="106054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35"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37" name="Group 103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3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4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6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7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olo 1">
            <a:extLst>
              <a:ext uri="{FF2B5EF4-FFF2-40B4-BE49-F238E27FC236}">
                <a16:creationId xmlns:a16="http://schemas.microsoft.com/office/drawing/2014/main" id="{10EA6AB1-2DAD-A430-ACB6-E55A68AB427F}"/>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b="1"/>
              <a:t>Software life cycle</a:t>
            </a:r>
            <a:endParaRPr lang="en-US" sz="4800"/>
          </a:p>
        </p:txBody>
      </p:sp>
      <p:sp>
        <p:nvSpPr>
          <p:cNvPr id="1093"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magine che contiene testo, foglia, felce&#10;&#10;Descrizione generata automaticamente">
            <a:extLst>
              <a:ext uri="{FF2B5EF4-FFF2-40B4-BE49-F238E27FC236}">
                <a16:creationId xmlns:a16="http://schemas.microsoft.com/office/drawing/2014/main" id="{96BE5692-4C32-20C1-8E3D-975577D016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85" r="2" b="2"/>
          <a:stretch/>
        </p:blipFill>
        <p:spPr bwMode="auto">
          <a:xfrm>
            <a:off x="6421396" y="1136606"/>
            <a:ext cx="4635583" cy="45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1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ttore 2 19">
            <a:extLst>
              <a:ext uri="{FF2B5EF4-FFF2-40B4-BE49-F238E27FC236}">
                <a16:creationId xmlns:a16="http://schemas.microsoft.com/office/drawing/2014/main" id="{DCA99633-51E7-5D99-0723-5D721EA528B1}"/>
              </a:ext>
            </a:extLst>
          </p:cNvPr>
          <p:cNvCxnSpPr>
            <a:cxnSpLocks/>
          </p:cNvCxnSpPr>
          <p:nvPr/>
        </p:nvCxnSpPr>
        <p:spPr>
          <a:xfrm flipV="1">
            <a:off x="3625268" y="2958822"/>
            <a:ext cx="2227018" cy="28200"/>
          </a:xfrm>
          <a:prstGeom prst="straightConnector1">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7D47ED54-7888-CE5C-F411-CCE8D4EA5923}"/>
              </a:ext>
            </a:extLst>
          </p:cNvPr>
          <p:cNvCxnSpPr>
            <a:cxnSpLocks/>
          </p:cNvCxnSpPr>
          <p:nvPr/>
        </p:nvCxnSpPr>
        <p:spPr>
          <a:xfrm>
            <a:off x="4808627" y="5586349"/>
            <a:ext cx="1043659" cy="0"/>
          </a:xfrm>
          <a:prstGeom prst="straightConnector1">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BDC1A748-FDF1-9F45-9E06-ADFF6907C426}"/>
              </a:ext>
            </a:extLst>
          </p:cNvPr>
          <p:cNvCxnSpPr>
            <a:cxnSpLocks/>
          </p:cNvCxnSpPr>
          <p:nvPr/>
        </p:nvCxnSpPr>
        <p:spPr>
          <a:xfrm>
            <a:off x="4098808" y="4075775"/>
            <a:ext cx="1793255" cy="0"/>
          </a:xfrm>
          <a:prstGeom prst="straightConnector1">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D7C2ABA4-44C5-3A79-23EF-41268DCDAEC1}"/>
              </a:ext>
            </a:extLst>
          </p:cNvPr>
          <p:cNvCxnSpPr>
            <a:cxnSpLocks/>
          </p:cNvCxnSpPr>
          <p:nvPr/>
        </p:nvCxnSpPr>
        <p:spPr>
          <a:xfrm>
            <a:off x="3055280" y="1821141"/>
            <a:ext cx="2764674" cy="0"/>
          </a:xfrm>
          <a:prstGeom prst="straightConnector1">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91514232-01B0-22E8-0E4F-ADD779863065}"/>
              </a:ext>
            </a:extLst>
          </p:cNvPr>
          <p:cNvSpPr>
            <a:spLocks noGrp="1"/>
          </p:cNvSpPr>
          <p:nvPr>
            <p:ph type="title"/>
          </p:nvPr>
        </p:nvSpPr>
        <p:spPr>
          <a:xfrm>
            <a:off x="1143001" y="148618"/>
            <a:ext cx="9905998" cy="1478570"/>
          </a:xfrm>
        </p:spPr>
        <p:txBody>
          <a:bodyPr/>
          <a:lstStyle/>
          <a:p>
            <a:r>
              <a:rPr lang="it-IT" sz="3600" b="1" dirty="0"/>
              <a:t>REQUISITI: MOSCOW</a:t>
            </a:r>
            <a:endParaRPr lang="it-IT" dirty="0"/>
          </a:p>
        </p:txBody>
      </p:sp>
      <p:graphicFrame>
        <p:nvGraphicFramePr>
          <p:cNvPr id="14" name="Diagramma 13">
            <a:extLst>
              <a:ext uri="{FF2B5EF4-FFF2-40B4-BE49-F238E27FC236}">
                <a16:creationId xmlns:a16="http://schemas.microsoft.com/office/drawing/2014/main" id="{BB94767C-61D5-7796-361C-427EFBE11B59}"/>
              </a:ext>
            </a:extLst>
          </p:cNvPr>
          <p:cNvGraphicFramePr/>
          <p:nvPr>
            <p:extLst>
              <p:ext uri="{D42A27DB-BD31-4B8C-83A1-F6EECF244321}">
                <p14:modId xmlns:p14="http://schemas.microsoft.com/office/powerpoint/2010/main" val="975241485"/>
              </p:ext>
            </p:extLst>
          </p:nvPr>
        </p:nvGraphicFramePr>
        <p:xfrm>
          <a:off x="127000" y="1334676"/>
          <a:ext cx="5207000" cy="483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CasellaDiTesto 14">
            <a:extLst>
              <a:ext uri="{FF2B5EF4-FFF2-40B4-BE49-F238E27FC236}">
                <a16:creationId xmlns:a16="http://schemas.microsoft.com/office/drawing/2014/main" id="{130CF8F8-B99A-0CC8-78DD-F0BC5F9114E0}"/>
              </a:ext>
            </a:extLst>
          </p:cNvPr>
          <p:cNvSpPr txBox="1"/>
          <p:nvPr/>
        </p:nvSpPr>
        <p:spPr>
          <a:xfrm>
            <a:off x="6096000" y="4708481"/>
            <a:ext cx="5720316" cy="1815882"/>
          </a:xfrm>
          <a:prstGeom prst="rect">
            <a:avLst/>
          </a:prstGeom>
          <a:noFill/>
        </p:spPr>
        <p:txBody>
          <a:bodyPr wrap="square" rtlCol="0">
            <a:spAutoFit/>
          </a:bodyPr>
          <a:lstStyle/>
          <a:p>
            <a:r>
              <a:rPr lang="it-IT" sz="1600" b="0" i="0" dirty="0">
                <a:effectLst/>
                <a:latin typeface="-apple-system"/>
              </a:rPr>
              <a:t>• Implementazione della pagina home</a:t>
            </a:r>
            <a:br>
              <a:rPr lang="it-IT" sz="1600" dirty="0"/>
            </a:br>
            <a:r>
              <a:rPr lang="it-IT" sz="1600" b="0" i="0" dirty="0">
                <a:effectLst/>
                <a:latin typeface="-apple-system"/>
              </a:rPr>
              <a:t>• Implementazione della pagina di login</a:t>
            </a:r>
            <a:br>
              <a:rPr lang="it-IT" sz="1600" dirty="0"/>
            </a:br>
            <a:r>
              <a:rPr lang="it-IT" sz="1600" b="0" i="0" dirty="0">
                <a:effectLst/>
                <a:latin typeface="-apple-system"/>
              </a:rPr>
              <a:t>• Implementazione della pagina di iscrizione ai corsi</a:t>
            </a:r>
            <a:br>
              <a:rPr lang="it-IT" sz="1600" dirty="0"/>
            </a:br>
            <a:r>
              <a:rPr lang="it-IT" sz="1600" b="0" i="0" dirty="0">
                <a:effectLst/>
                <a:latin typeface="-apple-system"/>
              </a:rPr>
              <a:t>• Implementazione della pagina di creazione dei corsi</a:t>
            </a:r>
            <a:br>
              <a:rPr lang="it-IT" sz="1600" dirty="0"/>
            </a:br>
            <a:r>
              <a:rPr lang="it-IT" sz="1600" b="0" i="0" dirty="0">
                <a:effectLst/>
                <a:latin typeface="-apple-system"/>
              </a:rPr>
              <a:t>• Implementazione della pagina di visualizzazione dei video</a:t>
            </a:r>
            <a:br>
              <a:rPr lang="it-IT" sz="1600" dirty="0"/>
            </a:br>
            <a:r>
              <a:rPr lang="it-IT" sz="1600" b="0" i="0" dirty="0">
                <a:effectLst/>
                <a:latin typeface="-apple-system"/>
              </a:rPr>
              <a:t>• Implementazione della pagina di esecuzione dei quiz</a:t>
            </a:r>
            <a:br>
              <a:rPr lang="it-IT" sz="1600" dirty="0"/>
            </a:br>
            <a:r>
              <a:rPr lang="it-IT" sz="1600" b="0" i="0" dirty="0">
                <a:effectLst/>
                <a:latin typeface="-apple-system"/>
              </a:rPr>
              <a:t>• Visualizzazione dati account</a:t>
            </a:r>
            <a:endParaRPr lang="it-IT" sz="1600" dirty="0"/>
          </a:p>
        </p:txBody>
      </p:sp>
      <p:sp>
        <p:nvSpPr>
          <p:cNvPr id="17" name="CasellaDiTesto 16">
            <a:extLst>
              <a:ext uri="{FF2B5EF4-FFF2-40B4-BE49-F238E27FC236}">
                <a16:creationId xmlns:a16="http://schemas.microsoft.com/office/drawing/2014/main" id="{F096554D-FC70-0914-D88B-592AD800678D}"/>
              </a:ext>
            </a:extLst>
          </p:cNvPr>
          <p:cNvSpPr txBox="1"/>
          <p:nvPr/>
        </p:nvSpPr>
        <p:spPr>
          <a:xfrm>
            <a:off x="6096000" y="3796679"/>
            <a:ext cx="5720316" cy="584775"/>
          </a:xfrm>
          <a:prstGeom prst="rect">
            <a:avLst/>
          </a:prstGeom>
          <a:noFill/>
        </p:spPr>
        <p:txBody>
          <a:bodyPr wrap="square">
            <a:spAutoFit/>
          </a:bodyPr>
          <a:lstStyle/>
          <a:p>
            <a:r>
              <a:rPr lang="it-IT" sz="1600" b="0" i="0" dirty="0">
                <a:effectLst/>
                <a:latin typeface="-apple-system"/>
              </a:rPr>
              <a:t>• Implementazione dell’obbligo del superamento del quiz per passare al capitolo successivo</a:t>
            </a:r>
            <a:endParaRPr lang="it-IT" sz="1600" dirty="0"/>
          </a:p>
        </p:txBody>
      </p:sp>
      <p:sp>
        <p:nvSpPr>
          <p:cNvPr id="19" name="CasellaDiTesto 18">
            <a:extLst>
              <a:ext uri="{FF2B5EF4-FFF2-40B4-BE49-F238E27FC236}">
                <a16:creationId xmlns:a16="http://schemas.microsoft.com/office/drawing/2014/main" id="{4D60CD15-F500-3F22-2315-9581AA71755C}"/>
              </a:ext>
            </a:extLst>
          </p:cNvPr>
          <p:cNvSpPr txBox="1"/>
          <p:nvPr/>
        </p:nvSpPr>
        <p:spPr>
          <a:xfrm>
            <a:off x="6096000" y="2434313"/>
            <a:ext cx="5720316" cy="1077218"/>
          </a:xfrm>
          <a:prstGeom prst="rect">
            <a:avLst/>
          </a:prstGeom>
          <a:noFill/>
        </p:spPr>
        <p:txBody>
          <a:bodyPr wrap="square">
            <a:spAutoFit/>
          </a:bodyPr>
          <a:lstStyle/>
          <a:p>
            <a:r>
              <a:rPr lang="it-IT" sz="1600" b="0" i="0" dirty="0">
                <a:effectLst/>
                <a:latin typeface="-apple-system"/>
              </a:rPr>
              <a:t>• Implementazione della sicurezza degli account</a:t>
            </a:r>
            <a:br>
              <a:rPr lang="it-IT" sz="1600" dirty="0"/>
            </a:br>
            <a:r>
              <a:rPr lang="it-IT" sz="1600" b="0" i="0" dirty="0">
                <a:effectLst/>
                <a:latin typeface="-apple-system"/>
              </a:rPr>
              <a:t>• Implementazione di una chat utente-docente</a:t>
            </a:r>
            <a:br>
              <a:rPr lang="it-IT" sz="1600" dirty="0"/>
            </a:br>
            <a:r>
              <a:rPr lang="it-IT" sz="1600" b="0" i="0" dirty="0">
                <a:effectLst/>
                <a:latin typeface="-apple-system"/>
              </a:rPr>
              <a:t>• Visualizzazione delle risposte errate</a:t>
            </a:r>
            <a:br>
              <a:rPr lang="it-IT" sz="1600" dirty="0"/>
            </a:br>
            <a:r>
              <a:rPr lang="it-IT" sz="1600" b="0" i="0" dirty="0">
                <a:effectLst/>
                <a:latin typeface="-apple-system"/>
              </a:rPr>
              <a:t>• Implementazione pagina di iscrizione agli esami</a:t>
            </a:r>
            <a:endParaRPr lang="it-IT" sz="1600" dirty="0"/>
          </a:p>
        </p:txBody>
      </p:sp>
      <p:sp>
        <p:nvSpPr>
          <p:cNvPr id="22" name="CasellaDiTesto 21">
            <a:extLst>
              <a:ext uri="{FF2B5EF4-FFF2-40B4-BE49-F238E27FC236}">
                <a16:creationId xmlns:a16="http://schemas.microsoft.com/office/drawing/2014/main" id="{9BAD872B-3180-5A33-9B31-CB41D72B812C}"/>
              </a:ext>
            </a:extLst>
          </p:cNvPr>
          <p:cNvSpPr txBox="1"/>
          <p:nvPr/>
        </p:nvSpPr>
        <p:spPr>
          <a:xfrm>
            <a:off x="6096000" y="1571250"/>
            <a:ext cx="5720316" cy="1415772"/>
          </a:xfrm>
          <a:prstGeom prst="rect">
            <a:avLst/>
          </a:prstGeom>
          <a:noFill/>
        </p:spPr>
        <p:txBody>
          <a:bodyPr wrap="square">
            <a:spAutoFit/>
          </a:bodyPr>
          <a:lstStyle/>
          <a:p>
            <a:pPr algn="l"/>
            <a:r>
              <a:rPr lang="it-IT" sz="1600" b="0" i="0" dirty="0">
                <a:effectLst/>
                <a:latin typeface="-apple-system"/>
              </a:rPr>
              <a:t>• Possibilità di modifica del profilo</a:t>
            </a:r>
            <a:br>
              <a:rPr lang="it-IT" sz="1600" b="0" i="0" dirty="0">
                <a:effectLst/>
                <a:latin typeface="-apple-system"/>
              </a:rPr>
            </a:br>
            <a:r>
              <a:rPr lang="it-IT" sz="1600" b="0" i="0" dirty="0">
                <a:effectLst/>
                <a:latin typeface="-apple-system"/>
              </a:rPr>
              <a:t>• Implementazione del pagamento</a:t>
            </a:r>
            <a:br>
              <a:rPr lang="it-IT" b="0" i="0" dirty="0">
                <a:solidFill>
                  <a:srgbClr val="C9D1D9"/>
                </a:solidFill>
                <a:effectLst/>
                <a:latin typeface="-apple-system"/>
              </a:rPr>
            </a:br>
            <a:endParaRPr lang="it-IT" b="0" i="0" dirty="0">
              <a:solidFill>
                <a:srgbClr val="C9D1D9"/>
              </a:solidFill>
              <a:effectLst/>
              <a:latin typeface="-apple-system"/>
            </a:endParaRPr>
          </a:p>
          <a:p>
            <a:br>
              <a:rPr lang="it-IT" dirty="0"/>
            </a:br>
            <a:endParaRPr lang="it-IT" dirty="0"/>
          </a:p>
        </p:txBody>
      </p:sp>
    </p:spTree>
    <p:extLst>
      <p:ext uri="{BB962C8B-B14F-4D97-AF65-F5344CB8AC3E}">
        <p14:creationId xmlns:p14="http://schemas.microsoft.com/office/powerpoint/2010/main" val="77808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5A880C-988A-7EDB-BD52-8415614A6543}"/>
              </a:ext>
            </a:extLst>
          </p:cNvPr>
          <p:cNvSpPr>
            <a:spLocks noGrp="1"/>
          </p:cNvSpPr>
          <p:nvPr>
            <p:ph type="title"/>
          </p:nvPr>
        </p:nvSpPr>
        <p:spPr/>
        <p:txBody>
          <a:bodyPr/>
          <a:lstStyle/>
          <a:p>
            <a:r>
              <a:rPr lang="it-IT" sz="3600" b="1" dirty="0"/>
              <a:t>Architettura</a:t>
            </a:r>
            <a:endParaRPr lang="it-IT" dirty="0"/>
          </a:p>
        </p:txBody>
      </p:sp>
      <p:sp>
        <p:nvSpPr>
          <p:cNvPr id="3" name="Segnaposto contenuto 2">
            <a:extLst>
              <a:ext uri="{FF2B5EF4-FFF2-40B4-BE49-F238E27FC236}">
                <a16:creationId xmlns:a16="http://schemas.microsoft.com/office/drawing/2014/main" id="{9EFA47CE-7B55-7719-1941-1600E85EF2DB}"/>
              </a:ext>
            </a:extLst>
          </p:cNvPr>
          <p:cNvSpPr>
            <a:spLocks noGrp="1"/>
          </p:cNvSpPr>
          <p:nvPr>
            <p:ph idx="1"/>
          </p:nvPr>
        </p:nvSpPr>
        <p:spPr>
          <a:xfrm>
            <a:off x="1141412" y="2097088"/>
            <a:ext cx="9905999" cy="3541714"/>
          </a:xfrm>
        </p:spPr>
        <p:txBody>
          <a:bodyPr/>
          <a:lstStyle/>
          <a:p>
            <a:pPr marL="0" indent="0">
              <a:buNone/>
            </a:pPr>
            <a:r>
              <a:rPr lang="it-IT" b="0" i="0" dirty="0">
                <a:effectLst/>
                <a:latin typeface="-apple-system"/>
              </a:rPr>
              <a:t>Architettura a 3 livelli, ovvero Presentation (la parte HTML), Business </a:t>
            </a:r>
            <a:r>
              <a:rPr lang="it-IT" b="0" i="0" dirty="0" err="1">
                <a:effectLst/>
                <a:latin typeface="-apple-system"/>
              </a:rPr>
              <a:t>Logic</a:t>
            </a:r>
            <a:r>
              <a:rPr lang="it-IT" b="0" i="0" dirty="0">
                <a:effectLst/>
                <a:latin typeface="-apple-system"/>
              </a:rPr>
              <a:t> (DAO e server) e Data Access (database) seguendo il pattern MVC, composto dal Model (il database), </a:t>
            </a:r>
            <a:r>
              <a:rPr lang="it-IT" b="0" i="0" dirty="0" err="1">
                <a:effectLst/>
                <a:latin typeface="-apple-system"/>
              </a:rPr>
              <a:t>View</a:t>
            </a:r>
            <a:r>
              <a:rPr lang="it-IT" b="0" i="0" dirty="0">
                <a:effectLst/>
                <a:latin typeface="-apple-system"/>
              </a:rPr>
              <a:t> (il front-end), e Controller (i DAO e il server).</a:t>
            </a:r>
            <a:endParaRPr lang="it-IT" dirty="0"/>
          </a:p>
        </p:txBody>
      </p:sp>
      <p:pic>
        <p:nvPicPr>
          <p:cNvPr id="6" name="Immagine 5">
            <a:extLst>
              <a:ext uri="{FF2B5EF4-FFF2-40B4-BE49-F238E27FC236}">
                <a16:creationId xmlns:a16="http://schemas.microsoft.com/office/drawing/2014/main" id="{B2609379-F88D-C74E-880A-59AC34D25638}"/>
              </a:ext>
            </a:extLst>
          </p:cNvPr>
          <p:cNvPicPr>
            <a:picLocks noChangeAspect="1"/>
          </p:cNvPicPr>
          <p:nvPr/>
        </p:nvPicPr>
        <p:blipFill>
          <a:blip r:embed="rId2"/>
          <a:stretch>
            <a:fillRect/>
          </a:stretch>
        </p:blipFill>
        <p:spPr>
          <a:xfrm>
            <a:off x="4808675" y="1028698"/>
            <a:ext cx="1933435" cy="863601"/>
          </a:xfrm>
          <a:prstGeom prst="rect">
            <a:avLst/>
          </a:prstGeom>
        </p:spPr>
      </p:pic>
      <p:sp>
        <p:nvSpPr>
          <p:cNvPr id="7" name="Rettangolo con angoli arrotondati 6">
            <a:extLst>
              <a:ext uri="{FF2B5EF4-FFF2-40B4-BE49-F238E27FC236}">
                <a16:creationId xmlns:a16="http://schemas.microsoft.com/office/drawing/2014/main" id="{BBD40878-358E-37A4-C3C2-9830078E3AFB}"/>
              </a:ext>
            </a:extLst>
          </p:cNvPr>
          <p:cNvSpPr/>
          <p:nvPr/>
        </p:nvSpPr>
        <p:spPr>
          <a:xfrm>
            <a:off x="1141411" y="4127500"/>
            <a:ext cx="3048000" cy="774700"/>
          </a:xfrm>
          <a:prstGeom prst="round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VIEW</a:t>
            </a:r>
          </a:p>
        </p:txBody>
      </p:sp>
      <p:sp>
        <p:nvSpPr>
          <p:cNvPr id="8" name="Rettangolo con angoli arrotondati 7">
            <a:extLst>
              <a:ext uri="{FF2B5EF4-FFF2-40B4-BE49-F238E27FC236}">
                <a16:creationId xmlns:a16="http://schemas.microsoft.com/office/drawing/2014/main" id="{F1BCDC73-7B10-D441-3630-A96ABB80C4DC}"/>
              </a:ext>
            </a:extLst>
          </p:cNvPr>
          <p:cNvSpPr/>
          <p:nvPr/>
        </p:nvSpPr>
        <p:spPr>
          <a:xfrm>
            <a:off x="7734302" y="4127500"/>
            <a:ext cx="3048000" cy="774700"/>
          </a:xfrm>
          <a:prstGeom prst="round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CONTROLLER</a:t>
            </a:r>
          </a:p>
        </p:txBody>
      </p:sp>
      <p:sp>
        <p:nvSpPr>
          <p:cNvPr id="9" name="Rettangolo con angoli arrotondati 8">
            <a:extLst>
              <a:ext uri="{FF2B5EF4-FFF2-40B4-BE49-F238E27FC236}">
                <a16:creationId xmlns:a16="http://schemas.microsoft.com/office/drawing/2014/main" id="{343D8EB8-65CE-3C1D-1D9B-6F99B6F798AC}"/>
              </a:ext>
            </a:extLst>
          </p:cNvPr>
          <p:cNvSpPr/>
          <p:nvPr/>
        </p:nvSpPr>
        <p:spPr>
          <a:xfrm>
            <a:off x="4406902" y="5464782"/>
            <a:ext cx="3048000" cy="774700"/>
          </a:xfrm>
          <a:prstGeom prst="round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MODEL</a:t>
            </a:r>
          </a:p>
        </p:txBody>
      </p:sp>
      <p:cxnSp>
        <p:nvCxnSpPr>
          <p:cNvPr id="11" name="Connettore 2 10">
            <a:extLst>
              <a:ext uri="{FF2B5EF4-FFF2-40B4-BE49-F238E27FC236}">
                <a16:creationId xmlns:a16="http://schemas.microsoft.com/office/drawing/2014/main" id="{597081D4-1DB2-FE31-9E43-433561F2C973}"/>
              </a:ext>
            </a:extLst>
          </p:cNvPr>
          <p:cNvCxnSpPr>
            <a:stCxn id="9" idx="1"/>
            <a:endCxn id="7" idx="2"/>
          </p:cNvCxnSpPr>
          <p:nvPr/>
        </p:nvCxnSpPr>
        <p:spPr>
          <a:xfrm flipH="1" flipV="1">
            <a:off x="2665411" y="4902200"/>
            <a:ext cx="1741491" cy="949932"/>
          </a:xfrm>
          <a:prstGeom prst="straightConnector1">
            <a:avLst/>
          </a:prstGeom>
          <a:ln w="38100">
            <a:solidFill>
              <a:schemeClr val="bg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BCAE383E-B0F2-A544-8947-C34F81549837}"/>
              </a:ext>
            </a:extLst>
          </p:cNvPr>
          <p:cNvCxnSpPr>
            <a:cxnSpLocks/>
            <a:stCxn id="9" idx="3"/>
            <a:endCxn id="8" idx="2"/>
          </p:cNvCxnSpPr>
          <p:nvPr/>
        </p:nvCxnSpPr>
        <p:spPr>
          <a:xfrm flipV="1">
            <a:off x="7454902" y="4902200"/>
            <a:ext cx="1803400" cy="949932"/>
          </a:xfrm>
          <a:prstGeom prst="straightConnector1">
            <a:avLst/>
          </a:prstGeom>
          <a:ln w="38100">
            <a:solidFill>
              <a:schemeClr val="bg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6E294CBF-F00F-CA8C-DE7F-DA188B1BDED4}"/>
              </a:ext>
            </a:extLst>
          </p:cNvPr>
          <p:cNvCxnSpPr>
            <a:cxnSpLocks/>
            <a:stCxn id="7" idx="3"/>
            <a:endCxn id="8" idx="1"/>
          </p:cNvCxnSpPr>
          <p:nvPr/>
        </p:nvCxnSpPr>
        <p:spPr>
          <a:xfrm>
            <a:off x="4189411" y="4514850"/>
            <a:ext cx="3544891" cy="0"/>
          </a:xfrm>
          <a:prstGeom prst="straightConnector1">
            <a:avLst/>
          </a:prstGeom>
          <a:ln w="38100">
            <a:solidFill>
              <a:schemeClr val="bg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2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{6841307B-8F73-A449-8C9D-823746B28D0D}tf10001122</Template>
  <TotalTime>202</TotalTime>
  <Words>888</Words>
  <Application>Microsoft Macintosh PowerPoint</Application>
  <PresentationFormat>Widescreen</PresentationFormat>
  <Paragraphs>63</Paragraphs>
  <Slides>23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23</vt:i4>
      </vt:variant>
    </vt:vector>
  </HeadingPairs>
  <TitlesOfParts>
    <vt:vector size="27" baseType="lpstr">
      <vt:lpstr>-apple-system</vt:lpstr>
      <vt:lpstr>Arial</vt:lpstr>
      <vt:lpstr>Tw Cen MT</vt:lpstr>
      <vt:lpstr>Circuito</vt:lpstr>
      <vt:lpstr>Progetto ingegneria del software</vt:lpstr>
      <vt:lpstr>OBIETTIVO</vt:lpstr>
      <vt:lpstr>Difficoltà incontrate</vt:lpstr>
      <vt:lpstr>Paradigma di programmazione</vt:lpstr>
      <vt:lpstr>Paradigma di programmazione</vt:lpstr>
      <vt:lpstr>Software configuration management</vt:lpstr>
      <vt:lpstr>Software life cycle</vt:lpstr>
      <vt:lpstr>REQUISITI: MOSCOW</vt:lpstr>
      <vt:lpstr>Architettura</vt:lpstr>
      <vt:lpstr>Design pattern</vt:lpstr>
      <vt:lpstr>Design pattern</vt:lpstr>
      <vt:lpstr>Modellazione</vt:lpstr>
      <vt:lpstr>Diagramma dei casi d'uso</vt:lpstr>
      <vt:lpstr>Diagramma delle classi</vt:lpstr>
      <vt:lpstr>Diagramma di stato</vt:lpstr>
      <vt:lpstr>Diagramma di sequenza</vt:lpstr>
      <vt:lpstr>Diagramma delle attività</vt:lpstr>
      <vt:lpstr>Implementazione</vt:lpstr>
      <vt:lpstr>Implementazione</vt:lpstr>
      <vt:lpstr>Testing</vt:lpstr>
      <vt:lpstr>Testing</vt:lpstr>
      <vt:lpstr>DEMO</vt:lpstr>
      <vt:lpstr>GRAZIE PER LA CORTESE 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dc:title>
  <dc:creator>STEFANO CALZA'</dc:creator>
  <cp:lastModifiedBy>STEFANO CALZA'</cp:lastModifiedBy>
  <cp:revision>55</cp:revision>
  <dcterms:created xsi:type="dcterms:W3CDTF">2023-03-03T13:01:16Z</dcterms:created>
  <dcterms:modified xsi:type="dcterms:W3CDTF">2023-03-05T14:23:19Z</dcterms:modified>
</cp:coreProperties>
</file>