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7" r:id="rId10"/>
    <p:sldId id="262" r:id="rId11"/>
    <p:sldId id="263" r:id="rId12"/>
    <p:sldId id="270" r:id="rId13"/>
    <p:sldId id="264" r:id="rId14"/>
    <p:sldId id="265" r:id="rId15"/>
    <p:sldId id="26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ccarelli, Stefano" initials="CS" lastIdx="1" clrIdx="0">
    <p:extLst>
      <p:ext uri="{19B8F6BF-5375-455C-9EA6-DF929625EA0E}">
        <p15:presenceInfo xmlns:p15="http://schemas.microsoft.com/office/powerpoint/2012/main" userId="S-1-5-21-1407069837-2091007605-538272213-360029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E803-A39E-42B6-9047-EBB654C18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7BDC0-3CD4-40A3-A869-6BF20298F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C27C4-5484-42EB-8362-120C5A32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DB63-1E35-4E54-AC3B-0EF32CB1E7E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F2CD7-C8D4-4172-864D-B9576218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17D15-B21C-4E67-8943-C051A0FF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9D31-5019-4F9C-AF20-CFAE44D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9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87B9-3343-4DCF-A332-03847862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F6B31-95E1-47E8-847D-C3EB226A6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34F72-2DA2-4A67-9226-CF7BEF68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DB63-1E35-4E54-AC3B-0EF32CB1E7E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0D779-D834-4000-A170-00DA906E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564D-4E77-4529-9C76-146E3346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9D31-5019-4F9C-AF20-CFAE44D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3D67E-2108-4AEB-B3A8-51F36574A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5C7EF-941F-49F5-86E6-10E31AAB5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4D6B2-28CD-4FE2-BC7B-75B718A4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DB63-1E35-4E54-AC3B-0EF32CB1E7E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D345A-B738-461E-83F6-9184677F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50C37-6BED-4D59-8180-6314A8F5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9D31-5019-4F9C-AF20-CFAE44D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7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6B05-2782-480B-AC41-E51BEB17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4FF20-517E-4FF7-BD3C-BE6851BAA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E41BE-0724-4332-8328-3284B28E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DB63-1E35-4E54-AC3B-0EF32CB1E7E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F42F-8193-4D94-8692-451FE39D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20329-C783-4CF5-A81F-5998CE56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9D31-5019-4F9C-AF20-CFAE44D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1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D19A-8036-4EFD-8369-3504B6A8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7C181-0890-45CC-B334-90090E898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CF2D2-9BEF-4792-9F77-C8DE98BF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DB63-1E35-4E54-AC3B-0EF32CB1E7E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1B85B-C4CF-44C4-B474-479E9890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84488-21E4-44CF-BB2F-3F9C8269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9D31-5019-4F9C-AF20-CFAE44D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3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1189-84F1-435A-B020-9DA63930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D4DEB-581E-4382-B484-C05FB2433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8286A-F5EE-4EEA-99E0-361BF13A0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BB71F-7C80-41A7-B364-4090DE60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DB63-1E35-4E54-AC3B-0EF32CB1E7E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FBC9A-2CEA-4AEC-B4A2-0E5CA013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F737A-811C-4ED2-8637-4046DF2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9D31-5019-4F9C-AF20-CFAE44D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9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7076-CDBC-4EAC-9346-ED917A57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750E3-93D2-419F-A356-6A50EBD5D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2DDE0-D2EB-4D46-B032-B82BDADB9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08BCA-FF90-443F-8611-D2DB8CFBB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1BAC0-D72C-4C5E-B497-60E2ED5EC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622FF-5DF7-45C6-B942-5224B1F9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DB63-1E35-4E54-AC3B-0EF32CB1E7E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C9E80-8140-48E6-A65B-29914AAD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76BB57-F828-4C23-BF91-81E6D950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9D31-5019-4F9C-AF20-CFAE44D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6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3457-945E-4512-8E90-C2242182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F1307-4E7E-4683-B5A7-611F912AC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DB63-1E35-4E54-AC3B-0EF32CB1E7E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7CE53-A699-4B2B-BBAC-361D24E9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DB467-37C1-4B33-AA49-FC955BA6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9D31-5019-4F9C-AF20-CFAE44D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5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E57C52-8E5F-4EE4-847C-CD558455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DB63-1E35-4E54-AC3B-0EF32CB1E7E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50CC4-AEAD-49E8-8211-D5AEB764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D3EDA-BB4B-4C76-9BFE-6C6D3B9A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9D31-5019-4F9C-AF20-CFAE44D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3CA4-BC9C-4B2A-B843-F20D0FD6E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6AF09-4998-472A-AF88-774A6907C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54FBB-9D21-44A1-A177-3BB2F1CAE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7D040-ECAF-4647-A68A-2A610D9E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DB63-1E35-4E54-AC3B-0EF32CB1E7E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B3CBC-C44D-4A5E-B739-D2006070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C16B5-4B63-4D67-BBB0-29BBE56B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9D31-5019-4F9C-AF20-CFAE44D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0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ECB9-DC89-4EA9-82A6-FECF77D5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3B91D-BF59-4257-A526-6BB0CBC16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16855-585A-4C5A-B24A-6D226EDAE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33481-4199-4016-B931-8F5BE9DB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DB63-1E35-4E54-AC3B-0EF32CB1E7E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9C22B-85F9-4EDB-9943-A2B25F50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A262C-54EF-4FF0-A364-FFEA7719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9D31-5019-4F9C-AF20-CFAE44D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6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03A4F-6A2B-4DE1-9A81-68362EC0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F5E90-D4DD-4443-9C28-70450687C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2C9CF-430B-446D-8DC9-9560F5BB5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6DB63-1E35-4E54-AC3B-0EF32CB1E7E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EE56E-2811-437C-8185-86848EB54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3D17E-EF8C-4874-8319-AE9F02C99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29D31-5019-4F9C-AF20-CFAE44D6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tunebusinessinsights.com/business-intelligence-bi-market-10374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53C5-37C7-470E-BBC4-D91A0C1019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Business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91816-617D-4149-B552-DA047C37FC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How To Automate Economic Policies</a:t>
            </a:r>
          </a:p>
        </p:txBody>
      </p:sp>
    </p:spTree>
    <p:extLst>
      <p:ext uri="{BB962C8B-B14F-4D97-AF65-F5344CB8AC3E}">
        <p14:creationId xmlns:p14="http://schemas.microsoft.com/office/powerpoint/2010/main" val="136857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8908-1610-4974-AA23-6D9722B5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Practical Example – Macroeconomic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AE83B-5280-4416-8D7E-3E67AC9E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332"/>
            <a:ext cx="10515600" cy="4351338"/>
          </a:xfrm>
        </p:spPr>
        <p:txBody>
          <a:bodyPr>
            <a:normAutofit/>
          </a:bodyPr>
          <a:lstStyle/>
          <a:p>
            <a:r>
              <a:rPr lang="en-US" b="1" u="sng" dirty="0"/>
              <a:t>Knowledge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B311B-CE4B-43A4-A532-F60D88AF3988}"/>
              </a:ext>
            </a:extLst>
          </p:cNvPr>
          <p:cNvSpPr txBox="1"/>
          <p:nvPr/>
        </p:nvSpPr>
        <p:spPr>
          <a:xfrm>
            <a:off x="395926" y="6400800"/>
            <a:ext cx="11698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u="sng" dirty="0"/>
              <a:t>Knowledge</a:t>
            </a:r>
            <a:r>
              <a:rPr lang="en-US" sz="1600" i="1" dirty="0"/>
              <a:t>: how you represent information / data and its relationship.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E0945-1435-4D4A-A01A-3BCA65DE2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7452"/>
            <a:ext cx="10004982" cy="478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57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0BFB-B0C8-44EC-AE12-8C655ED0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Practical Example – Macroeconomic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9B416-8E52-4D6F-BC62-E0EAF588F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Reasoning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7307E-8661-4549-88EA-2F9C1D2AC83B}"/>
              </a:ext>
            </a:extLst>
          </p:cNvPr>
          <p:cNvSpPr txBox="1"/>
          <p:nvPr/>
        </p:nvSpPr>
        <p:spPr>
          <a:xfrm>
            <a:off x="395926" y="6400800"/>
            <a:ext cx="11698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u="sng" dirty="0"/>
              <a:t>Reasoning</a:t>
            </a:r>
            <a:r>
              <a:rPr lang="en-US" sz="1600" i="1" dirty="0"/>
              <a:t>: how you process / search across knowledge to achieve your desired objective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C4B83A-35BA-4CAB-95FA-61319F926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81" y="1402285"/>
            <a:ext cx="10616038" cy="477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7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9583-14CD-44EA-AF4C-C76748DB7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Practical Example – Macroeconomic Policy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B5EA7-5F80-4767-B602-1656E0CA8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53" y="1435393"/>
            <a:ext cx="10070694" cy="505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1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9028-110D-42C8-B0BF-65EE06B5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Practical Example – Macroeconomic Policy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BF0582-D618-4369-B4E1-6627891E5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71637"/>
            <a:ext cx="8686800" cy="3514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BDC8AC-F994-4744-BA05-6085BD8BB76E}"/>
              </a:ext>
            </a:extLst>
          </p:cNvPr>
          <p:cNvSpPr txBox="1"/>
          <p:nvPr/>
        </p:nvSpPr>
        <p:spPr>
          <a:xfrm>
            <a:off x="942681" y="5267550"/>
            <a:ext cx="104111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the best case scenario, an efficient resource allocation via an advanced Business Intelligence infrastructure could save up to </a:t>
            </a:r>
            <a:r>
              <a:rPr lang="en-US" b="1" u="sng" dirty="0"/>
              <a:t>300 billions € each year of the Italian Public expenses</a:t>
            </a:r>
          </a:p>
          <a:p>
            <a:pPr algn="ctr"/>
            <a:endParaRPr lang="en-US" b="1" u="sng" dirty="0"/>
          </a:p>
          <a:p>
            <a:pPr algn="ctr"/>
            <a:r>
              <a:rPr lang="en-US" dirty="0"/>
              <a:t>If it is followed by an equal amount of tax reduction for the 22 Millions of Italian Workers, the median net salary could switch from 1750 € to approximately </a:t>
            </a:r>
            <a:r>
              <a:rPr lang="en-US" b="1" u="sng" dirty="0"/>
              <a:t>3000 € each month</a:t>
            </a:r>
            <a:r>
              <a:rPr lang="en-US" dirty="0"/>
              <a:t>, incentivizing saving and consumption</a:t>
            </a:r>
          </a:p>
        </p:txBody>
      </p:sp>
    </p:spTree>
    <p:extLst>
      <p:ext uri="{BB962C8B-B14F-4D97-AF65-F5344CB8AC3E}">
        <p14:creationId xmlns:p14="http://schemas.microsoft.com/office/powerpoint/2010/main" val="1398062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7614-A630-44D5-913C-A552142C7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725-57C8-4CAA-9A08-3F7E6813A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Run / Update your Control Tower Frequently</a:t>
            </a:r>
          </a:p>
          <a:p>
            <a:pPr lvl="1"/>
            <a:r>
              <a:rPr lang="en-US" dirty="0"/>
              <a:t>Evaluate against actuals on a daily or weekly basis</a:t>
            </a:r>
          </a:p>
          <a:p>
            <a:pPr lvl="1"/>
            <a:r>
              <a:rPr lang="en-US" dirty="0"/>
              <a:t>Identify the entropy magnitude and the root causes</a:t>
            </a:r>
          </a:p>
          <a:p>
            <a:pPr lvl="1"/>
            <a:r>
              <a:rPr lang="en-US" dirty="0"/>
              <a:t>Adjust or add new representations or objectives or rewards across time</a:t>
            </a:r>
          </a:p>
          <a:p>
            <a:pPr lvl="1"/>
            <a:endParaRPr lang="en-US" dirty="0"/>
          </a:p>
          <a:p>
            <a:r>
              <a:rPr lang="en-US" b="1" u="sng" dirty="0"/>
              <a:t>Source of Risk</a:t>
            </a:r>
          </a:p>
          <a:p>
            <a:pPr lvl="1"/>
            <a:r>
              <a:rPr lang="en-US" dirty="0"/>
              <a:t>Garbage in – Garbage out Data effect</a:t>
            </a:r>
          </a:p>
          <a:p>
            <a:pPr lvl="1"/>
            <a:r>
              <a:rPr lang="en-US" dirty="0"/>
              <a:t>How you represent data / phenomena affects decisions outcome</a:t>
            </a:r>
          </a:p>
          <a:p>
            <a:pPr lvl="1"/>
            <a:r>
              <a:rPr lang="en-US" dirty="0"/>
              <a:t>Inaccurate Relationships or cost/rewards expectations</a:t>
            </a:r>
          </a:p>
        </p:txBody>
      </p:sp>
    </p:spTree>
    <p:extLst>
      <p:ext uri="{BB962C8B-B14F-4D97-AF65-F5344CB8AC3E}">
        <p14:creationId xmlns:p14="http://schemas.microsoft.com/office/powerpoint/2010/main" val="965353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A49F-96CC-41F2-A4AE-8E2A7772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3651D-709D-4213-AB61-C5FAA6D88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42910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/>
              <a:t>Technologies – *Including Amazon Web Services (AWS)</a:t>
            </a:r>
          </a:p>
          <a:p>
            <a:pPr lvl="1"/>
            <a:r>
              <a:rPr lang="en-US" u="sng" dirty="0"/>
              <a:t>ETL / SQL</a:t>
            </a: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Postgre</a:t>
            </a:r>
            <a:r>
              <a:rPr lang="en-US" dirty="0">
                <a:sym typeface="Wingdings" panose="05000000000000000000" pitchFamily="2" charset="2"/>
              </a:rPr>
              <a:t> SQL</a:t>
            </a: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DuckDB</a:t>
            </a:r>
            <a:r>
              <a:rPr lang="en-US" dirty="0">
                <a:sym typeface="Wingdings" panose="05000000000000000000" pitchFamily="2" charset="2"/>
              </a:rPr>
              <a:t> (usable with Python to write SQL queries)</a:t>
            </a: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Polars</a:t>
            </a:r>
            <a:r>
              <a:rPr lang="en-US" dirty="0">
                <a:sym typeface="Wingdings" panose="05000000000000000000" pitchFamily="2" charset="2"/>
              </a:rPr>
              <a:t> (highly scalable Python module)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u="sng" dirty="0"/>
              <a:t>Data Lake / Warehouse</a:t>
            </a:r>
          </a:p>
          <a:p>
            <a:pPr lvl="2"/>
            <a:r>
              <a:rPr lang="en-US" dirty="0"/>
              <a:t>Amazon Redshift</a:t>
            </a:r>
          </a:p>
          <a:p>
            <a:pPr lvl="2"/>
            <a:r>
              <a:rPr lang="en-US" dirty="0"/>
              <a:t>Amazon S3 / Amazon Athena </a:t>
            </a:r>
            <a:br>
              <a:rPr lang="en-US" dirty="0"/>
            </a:br>
            <a:r>
              <a:rPr lang="en-US" i="1" dirty="0"/>
              <a:t>hint: check </a:t>
            </a:r>
            <a:r>
              <a:rPr lang="en-US" i="1" dirty="0" err="1"/>
              <a:t>awswrangler</a:t>
            </a:r>
            <a:r>
              <a:rPr lang="en-US" i="1" dirty="0"/>
              <a:t> if you use Python</a:t>
            </a:r>
          </a:p>
          <a:p>
            <a:pPr lvl="2"/>
            <a:r>
              <a:rPr lang="en-US" dirty="0"/>
              <a:t>Apache Spark / RDS / DynamoDB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u="sng" dirty="0"/>
              <a:t>Transforming / Modeling</a:t>
            </a:r>
          </a:p>
          <a:p>
            <a:pPr lvl="2"/>
            <a:r>
              <a:rPr lang="en-US" dirty="0"/>
              <a:t>Python</a:t>
            </a:r>
          </a:p>
          <a:p>
            <a:pPr lvl="2"/>
            <a:r>
              <a:rPr lang="en-US" dirty="0"/>
              <a:t>Typescript (Cloud Development Kit) </a:t>
            </a:r>
          </a:p>
          <a:p>
            <a:pPr lvl="2"/>
            <a:r>
              <a:rPr lang="en-US" dirty="0"/>
              <a:t>Linear Programming frameworks / modules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FB208-F11A-436F-B28B-07F253FE3DE1}"/>
              </a:ext>
            </a:extLst>
          </p:cNvPr>
          <p:cNvSpPr txBox="1"/>
          <p:nvPr/>
        </p:nvSpPr>
        <p:spPr>
          <a:xfrm>
            <a:off x="7070103" y="2431633"/>
            <a:ext cx="48548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u="sng" dirty="0"/>
              <a:t>Computing Power </a:t>
            </a:r>
          </a:p>
          <a:p>
            <a:pPr lvl="2"/>
            <a:r>
              <a:rPr lang="en-US" dirty="0"/>
              <a:t>EC2 / Lambda</a:t>
            </a:r>
          </a:p>
          <a:p>
            <a:pPr lvl="2"/>
            <a:r>
              <a:rPr lang="en-US" dirty="0"/>
              <a:t>Amazon Sage Maker</a:t>
            </a:r>
          </a:p>
          <a:p>
            <a:pPr lvl="2"/>
            <a:r>
              <a:rPr lang="en-US" dirty="0"/>
              <a:t>Amazon Bedrock (Large Language Models – for advanced </a:t>
            </a:r>
            <a:r>
              <a:rPr lang="en-US" dirty="0" err="1"/>
              <a:t>Explainability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1"/>
            <a:r>
              <a:rPr lang="en-US" u="sng" dirty="0"/>
              <a:t>Visualization / Interface</a:t>
            </a:r>
          </a:p>
          <a:p>
            <a:pPr lvl="2"/>
            <a:r>
              <a:rPr lang="en-US" dirty="0" err="1"/>
              <a:t>Streamlit</a:t>
            </a:r>
            <a:r>
              <a:rPr lang="en-US" dirty="0"/>
              <a:t> (Python)</a:t>
            </a:r>
          </a:p>
          <a:p>
            <a:pPr lvl="2"/>
            <a:r>
              <a:rPr lang="en-US" dirty="0"/>
              <a:t>HTML / CSS / </a:t>
            </a:r>
            <a:r>
              <a:rPr lang="en-US" dirty="0" err="1"/>
              <a:t>Javascript</a:t>
            </a:r>
            <a:endParaRPr lang="en-US" dirty="0"/>
          </a:p>
          <a:p>
            <a:pPr lvl="2"/>
            <a:r>
              <a:rPr lang="en-US" dirty="0"/>
              <a:t>Power BI / </a:t>
            </a:r>
            <a:r>
              <a:rPr lang="en-US" dirty="0" err="1"/>
              <a:t>Quicksight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34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E1C2-5403-4500-8C3B-D592998E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Dive Deep – Let’s Practice Together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9B3F3F-E300-4FB4-8E62-84897B275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7372" y="2185987"/>
            <a:ext cx="2371725" cy="2486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B81CED-095C-4C4C-B04E-B8DC4708774E}"/>
              </a:ext>
            </a:extLst>
          </p:cNvPr>
          <p:cNvSpPr/>
          <p:nvPr/>
        </p:nvSpPr>
        <p:spPr>
          <a:xfrm>
            <a:off x="6712670" y="4995177"/>
            <a:ext cx="46411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Source Code</a:t>
            </a:r>
          </a:p>
          <a:p>
            <a:pPr algn="ctr"/>
            <a:endParaRPr lang="en-US" b="1" u="sng" dirty="0"/>
          </a:p>
          <a:p>
            <a:pPr algn="ctr"/>
            <a:r>
              <a:rPr lang="en-US" i="1" u="sng" dirty="0"/>
              <a:t>https://github.com/StefanoCiccarelli/naive_custom_tax_rate_policy/tree/main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D13F53-8290-4999-9C07-6728AA43C420}"/>
              </a:ext>
            </a:extLst>
          </p:cNvPr>
          <p:cNvSpPr/>
          <p:nvPr/>
        </p:nvSpPr>
        <p:spPr>
          <a:xfrm>
            <a:off x="1002383" y="4995177"/>
            <a:ext cx="42294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Control Tower</a:t>
            </a:r>
          </a:p>
          <a:p>
            <a:pPr algn="ctr"/>
            <a:endParaRPr lang="en-US" b="1" u="sng" dirty="0"/>
          </a:p>
          <a:p>
            <a:pPr algn="ctr"/>
            <a:r>
              <a:rPr lang="en-US" i="1" u="sng" dirty="0"/>
              <a:t>https://naivecustomtaxratepolicy-egunxtrcq5dtm2z32y6ucm.streamlit.app/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F93875-A5BC-48AB-818C-03FD0D5A6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954" y="2271711"/>
            <a:ext cx="23526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5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8C86-9071-4132-9CF5-B05755FE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Business Intelligence?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6C116-DE41-49DC-B7FE-FD17D893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Extract Knowledge from Big Data</a:t>
            </a:r>
          </a:p>
          <a:p>
            <a:pPr lvl="1"/>
            <a:r>
              <a:rPr lang="en-US" dirty="0"/>
              <a:t>You can manage virtually unlimited amount of Data</a:t>
            </a:r>
          </a:p>
          <a:p>
            <a:pPr lvl="1"/>
            <a:r>
              <a:rPr lang="en-US" dirty="0"/>
              <a:t>You decide how to represent the data</a:t>
            </a:r>
            <a:br>
              <a:rPr lang="en-US" dirty="0"/>
            </a:br>
            <a:endParaRPr lang="en-US" dirty="0"/>
          </a:p>
          <a:p>
            <a:r>
              <a:rPr lang="en-US" b="1" u="sng" dirty="0"/>
              <a:t>Transform Knowledge into Decision</a:t>
            </a:r>
          </a:p>
          <a:p>
            <a:pPr lvl="1"/>
            <a:r>
              <a:rPr lang="en-US" dirty="0"/>
              <a:t>You can have virtually unlimited explicit representations of your Environment </a:t>
            </a:r>
          </a:p>
          <a:p>
            <a:pPr lvl="1"/>
            <a:r>
              <a:rPr lang="en-US" dirty="0"/>
              <a:t>You can decide how to Optimize and Automate a decision making Policy</a:t>
            </a:r>
            <a:br>
              <a:rPr lang="en-US" dirty="0"/>
            </a:br>
            <a:endParaRPr lang="en-US" dirty="0"/>
          </a:p>
          <a:p>
            <a:r>
              <a:rPr lang="en-US" b="1" u="sng" dirty="0"/>
              <a:t>Leverage Computing Power to guarantee</a:t>
            </a:r>
          </a:p>
          <a:p>
            <a:pPr lvl="1"/>
            <a:r>
              <a:rPr lang="en-US" dirty="0"/>
              <a:t>You can take immediate decisions at virtually unlimited Scale (ex. Worldwide)</a:t>
            </a:r>
          </a:p>
          <a:p>
            <a:pPr lvl="1"/>
            <a:r>
              <a:rPr lang="en-US" dirty="0"/>
              <a:t>Your decisions are measurable and quantifiable (no margin for Error)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3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9FD1-E4D8-4261-9A96-E51C9859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 - Industry 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F32A8-EEFA-4F9B-88F6-C66731F03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509A1F-01FE-4FC8-81E0-8BE8CC5619C1}"/>
              </a:ext>
            </a:extLst>
          </p:cNvPr>
          <p:cNvSpPr txBox="1"/>
          <p:nvPr/>
        </p:nvSpPr>
        <p:spPr>
          <a:xfrm>
            <a:off x="1659510" y="6231265"/>
            <a:ext cx="8872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u="sng" dirty="0"/>
              <a:t>Source</a:t>
            </a:r>
            <a:r>
              <a:rPr lang="en-US" sz="1400" i="1" dirty="0"/>
              <a:t>: </a:t>
            </a:r>
            <a:r>
              <a:rPr lang="en-US" sz="1400" i="1" dirty="0">
                <a:hlinkClick r:id="rId3"/>
              </a:rPr>
              <a:t>https://www.fortunebusinessinsights.com/business-intelligence-bi-market-103742</a:t>
            </a:r>
            <a:endParaRPr lang="en-US" sz="1400" i="1" dirty="0"/>
          </a:p>
          <a:p>
            <a:pPr algn="ctr"/>
            <a:r>
              <a:rPr lang="en-US" sz="1400" b="1" i="1" u="sng" dirty="0"/>
              <a:t>Note</a:t>
            </a:r>
            <a:r>
              <a:rPr lang="en-US" sz="1400" i="1" dirty="0"/>
              <a:t>: For Salary Information Google “Salary Business Intelligence” (Leverage Glassdoor / </a:t>
            </a:r>
            <a:r>
              <a:rPr lang="en-US" sz="1400" i="1" dirty="0" err="1"/>
              <a:t>Fyi</a:t>
            </a:r>
            <a:r>
              <a:rPr lang="en-US" sz="1400" i="1" dirty="0"/>
              <a:t> / </a:t>
            </a:r>
            <a:r>
              <a:rPr lang="en-US" sz="1400" i="1" dirty="0" err="1"/>
              <a:t>Payscale</a:t>
            </a:r>
            <a:r>
              <a:rPr lang="en-US" sz="14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425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19F6-900A-406F-85C2-98372CC6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Business Intelligence?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8BA50-8D9C-4945-A289-907ED5F6F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Exposure to Artificial Intelligence and Software Exponential Trends</a:t>
            </a:r>
          </a:p>
          <a:p>
            <a:pPr lvl="1"/>
            <a:r>
              <a:rPr lang="en-US" u="sng" dirty="0"/>
              <a:t>Effort</a:t>
            </a:r>
            <a:r>
              <a:rPr lang="en-US" dirty="0"/>
              <a:t>: Requires Continuous Learning and Re-Training</a:t>
            </a:r>
          </a:p>
          <a:p>
            <a:pPr lvl="1"/>
            <a:r>
              <a:rPr lang="en-US" u="sng" dirty="0"/>
              <a:t>Benefit</a:t>
            </a:r>
            <a:r>
              <a:rPr lang="en-US" dirty="0"/>
              <a:t>: You can implement Innovative Solutions at very large scale</a:t>
            </a:r>
          </a:p>
          <a:p>
            <a:r>
              <a:rPr lang="en-US" b="1" u="sng" dirty="0"/>
              <a:t>Specialization &amp; Risk Management</a:t>
            </a:r>
          </a:p>
          <a:p>
            <a:pPr lvl="1"/>
            <a:r>
              <a:rPr lang="en-US" u="sng" dirty="0"/>
              <a:t>Effort</a:t>
            </a:r>
            <a:r>
              <a:rPr lang="en-US" dirty="0"/>
              <a:t>: Requires Sharp Communication Abilities to Influence Stakeholders</a:t>
            </a:r>
          </a:p>
          <a:p>
            <a:pPr lvl="1"/>
            <a:r>
              <a:rPr lang="en-US" u="sng" dirty="0"/>
              <a:t>Benefit</a:t>
            </a:r>
            <a:r>
              <a:rPr lang="en-US" dirty="0"/>
              <a:t>: You can produce highly measurable Value if the solution is Adopted</a:t>
            </a:r>
          </a:p>
          <a:p>
            <a:r>
              <a:rPr lang="en-US" b="1" u="sng" dirty="0"/>
              <a:t>Optimize and Automate Decisions</a:t>
            </a:r>
          </a:p>
          <a:p>
            <a:pPr lvl="1"/>
            <a:r>
              <a:rPr lang="en-US" u="sng" dirty="0"/>
              <a:t>Effort</a:t>
            </a:r>
            <a:r>
              <a:rPr lang="en-US" dirty="0"/>
              <a:t>: Requires Data and its correct Representation</a:t>
            </a:r>
          </a:p>
          <a:p>
            <a:pPr lvl="1"/>
            <a:r>
              <a:rPr lang="en-US" u="sng" dirty="0"/>
              <a:t>Benefit</a:t>
            </a:r>
            <a:r>
              <a:rPr lang="en-US" dirty="0"/>
              <a:t>: Removes the cost of taking decisions, and the costs of bad decisions taken by humans introducing an efficient resource allocation policy</a:t>
            </a:r>
          </a:p>
        </p:txBody>
      </p:sp>
    </p:spTree>
    <p:extLst>
      <p:ext uri="{BB962C8B-B14F-4D97-AF65-F5344CB8AC3E}">
        <p14:creationId xmlns:p14="http://schemas.microsoft.com/office/powerpoint/2010/main" val="244845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EB32-F1DE-4F7B-831F-7A992BA3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Business Intelligence?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76846-2172-4F06-A01D-6E41A7970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Every Leader Takes Decisions Based on</a:t>
            </a:r>
          </a:p>
          <a:p>
            <a:pPr lvl="1"/>
            <a:r>
              <a:rPr lang="en-US" dirty="0"/>
              <a:t>Goal and Interests</a:t>
            </a:r>
          </a:p>
          <a:p>
            <a:pPr lvl="1"/>
            <a:r>
              <a:rPr lang="en-US" dirty="0"/>
              <a:t>Information and Context Available</a:t>
            </a:r>
          </a:p>
          <a:p>
            <a:pPr lvl="1"/>
            <a:r>
              <a:rPr lang="en-US" dirty="0"/>
              <a:t>Knowledge and Reasoning Capabilities</a:t>
            </a:r>
          </a:p>
          <a:p>
            <a:pPr lvl="1"/>
            <a:endParaRPr lang="en-US" dirty="0"/>
          </a:p>
          <a:p>
            <a:r>
              <a:rPr lang="en-US" b="1" u="sng" dirty="0"/>
              <a:t>The 3 Decision Pillars depend on</a:t>
            </a:r>
          </a:p>
          <a:p>
            <a:pPr lvl="1"/>
            <a:r>
              <a:rPr lang="en-US" dirty="0"/>
              <a:t>Environment Representation</a:t>
            </a:r>
          </a:p>
          <a:p>
            <a:pPr lvl="1"/>
            <a:r>
              <a:rPr lang="en-US" dirty="0"/>
              <a:t>Decision Horizon and Granularity / Frequency</a:t>
            </a:r>
          </a:p>
          <a:p>
            <a:pPr lvl="1"/>
            <a:r>
              <a:rPr lang="en-US" dirty="0"/>
              <a:t>Cost of Failure and Reward of Success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0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6A23-0095-4D6F-94A6-5B0426F0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Practical Example – Macroeconomic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C2030-8EB2-49A2-806D-44D03EC0A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A Goal</a:t>
            </a:r>
          </a:p>
          <a:p>
            <a:pPr lvl="1"/>
            <a:r>
              <a:rPr lang="en-US" dirty="0"/>
              <a:t>Maximize Size of Italian Labor Force and The Median Income</a:t>
            </a:r>
          </a:p>
          <a:p>
            <a:pPr lvl="2"/>
            <a:r>
              <a:rPr lang="en-US" i="1" dirty="0"/>
              <a:t>Keep Incentives to cap the 75</a:t>
            </a:r>
            <a:r>
              <a:rPr lang="en-US" i="1" baseline="30000" dirty="0"/>
              <a:t>th</a:t>
            </a:r>
            <a:r>
              <a:rPr lang="en-US" i="1" dirty="0"/>
              <a:t> Percentile and the 25</a:t>
            </a:r>
            <a:r>
              <a:rPr lang="en-US" i="1" baseline="30000" dirty="0"/>
              <a:t>th</a:t>
            </a:r>
            <a:r>
              <a:rPr lang="en-US" i="1" dirty="0"/>
              <a:t> Percentile maximum Income gap</a:t>
            </a:r>
          </a:p>
          <a:p>
            <a:pPr lvl="1"/>
            <a:r>
              <a:rPr lang="en-US" dirty="0"/>
              <a:t>Minimize The Amount of Public Expenditure</a:t>
            </a:r>
          </a:p>
          <a:p>
            <a:pPr lvl="2"/>
            <a:r>
              <a:rPr lang="en-US" i="1" dirty="0"/>
              <a:t>Keep Service Level Quality stable based on mix of Civic Surveys and KPI factors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0EB5B-A27C-4422-92A8-71481D820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4090988"/>
            <a:ext cx="54483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3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C6F9-5FF6-48CB-885B-46860907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Practical Example – Macroeconomic Policy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593E0-B7D9-4AF7-BBA4-93E59AF56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690688"/>
            <a:ext cx="90773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2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668F-8F29-4D00-982B-971D81EE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Practical Example – Macroeconomic Policy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10F96-E38D-4F54-BF1D-8E8CC0495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2" y="1690688"/>
            <a:ext cx="11407136" cy="481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1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301F-BFE7-4DC9-951C-0AEDC980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Practical Example – Macroeconomic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A07-4A8D-4AD6-933E-88540EDC3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Information and Context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8A4C3-E646-4DB0-801E-AE3A61E29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48" y="2574172"/>
            <a:ext cx="4723598" cy="37377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B849B1-7702-483C-B876-3A19377D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383" y="2574172"/>
            <a:ext cx="71723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8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669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Amazon Ember</vt:lpstr>
      <vt:lpstr>Arial</vt:lpstr>
      <vt:lpstr>Calibri</vt:lpstr>
      <vt:lpstr>Calibri Light</vt:lpstr>
      <vt:lpstr>Wingdings</vt:lpstr>
      <vt:lpstr>Office Theme</vt:lpstr>
      <vt:lpstr>Business Intelligence</vt:lpstr>
      <vt:lpstr>What is Business Intelligence?</vt:lpstr>
      <vt:lpstr>BI - Industry Trend</vt:lpstr>
      <vt:lpstr>Why Business Intelligence?</vt:lpstr>
      <vt:lpstr>How Business Intelligence?</vt:lpstr>
      <vt:lpstr>A Practical Example – Macroeconomic Policy</vt:lpstr>
      <vt:lpstr>A Practical Example – Macroeconomic Policy</vt:lpstr>
      <vt:lpstr>A Practical Example – Macroeconomic Policy</vt:lpstr>
      <vt:lpstr>A Practical Example – Macroeconomic Policy</vt:lpstr>
      <vt:lpstr>A Practical Example – Macroeconomic Policy</vt:lpstr>
      <vt:lpstr>A Practical Example – Macroeconomic Policy</vt:lpstr>
      <vt:lpstr>A Practical Example – Macroeconomic Policy</vt:lpstr>
      <vt:lpstr>A Practical Example – Macroeconomic Policy</vt:lpstr>
      <vt:lpstr>Business Intelligence Risk Management</vt:lpstr>
      <vt:lpstr>Business Intelligence Technologies</vt:lpstr>
      <vt:lpstr>Code Dive Deep – Let’s Practice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</dc:title>
  <dc:creator>Ciccarelli, Stefano</dc:creator>
  <cp:lastModifiedBy>Ciccarelli, Stefano</cp:lastModifiedBy>
  <cp:revision>41</cp:revision>
  <dcterms:created xsi:type="dcterms:W3CDTF">2024-06-17T15:43:10Z</dcterms:created>
  <dcterms:modified xsi:type="dcterms:W3CDTF">2024-06-19T16:47:24Z</dcterms:modified>
</cp:coreProperties>
</file>