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0"/>
  </p:notesMasterIdLst>
  <p:sldIdLst>
    <p:sldId id="256" r:id="rId2"/>
    <p:sldId id="257" r:id="rId3"/>
    <p:sldId id="258" r:id="rId4"/>
    <p:sldId id="267" r:id="rId5"/>
    <p:sldId id="271" r:id="rId6"/>
    <p:sldId id="272" r:id="rId7"/>
    <p:sldId id="268" r:id="rId8"/>
    <p:sldId id="274" r:id="rId9"/>
    <p:sldId id="273" r:id="rId10"/>
    <p:sldId id="276" r:id="rId11"/>
    <p:sldId id="280" r:id="rId12"/>
    <p:sldId id="278" r:id="rId13"/>
    <p:sldId id="277" r:id="rId14"/>
    <p:sldId id="263" r:id="rId15"/>
    <p:sldId id="275" r:id="rId16"/>
    <p:sldId id="259" r:id="rId17"/>
    <p:sldId id="261" r:id="rId18"/>
    <p:sldId id="262" r:id="rId19"/>
  </p:sldIdLst>
  <p:sldSz cx="9144000" cy="5143500" type="screen16x9"/>
  <p:notesSz cx="6858000" cy="9144000"/>
  <p:embeddedFontLst>
    <p:embeddedFont>
      <p:font typeface="Cambria Math" panose="02040503050406030204" pitchFamily="18" charset="0"/>
      <p:regular r:id="rId21"/>
    </p:embeddedFont>
    <p:embeddedFont>
      <p:font typeface="Catamaran" pitchFamily="2" charset="77"/>
      <p:regular r:id="rId22"/>
      <p:bold r:id="rId22"/>
      <p:italic r:id="rId23"/>
    </p:embeddedFont>
    <p:embeddedFont>
      <p:font typeface="Raleway"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0918"/>
    <a:srgbClr val="66757C"/>
    <a:srgbClr val="016778"/>
    <a:srgbClr val="18F06C"/>
    <a:srgbClr val="F7A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2"/>
    <p:restoredTop sz="95245"/>
  </p:normalViewPr>
  <p:slideViewPr>
    <p:cSldViewPr snapToGrid="0">
      <p:cViewPr varScale="1">
        <p:scale>
          <a:sx n="148" d="100"/>
          <a:sy n="148" d="100"/>
        </p:scale>
        <p:origin x="1096"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Good </a:t>
            </a:r>
            <a:r>
              <a:rPr lang="it-IT" dirty="0" err="1"/>
              <a:t>morning</a:t>
            </a:r>
            <a:r>
              <a:rPr lang="it-IT" dirty="0"/>
              <a:t>. </a:t>
            </a:r>
          </a:p>
          <a:p>
            <a:pPr marL="0" lvl="0" indent="0" algn="l" rtl="0">
              <a:spcBef>
                <a:spcPts val="0"/>
              </a:spcBef>
              <a:spcAft>
                <a:spcPts val="0"/>
              </a:spcAft>
              <a:buNone/>
            </a:pPr>
            <a:r>
              <a:rPr lang="it-IT" dirty="0"/>
              <a:t>Today, I </a:t>
            </a:r>
            <a:r>
              <a:rPr lang="it-IT" dirty="0" err="1"/>
              <a:t>will</a:t>
            </a:r>
            <a:r>
              <a:rPr lang="it-IT" dirty="0"/>
              <a:t> be </a:t>
            </a:r>
            <a:r>
              <a:rPr lang="it-IT" dirty="0" err="1"/>
              <a:t>presenting</a:t>
            </a:r>
            <a:r>
              <a:rPr lang="it-IT" dirty="0"/>
              <a:t> the </a:t>
            </a:r>
            <a:r>
              <a:rPr lang="it-IT" dirty="0" err="1"/>
              <a:t>research</a:t>
            </a:r>
            <a:r>
              <a:rPr lang="it-IT" dirty="0"/>
              <a:t> paper </a:t>
            </a:r>
            <a:r>
              <a:rPr lang="it-IT" dirty="0" err="1"/>
              <a:t>titled</a:t>
            </a:r>
            <a:r>
              <a:rPr lang="it-IT" dirty="0"/>
              <a:t> 'A New Distributed </a:t>
            </a:r>
            <a:r>
              <a:rPr lang="it-IT" dirty="0" err="1"/>
              <a:t>Protocol</a:t>
            </a:r>
            <a:r>
              <a:rPr lang="it-IT" dirty="0"/>
              <a:t> for Consensus of Discrete-Time Systems.' </a:t>
            </a:r>
          </a:p>
          <a:p>
            <a:pPr marL="0" lvl="0" indent="0" algn="l" rtl="0">
              <a:spcBef>
                <a:spcPts val="0"/>
              </a:spcBef>
              <a:spcAft>
                <a:spcPts val="0"/>
              </a:spcAft>
              <a:buNone/>
            </a:pPr>
            <a:r>
              <a:rPr lang="it-IT" dirty="0" err="1"/>
              <a:t>This</a:t>
            </a:r>
            <a:r>
              <a:rPr lang="it-IT" dirty="0"/>
              <a:t> work </a:t>
            </a:r>
            <a:r>
              <a:rPr lang="it-IT" dirty="0" err="1"/>
              <a:t>is</a:t>
            </a:r>
            <a:r>
              <a:rPr lang="it-IT" dirty="0"/>
              <a:t> </a:t>
            </a:r>
            <a:r>
              <a:rPr lang="it-IT" dirty="0" err="1"/>
              <a:t>authored</a:t>
            </a:r>
            <a:r>
              <a:rPr lang="it-IT" dirty="0"/>
              <a:t> by Filippo Cacace, Mattia Mattioni, Salvatore Monaco, and </a:t>
            </a:r>
            <a:r>
              <a:rPr lang="it-IT" dirty="0" err="1"/>
              <a:t>Dorothée</a:t>
            </a:r>
            <a:r>
              <a:rPr lang="it-IT" dirty="0"/>
              <a:t> </a:t>
            </a:r>
            <a:r>
              <a:rPr lang="it-IT" dirty="0" err="1"/>
              <a:t>Normand-Cyrot</a:t>
            </a:r>
            <a:r>
              <a:rPr lang="it-IT" dirty="0"/>
              <a:t>, and </a:t>
            </a:r>
            <a:r>
              <a:rPr lang="it-IT" dirty="0" err="1"/>
              <a:t>published</a:t>
            </a:r>
            <a:r>
              <a:rPr lang="it-IT" dirty="0"/>
              <a:t> in the </a:t>
            </a:r>
            <a:r>
              <a:rPr lang="it-IT" dirty="0" err="1"/>
              <a:t>European</a:t>
            </a:r>
            <a:r>
              <a:rPr lang="it-IT" dirty="0"/>
              <a:t> Journal of Control in 2023.</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866972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637407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dirty="0"/>
          </a:p>
        </p:txBody>
      </p:sp>
    </p:spTree>
    <p:extLst>
      <p:ext uri="{BB962C8B-B14F-4D97-AF65-F5344CB8AC3E}">
        <p14:creationId xmlns:p14="http://schemas.microsoft.com/office/powerpoint/2010/main" val="1753161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df644b60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df644b60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636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89395c232_4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89395c232_4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df644b60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df644b60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e01eb3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3e01eb3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df644b6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df644b6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err="1"/>
              <a:t>As</a:t>
            </a:r>
            <a:r>
              <a:rPr lang="it-IT" dirty="0"/>
              <a:t> the paper </a:t>
            </a:r>
            <a:r>
              <a:rPr lang="it-IT" dirty="0" err="1"/>
              <a:t>title</a:t>
            </a:r>
            <a:r>
              <a:rPr lang="it-IT" dirty="0"/>
              <a:t> </a:t>
            </a:r>
            <a:r>
              <a:rPr lang="it-IT" dirty="0" err="1"/>
              <a:t>suggests</a:t>
            </a:r>
            <a:r>
              <a:rPr lang="it-IT" dirty="0"/>
              <a:t>, the </a:t>
            </a:r>
            <a:r>
              <a:rPr lang="it-IT" dirty="0" err="1"/>
              <a:t>main</a:t>
            </a:r>
            <a:r>
              <a:rPr lang="it-IT" dirty="0"/>
              <a:t> </a:t>
            </a:r>
            <a:r>
              <a:rPr lang="it-IT" dirty="0" err="1"/>
              <a:t>topic</a:t>
            </a:r>
            <a:r>
              <a:rPr lang="it-IT" dirty="0"/>
              <a:t> </a:t>
            </a:r>
            <a:r>
              <a:rPr lang="it-IT" dirty="0" err="1"/>
              <a:t>is</a:t>
            </a:r>
            <a:r>
              <a:rPr lang="it-IT" dirty="0"/>
              <a:t> consensus </a:t>
            </a:r>
            <a:r>
              <a:rPr lang="it-IT" dirty="0" err="1"/>
              <a:t>protocol</a:t>
            </a:r>
            <a:endParaRPr lang="it-IT" dirty="0"/>
          </a:p>
          <a:p>
            <a:pPr marL="0" lvl="0" indent="0" algn="l" rtl="0">
              <a:lnSpc>
                <a:spcPct val="115000"/>
              </a:lnSpc>
              <a:spcBef>
                <a:spcPts val="0"/>
              </a:spcBef>
              <a:spcAft>
                <a:spcPts val="1600"/>
              </a:spcAft>
              <a:buNone/>
            </a:pPr>
            <a:r>
              <a:rPr lang="it-IT" dirty="0"/>
              <a:t>Consensus </a:t>
            </a:r>
            <a:r>
              <a:rPr lang="it-IT" dirty="0" err="1"/>
              <a:t>protocol</a:t>
            </a:r>
            <a:r>
              <a:rPr lang="it-IT" dirty="0"/>
              <a:t> </a:t>
            </a:r>
            <a:r>
              <a:rPr lang="it-IT" dirty="0" err="1"/>
              <a:t>is</a:t>
            </a:r>
            <a:r>
              <a:rPr lang="it-IT" dirty="0"/>
              <a:t> a </a:t>
            </a:r>
            <a:r>
              <a:rPr lang="it-IT" dirty="0" err="1"/>
              <a:t>foundational</a:t>
            </a:r>
            <a:r>
              <a:rPr lang="it-IT" dirty="0"/>
              <a:t> technique </a:t>
            </a:r>
            <a:r>
              <a:rPr lang="it-IT" dirty="0" err="1"/>
              <a:t>that</a:t>
            </a:r>
            <a:r>
              <a:rPr lang="it-IT" dirty="0"/>
              <a:t> drives the dynamics of multiple agents of a system in a </a:t>
            </a:r>
            <a:r>
              <a:rPr lang="it-IT" dirty="0" err="1"/>
              <a:t>reliable</a:t>
            </a:r>
            <a:r>
              <a:rPr lang="it-IT" dirty="0"/>
              <a:t>, </a:t>
            </a:r>
            <a:r>
              <a:rPr lang="it-IT" dirty="0" err="1"/>
              <a:t>efficient</a:t>
            </a:r>
            <a:r>
              <a:rPr lang="it-IT" dirty="0"/>
              <a:t> and secure way to a common </a:t>
            </a:r>
            <a:r>
              <a:rPr lang="it-IT" dirty="0" err="1"/>
              <a:t>behavior</a:t>
            </a:r>
            <a:r>
              <a:rPr lang="it-IT" dirty="0"/>
              <a:t>.</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err="1"/>
              <a:t>Centralized</a:t>
            </a:r>
            <a:r>
              <a:rPr lang="it-IT" dirty="0"/>
              <a:t> </a:t>
            </a:r>
            <a:r>
              <a:rPr lang="it-IT" dirty="0" err="1"/>
              <a:t>protocol</a:t>
            </a:r>
            <a:r>
              <a:rPr lang="it-IT" dirty="0"/>
              <a:t>: a </a:t>
            </a:r>
            <a:r>
              <a:rPr lang="it-IT" dirty="0" err="1"/>
              <a:t>central</a:t>
            </a:r>
            <a:r>
              <a:rPr lang="it-IT" dirty="0"/>
              <a:t> </a:t>
            </a:r>
            <a:r>
              <a:rPr lang="it-IT" dirty="0" err="1"/>
              <a:t>entity</a:t>
            </a:r>
            <a:r>
              <a:rPr lang="it-IT" dirty="0"/>
              <a:t> </a:t>
            </a:r>
            <a:r>
              <a:rPr lang="it-IT" dirty="0" err="1"/>
              <a:t>collects</a:t>
            </a:r>
            <a:r>
              <a:rPr lang="it-IT" dirty="0"/>
              <a:t> </a:t>
            </a:r>
            <a:r>
              <a:rPr lang="it-IT" dirty="0" err="1"/>
              <a:t>all</a:t>
            </a:r>
            <a:r>
              <a:rPr lang="it-IT" dirty="0"/>
              <a:t> the information and </a:t>
            </a:r>
            <a:r>
              <a:rPr lang="it-IT" dirty="0" err="1"/>
              <a:t>calculates</a:t>
            </a:r>
            <a:r>
              <a:rPr lang="it-IT" dirty="0"/>
              <a:t> the control action for </a:t>
            </a:r>
            <a:r>
              <a:rPr lang="it-IT" dirty="0" err="1"/>
              <a:t>all</a:t>
            </a:r>
            <a:r>
              <a:rPr lang="it-IT" dirty="0"/>
              <a:t> agents​​.</a:t>
            </a:r>
          </a:p>
          <a:p>
            <a:pPr marL="0" lvl="0" indent="0" algn="l" rtl="0">
              <a:lnSpc>
                <a:spcPct val="115000"/>
              </a:lnSpc>
              <a:spcBef>
                <a:spcPts val="0"/>
              </a:spcBef>
              <a:spcAft>
                <a:spcPts val="1600"/>
              </a:spcAft>
              <a:buNone/>
            </a:pPr>
            <a:r>
              <a:rPr lang="it-IT" dirty="0"/>
              <a:t>PRO: </a:t>
            </a:r>
            <a:r>
              <a:rPr lang="it-IT" dirty="0" err="1"/>
              <a:t>centralized</a:t>
            </a:r>
            <a:r>
              <a:rPr lang="it-IT" dirty="0"/>
              <a:t> </a:t>
            </a:r>
            <a:r>
              <a:rPr lang="it-IT" dirty="0" err="1"/>
              <a:t>protocol</a:t>
            </a:r>
            <a:r>
              <a:rPr lang="it-IT" dirty="0"/>
              <a:t> can </a:t>
            </a:r>
            <a:r>
              <a:rPr lang="it-IT" dirty="0" err="1"/>
              <a:t>offer</a:t>
            </a:r>
            <a:r>
              <a:rPr lang="it-IT" dirty="0"/>
              <a:t> </a:t>
            </a:r>
            <a:r>
              <a:rPr lang="it-IT" dirty="0" err="1"/>
              <a:t>faster</a:t>
            </a:r>
            <a:r>
              <a:rPr lang="it-IT" dirty="0"/>
              <a:t> and more </a:t>
            </a:r>
            <a:r>
              <a:rPr lang="it-IT" dirty="0" err="1"/>
              <a:t>deterministic</a:t>
            </a:r>
            <a:r>
              <a:rPr lang="it-IT" dirty="0"/>
              <a:t> </a:t>
            </a:r>
            <a:r>
              <a:rPr lang="it-IT" dirty="0" err="1"/>
              <a:t>convergence</a:t>
            </a:r>
            <a:r>
              <a:rPr lang="it-IT" dirty="0"/>
              <a:t> in </a:t>
            </a:r>
            <a:r>
              <a:rPr lang="it-IT" dirty="0" err="1"/>
              <a:t>smaller</a:t>
            </a:r>
            <a:r>
              <a:rPr lang="it-IT" dirty="0"/>
              <a:t> networks.</a:t>
            </a:r>
          </a:p>
          <a:p>
            <a:pPr marL="0" lvl="0" indent="0" algn="l" rtl="0">
              <a:lnSpc>
                <a:spcPct val="115000"/>
              </a:lnSpc>
              <a:spcBef>
                <a:spcPts val="0"/>
              </a:spcBef>
              <a:spcAft>
                <a:spcPts val="1600"/>
              </a:spcAft>
              <a:buNone/>
            </a:pPr>
            <a:r>
              <a:rPr lang="it-IT" dirty="0"/>
              <a:t>CON: limited </a:t>
            </a:r>
            <a:r>
              <a:rPr lang="it-IT" dirty="0" err="1"/>
              <a:t>Scalability</a:t>
            </a:r>
            <a:r>
              <a:rPr lang="it-IT" dirty="0"/>
              <a:t>. Central </a:t>
            </a:r>
            <a:r>
              <a:rPr lang="it-IT" dirty="0" err="1"/>
              <a:t>collection</a:t>
            </a:r>
            <a:r>
              <a:rPr lang="it-IT" dirty="0"/>
              <a:t> can </a:t>
            </a:r>
            <a:r>
              <a:rPr lang="it-IT" dirty="0" err="1"/>
              <a:t>become</a:t>
            </a:r>
            <a:r>
              <a:rPr lang="it-IT" dirty="0"/>
              <a:t> </a:t>
            </a:r>
            <a:r>
              <a:rPr lang="it-IT" dirty="0" err="1"/>
              <a:t>inefficient</a:t>
            </a:r>
            <a:r>
              <a:rPr lang="it-IT" dirty="0"/>
              <a:t> for large networks​​</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err="1"/>
              <a:t>Decentralized</a:t>
            </a:r>
            <a:r>
              <a:rPr lang="it-IT" dirty="0"/>
              <a:t> </a:t>
            </a:r>
            <a:r>
              <a:rPr lang="it-IT" dirty="0" err="1"/>
              <a:t>protocol</a:t>
            </a:r>
            <a:r>
              <a:rPr lang="it-IT" dirty="0"/>
              <a:t>: control action </a:t>
            </a:r>
            <a:r>
              <a:rPr lang="it-IT" dirty="0" err="1"/>
              <a:t>calculated</a:t>
            </a:r>
            <a:r>
              <a:rPr lang="it-IT" dirty="0"/>
              <a:t> </a:t>
            </a:r>
            <a:r>
              <a:rPr lang="it-IT" dirty="0" err="1"/>
              <a:t>locally</a:t>
            </a:r>
            <a:r>
              <a:rPr lang="it-IT" dirty="0"/>
              <a:t> by </a:t>
            </a:r>
            <a:r>
              <a:rPr lang="it-IT" dirty="0" err="1"/>
              <a:t>each</a:t>
            </a:r>
            <a:r>
              <a:rPr lang="it-IT" dirty="0"/>
              <a:t> agent </a:t>
            </a:r>
            <a:r>
              <a:rPr lang="it-IT" dirty="0" err="1"/>
              <a:t>using</a:t>
            </a:r>
            <a:r>
              <a:rPr lang="it-IT" dirty="0"/>
              <a:t> </a:t>
            </a:r>
            <a:r>
              <a:rPr lang="it-IT" dirty="0" err="1"/>
              <a:t>only</a:t>
            </a:r>
            <a:r>
              <a:rPr lang="it-IT" dirty="0"/>
              <a:t> the </a:t>
            </a:r>
            <a:r>
              <a:rPr lang="it-IT" dirty="0" err="1"/>
              <a:t>locally</a:t>
            </a:r>
            <a:r>
              <a:rPr lang="it-IT" dirty="0"/>
              <a:t> </a:t>
            </a:r>
            <a:r>
              <a:rPr lang="it-IT" dirty="0" err="1"/>
              <a:t>available</a:t>
            </a:r>
            <a:r>
              <a:rPr lang="it-IT" dirty="0"/>
              <a:t> information. </a:t>
            </a:r>
          </a:p>
          <a:p>
            <a:pPr marL="0" lvl="0" indent="0" algn="l" rtl="0">
              <a:lnSpc>
                <a:spcPct val="115000"/>
              </a:lnSpc>
              <a:spcBef>
                <a:spcPts val="0"/>
              </a:spcBef>
              <a:spcAft>
                <a:spcPts val="1600"/>
              </a:spcAft>
              <a:buNone/>
            </a:pPr>
            <a:r>
              <a:rPr lang="it-IT" dirty="0" err="1"/>
              <a:t>This</a:t>
            </a:r>
            <a:r>
              <a:rPr lang="it-IT" dirty="0"/>
              <a:t> </a:t>
            </a:r>
            <a:r>
              <a:rPr lang="it-IT" dirty="0" err="1"/>
              <a:t>is</a:t>
            </a:r>
            <a:r>
              <a:rPr lang="it-IT" dirty="0"/>
              <a:t> </a:t>
            </a:r>
            <a:r>
              <a:rPr lang="it-IT" dirty="0" err="1"/>
              <a:t>done</a:t>
            </a:r>
            <a:r>
              <a:rPr lang="it-IT" dirty="0"/>
              <a:t> </a:t>
            </a:r>
            <a:r>
              <a:rPr lang="it-IT" dirty="0" err="1"/>
              <a:t>through</a:t>
            </a:r>
            <a:r>
              <a:rPr lang="it-IT" dirty="0"/>
              <a:t> multiple consensus </a:t>
            </a:r>
            <a:r>
              <a:rPr lang="it-IT" dirty="0" err="1"/>
              <a:t>iterations</a:t>
            </a:r>
            <a:r>
              <a:rPr lang="it-IT" dirty="0"/>
              <a:t>. </a:t>
            </a:r>
            <a:r>
              <a:rPr lang="it-IT" dirty="0" err="1"/>
              <a:t>Need</a:t>
            </a:r>
            <a:r>
              <a:rPr lang="it-IT" dirty="0"/>
              <a:t> to </a:t>
            </a:r>
            <a:r>
              <a:rPr lang="it-IT" dirty="0" err="1"/>
              <a:t>define</a:t>
            </a:r>
            <a:r>
              <a:rPr lang="it-IT" dirty="0"/>
              <a:t> a </a:t>
            </a:r>
            <a:r>
              <a:rPr lang="it-IT" dirty="0" err="1"/>
              <a:t>topology</a:t>
            </a:r>
            <a:r>
              <a:rPr lang="it-IT" dirty="0"/>
              <a:t>.</a:t>
            </a:r>
          </a:p>
          <a:p>
            <a:pPr marL="0" lvl="0" indent="0" algn="l" rtl="0">
              <a:lnSpc>
                <a:spcPct val="115000"/>
              </a:lnSpc>
              <a:spcBef>
                <a:spcPts val="0"/>
              </a:spcBef>
              <a:spcAft>
                <a:spcPts val="1600"/>
              </a:spcAft>
              <a:buNone/>
            </a:pPr>
            <a:r>
              <a:rPr lang="it-IT" dirty="0"/>
              <a:t>PRO: more </a:t>
            </a:r>
            <a:r>
              <a:rPr lang="it-IT" dirty="0" err="1"/>
              <a:t>suitable</a:t>
            </a:r>
            <a:r>
              <a:rPr lang="it-IT" dirty="0"/>
              <a:t> for large networks due to </a:t>
            </a:r>
            <a:r>
              <a:rPr lang="it-IT" dirty="0" err="1"/>
              <a:t>its</a:t>
            </a:r>
            <a:r>
              <a:rPr lang="it-IT" dirty="0"/>
              <a:t> </a:t>
            </a:r>
            <a:r>
              <a:rPr lang="it-IT" dirty="0" err="1"/>
              <a:t>scalable</a:t>
            </a:r>
            <a:r>
              <a:rPr lang="it-IT" dirty="0"/>
              <a:t> nature and </a:t>
            </a:r>
            <a:r>
              <a:rPr lang="it-IT" dirty="0" err="1"/>
              <a:t>local</a:t>
            </a:r>
            <a:r>
              <a:rPr lang="it-IT" dirty="0"/>
              <a:t> </a:t>
            </a:r>
            <a:r>
              <a:rPr lang="it-IT" dirty="0" err="1"/>
              <a:t>calculations</a:t>
            </a:r>
            <a:endParaRPr lang="it-IT" dirty="0"/>
          </a:p>
          <a:p>
            <a:pPr marL="0" lvl="0" indent="0" algn="l" rtl="0">
              <a:lnSpc>
                <a:spcPct val="115000"/>
              </a:lnSpc>
              <a:spcBef>
                <a:spcPts val="0"/>
              </a:spcBef>
              <a:spcAft>
                <a:spcPts val="1600"/>
              </a:spcAft>
              <a:buNone/>
            </a:pPr>
            <a:r>
              <a:rPr lang="it-IT" dirty="0"/>
              <a:t>CON: </a:t>
            </a:r>
            <a:r>
              <a:rPr lang="it-IT" dirty="0" err="1"/>
              <a:t>potentially</a:t>
            </a:r>
            <a:r>
              <a:rPr lang="it-IT" dirty="0"/>
              <a:t> </a:t>
            </a:r>
            <a:r>
              <a:rPr lang="it-IT" dirty="0" err="1"/>
              <a:t>slower</a:t>
            </a:r>
            <a:r>
              <a:rPr lang="it-IT" dirty="0"/>
              <a:t> and more iterative </a:t>
            </a:r>
            <a:r>
              <a:rPr lang="it-IT" dirty="0" err="1"/>
              <a:t>convergence</a:t>
            </a:r>
            <a:r>
              <a:rPr lang="it-IT" dirty="0"/>
              <a:t>.</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Consensus </a:t>
            </a:r>
            <a:r>
              <a:rPr lang="it-IT" dirty="0" err="1"/>
              <a:t>protocols</a:t>
            </a:r>
            <a:r>
              <a:rPr lang="it-IT" dirty="0"/>
              <a:t> are </a:t>
            </a:r>
            <a:r>
              <a:rPr lang="it-IT" dirty="0" err="1"/>
              <a:t>crucial</a:t>
            </a:r>
            <a:r>
              <a:rPr lang="it-IT" dirty="0"/>
              <a:t> in </a:t>
            </a:r>
            <a:r>
              <a:rPr lang="it-IT" dirty="0" err="1"/>
              <a:t>various</a:t>
            </a:r>
            <a:r>
              <a:rPr lang="it-IT" dirty="0"/>
              <a:t> </a:t>
            </a:r>
            <a:r>
              <a:rPr lang="it-IT" dirty="0" err="1"/>
              <a:t>applications</a:t>
            </a:r>
            <a:r>
              <a:rPr lang="it-IT" dirty="0"/>
              <a:t>, </a:t>
            </a:r>
            <a:r>
              <a:rPr lang="it-IT" dirty="0" err="1"/>
              <a:t>including</a:t>
            </a:r>
            <a:r>
              <a:rPr lang="it-IT" dirty="0"/>
              <a:t> opinion dynamics, network </a:t>
            </a:r>
            <a:r>
              <a:rPr lang="it-IT" dirty="0" err="1"/>
              <a:t>routing</a:t>
            </a:r>
            <a:r>
              <a:rPr lang="it-IT" dirty="0"/>
              <a:t>, and </a:t>
            </a:r>
            <a:r>
              <a:rPr lang="it-IT" dirty="0" err="1"/>
              <a:t>federated</a:t>
            </a:r>
            <a:r>
              <a:rPr lang="it-IT" dirty="0"/>
              <a:t> learning </a:t>
            </a:r>
            <a:r>
              <a:rPr lang="it-IT" dirty="0" err="1"/>
              <a:t>problems</a:t>
            </a:r>
            <a:r>
              <a:rPr lang="it-IT" dirty="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err="1"/>
              <a:t>Sys</a:t>
            </a:r>
            <a:r>
              <a:rPr lang="it-IT" dirty="0"/>
              <a:t> </a:t>
            </a:r>
            <a:r>
              <a:rPr lang="it-IT" dirty="0" err="1"/>
              <a:t>modeled</a:t>
            </a:r>
            <a:r>
              <a:rPr lang="it-IT" dirty="0"/>
              <a:t> </a:t>
            </a:r>
            <a:r>
              <a:rPr lang="it-IT" dirty="0" err="1"/>
              <a:t>as</a:t>
            </a:r>
            <a:r>
              <a:rPr lang="it-IT" dirty="0"/>
              <a:t> a </a:t>
            </a:r>
            <a:r>
              <a:rPr lang="it-IT" dirty="0" err="1"/>
              <a:t>graph</a:t>
            </a:r>
            <a:r>
              <a:rPr lang="it-IT" dirty="0"/>
              <a:t> </a:t>
            </a:r>
            <a:r>
              <a:rPr lang="it-IT" dirty="0" err="1"/>
              <a:t>undirected</a:t>
            </a:r>
            <a:r>
              <a:rPr lang="it-IT" dirty="0"/>
              <a:t>, with set of </a:t>
            </a:r>
            <a:r>
              <a:rPr lang="it-IT" dirty="0" err="1"/>
              <a:t>vertexes</a:t>
            </a:r>
            <a:r>
              <a:rPr lang="it-IT" dirty="0"/>
              <a:t> and set of </a:t>
            </a:r>
            <a:r>
              <a:rPr lang="it-IT" dirty="0" err="1"/>
              <a:t>edges</a:t>
            </a:r>
            <a:r>
              <a:rPr lang="it-IT" dirty="0"/>
              <a:t>.</a:t>
            </a:r>
          </a:p>
          <a:p>
            <a:pPr marL="0" lvl="0" indent="0" algn="l" rtl="0">
              <a:lnSpc>
                <a:spcPct val="115000"/>
              </a:lnSpc>
              <a:spcBef>
                <a:spcPts val="0"/>
              </a:spcBef>
              <a:spcAft>
                <a:spcPts val="1600"/>
              </a:spcAft>
              <a:buNone/>
            </a:pPr>
            <a:r>
              <a:rPr lang="it-IT" dirty="0"/>
              <a:t>Dynamics discrete time -&gt; INTEGRATOR: Nell'equazione continua </a:t>
            </a:r>
            <a:r>
              <a:rPr lang="it-IT" dirty="0" err="1"/>
              <a:t>x_dot</a:t>
            </a:r>
            <a:r>
              <a:rPr lang="it-IT" dirty="0"/>
              <a:t> = u, </a:t>
            </a:r>
            <a:r>
              <a:rPr lang="it-IT" dirty="0" err="1"/>
              <a:t>x_dot</a:t>
            </a:r>
            <a:r>
              <a:rPr lang="it-IT" dirty="0"/>
              <a:t> rappresenta la derivata di x rispetto al tempo, </a:t>
            </a:r>
          </a:p>
          <a:p>
            <a:pPr marL="0" lvl="0" indent="0" algn="l" rtl="0">
              <a:lnSpc>
                <a:spcPct val="115000"/>
              </a:lnSpc>
              <a:spcBef>
                <a:spcPts val="0"/>
              </a:spcBef>
              <a:spcAft>
                <a:spcPts val="1600"/>
              </a:spcAft>
              <a:buNone/>
            </a:pPr>
            <a:r>
              <a:rPr lang="it-IT" dirty="0"/>
              <a:t>che può essere approssimata come la differenza tra i valori di x in due istanti di tempo successivi nel dominio discreto. Così, possiamo scrivere:</a:t>
            </a:r>
          </a:p>
          <a:p>
            <a:pPr marL="0" lvl="0" indent="0" algn="l" rtl="0">
              <a:lnSpc>
                <a:spcPct val="115000"/>
              </a:lnSpc>
              <a:spcBef>
                <a:spcPts val="0"/>
              </a:spcBef>
              <a:spcAft>
                <a:spcPts val="1600"/>
              </a:spcAft>
              <a:buNone/>
            </a:pPr>
            <a:r>
              <a:rPr lang="it-IT" dirty="0" err="1"/>
              <a:t>x_dot</a:t>
            </a:r>
            <a:r>
              <a:rPr lang="it-IT" dirty="0"/>
              <a:t> = x(t+1)-x(t) =&gt; ecco che abbiamo x(t+1)-x(t)=u(t) -&gt; x(t+1)=x(t)+u(t)</a:t>
            </a:r>
          </a:p>
          <a:p>
            <a:pPr marL="0" lvl="0" indent="0" algn="l" rtl="0">
              <a:lnSpc>
                <a:spcPct val="115000"/>
              </a:lnSpc>
              <a:spcBef>
                <a:spcPts val="0"/>
              </a:spcBef>
              <a:spcAft>
                <a:spcPts val="1600"/>
              </a:spcAft>
              <a:buNone/>
            </a:pPr>
            <a:r>
              <a:rPr lang="it-IT" dirty="0" err="1"/>
              <a:t>Std</a:t>
            </a:r>
            <a:r>
              <a:rPr lang="it-IT" dirty="0"/>
              <a:t> </a:t>
            </a:r>
            <a:r>
              <a:rPr lang="it-IT" dirty="0" err="1"/>
              <a:t>protocol</a:t>
            </a:r>
            <a:r>
              <a:rPr lang="it-IT" dirty="0"/>
              <a:t>, </a:t>
            </a:r>
            <a:r>
              <a:rPr lang="it-IT" dirty="0" err="1"/>
              <a:t>where</a:t>
            </a:r>
            <a:r>
              <a:rPr lang="it-IT" dirty="0"/>
              <a:t> </a:t>
            </a:r>
            <a:r>
              <a:rPr lang="it-IT" dirty="0" err="1"/>
              <a:t>N_i</a:t>
            </a:r>
            <a:r>
              <a:rPr lang="it-IT" dirty="0"/>
              <a:t> </a:t>
            </a:r>
            <a:r>
              <a:rPr lang="it-IT" dirty="0" err="1"/>
              <a:t>is</a:t>
            </a:r>
            <a:r>
              <a:rPr lang="it-IT" dirty="0"/>
              <a:t> set of </a:t>
            </a:r>
            <a:r>
              <a:rPr lang="it-IT" dirty="0" err="1"/>
              <a:t>neighbors</a:t>
            </a:r>
            <a:r>
              <a:rPr lang="it-IT" dirty="0"/>
              <a:t> -&gt; </a:t>
            </a:r>
            <a:r>
              <a:rPr lang="it-IT" dirty="0" err="1"/>
              <a:t>nw</a:t>
            </a:r>
            <a:r>
              <a:rPr lang="it-IT" dirty="0"/>
              <a:t> dynamics </a:t>
            </a:r>
            <a:r>
              <a:rPr lang="it-IT" dirty="0" err="1"/>
              <a:t>is</a:t>
            </a:r>
            <a:r>
              <a:rPr lang="it-IT" dirty="0"/>
              <a:t>... with </a:t>
            </a:r>
            <a:r>
              <a:rPr lang="it-IT" dirty="0" err="1"/>
              <a:t>dynamic</a:t>
            </a:r>
            <a:r>
              <a:rPr lang="it-IT" dirty="0"/>
              <a:t> </a:t>
            </a:r>
            <a:r>
              <a:rPr lang="it-IT" dirty="0" err="1"/>
              <a:t>matrix</a:t>
            </a:r>
            <a:r>
              <a:rPr lang="it-IT" dirty="0"/>
              <a:t> (A) : </a:t>
            </a:r>
            <a:r>
              <a:rPr lang="it-IT" dirty="0" err="1"/>
              <a:t>eigenvalues</a:t>
            </a:r>
            <a:r>
              <a:rPr lang="it-IT" dirty="0"/>
              <a:t> </a:t>
            </a:r>
            <a:r>
              <a:rPr lang="it-IT" dirty="0" err="1"/>
              <a:t>mu_i</a:t>
            </a:r>
            <a:r>
              <a:rPr lang="it-IT" dirty="0"/>
              <a:t> = 1 -K*</a:t>
            </a:r>
            <a:r>
              <a:rPr lang="it-IT" dirty="0" err="1"/>
              <a:t>l_i</a:t>
            </a:r>
            <a:endParaRPr dirty="0"/>
          </a:p>
        </p:txBody>
      </p:sp>
    </p:spTree>
    <p:extLst>
      <p:ext uri="{BB962C8B-B14F-4D97-AF65-F5344CB8AC3E}">
        <p14:creationId xmlns:p14="http://schemas.microsoft.com/office/powerpoint/2010/main" val="362245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err="1"/>
              <a:t>Centralized</a:t>
            </a:r>
            <a:r>
              <a:rPr lang="it-IT" dirty="0"/>
              <a:t> </a:t>
            </a:r>
            <a:r>
              <a:rPr lang="it-IT" dirty="0" err="1"/>
              <a:t>protocols</a:t>
            </a:r>
            <a:r>
              <a:rPr lang="it-IT" dirty="0"/>
              <a:t>:</a:t>
            </a:r>
          </a:p>
          <a:p>
            <a:pPr marL="0" lvl="0" indent="0" algn="l" rtl="0">
              <a:lnSpc>
                <a:spcPct val="115000"/>
              </a:lnSpc>
              <a:spcBef>
                <a:spcPts val="0"/>
              </a:spcBef>
              <a:spcAft>
                <a:spcPts val="1600"/>
              </a:spcAft>
              <a:buNone/>
            </a:pPr>
            <a:r>
              <a:rPr lang="it-IT" dirty="0" err="1"/>
              <a:t>require</a:t>
            </a:r>
            <a:r>
              <a:rPr lang="it-IT" dirty="0"/>
              <a:t> </a:t>
            </a:r>
            <a:r>
              <a:rPr lang="it-IT" dirty="0" err="1"/>
              <a:t>restrictive</a:t>
            </a:r>
            <a:r>
              <a:rPr lang="it-IT" dirty="0"/>
              <a:t> </a:t>
            </a:r>
            <a:r>
              <a:rPr lang="it-IT" dirty="0" err="1"/>
              <a:t>conditions</a:t>
            </a:r>
            <a:r>
              <a:rPr lang="it-IT" dirty="0"/>
              <a:t> on the </a:t>
            </a:r>
            <a:r>
              <a:rPr lang="it-IT" dirty="0" err="1"/>
              <a:t>coupling</a:t>
            </a:r>
            <a:r>
              <a:rPr lang="it-IT" dirty="0"/>
              <a:t> gain K, </a:t>
            </a:r>
            <a:r>
              <a:rPr lang="it-IT" dirty="0" err="1"/>
              <a:t>that</a:t>
            </a:r>
            <a:r>
              <a:rPr lang="it-IT" dirty="0"/>
              <a:t> </a:t>
            </a:r>
            <a:r>
              <a:rPr lang="it-IT" dirty="0" err="1"/>
              <a:t>determines</a:t>
            </a:r>
            <a:r>
              <a:rPr lang="it-IT" dirty="0"/>
              <a:t> the </a:t>
            </a:r>
            <a:r>
              <a:rPr lang="it-IT" dirty="0" err="1"/>
              <a:t>mutual</a:t>
            </a:r>
            <a:r>
              <a:rPr lang="it-IT" dirty="0"/>
              <a:t> </a:t>
            </a:r>
            <a:r>
              <a:rPr lang="it-IT" dirty="0" err="1"/>
              <a:t>influence</a:t>
            </a:r>
            <a:r>
              <a:rPr lang="it-IT" dirty="0"/>
              <a:t> </a:t>
            </a:r>
            <a:r>
              <a:rPr lang="it-IT" dirty="0" err="1"/>
              <a:t>between</a:t>
            </a:r>
            <a:r>
              <a:rPr lang="it-IT" dirty="0"/>
              <a:t> </a:t>
            </a:r>
            <a:r>
              <a:rPr lang="it-IT" dirty="0" err="1"/>
              <a:t>nodes</a:t>
            </a:r>
            <a:r>
              <a:rPr lang="it-IT" dirty="0"/>
              <a:t>.</a:t>
            </a:r>
          </a:p>
          <a:p>
            <a:pPr marL="0" lvl="0" indent="0" algn="l" rtl="0">
              <a:lnSpc>
                <a:spcPct val="115000"/>
              </a:lnSpc>
              <a:spcBef>
                <a:spcPts val="0"/>
              </a:spcBef>
              <a:spcAft>
                <a:spcPts val="1600"/>
              </a:spcAft>
              <a:buNone/>
            </a:pPr>
            <a:r>
              <a:rPr lang="it-IT" dirty="0" err="1"/>
              <a:t>Convergence</a:t>
            </a:r>
            <a:r>
              <a:rPr lang="it-IT" dirty="0"/>
              <a:t> </a:t>
            </a:r>
            <a:r>
              <a:rPr lang="it-IT" dirty="0" err="1"/>
              <a:t>ensured</a:t>
            </a:r>
            <a:r>
              <a:rPr lang="it-IT" dirty="0"/>
              <a:t> </a:t>
            </a:r>
            <a:r>
              <a:rPr lang="it-IT" dirty="0" err="1"/>
              <a:t>only</a:t>
            </a:r>
            <a:r>
              <a:rPr lang="it-IT" dirty="0"/>
              <a:t> </a:t>
            </a:r>
            <a:r>
              <a:rPr lang="it-IT" dirty="0" err="1"/>
              <a:t>if</a:t>
            </a:r>
            <a:r>
              <a:rPr lang="it-IT" dirty="0"/>
              <a:t> K&lt;=1/</a:t>
            </a:r>
            <a:r>
              <a:rPr lang="it-IT" dirty="0" err="1"/>
              <a:t>l_max</a:t>
            </a:r>
            <a:endParaRPr lang="it-IT" dirty="0"/>
          </a:p>
          <a:p>
            <a:pPr marL="0" lvl="0" indent="0" algn="l" rtl="0">
              <a:lnSpc>
                <a:spcPct val="115000"/>
              </a:lnSpc>
              <a:spcBef>
                <a:spcPts val="0"/>
              </a:spcBef>
              <a:spcAft>
                <a:spcPts val="1600"/>
              </a:spcAft>
              <a:buNone/>
            </a:pPr>
            <a:r>
              <a:rPr lang="it-IT" dirty="0"/>
              <a:t>K small =&gt; k*</a:t>
            </a:r>
            <a:r>
              <a:rPr lang="it-IT" dirty="0" err="1"/>
              <a:t>l_i</a:t>
            </a:r>
            <a:r>
              <a:rPr lang="it-IT" dirty="0"/>
              <a:t> small =&gt; </a:t>
            </a:r>
            <a:r>
              <a:rPr lang="it-IT" dirty="0" err="1"/>
              <a:t>eigenvalues</a:t>
            </a:r>
            <a:r>
              <a:rPr lang="it-IT" dirty="0"/>
              <a:t> </a:t>
            </a:r>
            <a:r>
              <a:rPr lang="it-IT" dirty="0" err="1"/>
              <a:t>mu_i</a:t>
            </a:r>
            <a:r>
              <a:rPr lang="it-IT" dirty="0"/>
              <a:t> stay close to 1 (</a:t>
            </a:r>
            <a:r>
              <a:rPr lang="it-IT" dirty="0" err="1"/>
              <a:t>unitary</a:t>
            </a:r>
            <a:r>
              <a:rPr lang="it-IT" dirty="0"/>
              <a:t> </a:t>
            </a:r>
            <a:r>
              <a:rPr lang="it-IT" dirty="0" err="1"/>
              <a:t>circle</a:t>
            </a:r>
            <a:r>
              <a:rPr lang="it-IT" dirty="0"/>
              <a:t> </a:t>
            </a:r>
            <a:r>
              <a:rPr lang="it-IT" dirty="0" err="1"/>
              <a:t>boundary</a:t>
            </a:r>
            <a:r>
              <a:rPr lang="it-IT" dirty="0"/>
              <a:t>) =&gt;slow </a:t>
            </a:r>
            <a:r>
              <a:rPr lang="it-IT" dirty="0" err="1"/>
              <a:t>convergence</a:t>
            </a:r>
            <a:r>
              <a:rPr lang="it-IT" dirty="0"/>
              <a:t> rates </a:t>
            </a:r>
          </a:p>
          <a:p>
            <a:pPr marL="0" lvl="0" indent="0" algn="l" rtl="0">
              <a:lnSpc>
                <a:spcPct val="115000"/>
              </a:lnSpc>
              <a:spcBef>
                <a:spcPts val="0"/>
              </a:spcBef>
              <a:spcAft>
                <a:spcPts val="1600"/>
              </a:spcAft>
              <a:buNone/>
            </a:pPr>
            <a:r>
              <a:rPr lang="it-IT" dirty="0" err="1"/>
              <a:t>Consequently</a:t>
            </a:r>
            <a:r>
              <a:rPr lang="it-IT" dirty="0"/>
              <a:t>, </a:t>
            </a:r>
            <a:r>
              <a:rPr lang="it-IT" dirty="0" err="1"/>
              <a:t>this</a:t>
            </a:r>
            <a:r>
              <a:rPr lang="it-IT" dirty="0"/>
              <a:t> leads to </a:t>
            </a:r>
            <a:r>
              <a:rPr lang="it-IT" dirty="0" err="1"/>
              <a:t>slower</a:t>
            </a:r>
            <a:r>
              <a:rPr lang="it-IT" dirty="0"/>
              <a:t> </a:t>
            </a:r>
            <a:r>
              <a:rPr lang="it-IT" dirty="0" err="1"/>
              <a:t>convergence</a:t>
            </a:r>
            <a:r>
              <a:rPr lang="it-IT" dirty="0"/>
              <a:t> rates and </a:t>
            </a:r>
            <a:r>
              <a:rPr lang="it-IT" dirty="0" err="1"/>
              <a:t>higher</a:t>
            </a:r>
            <a:r>
              <a:rPr lang="it-IT" dirty="0"/>
              <a:t> </a:t>
            </a:r>
            <a:r>
              <a:rPr lang="it-IT" dirty="0" err="1"/>
              <a:t>communication</a:t>
            </a:r>
            <a:r>
              <a:rPr lang="it-IT" dirty="0"/>
              <a:t> overhead. </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err="1"/>
              <a:t>Decentralized</a:t>
            </a:r>
            <a:r>
              <a:rPr lang="it-IT" dirty="0"/>
              <a:t> </a:t>
            </a:r>
            <a:r>
              <a:rPr lang="it-IT" dirty="0" err="1"/>
              <a:t>protocols</a:t>
            </a:r>
            <a:r>
              <a:rPr lang="it-IT" dirty="0"/>
              <a:t>:</a:t>
            </a:r>
          </a:p>
          <a:p>
            <a:pPr marL="0" lvl="0" indent="0" algn="l" rtl="0">
              <a:lnSpc>
                <a:spcPct val="115000"/>
              </a:lnSpc>
              <a:spcBef>
                <a:spcPts val="0"/>
              </a:spcBef>
              <a:spcAft>
                <a:spcPts val="1600"/>
              </a:spcAft>
              <a:buNone/>
            </a:pPr>
            <a:r>
              <a:rPr lang="it-IT" dirty="0"/>
              <a:t>* </a:t>
            </a:r>
            <a:r>
              <a:rPr lang="it-IT" dirty="0" err="1"/>
              <a:t>Practical</a:t>
            </a:r>
            <a:r>
              <a:rPr lang="it-IT" dirty="0"/>
              <a:t> </a:t>
            </a:r>
            <a:r>
              <a:rPr lang="it-IT" dirty="0" err="1"/>
              <a:t>limitation</a:t>
            </a:r>
            <a:r>
              <a:rPr lang="it-IT" dirty="0"/>
              <a:t> due to the </a:t>
            </a:r>
            <a:r>
              <a:rPr lang="it-IT" dirty="0" err="1"/>
              <a:t>need</a:t>
            </a:r>
            <a:r>
              <a:rPr lang="it-IT" dirty="0"/>
              <a:t> for </a:t>
            </a:r>
            <a:r>
              <a:rPr lang="it-IT" dirty="0" err="1"/>
              <a:t>each</a:t>
            </a:r>
            <a:r>
              <a:rPr lang="it-IT" dirty="0"/>
              <a:t> </a:t>
            </a:r>
            <a:r>
              <a:rPr lang="it-IT" dirty="0" err="1"/>
              <a:t>node</a:t>
            </a:r>
            <a:r>
              <a:rPr lang="it-IT" dirty="0"/>
              <a:t> to </a:t>
            </a:r>
            <a:r>
              <a:rPr lang="it-IT" dirty="0" err="1"/>
              <a:t>have</a:t>
            </a:r>
            <a:r>
              <a:rPr lang="it-IT" dirty="0"/>
              <a:t> the precise knowledge of the network </a:t>
            </a:r>
            <a:r>
              <a:rPr lang="it-IT" dirty="0" err="1"/>
              <a:t>topology</a:t>
            </a:r>
            <a:r>
              <a:rPr lang="it-IT" dirty="0"/>
              <a:t> </a:t>
            </a:r>
          </a:p>
          <a:p>
            <a:pPr marL="0" lvl="0" indent="0" algn="l" rtl="0">
              <a:lnSpc>
                <a:spcPct val="115000"/>
              </a:lnSpc>
              <a:spcBef>
                <a:spcPts val="0"/>
              </a:spcBef>
              <a:spcAft>
                <a:spcPts val="1600"/>
              </a:spcAft>
              <a:buNone/>
            </a:pPr>
            <a:r>
              <a:rPr lang="it-IT" dirty="0"/>
              <a:t>* </a:t>
            </a:r>
            <a:r>
              <a:rPr lang="it-IT" dirty="0" err="1"/>
              <a:t>Absence</a:t>
            </a:r>
            <a:r>
              <a:rPr lang="it-IT" dirty="0"/>
              <a:t> of a </a:t>
            </a:r>
            <a:r>
              <a:rPr lang="it-IT" dirty="0" err="1"/>
              <a:t>central</a:t>
            </a:r>
            <a:r>
              <a:rPr lang="it-IT" dirty="0"/>
              <a:t> </a:t>
            </a:r>
            <a:r>
              <a:rPr lang="it-IT" dirty="0" err="1"/>
              <a:t>entity</a:t>
            </a:r>
            <a:r>
              <a:rPr lang="it-IT" dirty="0"/>
              <a:t>:</a:t>
            </a:r>
          </a:p>
          <a:p>
            <a:pPr marL="0" lvl="0" indent="0" algn="l" rtl="0">
              <a:lnSpc>
                <a:spcPct val="115000"/>
              </a:lnSpc>
              <a:spcBef>
                <a:spcPts val="0"/>
              </a:spcBef>
              <a:spcAft>
                <a:spcPts val="1600"/>
              </a:spcAft>
              <a:buNone/>
            </a:pPr>
            <a:r>
              <a:rPr lang="it-IT" dirty="0"/>
              <a:t>	</a:t>
            </a:r>
            <a:r>
              <a:rPr lang="it-IT" dirty="0" err="1"/>
              <a:t>Each</a:t>
            </a:r>
            <a:r>
              <a:rPr lang="it-IT" dirty="0"/>
              <a:t> </a:t>
            </a:r>
            <a:r>
              <a:rPr lang="it-IT" dirty="0" err="1"/>
              <a:t>node</a:t>
            </a:r>
            <a:r>
              <a:rPr lang="it-IT" dirty="0"/>
              <a:t> </a:t>
            </a:r>
            <a:r>
              <a:rPr lang="it-IT" dirty="0" err="1"/>
              <a:t>now</a:t>
            </a:r>
            <a:r>
              <a:rPr lang="it-IT" dirty="0"/>
              <a:t> </a:t>
            </a:r>
            <a:r>
              <a:rPr lang="it-IT" dirty="0" err="1"/>
              <a:t>has</a:t>
            </a:r>
            <a:r>
              <a:rPr lang="it-IT" dirty="0"/>
              <a:t> </a:t>
            </a:r>
            <a:r>
              <a:rPr lang="it-IT" dirty="0" err="1"/>
              <a:t>only</a:t>
            </a:r>
            <a:r>
              <a:rPr lang="it-IT" dirty="0"/>
              <a:t> </a:t>
            </a:r>
            <a:r>
              <a:rPr lang="it-IT" dirty="0" err="1"/>
              <a:t>local</a:t>
            </a:r>
            <a:r>
              <a:rPr lang="it-IT" dirty="0"/>
              <a:t> information from </a:t>
            </a:r>
            <a:r>
              <a:rPr lang="it-IT" dirty="0" err="1"/>
              <a:t>its</a:t>
            </a:r>
            <a:r>
              <a:rPr lang="it-IT" dirty="0"/>
              <a:t> </a:t>
            </a:r>
            <a:r>
              <a:rPr lang="it-IT" dirty="0" err="1"/>
              <a:t>neighbors</a:t>
            </a:r>
            <a:r>
              <a:rPr lang="it-IT" dirty="0"/>
              <a:t> (&amp; </a:t>
            </a:r>
            <a:r>
              <a:rPr lang="it-IT" dirty="0" err="1"/>
              <a:t>possibly</a:t>
            </a:r>
            <a:r>
              <a:rPr lang="it-IT" dirty="0"/>
              <a:t> some </a:t>
            </a:r>
            <a:r>
              <a:rPr lang="it-IT" dirty="0" err="1"/>
              <a:t>additional</a:t>
            </a:r>
            <a:r>
              <a:rPr lang="it-IT" dirty="0"/>
              <a:t> information from </a:t>
            </a:r>
            <a:r>
              <a:rPr lang="it-IT" dirty="0" err="1"/>
              <a:t>previous</a:t>
            </a:r>
            <a:r>
              <a:rPr lang="it-IT" dirty="0"/>
              <a:t> time steps)</a:t>
            </a:r>
          </a:p>
          <a:p>
            <a:pPr marL="0" lvl="0" indent="0" algn="l" rtl="0">
              <a:lnSpc>
                <a:spcPct val="115000"/>
              </a:lnSpc>
              <a:spcBef>
                <a:spcPts val="0"/>
              </a:spcBef>
              <a:spcAft>
                <a:spcPts val="1600"/>
              </a:spcAft>
              <a:buNone/>
            </a:pPr>
            <a:r>
              <a:rPr lang="it-IT" dirty="0"/>
              <a:t>	So </a:t>
            </a:r>
            <a:r>
              <a:rPr lang="it-IT" dirty="0" err="1"/>
              <a:t>all</a:t>
            </a:r>
            <a:r>
              <a:rPr lang="it-IT" dirty="0"/>
              <a:t> </a:t>
            </a:r>
            <a:r>
              <a:rPr lang="it-IT" dirty="0" err="1"/>
              <a:t>necessary</a:t>
            </a:r>
            <a:r>
              <a:rPr lang="it-IT" dirty="0"/>
              <a:t> information </a:t>
            </a:r>
            <a:r>
              <a:rPr lang="it-IT" dirty="0" err="1"/>
              <a:t>is</a:t>
            </a:r>
            <a:r>
              <a:rPr lang="it-IT" dirty="0"/>
              <a:t> </a:t>
            </a:r>
            <a:r>
              <a:rPr lang="it-IT" dirty="0" err="1"/>
              <a:t>not</a:t>
            </a:r>
            <a:r>
              <a:rPr lang="it-IT" dirty="0"/>
              <a:t> </a:t>
            </a:r>
            <a:r>
              <a:rPr lang="it-IT" dirty="0" err="1"/>
              <a:t>available</a:t>
            </a:r>
            <a:r>
              <a:rPr lang="it-IT" dirty="0"/>
              <a:t> in a single step</a:t>
            </a:r>
          </a:p>
          <a:p>
            <a:pPr marL="0" lvl="0" indent="0" algn="l" rtl="0">
              <a:lnSpc>
                <a:spcPct val="115000"/>
              </a:lnSpc>
              <a:spcBef>
                <a:spcPts val="0"/>
              </a:spcBef>
              <a:spcAft>
                <a:spcPts val="1600"/>
              </a:spcAft>
              <a:buNone/>
            </a:pPr>
            <a:r>
              <a:rPr lang="it-IT" dirty="0"/>
              <a:t>	</a:t>
            </a:r>
            <a:r>
              <a:rPr lang="it-IT" dirty="0" err="1"/>
              <a:t>Nodes</a:t>
            </a:r>
            <a:r>
              <a:rPr lang="it-IT" dirty="0"/>
              <a:t> </a:t>
            </a:r>
            <a:r>
              <a:rPr lang="it-IT" dirty="0" err="1"/>
              <a:t>require</a:t>
            </a:r>
            <a:r>
              <a:rPr lang="it-IT" dirty="0"/>
              <a:t> more steps to </a:t>
            </a:r>
            <a:r>
              <a:rPr lang="it-IT" dirty="0" err="1"/>
              <a:t>communicate</a:t>
            </a:r>
            <a:r>
              <a:rPr lang="it-IT" dirty="0"/>
              <a:t> with </a:t>
            </a:r>
            <a:r>
              <a:rPr lang="it-IT" dirty="0" err="1"/>
              <a:t>others</a:t>
            </a:r>
            <a:r>
              <a:rPr lang="it-IT" dirty="0"/>
              <a:t> and </a:t>
            </a:r>
            <a:r>
              <a:rPr lang="it-IT" dirty="0" err="1"/>
              <a:t>exchange</a:t>
            </a:r>
            <a:r>
              <a:rPr lang="it-IT" dirty="0"/>
              <a:t> information</a:t>
            </a:r>
          </a:p>
          <a:p>
            <a:pPr marL="0" lvl="0" indent="0" algn="l" rtl="0">
              <a:lnSpc>
                <a:spcPct val="115000"/>
              </a:lnSpc>
              <a:spcBef>
                <a:spcPts val="0"/>
              </a:spcBef>
              <a:spcAft>
                <a:spcPts val="1600"/>
              </a:spcAft>
              <a:buNone/>
            </a:pPr>
            <a:r>
              <a:rPr lang="it-IT" dirty="0"/>
              <a:t>	=&gt; </a:t>
            </a:r>
            <a:r>
              <a:rPr lang="it-IT" dirty="0" err="1"/>
              <a:t>This</a:t>
            </a:r>
            <a:r>
              <a:rPr lang="it-IT" dirty="0"/>
              <a:t> </a:t>
            </a:r>
            <a:r>
              <a:rPr lang="it-IT" dirty="0" err="1"/>
              <a:t>communication</a:t>
            </a:r>
            <a:r>
              <a:rPr lang="it-IT" dirty="0"/>
              <a:t> </a:t>
            </a:r>
            <a:r>
              <a:rPr lang="it-IT" dirty="0" err="1"/>
              <a:t>is</a:t>
            </a:r>
            <a:r>
              <a:rPr lang="it-IT" dirty="0"/>
              <a:t> </a:t>
            </a:r>
            <a:r>
              <a:rPr lang="it-IT" dirty="0" err="1"/>
              <a:t>subject</a:t>
            </a:r>
            <a:r>
              <a:rPr lang="it-IT" dirty="0"/>
              <a:t> to delays due to the finite speed of information transfer.</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Common </a:t>
            </a:r>
            <a:r>
              <a:rPr lang="it-IT" dirty="0" err="1"/>
              <a:t>problem</a:t>
            </a:r>
            <a:r>
              <a:rPr lang="it-IT" dirty="0"/>
              <a:t>: </a:t>
            </a:r>
            <a:r>
              <a:rPr lang="it-IT" dirty="0" err="1"/>
              <a:t>Convergence</a:t>
            </a:r>
            <a:r>
              <a:rPr lang="it-IT" dirty="0"/>
              <a:t> rate </a:t>
            </a:r>
            <a:r>
              <a:rPr lang="it-IT" dirty="0" err="1"/>
              <a:t>cannot</a:t>
            </a:r>
            <a:r>
              <a:rPr lang="it-IT" dirty="0"/>
              <a:t> be </a:t>
            </a:r>
            <a:r>
              <a:rPr lang="it-IT" dirty="0" err="1"/>
              <a:t>fixed</a:t>
            </a:r>
            <a:r>
              <a:rPr lang="it-IT" dirty="0"/>
              <a:t> </a:t>
            </a:r>
            <a:r>
              <a:rPr lang="it-IT" dirty="0" err="1"/>
              <a:t>arbitrarily</a:t>
            </a:r>
            <a:r>
              <a:rPr lang="it-IT" dirty="0"/>
              <a:t> </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The following </a:t>
            </a:r>
            <a:r>
              <a:rPr lang="it-IT" dirty="0" err="1"/>
              <a:t>research</a:t>
            </a:r>
            <a:r>
              <a:rPr lang="it-IT" dirty="0"/>
              <a:t> </a:t>
            </a:r>
            <a:r>
              <a:rPr lang="it-IT" dirty="0" err="1"/>
              <a:t>aims</a:t>
            </a:r>
            <a:r>
              <a:rPr lang="it-IT" dirty="0"/>
              <a:t> to </a:t>
            </a:r>
            <a:r>
              <a:rPr lang="it-IT" dirty="0" err="1"/>
              <a:t>overcome</a:t>
            </a:r>
            <a:r>
              <a:rPr lang="it-IT" dirty="0"/>
              <a:t> </a:t>
            </a:r>
            <a:r>
              <a:rPr lang="it-IT" dirty="0" err="1"/>
              <a:t>these</a:t>
            </a:r>
            <a:r>
              <a:rPr lang="it-IT" dirty="0"/>
              <a:t> </a:t>
            </a:r>
            <a:r>
              <a:rPr lang="it-IT" dirty="0" err="1"/>
              <a:t>limitations</a:t>
            </a:r>
            <a:r>
              <a:rPr lang="it-IT" dirty="0"/>
              <a:t>.</a:t>
            </a:r>
            <a:endParaRPr dirty="0"/>
          </a:p>
        </p:txBody>
      </p:sp>
    </p:spTree>
    <p:extLst>
      <p:ext uri="{BB962C8B-B14F-4D97-AF65-F5344CB8AC3E}">
        <p14:creationId xmlns:p14="http://schemas.microsoft.com/office/powerpoint/2010/main" val="422329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a:t>Extension of the Mattioni et al. work</a:t>
            </a:r>
          </a:p>
          <a:p>
            <a:pPr marL="0" lvl="0" indent="0" algn="l" rtl="0">
              <a:lnSpc>
                <a:spcPct val="115000"/>
              </a:lnSpc>
              <a:spcBef>
                <a:spcPts val="0"/>
              </a:spcBef>
              <a:spcAft>
                <a:spcPts val="1600"/>
              </a:spcAft>
              <a:buNone/>
            </a:pPr>
            <a:r>
              <a:rPr lang="it-IT" dirty="0"/>
              <a:t>Local controls</a:t>
            </a:r>
          </a:p>
          <a:p>
            <a:pPr marL="0" lvl="0" indent="0" algn="l" rtl="0">
              <a:lnSpc>
                <a:spcPct val="115000"/>
              </a:lnSpc>
              <a:spcBef>
                <a:spcPts val="0"/>
              </a:spcBef>
              <a:spcAft>
                <a:spcPts val="1600"/>
              </a:spcAft>
              <a:buNone/>
            </a:pPr>
            <a:r>
              <a:rPr lang="it-IT" dirty="0" err="1"/>
              <a:t>Centralized</a:t>
            </a:r>
            <a:r>
              <a:rPr lang="it-IT" dirty="0"/>
              <a:t> control </a:t>
            </a:r>
            <a:r>
              <a:rPr lang="it-IT" dirty="0" err="1"/>
              <a:t>vector</a:t>
            </a:r>
            <a:r>
              <a:rPr lang="it-IT" dirty="0"/>
              <a:t>: </a:t>
            </a:r>
            <a:r>
              <a:rPr lang="it-IT" dirty="0" err="1"/>
              <a:t>Weighted</a:t>
            </a:r>
            <a:r>
              <a:rPr lang="it-IT" dirty="0"/>
              <a:t> </a:t>
            </a:r>
            <a:r>
              <a:rPr lang="it-IT" dirty="0" err="1"/>
              <a:t>Laplatian</a:t>
            </a:r>
            <a:r>
              <a:rPr lang="it-IT" dirty="0"/>
              <a:t> </a:t>
            </a:r>
            <a:r>
              <a:rPr lang="it-IT" dirty="0" err="1"/>
              <a:t>W</a:t>
            </a:r>
            <a:r>
              <a:rPr lang="it-IT" dirty="0"/>
              <a:t>, </a:t>
            </a:r>
            <a:r>
              <a:rPr lang="it-IT" dirty="0" err="1"/>
              <a:t>associated</a:t>
            </a:r>
            <a:r>
              <a:rPr lang="it-IT" dirty="0"/>
              <a:t> to a new dummy network. </a:t>
            </a:r>
            <a:r>
              <a:rPr lang="it-IT" dirty="0" err="1"/>
              <a:t>W</a:t>
            </a:r>
            <a:r>
              <a:rPr lang="it-IT" dirty="0"/>
              <a:t> </a:t>
            </a:r>
            <a:r>
              <a:rPr lang="it-IT" dirty="0" err="1"/>
              <a:t>depends</a:t>
            </a:r>
            <a:r>
              <a:rPr lang="it-IT" dirty="0"/>
              <a:t> on L, </a:t>
            </a:r>
            <a:r>
              <a:rPr lang="it-IT" dirty="0" err="1"/>
              <a:t>that</a:t>
            </a:r>
            <a:r>
              <a:rPr lang="it-IT" dirty="0"/>
              <a:t> can be </a:t>
            </a:r>
            <a:r>
              <a:rPr lang="it-IT" dirty="0" err="1"/>
              <a:t>computed</a:t>
            </a:r>
            <a:r>
              <a:rPr lang="it-IT" dirty="0"/>
              <a:t> </a:t>
            </a:r>
            <a:r>
              <a:rPr lang="it-IT" dirty="0" err="1"/>
              <a:t>locally</a:t>
            </a:r>
            <a:r>
              <a:rPr lang="it-IT" dirty="0"/>
              <a:t> </a:t>
            </a:r>
            <a:r>
              <a:rPr lang="it-IT" dirty="0" err="1"/>
              <a:t>only</a:t>
            </a:r>
            <a:r>
              <a:rPr lang="it-IT" dirty="0"/>
              <a:t> </a:t>
            </a:r>
            <a:r>
              <a:rPr lang="it-IT" dirty="0" err="1"/>
              <a:t>if</a:t>
            </a:r>
            <a:r>
              <a:rPr lang="it-IT" dirty="0"/>
              <a:t> agents know the </a:t>
            </a:r>
            <a:r>
              <a:rPr lang="it-IT" dirty="0" err="1"/>
              <a:t>topology</a:t>
            </a:r>
            <a:r>
              <a:rPr lang="it-IT" dirty="0"/>
              <a:t>.</a:t>
            </a:r>
          </a:p>
          <a:p>
            <a:pPr marL="0" lvl="0" indent="0" algn="l" rtl="0">
              <a:lnSpc>
                <a:spcPct val="115000"/>
              </a:lnSpc>
              <a:spcBef>
                <a:spcPts val="0"/>
              </a:spcBef>
              <a:spcAft>
                <a:spcPts val="1600"/>
              </a:spcAft>
              <a:buNone/>
            </a:pPr>
            <a:r>
              <a:rPr lang="it-IT" dirty="0"/>
              <a:t>New </a:t>
            </a:r>
            <a:r>
              <a:rPr lang="it-IT" dirty="0" err="1"/>
              <a:t>eigenvalues</a:t>
            </a:r>
            <a:endParaRPr lang="it-IT" dirty="0"/>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Recall </a:t>
            </a:r>
            <a:r>
              <a:rPr lang="it-IT" dirty="0" err="1"/>
              <a:t>Passivity</a:t>
            </a:r>
            <a:r>
              <a:rPr lang="it-IT" dirty="0"/>
              <a:t>: </a:t>
            </a:r>
            <a:r>
              <a:rPr lang="it-IT" dirty="0" err="1"/>
              <a:t>defined</a:t>
            </a:r>
            <a:r>
              <a:rPr lang="it-IT" dirty="0"/>
              <a:t> storage </a:t>
            </a:r>
            <a:r>
              <a:rPr lang="it-IT" dirty="0" err="1"/>
              <a:t>function</a:t>
            </a:r>
            <a:r>
              <a:rPr lang="it-IT" dirty="0"/>
              <a:t> </a:t>
            </a:r>
            <a:r>
              <a:rPr lang="it-IT" dirty="0" err="1"/>
              <a:t>S</a:t>
            </a:r>
            <a:r>
              <a:rPr lang="it-IT" dirty="0"/>
              <a:t>(x) = 0.5x(t)^2</a:t>
            </a:r>
          </a:p>
          <a:p>
            <a:pPr marL="0" lvl="0" indent="0" algn="l" rtl="0">
              <a:lnSpc>
                <a:spcPct val="115000"/>
              </a:lnSpc>
              <a:spcBef>
                <a:spcPts val="0"/>
              </a:spcBef>
              <a:spcAft>
                <a:spcPts val="1600"/>
              </a:spcAft>
              <a:buNone/>
            </a:pPr>
            <a:r>
              <a:rPr lang="it-IT" dirty="0"/>
              <a:t>	</a:t>
            </a:r>
            <a:r>
              <a:rPr lang="it-IT" dirty="0" err="1"/>
              <a:t>lets</a:t>
            </a:r>
            <a:r>
              <a:rPr lang="it-IT" dirty="0"/>
              <a:t> compute </a:t>
            </a:r>
            <a:r>
              <a:rPr lang="it-IT" dirty="0" err="1"/>
              <a:t>increment</a:t>
            </a:r>
            <a:r>
              <a:rPr lang="it-IT" dirty="0"/>
              <a:t> </a:t>
            </a:r>
            <a:r>
              <a:rPr lang="it-IT" dirty="0" err="1"/>
              <a:t>delta_S</a:t>
            </a:r>
            <a:r>
              <a:rPr lang="it-IT" dirty="0"/>
              <a:t>=</a:t>
            </a:r>
            <a:r>
              <a:rPr lang="it-IT" dirty="0" err="1"/>
              <a:t>S</a:t>
            </a:r>
            <a:r>
              <a:rPr lang="it-IT" dirty="0"/>
              <a:t>(x(t+1))-</a:t>
            </a:r>
            <a:r>
              <a:rPr lang="it-IT" dirty="0" err="1"/>
              <a:t>S</a:t>
            </a:r>
            <a:r>
              <a:rPr lang="it-IT" dirty="0"/>
              <a:t>(x(t))</a:t>
            </a:r>
          </a:p>
          <a:p>
            <a:pPr marL="0" lvl="0" indent="0" algn="l" rtl="0">
              <a:lnSpc>
                <a:spcPct val="115000"/>
              </a:lnSpc>
              <a:spcBef>
                <a:spcPts val="0"/>
              </a:spcBef>
              <a:spcAft>
                <a:spcPts val="1600"/>
              </a:spcAft>
              <a:buNone/>
            </a:pPr>
            <a:r>
              <a:rPr lang="it-IT" dirty="0"/>
              <a:t>	</a:t>
            </a:r>
            <a:r>
              <a:rPr lang="it-IT" dirty="0" err="1"/>
              <a:t>substitute</a:t>
            </a:r>
            <a:r>
              <a:rPr lang="it-IT" dirty="0"/>
              <a:t> x(t+1) = x(t) + u(t) in the </a:t>
            </a:r>
            <a:r>
              <a:rPr lang="it-IT" dirty="0" err="1"/>
              <a:t>increment</a:t>
            </a:r>
            <a:endParaRPr lang="it-IT" dirty="0"/>
          </a:p>
          <a:p>
            <a:pPr marL="0" lvl="0" indent="0" algn="l" rtl="0">
              <a:lnSpc>
                <a:spcPct val="115000"/>
              </a:lnSpc>
              <a:spcBef>
                <a:spcPts val="0"/>
              </a:spcBef>
              <a:spcAft>
                <a:spcPts val="1600"/>
              </a:spcAft>
              <a:buNone/>
            </a:pPr>
            <a:r>
              <a:rPr lang="it-IT" dirty="0"/>
              <a:t>	</a:t>
            </a:r>
            <a:r>
              <a:rPr lang="it-IT" dirty="0" err="1"/>
              <a:t>inn</a:t>
            </a:r>
            <a:r>
              <a:rPr lang="it-IT" dirty="0"/>
              <a:t> the </a:t>
            </a:r>
            <a:r>
              <a:rPr lang="it-IT" dirty="0" err="1"/>
              <a:t>increment</a:t>
            </a:r>
            <a:r>
              <a:rPr lang="it-IT" dirty="0"/>
              <a:t>, express x in </a:t>
            </a:r>
            <a:r>
              <a:rPr lang="it-IT" dirty="0" err="1"/>
              <a:t>terms</a:t>
            </a:r>
            <a:r>
              <a:rPr lang="it-IT" dirty="0"/>
              <a:t> of the output and input: y = </a:t>
            </a:r>
            <a:r>
              <a:rPr lang="it-IT" dirty="0" err="1"/>
              <a:t>x+gu</a:t>
            </a:r>
            <a:r>
              <a:rPr lang="it-IT" dirty="0"/>
              <a:t> -&gt; x=y-</a:t>
            </a:r>
            <a:r>
              <a:rPr lang="it-IT" dirty="0" err="1"/>
              <a:t>gu</a:t>
            </a:r>
            <a:endParaRPr lang="it-IT" dirty="0"/>
          </a:p>
          <a:p>
            <a:pPr marL="0" lvl="0" indent="0" algn="l" rtl="0">
              <a:lnSpc>
                <a:spcPct val="115000"/>
              </a:lnSpc>
              <a:spcBef>
                <a:spcPts val="0"/>
              </a:spcBef>
              <a:spcAft>
                <a:spcPts val="1600"/>
              </a:spcAft>
              <a:buNone/>
            </a:pPr>
            <a:r>
              <a:rPr lang="it-IT" dirty="0"/>
              <a:t>g=1/2: </a:t>
            </a:r>
            <a:r>
              <a:rPr lang="it-IT" dirty="0" err="1"/>
              <a:t>Loseless</a:t>
            </a:r>
            <a:r>
              <a:rPr lang="it-IT" dirty="0"/>
              <a:t>: the energy </a:t>
            </a:r>
            <a:r>
              <a:rPr lang="it-IT" dirty="0" err="1"/>
              <a:t>provided</a:t>
            </a:r>
            <a:r>
              <a:rPr lang="it-IT" dirty="0"/>
              <a:t> by the input </a:t>
            </a:r>
            <a:r>
              <a:rPr lang="it-IT" dirty="0" err="1"/>
              <a:t>exactly</a:t>
            </a:r>
            <a:r>
              <a:rPr lang="it-IT" dirty="0"/>
              <a:t> matches the </a:t>
            </a:r>
            <a:r>
              <a:rPr lang="it-IT" dirty="0" err="1"/>
              <a:t>change</a:t>
            </a:r>
            <a:r>
              <a:rPr lang="it-IT" dirty="0"/>
              <a:t> in </a:t>
            </a:r>
            <a:r>
              <a:rPr lang="it-IT" dirty="0" err="1"/>
              <a:t>stored</a:t>
            </a:r>
            <a:r>
              <a:rPr lang="it-IT" dirty="0"/>
              <a:t> energy, with no </a:t>
            </a:r>
            <a:r>
              <a:rPr lang="it-IT" dirty="0" err="1"/>
              <a:t>additional</a:t>
            </a:r>
            <a:r>
              <a:rPr lang="it-IT" dirty="0"/>
              <a:t> energy </a:t>
            </a:r>
            <a:r>
              <a:rPr lang="it-IT" dirty="0" err="1"/>
              <a:t>dissipation</a:t>
            </a:r>
            <a:r>
              <a:rPr lang="it-IT" dirty="0"/>
              <a:t>. The system </a:t>
            </a:r>
            <a:r>
              <a:rPr lang="it-IT" dirty="0" err="1"/>
              <a:t>does</a:t>
            </a:r>
            <a:r>
              <a:rPr lang="it-IT" dirty="0"/>
              <a:t> </a:t>
            </a:r>
            <a:r>
              <a:rPr lang="it-IT" dirty="0" err="1"/>
              <a:t>not</a:t>
            </a:r>
            <a:r>
              <a:rPr lang="it-IT" dirty="0"/>
              <a:t> generate or dissipate extra energy.</a:t>
            </a:r>
          </a:p>
          <a:p>
            <a:pPr marL="0" lvl="0" indent="0" algn="l" rtl="0">
              <a:lnSpc>
                <a:spcPct val="115000"/>
              </a:lnSpc>
              <a:spcBef>
                <a:spcPts val="0"/>
              </a:spcBef>
              <a:spcAft>
                <a:spcPts val="1600"/>
              </a:spcAft>
              <a:buNone/>
            </a:pPr>
            <a:r>
              <a:rPr lang="it-IT" dirty="0"/>
              <a:t>g&gt;1/2: input-</a:t>
            </a:r>
            <a:r>
              <a:rPr lang="it-IT" dirty="0" err="1"/>
              <a:t>strictly</a:t>
            </a:r>
            <a:r>
              <a:rPr lang="it-IT" dirty="0"/>
              <a:t> passive: agents dissipate a </a:t>
            </a:r>
            <a:r>
              <a:rPr lang="it-IT" dirty="0" err="1"/>
              <a:t>certain</a:t>
            </a:r>
            <a:r>
              <a:rPr lang="it-IT" dirty="0"/>
              <a:t> </a:t>
            </a:r>
            <a:r>
              <a:rPr lang="it-IT" dirty="0" err="1"/>
              <a:t>amount</a:t>
            </a:r>
            <a:r>
              <a:rPr lang="it-IT" dirty="0"/>
              <a:t> of energy, </a:t>
            </a:r>
            <a:r>
              <a:rPr lang="it-IT" dirty="0" err="1"/>
              <a:t>contributing</a:t>
            </a:r>
            <a:r>
              <a:rPr lang="it-IT" dirty="0"/>
              <a:t> to </a:t>
            </a:r>
            <a:r>
              <a:rPr lang="it-IT" dirty="0" err="1"/>
              <a:t>enhanced</a:t>
            </a:r>
            <a:r>
              <a:rPr lang="it-IT" dirty="0"/>
              <a:t> </a:t>
            </a:r>
            <a:r>
              <a:rPr lang="it-IT" dirty="0" err="1"/>
              <a:t>stability</a:t>
            </a:r>
            <a:r>
              <a:rPr lang="it-IT" dirty="0"/>
              <a:t> and </a:t>
            </a:r>
            <a:r>
              <a:rPr lang="it-IT" dirty="0" err="1"/>
              <a:t>robustness</a:t>
            </a:r>
            <a:r>
              <a:rPr lang="it-IT" dirty="0"/>
              <a:t>.</a:t>
            </a:r>
          </a:p>
          <a:p>
            <a:pPr marL="0" lvl="0" indent="0" algn="l" rtl="0">
              <a:lnSpc>
                <a:spcPct val="115000"/>
              </a:lnSpc>
              <a:spcBef>
                <a:spcPts val="0"/>
              </a:spcBef>
              <a:spcAft>
                <a:spcPts val="1600"/>
              </a:spcAft>
              <a:buNone/>
            </a:pPr>
            <a:endParaRPr dirty="0"/>
          </a:p>
        </p:txBody>
      </p:sp>
    </p:spTree>
    <p:extLst>
      <p:ext uri="{BB962C8B-B14F-4D97-AF65-F5344CB8AC3E}">
        <p14:creationId xmlns:p14="http://schemas.microsoft.com/office/powerpoint/2010/main" val="2766404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399025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a:t>Local control </a:t>
            </a:r>
            <a:r>
              <a:rPr lang="it-IT" dirty="0" err="1"/>
              <a:t>laws</a:t>
            </a:r>
            <a:r>
              <a:rPr lang="it-IT" dirty="0"/>
              <a:t> are </a:t>
            </a:r>
            <a:r>
              <a:rPr lang="it-IT" dirty="0" err="1"/>
              <a:t>obtained</a:t>
            </a:r>
            <a:r>
              <a:rPr lang="it-IT" dirty="0"/>
              <a:t> by </a:t>
            </a:r>
            <a:r>
              <a:rPr lang="it-IT" dirty="0" err="1"/>
              <a:t>explicating</a:t>
            </a:r>
            <a:r>
              <a:rPr lang="it-IT" dirty="0"/>
              <a:t> </a:t>
            </a:r>
            <a:r>
              <a:rPr lang="it-IT" dirty="0" err="1"/>
              <a:t>u_i</a:t>
            </a:r>
            <a:r>
              <a:rPr lang="it-IT" dirty="0"/>
              <a:t> from the </a:t>
            </a:r>
            <a:r>
              <a:rPr lang="it-IT" dirty="0" err="1"/>
              <a:t>centralized</a:t>
            </a:r>
            <a:r>
              <a:rPr lang="it-IT" dirty="0"/>
              <a:t> one </a:t>
            </a:r>
            <a:r>
              <a:rPr lang="it-IT" dirty="0" err="1"/>
              <a:t>previously</a:t>
            </a:r>
            <a:r>
              <a:rPr lang="it-IT" dirty="0"/>
              <a:t> </a:t>
            </a:r>
            <a:r>
              <a:rPr lang="it-IT" dirty="0" err="1"/>
              <a:t>defined</a:t>
            </a:r>
            <a:r>
              <a:rPr lang="it-IT" dirty="0"/>
              <a:t>, </a:t>
            </a:r>
            <a:r>
              <a:rPr lang="it-IT" dirty="0" err="1"/>
              <a:t>such</a:t>
            </a:r>
            <a:r>
              <a:rPr lang="it-IT" dirty="0"/>
              <a:t> </a:t>
            </a:r>
            <a:r>
              <a:rPr lang="it-IT" dirty="0" err="1"/>
              <a:t>that</a:t>
            </a:r>
            <a:r>
              <a:rPr lang="it-IT" dirty="0"/>
              <a:t> </a:t>
            </a:r>
            <a:r>
              <a:rPr lang="it-IT" dirty="0" err="1"/>
              <a:t>it</a:t>
            </a:r>
            <a:r>
              <a:rPr lang="it-IT" dirty="0"/>
              <a:t> </a:t>
            </a:r>
            <a:r>
              <a:rPr lang="it-IT" dirty="0" err="1"/>
              <a:t>is</a:t>
            </a:r>
            <a:r>
              <a:rPr lang="it-IT" dirty="0"/>
              <a:t> </a:t>
            </a:r>
            <a:r>
              <a:rPr lang="it-IT" dirty="0" err="1"/>
              <a:t>composed</a:t>
            </a:r>
            <a:r>
              <a:rPr lang="it-IT" dirty="0"/>
              <a:t> by </a:t>
            </a:r>
            <a:r>
              <a:rPr lang="it-IT" dirty="0" err="1"/>
              <a:t>two</a:t>
            </a:r>
            <a:r>
              <a:rPr lang="it-IT" dirty="0"/>
              <a:t> </a:t>
            </a:r>
            <a:r>
              <a:rPr lang="it-IT" dirty="0" err="1"/>
              <a:t>main</a:t>
            </a:r>
            <a:r>
              <a:rPr lang="it-IT" dirty="0"/>
              <a:t> </a:t>
            </a:r>
            <a:r>
              <a:rPr lang="it-IT" dirty="0" err="1"/>
              <a:t>terms</a:t>
            </a:r>
            <a:r>
              <a:rPr lang="it-IT" dirty="0"/>
              <a:t>:</a:t>
            </a:r>
          </a:p>
          <a:p>
            <a:pPr marL="0" lvl="0" indent="0" algn="l" rtl="0">
              <a:lnSpc>
                <a:spcPct val="115000"/>
              </a:lnSpc>
              <a:spcBef>
                <a:spcPts val="0"/>
              </a:spcBef>
              <a:spcAft>
                <a:spcPts val="1600"/>
              </a:spcAft>
              <a:buNone/>
            </a:pPr>
            <a:r>
              <a:rPr lang="it-IT" dirty="0"/>
              <a:t>	</a:t>
            </a:r>
            <a:r>
              <a:rPr lang="it-IT" dirty="0" err="1"/>
              <a:t>term</a:t>
            </a:r>
            <a:r>
              <a:rPr lang="it-IT" dirty="0"/>
              <a:t> 1: </a:t>
            </a:r>
            <a:r>
              <a:rPr lang="it-IT" dirty="0" err="1"/>
              <a:t>dependent</a:t>
            </a:r>
            <a:r>
              <a:rPr lang="it-IT" dirty="0"/>
              <a:t> </a:t>
            </a:r>
            <a:r>
              <a:rPr lang="it-IT" dirty="0" err="1"/>
              <a:t>only</a:t>
            </a:r>
            <a:r>
              <a:rPr lang="it-IT" dirty="0"/>
              <a:t> on </a:t>
            </a:r>
            <a:r>
              <a:rPr lang="it-IT" dirty="0" err="1"/>
              <a:t>states</a:t>
            </a:r>
            <a:r>
              <a:rPr lang="it-IT" dirty="0"/>
              <a:t> </a:t>
            </a:r>
            <a:r>
              <a:rPr lang="it-IT" dirty="0" err="1"/>
              <a:t>x_i</a:t>
            </a:r>
            <a:r>
              <a:rPr lang="it-IT" dirty="0"/>
              <a:t> and </a:t>
            </a:r>
            <a:r>
              <a:rPr lang="it-IT" dirty="0" err="1"/>
              <a:t>x_j</a:t>
            </a:r>
            <a:r>
              <a:rPr lang="it-IT" dirty="0"/>
              <a:t>: </a:t>
            </a:r>
            <a:r>
              <a:rPr lang="it-IT" dirty="0" err="1"/>
              <a:t>available</a:t>
            </a:r>
            <a:r>
              <a:rPr lang="it-IT" dirty="0"/>
              <a:t> </a:t>
            </a:r>
            <a:r>
              <a:rPr lang="it-IT" dirty="0" err="1"/>
              <a:t>at</a:t>
            </a:r>
            <a:r>
              <a:rPr lang="it-IT" dirty="0"/>
              <a:t> </a:t>
            </a:r>
            <a:r>
              <a:rPr lang="it-IT" dirty="0" err="1"/>
              <a:t>each</a:t>
            </a:r>
            <a:r>
              <a:rPr lang="it-IT" dirty="0"/>
              <a:t> time step t</a:t>
            </a:r>
          </a:p>
          <a:p>
            <a:pPr marL="0" lvl="0" indent="0" algn="l" rtl="0">
              <a:lnSpc>
                <a:spcPct val="115000"/>
              </a:lnSpc>
              <a:spcBef>
                <a:spcPts val="0"/>
              </a:spcBef>
              <a:spcAft>
                <a:spcPts val="1600"/>
              </a:spcAft>
              <a:buNone/>
            </a:pPr>
            <a:r>
              <a:rPr lang="it-IT" dirty="0"/>
              <a:t>	</a:t>
            </a:r>
            <a:r>
              <a:rPr lang="it-IT" dirty="0" err="1"/>
              <a:t>term</a:t>
            </a:r>
            <a:r>
              <a:rPr lang="it-IT" dirty="0"/>
              <a:t> 2: </a:t>
            </a:r>
            <a:r>
              <a:rPr lang="it-IT" dirty="0" err="1"/>
              <a:t>neighbors</a:t>
            </a:r>
            <a:r>
              <a:rPr lang="it-IT" dirty="0"/>
              <a:t> controls </a:t>
            </a:r>
            <a:r>
              <a:rPr lang="it-IT" dirty="0" err="1"/>
              <a:t>dependent</a:t>
            </a:r>
            <a:r>
              <a:rPr lang="it-IT" dirty="0"/>
              <a:t>: </a:t>
            </a:r>
            <a:r>
              <a:rPr lang="it-IT" dirty="0" err="1"/>
              <a:t>need</a:t>
            </a:r>
            <a:r>
              <a:rPr lang="it-IT" dirty="0"/>
              <a:t> to estimate </a:t>
            </a:r>
            <a:r>
              <a:rPr lang="it-IT" dirty="0" err="1"/>
              <a:t>them</a:t>
            </a:r>
            <a:r>
              <a:rPr lang="it-IT" dirty="0"/>
              <a:t>, </a:t>
            </a:r>
            <a:r>
              <a:rPr lang="it-IT" dirty="0" err="1"/>
              <a:t>because</a:t>
            </a:r>
            <a:r>
              <a:rPr lang="it-IT" dirty="0"/>
              <a:t> </a:t>
            </a:r>
            <a:r>
              <a:rPr lang="it-IT" dirty="0" err="1"/>
              <a:t>if</a:t>
            </a:r>
            <a:r>
              <a:rPr lang="it-IT" dirty="0"/>
              <a:t> </a:t>
            </a:r>
            <a:r>
              <a:rPr lang="it-IT" dirty="0" err="1"/>
              <a:t>there</a:t>
            </a:r>
            <a:r>
              <a:rPr lang="it-IT" dirty="0"/>
              <a:t> are </a:t>
            </a:r>
            <a:r>
              <a:rPr lang="it-IT" dirty="0" err="1"/>
              <a:t>communication</a:t>
            </a:r>
            <a:r>
              <a:rPr lang="it-IT" dirty="0"/>
              <a:t> delays, agent I-</a:t>
            </a:r>
            <a:r>
              <a:rPr lang="it-IT" dirty="0" err="1"/>
              <a:t>th</a:t>
            </a:r>
            <a:r>
              <a:rPr lang="it-IT" dirty="0"/>
              <a:t> works in </a:t>
            </a:r>
            <a:r>
              <a:rPr lang="it-IT" dirty="0" err="1"/>
              <a:t>outdated</a:t>
            </a:r>
            <a:r>
              <a:rPr lang="it-IT" dirty="0"/>
              <a:t> information</a:t>
            </a:r>
          </a:p>
          <a:p>
            <a:pPr marL="0" lvl="0" indent="0" algn="l" rtl="0">
              <a:lnSpc>
                <a:spcPct val="115000"/>
              </a:lnSpc>
              <a:spcBef>
                <a:spcPts val="0"/>
              </a:spcBef>
              <a:spcAft>
                <a:spcPts val="1600"/>
              </a:spcAft>
              <a:buNone/>
            </a:pPr>
            <a:r>
              <a:rPr lang="it-IT" dirty="0"/>
              <a:t>Time scale </a:t>
            </a:r>
            <a:r>
              <a:rPr lang="it-IT" dirty="0" err="1"/>
              <a:t>separation</a:t>
            </a:r>
            <a:r>
              <a:rPr lang="it-IT" dirty="0"/>
              <a:t> </a:t>
            </a:r>
            <a:r>
              <a:rPr lang="it-IT" dirty="0" err="1"/>
              <a:t>involves</a:t>
            </a:r>
            <a:r>
              <a:rPr lang="it-IT" dirty="0"/>
              <a:t> </a:t>
            </a:r>
            <a:r>
              <a:rPr lang="it-IT" dirty="0" err="1"/>
              <a:t>separating</a:t>
            </a:r>
            <a:r>
              <a:rPr lang="it-IT" dirty="0"/>
              <a:t> the </a:t>
            </a:r>
            <a:r>
              <a:rPr lang="it-IT" dirty="0" err="1"/>
              <a:t>rapid</a:t>
            </a:r>
            <a:r>
              <a:rPr lang="it-IT" dirty="0"/>
              <a:t> </a:t>
            </a:r>
            <a:r>
              <a:rPr lang="it-IT" dirty="0" err="1"/>
              <a:t>exchange</a:t>
            </a:r>
            <a:r>
              <a:rPr lang="it-IT" dirty="0"/>
              <a:t> of </a:t>
            </a:r>
            <a:r>
              <a:rPr lang="it-IT" dirty="0" err="1"/>
              <a:t>local</a:t>
            </a:r>
            <a:r>
              <a:rPr lang="it-IT" dirty="0"/>
              <a:t> information </a:t>
            </a:r>
            <a:r>
              <a:rPr lang="it-IT" dirty="0" err="1"/>
              <a:t>between</a:t>
            </a:r>
            <a:r>
              <a:rPr lang="it-IT" dirty="0"/>
              <a:t> </a:t>
            </a:r>
            <a:r>
              <a:rPr lang="it-IT" dirty="0" err="1"/>
              <a:t>nodes</a:t>
            </a:r>
            <a:r>
              <a:rPr lang="it-IT" dirty="0"/>
              <a:t> (fast dynamics) from the </a:t>
            </a:r>
            <a:r>
              <a:rPr lang="it-IT" dirty="0" err="1"/>
              <a:t>slower</a:t>
            </a:r>
            <a:r>
              <a:rPr lang="it-IT" dirty="0"/>
              <a:t> updates of the overall system state (slow dynamics).</a:t>
            </a:r>
          </a:p>
          <a:p>
            <a:pPr marL="0" lvl="0" indent="0" algn="l" rtl="0">
              <a:lnSpc>
                <a:spcPct val="115000"/>
              </a:lnSpc>
              <a:spcBef>
                <a:spcPts val="0"/>
              </a:spcBef>
              <a:spcAft>
                <a:spcPts val="1600"/>
              </a:spcAft>
              <a:buNone/>
            </a:pPr>
            <a:r>
              <a:rPr lang="it-IT" dirty="0" err="1"/>
              <a:t>Algorithm</a:t>
            </a:r>
            <a:r>
              <a:rPr lang="it-IT" dirty="0"/>
              <a:t> for a </a:t>
            </a:r>
            <a:r>
              <a:rPr lang="it-IT" dirty="0" err="1"/>
              <a:t>generic</a:t>
            </a:r>
            <a:r>
              <a:rPr lang="it-IT" dirty="0"/>
              <a:t> time </a:t>
            </a:r>
            <a:r>
              <a:rPr lang="it-IT" dirty="0" err="1"/>
              <a:t>unit</a:t>
            </a:r>
            <a:r>
              <a:rPr lang="it-IT" dirty="0"/>
              <a:t> t:</a:t>
            </a:r>
          </a:p>
          <a:p>
            <a:pPr marL="0" lvl="0" indent="0" algn="l" rtl="0">
              <a:lnSpc>
                <a:spcPct val="115000"/>
              </a:lnSpc>
              <a:spcBef>
                <a:spcPts val="0"/>
              </a:spcBef>
              <a:spcAft>
                <a:spcPts val="1600"/>
              </a:spcAft>
              <a:buNone/>
            </a:pPr>
            <a:r>
              <a:rPr lang="it-IT" dirty="0"/>
              <a:t>	</a:t>
            </a:r>
            <a:r>
              <a:rPr lang="it-IT" dirty="0" err="1"/>
              <a:t>initial</a:t>
            </a:r>
            <a:r>
              <a:rPr lang="it-IT" dirty="0"/>
              <a:t> </a:t>
            </a:r>
            <a:r>
              <a:rPr lang="it-IT" dirty="0" err="1"/>
              <a:t>estimates</a:t>
            </a:r>
            <a:r>
              <a:rPr lang="it-IT" dirty="0"/>
              <a:t> </a:t>
            </a:r>
            <a:r>
              <a:rPr lang="it-IT" dirty="0" err="1"/>
              <a:t>v_i</a:t>
            </a:r>
            <a:r>
              <a:rPr lang="it-IT" dirty="0"/>
              <a:t>(t,0) are </a:t>
            </a:r>
            <a:r>
              <a:rPr lang="it-IT" dirty="0" err="1"/>
              <a:t>computed</a:t>
            </a:r>
            <a:r>
              <a:rPr lang="it-IT" dirty="0"/>
              <a:t> for </a:t>
            </a:r>
            <a:r>
              <a:rPr lang="it-IT" dirty="0" err="1"/>
              <a:t>each</a:t>
            </a:r>
            <a:r>
              <a:rPr lang="it-IT" dirty="0"/>
              <a:t> agent</a:t>
            </a:r>
          </a:p>
          <a:p>
            <a:pPr marL="0" lvl="0" indent="0" algn="l" rtl="0">
              <a:lnSpc>
                <a:spcPct val="115000"/>
              </a:lnSpc>
              <a:spcBef>
                <a:spcPts val="0"/>
              </a:spcBef>
              <a:spcAft>
                <a:spcPts val="1600"/>
              </a:spcAft>
              <a:buNone/>
            </a:pPr>
            <a:r>
              <a:rPr lang="it-IT" dirty="0"/>
              <a:t>	</a:t>
            </a:r>
            <a:r>
              <a:rPr lang="it-IT" dirty="0" err="1"/>
              <a:t>estimates</a:t>
            </a:r>
            <a:r>
              <a:rPr lang="it-IT" dirty="0"/>
              <a:t> are </a:t>
            </a:r>
            <a:r>
              <a:rPr lang="it-IT" dirty="0" err="1"/>
              <a:t>updated</a:t>
            </a:r>
            <a:r>
              <a:rPr lang="it-IT" dirty="0"/>
              <a:t> </a:t>
            </a:r>
            <a:r>
              <a:rPr lang="it-IT" dirty="0" err="1"/>
              <a:t>through</a:t>
            </a:r>
            <a:r>
              <a:rPr lang="it-IT" dirty="0"/>
              <a:t> \gamma intra-consensus </a:t>
            </a:r>
            <a:r>
              <a:rPr lang="it-IT" dirty="0" err="1"/>
              <a:t>iterations</a:t>
            </a:r>
            <a:r>
              <a:rPr lang="it-IT" dirty="0"/>
              <a:t>: for h=0...\gamma:</a:t>
            </a:r>
          </a:p>
          <a:p>
            <a:pPr marL="0" lvl="0" indent="0" algn="l" rtl="0">
              <a:lnSpc>
                <a:spcPct val="115000"/>
              </a:lnSpc>
              <a:spcBef>
                <a:spcPts val="0"/>
              </a:spcBef>
              <a:spcAft>
                <a:spcPts val="1600"/>
              </a:spcAft>
              <a:buNone/>
            </a:pPr>
            <a:r>
              <a:rPr lang="it-IT" dirty="0"/>
              <a:t>		</a:t>
            </a:r>
            <a:r>
              <a:rPr lang="it-IT" dirty="0" err="1"/>
              <a:t>v_i</a:t>
            </a:r>
            <a:r>
              <a:rPr lang="it-IT" dirty="0"/>
              <a:t>(</a:t>
            </a:r>
            <a:r>
              <a:rPr lang="it-IT" dirty="0" err="1"/>
              <a:t>t,h</a:t>
            </a:r>
            <a:r>
              <a:rPr lang="it-IT" dirty="0"/>
              <a:t>) </a:t>
            </a:r>
            <a:r>
              <a:rPr lang="it-IT" dirty="0" err="1"/>
              <a:t>is</a:t>
            </a:r>
            <a:r>
              <a:rPr lang="it-IT" dirty="0"/>
              <a:t> </a:t>
            </a:r>
            <a:r>
              <a:rPr lang="it-IT" dirty="0" err="1"/>
              <a:t>propagated</a:t>
            </a:r>
            <a:r>
              <a:rPr lang="it-IT" dirty="0"/>
              <a:t> to the </a:t>
            </a:r>
            <a:r>
              <a:rPr lang="it-IT" dirty="0" err="1"/>
              <a:t>neighbors</a:t>
            </a:r>
            <a:endParaRPr lang="it-IT" dirty="0"/>
          </a:p>
          <a:p>
            <a:pPr marL="0" lvl="0" indent="0" algn="l" rtl="0">
              <a:lnSpc>
                <a:spcPct val="115000"/>
              </a:lnSpc>
              <a:spcBef>
                <a:spcPts val="0"/>
              </a:spcBef>
              <a:spcAft>
                <a:spcPts val="1600"/>
              </a:spcAft>
              <a:buNone/>
            </a:pPr>
            <a:r>
              <a:rPr lang="it-IT" dirty="0"/>
              <a:t>		</a:t>
            </a:r>
            <a:r>
              <a:rPr lang="it-IT" dirty="0" err="1"/>
              <a:t>v_i</a:t>
            </a:r>
            <a:r>
              <a:rPr lang="it-IT" dirty="0"/>
              <a:t>(t,h+1) </a:t>
            </a:r>
            <a:r>
              <a:rPr lang="it-IT" dirty="0" err="1"/>
              <a:t>is</a:t>
            </a:r>
            <a:r>
              <a:rPr lang="it-IT" dirty="0"/>
              <a:t> </a:t>
            </a:r>
            <a:r>
              <a:rPr lang="it-IT" dirty="0" err="1"/>
              <a:t>computed</a:t>
            </a:r>
            <a:r>
              <a:rPr lang="it-IT" dirty="0"/>
              <a:t>, </a:t>
            </a:r>
            <a:r>
              <a:rPr lang="it-IT" dirty="0" err="1"/>
              <a:t>using</a:t>
            </a:r>
            <a:r>
              <a:rPr lang="it-IT" dirty="0"/>
              <a:t> </a:t>
            </a:r>
            <a:r>
              <a:rPr lang="it-IT" dirty="0" err="1"/>
              <a:t>v_j</a:t>
            </a:r>
            <a:r>
              <a:rPr lang="it-IT" dirty="0"/>
              <a:t>(</a:t>
            </a:r>
            <a:r>
              <a:rPr lang="it-IT" dirty="0" err="1"/>
              <a:t>t,h</a:t>
            </a:r>
            <a:r>
              <a:rPr lang="it-IT" dirty="0"/>
              <a:t>)</a:t>
            </a:r>
          </a:p>
          <a:p>
            <a:pPr marL="0" lvl="0" indent="0" algn="l" rtl="0">
              <a:lnSpc>
                <a:spcPct val="115000"/>
              </a:lnSpc>
              <a:spcBef>
                <a:spcPts val="0"/>
              </a:spcBef>
              <a:spcAft>
                <a:spcPts val="1600"/>
              </a:spcAft>
              <a:buNone/>
            </a:pPr>
            <a:r>
              <a:rPr lang="it-IT" dirty="0" err="1"/>
              <a:t>Algorithm</a:t>
            </a:r>
            <a:r>
              <a:rPr lang="it-IT" dirty="0"/>
              <a:t> </a:t>
            </a:r>
            <a:r>
              <a:rPr lang="it-IT" dirty="0" err="1"/>
              <a:t>produces</a:t>
            </a:r>
            <a:r>
              <a:rPr lang="it-IT" dirty="0"/>
              <a:t> </a:t>
            </a:r>
            <a:r>
              <a:rPr lang="it-IT" dirty="0" err="1"/>
              <a:t>v_i</a:t>
            </a:r>
            <a:r>
              <a:rPr lang="it-IT" dirty="0"/>
              <a:t>(t,\gamma) </a:t>
            </a:r>
            <a:r>
              <a:rPr lang="it-IT" dirty="0" err="1"/>
              <a:t>that</a:t>
            </a:r>
            <a:r>
              <a:rPr lang="it-IT" dirty="0"/>
              <a:t> </a:t>
            </a:r>
            <a:r>
              <a:rPr lang="it-IT" dirty="0" err="1"/>
              <a:t>is</a:t>
            </a:r>
            <a:r>
              <a:rPr lang="it-IT" dirty="0"/>
              <a:t> an </a:t>
            </a:r>
            <a:r>
              <a:rPr lang="it-IT" dirty="0" err="1"/>
              <a:t>estimation</a:t>
            </a:r>
            <a:r>
              <a:rPr lang="it-IT" dirty="0"/>
              <a:t> of </a:t>
            </a:r>
            <a:r>
              <a:rPr lang="it-IT" dirty="0" err="1"/>
              <a:t>u_i</a:t>
            </a:r>
            <a:r>
              <a:rPr lang="it-IT" dirty="0"/>
              <a:t>(t)</a:t>
            </a:r>
            <a:endParaRPr dirty="0"/>
          </a:p>
        </p:txBody>
      </p:sp>
    </p:spTree>
    <p:extLst>
      <p:ext uri="{BB962C8B-B14F-4D97-AF65-F5344CB8AC3E}">
        <p14:creationId xmlns:p14="http://schemas.microsoft.com/office/powerpoint/2010/main" val="246470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801784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627" y="1100108"/>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dirty="0"/>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pic>
        <p:nvPicPr>
          <p:cNvPr id="14" name="Google Shape;14;p2"/>
          <p:cNvPicPr preferRelativeResize="0"/>
          <p:nvPr/>
        </p:nvPicPr>
        <p:blipFill>
          <a:blip r:embed="rId2">
            <a:alphaModFix amt="25000"/>
          </a:blip>
          <a:stretch>
            <a:fillRect/>
          </a:stretch>
        </p:blipFill>
        <p:spPr>
          <a:xfrm>
            <a:off x="6259425" y="2453252"/>
            <a:ext cx="2884575" cy="2690199"/>
          </a:xfrm>
          <a:prstGeom prst="rect">
            <a:avLst/>
          </a:prstGeom>
          <a:noFill/>
          <a:ln>
            <a:noFill/>
          </a:ln>
        </p:spPr>
      </p:pic>
      <p:sp>
        <p:nvSpPr>
          <p:cNvPr id="15" name="Google Shape;15;p2"/>
          <p:cNvSpPr/>
          <p:nvPr/>
        </p:nvSpPr>
        <p:spPr>
          <a:xfrm>
            <a:off x="830400" y="977558"/>
            <a:ext cx="548700" cy="882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100" y="977558"/>
            <a:ext cx="548700" cy="882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
        <p:nvSpPr>
          <p:cNvPr id="20" name="Google Shape;20;p3"/>
          <p:cNvSpPr txBox="1"/>
          <p:nvPr/>
        </p:nvSpPr>
        <p:spPr>
          <a:xfrm>
            <a:off x="3477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5" name="Google Shape;25;p3"/>
          <p:cNvSpPr/>
          <p:nvPr/>
        </p:nvSpPr>
        <p:spPr>
          <a:xfrm>
            <a:off x="14143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 name="Google Shape;26;p3"/>
          <p:cNvSpPr/>
          <p:nvPr/>
        </p:nvSpPr>
        <p:spPr>
          <a:xfrm>
            <a:off x="52336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27;p3"/>
          <p:cNvSpPr/>
          <p:nvPr/>
        </p:nvSpPr>
        <p:spPr>
          <a:xfrm>
            <a:off x="52336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8" name="Google Shape;28;p3"/>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3"/>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p:nvPr/>
        </p:nvSpPr>
        <p:spPr>
          <a:xfrm>
            <a:off x="3477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5" name="Google Shape;35;p3"/>
          <p:cNvSpPr/>
          <p:nvPr/>
        </p:nvSpPr>
        <p:spPr>
          <a:xfrm>
            <a:off x="52336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pic>
        <p:nvPicPr>
          <p:cNvPr id="2" name="Google Shape;14;p2">
            <a:extLst>
              <a:ext uri="{FF2B5EF4-FFF2-40B4-BE49-F238E27FC236}">
                <a16:creationId xmlns:a16="http://schemas.microsoft.com/office/drawing/2014/main" id="{8DF275D6-F78A-56B8-63A2-54F349093927}"/>
              </a:ext>
            </a:extLst>
          </p:cNvPr>
          <p:cNvPicPr preferRelativeResize="0"/>
          <p:nvPr userDrawn="1"/>
        </p:nvPicPr>
        <p:blipFill>
          <a:blip r:embed="rId2">
            <a:alphaModFix amt="25000"/>
          </a:blip>
          <a:stretch>
            <a:fillRect/>
          </a:stretch>
        </p:blipFill>
        <p:spPr>
          <a:xfrm>
            <a:off x="6259425" y="2453252"/>
            <a:ext cx="2884575" cy="26901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4"/>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dirty="0"/>
          </a:p>
        </p:txBody>
      </p:sp>
      <p:sp>
        <p:nvSpPr>
          <p:cNvPr id="40" name="Google Shape;4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4"/>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
        <p:nvSpPr>
          <p:cNvPr id="43" name="Google Shape;43;p4"/>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9" name="Google Shape;49;p5"/>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dirty="0"/>
          </a:p>
        </p:txBody>
      </p:sp>
      <p:sp>
        <p:nvSpPr>
          <p:cNvPr id="50" name="Google Shape;50;p5"/>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
          <p:cNvPicPr preferRelativeResize="0"/>
          <p:nvPr/>
        </p:nvPicPr>
        <p:blipFill rotWithShape="1">
          <a:blip r:embed="rId2">
            <a:alphaModFix/>
          </a:blip>
          <a:srcRect t="13651" b="17785"/>
          <a:stretch/>
        </p:blipFill>
        <p:spPr>
          <a:xfrm>
            <a:off x="0" y="4597050"/>
            <a:ext cx="607175" cy="487800"/>
          </a:xfrm>
          <a:prstGeom prst="rect">
            <a:avLst/>
          </a:prstGeom>
          <a:noFill/>
          <a:ln>
            <a:noFill/>
          </a:ln>
        </p:spPr>
      </p:pic>
      <p:sp>
        <p:nvSpPr>
          <p:cNvPr id="54" name="Google Shape;54;p5"/>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
        <p:nvSpPr>
          <p:cNvPr id="57" name="Google Shape;57;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5"/>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atamaran"/>
              <a:buNone/>
              <a:defRPr sz="2800" b="1">
                <a:latin typeface="Catamaran"/>
                <a:ea typeface="Catamaran"/>
                <a:cs typeface="Catamaran"/>
                <a:sym typeface="Catamaran"/>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marL="914400" lvl="1"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marL="1371600" lvl="2"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marL="1828800" lvl="3"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marL="2286000" lvl="4"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marL="2743200" lvl="5"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marL="3200400" lvl="6"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marL="3657600" lvl="7"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marL="4114800" lvl="8" indent="-29845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16/j.ejcon.2023.10083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ietro-nardelli/sapienza-ppt-templat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ctrTitle"/>
          </p:nvPr>
        </p:nvSpPr>
        <p:spPr>
          <a:xfrm>
            <a:off x="727950" y="1089943"/>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latin typeface="Raleway" pitchFamily="2" charset="77"/>
              </a:rPr>
              <a:t>A New Distributed </a:t>
            </a:r>
            <a:r>
              <a:rPr lang="en-GB" sz="3200" dirty="0">
                <a:latin typeface="Raleway" pitchFamily="2" charset="77"/>
              </a:rPr>
              <a:t>Protocol</a:t>
            </a:r>
            <a:r>
              <a:rPr lang="it-IT" sz="3200" dirty="0">
                <a:latin typeface="Raleway" pitchFamily="2" charset="77"/>
              </a:rPr>
              <a:t> for Consensus of Discrete-Time Systems</a:t>
            </a:r>
            <a:endParaRPr sz="3200" dirty="0">
              <a:latin typeface="Raleway" pitchFamily="2" charset="77"/>
            </a:endParaRPr>
          </a:p>
        </p:txBody>
      </p:sp>
      <p:sp>
        <p:nvSpPr>
          <p:cNvPr id="64" name="Google Shape;64;p6"/>
          <p:cNvSpPr txBox="1">
            <a:spLocks noGrp="1"/>
          </p:cNvSpPr>
          <p:nvPr>
            <p:ph type="subTitle" idx="1"/>
          </p:nvPr>
        </p:nvSpPr>
        <p:spPr>
          <a:xfrm>
            <a:off x="729450" y="4164937"/>
            <a:ext cx="7688100" cy="8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Felli Stefano - 1896877 </a:t>
            </a:r>
            <a:endParaRPr dirty="0">
              <a:latin typeface="Raleway" pitchFamily="2" charset="77"/>
            </a:endParaRPr>
          </a:p>
          <a:p>
            <a:pPr marL="0" lvl="0" indent="0" algn="l" rtl="0">
              <a:spcBef>
                <a:spcPts val="0"/>
              </a:spcBef>
              <a:spcAft>
                <a:spcPts val="0"/>
              </a:spcAft>
              <a:buNone/>
            </a:pPr>
            <a:r>
              <a:rPr lang="it-IT" dirty="0">
                <a:latin typeface="Raleway" pitchFamily="2" charset="77"/>
              </a:rPr>
              <a:t>Control of Autonomous Multi-Agent System – Multi-Robot Systems Module</a:t>
            </a:r>
          </a:p>
          <a:p>
            <a:pPr marL="0" lvl="0" indent="0" algn="l" rtl="0">
              <a:spcBef>
                <a:spcPts val="0"/>
              </a:spcBef>
              <a:spcAft>
                <a:spcPts val="0"/>
              </a:spcAft>
              <a:buNone/>
            </a:pPr>
            <a:r>
              <a:rPr lang="it" dirty="0">
                <a:latin typeface="Raleway" pitchFamily="2" charset="77"/>
              </a:rPr>
              <a:t>Sapienza University of Rome</a:t>
            </a:r>
            <a:endParaRPr dirty="0">
              <a:latin typeface="Raleway" pitchFamily="2" charset="77"/>
            </a:endParaRPr>
          </a:p>
        </p:txBody>
      </p:sp>
      <p:sp>
        <p:nvSpPr>
          <p:cNvPr id="2" name="Google Shape;64;p6">
            <a:extLst>
              <a:ext uri="{FF2B5EF4-FFF2-40B4-BE49-F238E27FC236}">
                <a16:creationId xmlns:a16="http://schemas.microsoft.com/office/drawing/2014/main" id="{3C5BEB38-7981-F064-416F-8C6C06C8C511}"/>
              </a:ext>
            </a:extLst>
          </p:cNvPr>
          <p:cNvSpPr txBox="1">
            <a:spLocks/>
          </p:cNvSpPr>
          <p:nvPr/>
        </p:nvSpPr>
        <p:spPr>
          <a:xfrm>
            <a:off x="571175" y="2161050"/>
            <a:ext cx="7688100" cy="82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1pPr>
            <a:lvl2pPr marL="914400" marR="0" lvl="1"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2pPr>
            <a:lvl3pPr marL="1371600" marR="0" lvl="2"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3pPr>
            <a:lvl4pPr marL="1828800" marR="0" lvl="3"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4pPr>
            <a:lvl5pPr marL="2286000" marR="0" lvl="4"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5pPr>
            <a:lvl6pPr marL="2743200" marR="0" lvl="5"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6pPr>
            <a:lvl7pPr marL="3200400" marR="0" lvl="6"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7pPr>
            <a:lvl8pPr marL="3657600" marR="0" lvl="7"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8pPr>
            <a:lvl9pPr marL="4114800" marR="0" lvl="8"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9pPr>
          </a:lstStyle>
          <a:p>
            <a:r>
              <a:rPr lang="it-IT" dirty="0">
                <a:latin typeface="Raleway" pitchFamily="2" charset="77"/>
              </a:rPr>
              <a:t>Filippo Cacace, Mattia Mattioni, Salvatore Monaco, Dorothée Normand-Cyrot</a:t>
            </a:r>
          </a:p>
          <a:p>
            <a:r>
              <a:rPr lang="it-IT" dirty="0">
                <a:latin typeface="Raleway" pitchFamily="2" charset="77"/>
              </a:rPr>
              <a:t>European Journal of Control, 2023</a:t>
            </a:r>
          </a:p>
          <a:p>
            <a:r>
              <a:rPr lang="it-IT" dirty="0">
                <a:solidFill>
                  <a:srgbClr val="6E0918"/>
                </a:solidFill>
                <a:latin typeface="Raleway" pitchFamily="2" charset="77"/>
                <a:hlinkClick r:id="rId3">
                  <a:extLst>
                    <a:ext uri="{A12FA001-AC4F-418D-AE19-62706E023703}">
                      <ahyp:hlinkClr xmlns:ahyp="http://schemas.microsoft.com/office/drawing/2018/hyperlinkcolor" val="tx"/>
                    </a:ext>
                  </a:extLst>
                </a:hlinkClick>
              </a:rPr>
              <a:t>https://doi.org/10.1016/j.ejcon.2023.100833</a:t>
            </a:r>
            <a:endParaRPr lang="it-IT" dirty="0">
              <a:solidFill>
                <a:srgbClr val="6E0918"/>
              </a:solidFill>
              <a:latin typeface="Raleway"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Distributed implementation</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49" y="1492265"/>
                <a:ext cx="7688701" cy="3257585"/>
              </a:xfrm>
              <a:prstGeom prst="rect">
                <a:avLst/>
              </a:prstGeom>
            </p:spPr>
            <p:txBody>
              <a:bodyPr spcFirstLastPara="1" wrap="square" lIns="91425" tIns="91425" rIns="91425" bIns="91425" anchor="t" anchorCtr="0">
                <a:noAutofit/>
              </a:bodyPr>
              <a:lstStyle/>
              <a:p>
                <a:pPr marL="285750" indent="-285750">
                  <a:lnSpc>
                    <a:spcPct val="150000"/>
                  </a:lnSpc>
                  <a:spcAft>
                    <a:spcPts val="1600"/>
                  </a:spcAft>
                </a:pPr>
                <a:r>
                  <a:rPr lang="en-GB" sz="1500" dirty="0">
                    <a:latin typeface="Raleway" pitchFamily="2" charset="77"/>
                  </a:rPr>
                  <a:t>Vector estimation: </a:t>
                </a:r>
                <a14:m>
                  <m:oMath xmlns:m="http://schemas.openxmlformats.org/officeDocument/2006/math">
                    <m:r>
                      <a:rPr lang="it-IT" sz="1600" b="0" i="1" smtClean="0">
                        <a:solidFill>
                          <a:schemeClr val="accent1"/>
                        </a:solidFill>
                        <a:latin typeface="Cambria Math" panose="02040503050406030204" pitchFamily="18" charset="0"/>
                      </a:rPr>
                      <m:t>𝑉</m:t>
                    </m:r>
                    <m:d>
                      <m:dPr>
                        <m:ctrlPr>
                          <a:rPr lang="it-IT" sz="1600" i="1" smtClean="0">
                            <a:solidFill>
                              <a:schemeClr val="accent1"/>
                            </a:solidFill>
                            <a:latin typeface="Cambria Math" panose="02040503050406030204" pitchFamily="18" charset="0"/>
                          </a:rPr>
                        </m:ctrlPr>
                      </m:dPr>
                      <m:e>
                        <m:r>
                          <a:rPr lang="it-IT" sz="1600" b="0" i="1" smtClean="0">
                            <a:solidFill>
                              <a:schemeClr val="accent1"/>
                            </a:solidFill>
                            <a:latin typeface="Cambria Math" panose="02040503050406030204" pitchFamily="18" charset="0"/>
                          </a:rPr>
                          <m:t>𝑡</m:t>
                        </m:r>
                        <m:r>
                          <a:rPr lang="it-IT" sz="1600" b="0" i="1" smtClean="0">
                            <a:solidFill>
                              <a:schemeClr val="accent1"/>
                            </a:solidFill>
                            <a:latin typeface="Cambria Math" panose="02040503050406030204" pitchFamily="18" charset="0"/>
                          </a:rPr>
                          <m:t>,</m:t>
                        </m:r>
                        <m:r>
                          <a:rPr lang="en-GB" sz="1600" i="1">
                            <a:solidFill>
                              <a:schemeClr val="accent1"/>
                            </a:solidFill>
                            <a:latin typeface="Cambria Math" panose="02040503050406030204" pitchFamily="18" charset="0"/>
                            <a:ea typeface="Cambria Math" panose="02040503050406030204" pitchFamily="18" charset="0"/>
                          </a:rPr>
                          <m:t>𝛾</m:t>
                        </m:r>
                      </m:e>
                    </m:d>
                    <m:r>
                      <a:rPr lang="it-IT" sz="1600" b="0" i="1" smtClean="0">
                        <a:solidFill>
                          <a:schemeClr val="accent1"/>
                        </a:solidFill>
                        <a:latin typeface="Cambria Math" panose="02040503050406030204" pitchFamily="18" charset="0"/>
                        <a:ea typeface="Cambria Math" panose="02040503050406030204" pitchFamily="18" charset="0"/>
                      </a:rPr>
                      <m:t>=−</m:t>
                    </m:r>
                    <m:r>
                      <a:rPr lang="it-IT" sz="1600" b="0" i="1" smtClean="0">
                        <a:solidFill>
                          <a:schemeClr val="accent1"/>
                        </a:solidFill>
                        <a:latin typeface="Cambria Math" panose="02040503050406030204" pitchFamily="18" charset="0"/>
                        <a:ea typeface="Cambria Math" panose="02040503050406030204" pitchFamily="18" charset="0"/>
                      </a:rPr>
                      <m:t>𝜅</m:t>
                    </m:r>
                    <m:nary>
                      <m:naryPr>
                        <m:chr m:val="∑"/>
                        <m:limLoc m:val="subSup"/>
                        <m:ctrlPr>
                          <a:rPr lang="it-IT" sz="1600" b="0" i="1" smtClean="0">
                            <a:solidFill>
                              <a:schemeClr val="accent1"/>
                            </a:solidFill>
                            <a:latin typeface="Cambria Math" panose="02040503050406030204" pitchFamily="18" charset="0"/>
                            <a:ea typeface="Cambria Math" panose="02040503050406030204" pitchFamily="18" charset="0"/>
                          </a:rPr>
                        </m:ctrlPr>
                      </m:naryPr>
                      <m:sub>
                        <m:r>
                          <m:rPr>
                            <m:brk m:alnAt="25"/>
                          </m:rPr>
                          <a:rPr lang="it-IT" sz="1600" b="0" i="1" smtClean="0">
                            <a:solidFill>
                              <a:schemeClr val="accent1"/>
                            </a:solidFill>
                            <a:latin typeface="Cambria Math" panose="02040503050406030204" pitchFamily="18" charset="0"/>
                            <a:ea typeface="Cambria Math" panose="02040503050406030204" pitchFamily="18" charset="0"/>
                          </a:rPr>
                          <m:t>h</m:t>
                        </m:r>
                        <m:r>
                          <a:rPr lang="it-IT" sz="1600" b="0" i="1" smtClean="0">
                            <a:solidFill>
                              <a:schemeClr val="accent1"/>
                            </a:solidFill>
                            <a:latin typeface="Cambria Math" panose="02040503050406030204" pitchFamily="18" charset="0"/>
                            <a:ea typeface="Cambria Math" panose="02040503050406030204" pitchFamily="18" charset="0"/>
                          </a:rPr>
                          <m:t>=0</m:t>
                        </m:r>
                      </m:sub>
                      <m:sup>
                        <m:r>
                          <a:rPr lang="it-IT" sz="1600" b="0" i="1" smtClean="0">
                            <a:solidFill>
                              <a:schemeClr val="accent1"/>
                            </a:solidFill>
                            <a:latin typeface="Cambria Math" panose="02040503050406030204" pitchFamily="18" charset="0"/>
                            <a:ea typeface="Cambria Math" panose="02040503050406030204" pitchFamily="18" charset="0"/>
                          </a:rPr>
                          <m:t>𝛾</m:t>
                        </m:r>
                      </m:sup>
                      <m:e>
                        <m:sSup>
                          <m:sSupPr>
                            <m:ctrlPr>
                              <a:rPr lang="it-IT" sz="1600" b="0" i="1" smtClean="0">
                                <a:solidFill>
                                  <a:schemeClr val="accent1"/>
                                </a:solidFill>
                                <a:latin typeface="Cambria Math" panose="02040503050406030204" pitchFamily="18" charset="0"/>
                                <a:ea typeface="Cambria Math" panose="02040503050406030204" pitchFamily="18" charset="0"/>
                              </a:rPr>
                            </m:ctrlPr>
                          </m:sSupPr>
                          <m:e>
                            <m:r>
                              <a:rPr lang="it-IT" sz="1600" b="0" i="1" smtClean="0">
                                <a:solidFill>
                                  <a:schemeClr val="accent1"/>
                                </a:solidFill>
                                <a:latin typeface="Cambria Math" panose="02040503050406030204" pitchFamily="18" charset="0"/>
                                <a:ea typeface="Cambria Math" panose="02040503050406030204" pitchFamily="18" charset="0"/>
                              </a:rPr>
                              <m:t>𝐺</m:t>
                            </m:r>
                          </m:e>
                          <m:sup>
                            <m:r>
                              <a:rPr lang="it-IT" sz="1600" b="0" i="1" smtClean="0">
                                <a:solidFill>
                                  <a:schemeClr val="accent1"/>
                                </a:solidFill>
                                <a:latin typeface="Cambria Math" panose="02040503050406030204" pitchFamily="18" charset="0"/>
                                <a:ea typeface="Cambria Math" panose="02040503050406030204" pitchFamily="18" charset="0"/>
                              </a:rPr>
                              <m:t>h</m:t>
                            </m:r>
                          </m:sup>
                        </m:sSup>
                        <m:r>
                          <a:rPr lang="it-IT" sz="1600" i="1">
                            <a:latin typeface="Cambria Math" panose="02040503050406030204" pitchFamily="18" charset="0"/>
                            <a:ea typeface="Cambria Math" panose="02040503050406030204" pitchFamily="18" charset="0"/>
                          </a:rPr>
                          <m:t>𝑊</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b="0" i="1" smtClean="0">
                            <a:latin typeface="Cambria Math" panose="02040503050406030204" pitchFamily="18" charset="0"/>
                            <a:ea typeface="Cambria Math" panose="02040503050406030204" pitchFamily="18" charset="0"/>
                          </a:rPr>
                          <m:t>𝐿𝑥</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𝑡</m:t>
                            </m:r>
                          </m:e>
                        </m:d>
                      </m:e>
                    </m:nary>
                  </m:oMath>
                </a14:m>
                <a:r>
                  <a:rPr lang="en-GB" sz="1500" dirty="0">
                    <a:latin typeface="Raleway" pitchFamily="2" charset="77"/>
                  </a:rPr>
                  <a:t>, where </a:t>
                </a:r>
                <a14:m>
                  <m:oMath xmlns:m="http://schemas.openxmlformats.org/officeDocument/2006/math">
                    <m:r>
                      <a:rPr lang="it-IT" sz="1400" i="1">
                        <a:latin typeface="Cambria Math" panose="02040503050406030204" pitchFamily="18" charset="0"/>
                        <a:ea typeface="Cambria Math" panose="02040503050406030204" pitchFamily="18" charset="0"/>
                      </a:rPr>
                      <m:t>𝐺</m:t>
                    </m:r>
                  </m:oMath>
                </a14:m>
                <a:r>
                  <a:rPr lang="en-GB" sz="1500" dirty="0">
                    <a:latin typeface="Raleway" pitchFamily="2" charset="77"/>
                  </a:rPr>
                  <a:t> is Schur</a:t>
                </a:r>
              </a:p>
              <a:p>
                <a:pPr marL="285750" indent="-285750">
                  <a:lnSpc>
                    <a:spcPct val="100000"/>
                  </a:lnSpc>
                  <a:spcAft>
                    <a:spcPts val="1600"/>
                  </a:spcAft>
                </a:pPr>
                <a:r>
                  <a:rPr lang="en-GB" sz="1500" dirty="0">
                    <a:latin typeface="Raleway" pitchFamily="2" charset="77"/>
                  </a:rPr>
                  <a:t>Dynamics: </a:t>
                </a:r>
                <a14:m>
                  <m:oMath xmlns:m="http://schemas.openxmlformats.org/officeDocument/2006/math">
                    <m:r>
                      <a:rPr lang="it-IT" sz="1500" b="1" i="1" smtClean="0">
                        <a:solidFill>
                          <a:srgbClr val="6E0918"/>
                        </a:solidFill>
                        <a:latin typeface="Cambria Math" panose="02040503050406030204" pitchFamily="18" charset="0"/>
                        <a:ea typeface="Cambria Math" panose="02040503050406030204" pitchFamily="18" charset="0"/>
                      </a:rPr>
                      <m:t>𝒙</m:t>
                    </m:r>
                    <m:d>
                      <m:dPr>
                        <m:ctrlPr>
                          <a:rPr lang="it-IT" sz="1500" b="1" i="1" smtClean="0">
                            <a:solidFill>
                              <a:srgbClr val="6E0918"/>
                            </a:solidFill>
                            <a:latin typeface="Cambria Math" panose="02040503050406030204" pitchFamily="18" charset="0"/>
                            <a:ea typeface="Cambria Math" panose="02040503050406030204" pitchFamily="18" charset="0"/>
                          </a:rPr>
                        </m:ctrlPr>
                      </m:dPr>
                      <m:e>
                        <m:r>
                          <a:rPr lang="it-IT" sz="1500" b="1" i="0" smtClean="0">
                            <a:solidFill>
                              <a:srgbClr val="6E0918"/>
                            </a:solidFill>
                            <a:latin typeface="Cambria Math" panose="02040503050406030204" pitchFamily="18" charset="0"/>
                            <a:ea typeface="Cambria Math" panose="02040503050406030204" pitchFamily="18" charset="0"/>
                          </a:rPr>
                          <m:t>𝐭</m:t>
                        </m:r>
                        <m:r>
                          <a:rPr lang="it-IT" sz="1500" b="1" i="0" smtClean="0">
                            <a:solidFill>
                              <a:srgbClr val="6E0918"/>
                            </a:solidFill>
                            <a:latin typeface="Cambria Math" panose="02040503050406030204" pitchFamily="18" charset="0"/>
                            <a:ea typeface="Cambria Math" panose="02040503050406030204" pitchFamily="18" charset="0"/>
                          </a:rPr>
                          <m:t>+</m:t>
                        </m:r>
                        <m:r>
                          <a:rPr lang="it-IT" sz="1500" b="1" i="0" smtClean="0">
                            <a:solidFill>
                              <a:srgbClr val="6E0918"/>
                            </a:solidFill>
                            <a:latin typeface="Cambria Math" panose="02040503050406030204" pitchFamily="18" charset="0"/>
                            <a:ea typeface="Cambria Math" panose="02040503050406030204" pitchFamily="18" charset="0"/>
                          </a:rPr>
                          <m:t>𝟏</m:t>
                        </m:r>
                      </m:e>
                    </m:d>
                    <m:r>
                      <a:rPr lang="it-IT" sz="1500" b="1" i="0" smtClean="0">
                        <a:solidFill>
                          <a:srgbClr val="6E0918"/>
                        </a:solidFill>
                        <a:latin typeface="Cambria Math" panose="02040503050406030204" pitchFamily="18" charset="0"/>
                        <a:ea typeface="Cambria Math" panose="02040503050406030204" pitchFamily="18" charset="0"/>
                      </a:rPr>
                      <m:t>=</m:t>
                    </m:r>
                    <m:r>
                      <a:rPr lang="el-GR" sz="1500" b="1" i="0" smtClean="0">
                        <a:solidFill>
                          <a:srgbClr val="6E0918"/>
                        </a:solidFill>
                        <a:latin typeface="Cambria Math" panose="02040503050406030204" pitchFamily="18" charset="0"/>
                        <a:ea typeface="Cambria Math" panose="02040503050406030204" pitchFamily="18" charset="0"/>
                      </a:rPr>
                      <m:t>𝚵</m:t>
                    </m:r>
                    <m:d>
                      <m:dPr>
                        <m:ctrlPr>
                          <a:rPr lang="it-IT" sz="1500" b="1" i="1" smtClean="0">
                            <a:solidFill>
                              <a:srgbClr val="6E0918"/>
                            </a:solidFill>
                            <a:latin typeface="Cambria Math" panose="02040503050406030204" pitchFamily="18" charset="0"/>
                            <a:ea typeface="Cambria Math" panose="02040503050406030204" pitchFamily="18" charset="0"/>
                          </a:rPr>
                        </m:ctrlPr>
                      </m:dPr>
                      <m:e>
                        <m:r>
                          <a:rPr lang="it-IT" sz="1500" b="1" i="1">
                            <a:solidFill>
                              <a:srgbClr val="6E0918"/>
                            </a:solidFill>
                            <a:latin typeface="Cambria Math" panose="02040503050406030204" pitchFamily="18" charset="0"/>
                            <a:ea typeface="Cambria Math" panose="02040503050406030204" pitchFamily="18" charset="0"/>
                          </a:rPr>
                          <m:t>𝜿</m:t>
                        </m:r>
                        <m:r>
                          <a:rPr lang="it-IT" sz="1500" b="1" i="1">
                            <a:solidFill>
                              <a:srgbClr val="6E0918"/>
                            </a:solidFill>
                            <a:latin typeface="Cambria Math" panose="02040503050406030204" pitchFamily="18" charset="0"/>
                            <a:ea typeface="Cambria Math" panose="02040503050406030204" pitchFamily="18" charset="0"/>
                          </a:rPr>
                          <m:t>,</m:t>
                        </m:r>
                        <m:r>
                          <a:rPr lang="it-IT" sz="1500" b="1" i="1">
                            <a:solidFill>
                              <a:srgbClr val="6E0918"/>
                            </a:solidFill>
                            <a:latin typeface="Cambria Math" panose="02040503050406030204" pitchFamily="18" charset="0"/>
                            <a:ea typeface="Cambria Math" panose="02040503050406030204" pitchFamily="18" charset="0"/>
                          </a:rPr>
                          <m:t>𝒈</m:t>
                        </m:r>
                        <m:r>
                          <a:rPr lang="it-IT" sz="1500" b="1" i="1">
                            <a:solidFill>
                              <a:srgbClr val="6E0918"/>
                            </a:solidFill>
                            <a:latin typeface="Cambria Math" panose="02040503050406030204" pitchFamily="18" charset="0"/>
                            <a:ea typeface="Cambria Math" panose="02040503050406030204" pitchFamily="18" charset="0"/>
                          </a:rPr>
                          <m:t>,</m:t>
                        </m:r>
                        <m:r>
                          <a:rPr lang="it-IT" sz="1500" b="1" i="1" smtClean="0">
                            <a:solidFill>
                              <a:srgbClr val="6E0918"/>
                            </a:solidFill>
                            <a:latin typeface="Cambria Math" panose="02040503050406030204" pitchFamily="18" charset="0"/>
                            <a:ea typeface="Cambria Math" panose="02040503050406030204" pitchFamily="18" charset="0"/>
                          </a:rPr>
                          <m:t>𝜸</m:t>
                        </m:r>
                      </m:e>
                    </m:d>
                    <m:r>
                      <a:rPr lang="it-IT" sz="1500" b="1" i="1" smtClean="0">
                        <a:solidFill>
                          <a:srgbClr val="6E0918"/>
                        </a:solidFill>
                        <a:latin typeface="Cambria Math" panose="02040503050406030204" pitchFamily="18" charset="0"/>
                        <a:ea typeface="Cambria Math" panose="02040503050406030204" pitchFamily="18" charset="0"/>
                      </a:rPr>
                      <m:t>𝒙</m:t>
                    </m:r>
                    <m:d>
                      <m:dPr>
                        <m:ctrlPr>
                          <a:rPr lang="it-IT" sz="1500" b="1" i="1" smtClean="0">
                            <a:solidFill>
                              <a:srgbClr val="6E0918"/>
                            </a:solidFill>
                            <a:latin typeface="Cambria Math" panose="02040503050406030204" pitchFamily="18" charset="0"/>
                            <a:ea typeface="Cambria Math" panose="02040503050406030204" pitchFamily="18" charset="0"/>
                          </a:rPr>
                        </m:ctrlPr>
                      </m:dPr>
                      <m:e>
                        <m:r>
                          <a:rPr lang="it-IT" sz="1500" b="1" i="1" smtClean="0">
                            <a:solidFill>
                              <a:srgbClr val="6E0918"/>
                            </a:solidFill>
                            <a:latin typeface="Cambria Math" panose="02040503050406030204" pitchFamily="18" charset="0"/>
                            <a:ea typeface="Cambria Math" panose="02040503050406030204" pitchFamily="18" charset="0"/>
                          </a:rPr>
                          <m:t>𝒕</m:t>
                        </m:r>
                      </m:e>
                    </m:d>
                    <m:r>
                      <a:rPr lang="it-IT" sz="1500" b="0" i="1" smtClean="0">
                        <a:latin typeface="Cambria Math" panose="02040503050406030204" pitchFamily="18" charset="0"/>
                        <a:ea typeface="Cambria Math" panose="02040503050406030204" pitchFamily="18" charset="0"/>
                      </a:rPr>
                      <m:t>,</m:t>
                    </m:r>
                  </m:oMath>
                </a14:m>
                <a:r>
                  <a:rPr lang="en-GB" sz="1500" dirty="0">
                    <a:latin typeface="Raleway" pitchFamily="2" charset="77"/>
                  </a:rPr>
                  <a:t>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Ξ</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𝛾</m:t>
                        </m:r>
                      </m:e>
                    </m:d>
                    <m:r>
                      <a:rPr lang="it-IT" sz="1600"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𝐼</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nary>
                      <m:naryPr>
                        <m:chr m:val="∑"/>
                        <m:limLoc m:val="subSup"/>
                        <m:ctrlPr>
                          <a:rPr lang="it-IT" sz="1600" i="1">
                            <a:latin typeface="Cambria Math" panose="02040503050406030204" pitchFamily="18" charset="0"/>
                            <a:ea typeface="Cambria Math" panose="02040503050406030204" pitchFamily="18" charset="0"/>
                          </a:rPr>
                        </m:ctrlPr>
                      </m:naryPr>
                      <m:sub>
                        <m:r>
                          <m:rPr>
                            <m:brk m:alnAt="25"/>
                          </m:rPr>
                          <a:rPr lang="it-IT" sz="1600" i="1">
                            <a:latin typeface="Cambria Math" panose="02040503050406030204" pitchFamily="18" charset="0"/>
                            <a:ea typeface="Cambria Math" panose="02040503050406030204" pitchFamily="18" charset="0"/>
                          </a:rPr>
                          <m:t>h</m:t>
                        </m:r>
                        <m:r>
                          <a:rPr lang="it-IT" sz="1600" i="1">
                            <a:latin typeface="Cambria Math" panose="02040503050406030204" pitchFamily="18" charset="0"/>
                            <a:ea typeface="Cambria Math" panose="02040503050406030204" pitchFamily="18" charset="0"/>
                          </a:rPr>
                          <m:t>=0</m:t>
                        </m:r>
                      </m:sub>
                      <m:sup>
                        <m:r>
                          <a:rPr lang="it-IT" sz="1600" i="1">
                            <a:latin typeface="Cambria Math" panose="02040503050406030204" pitchFamily="18" charset="0"/>
                            <a:ea typeface="Cambria Math" panose="02040503050406030204" pitchFamily="18" charset="0"/>
                          </a:rPr>
                          <m:t>𝛾</m:t>
                        </m:r>
                      </m:sup>
                      <m:e>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𝐺</m:t>
                            </m:r>
                          </m:e>
                          <m:sup>
                            <m:r>
                              <a:rPr lang="it-IT" sz="1600" i="1">
                                <a:latin typeface="Cambria Math" panose="02040503050406030204" pitchFamily="18" charset="0"/>
                                <a:ea typeface="Cambria Math" panose="02040503050406030204" pitchFamily="18" charset="0"/>
                              </a:rPr>
                              <m:t>h</m:t>
                            </m:r>
                          </m:sup>
                        </m:sSup>
                        <m:r>
                          <a:rPr lang="it-IT" sz="1600" i="1">
                            <a:latin typeface="Cambria Math" panose="02040503050406030204" pitchFamily="18" charset="0"/>
                            <a:ea typeface="Cambria Math" panose="02040503050406030204" pitchFamily="18" charset="0"/>
                          </a:rPr>
                          <m:t>𝑊</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b="0" i="1" smtClean="0">
                            <a:latin typeface="Cambria Math" panose="02040503050406030204" pitchFamily="18" charset="0"/>
                            <a:ea typeface="Cambria Math" panose="02040503050406030204" pitchFamily="18" charset="0"/>
                          </a:rPr>
                          <m:t>𝐿</m:t>
                        </m:r>
                      </m:e>
                    </m:nary>
                  </m:oMath>
                </a14:m>
                <a:r>
                  <a:rPr lang="en-GB" sz="1500" dirty="0">
                    <a:latin typeface="Raleway" pitchFamily="2" charset="77"/>
                  </a:rPr>
                  <a:t> </a:t>
                </a:r>
              </a:p>
              <a:p>
                <a:pPr marL="285750" indent="-285750">
                  <a:lnSpc>
                    <a:spcPct val="100000"/>
                  </a:lnSpc>
                  <a:spcAft>
                    <a:spcPts val="1600"/>
                  </a:spcAft>
                </a:pPr>
                <a14:m>
                  <m:oMath xmlns:m="http://schemas.openxmlformats.org/officeDocument/2006/math">
                    <m:sSup>
                      <m:sSupPr>
                        <m:ctrlPr>
                          <a:rPr lang="en-GB"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1</m:t>
                        </m:r>
                      </m:e>
                      <m:sup>
                        <m:r>
                          <a:rPr lang="it-IT" sz="1500" i="1">
                            <a:latin typeface="Cambria Math" panose="02040503050406030204" pitchFamily="18" charset="0"/>
                            <a:ea typeface="Cambria Math" panose="02040503050406030204" pitchFamily="18" charset="0"/>
                          </a:rPr>
                          <m:t>𝑠𝑡</m:t>
                        </m:r>
                      </m:sup>
                    </m:sSup>
                  </m:oMath>
                </a14:m>
                <a:r>
                  <a:rPr lang="en-GB" sz="1500" dirty="0">
                    <a:latin typeface="Raleway" pitchFamily="2" charset="77"/>
                  </a:rPr>
                  <a:t> result:  </a:t>
                </a:r>
                <a14:m>
                  <m:oMath xmlns:m="http://schemas.openxmlformats.org/officeDocument/2006/math">
                    <m:r>
                      <a:rPr lang="en-GB" sz="1500" i="1">
                        <a:latin typeface="Cambria Math" panose="02040503050406030204" pitchFamily="18" charset="0"/>
                        <a:ea typeface="Cambria Math" panose="02040503050406030204" pitchFamily="18" charset="0"/>
                      </a:rPr>
                      <m:t>𝛾</m:t>
                    </m:r>
                    <m:r>
                      <a:rPr lang="en-GB" sz="1500" i="1">
                        <a:latin typeface="Cambria Math" panose="02040503050406030204" pitchFamily="18" charset="0"/>
                        <a:ea typeface="Cambria Math" panose="02040503050406030204" pitchFamily="18" charset="0"/>
                      </a:rPr>
                      <m:t>→∞</m:t>
                    </m:r>
                  </m:oMath>
                </a14:m>
                <a:r>
                  <a:rPr lang="en-GB" sz="1500" dirty="0">
                    <a:ea typeface="Cambria Math" panose="02040503050406030204" pitchFamily="18" charset="0"/>
                  </a:rPr>
                  <a:t> </a:t>
                </a:r>
                <a14:m>
                  <m:oMath xmlns:m="http://schemas.openxmlformats.org/officeDocument/2006/math">
                    <m:r>
                      <a:rPr lang="en-GB" sz="1500" i="1">
                        <a:latin typeface="Cambria Math" panose="02040503050406030204" pitchFamily="18" charset="0"/>
                        <a:ea typeface="Cambria Math" panose="02040503050406030204" pitchFamily="18" charset="0"/>
                      </a:rPr>
                      <m:t>⇒</m:t>
                    </m:r>
                  </m:oMath>
                </a14:m>
                <a:r>
                  <a:rPr lang="it-IT" sz="1500" dirty="0">
                    <a:ea typeface="Cambria Math" panose="02040503050406030204" pitchFamily="18" charset="0"/>
                  </a:rPr>
                  <a:t> </a:t>
                </a:r>
                <a14:m>
                  <m:oMath xmlns:m="http://schemas.openxmlformats.org/officeDocument/2006/math">
                    <m:nary>
                      <m:naryPr>
                        <m:chr m:val="∑"/>
                        <m:limLoc m:val="subSup"/>
                        <m:ctrlPr>
                          <a:rPr lang="it-IT" sz="1500" i="1">
                            <a:latin typeface="Cambria Math" panose="02040503050406030204" pitchFamily="18" charset="0"/>
                            <a:ea typeface="Cambria Math" panose="02040503050406030204" pitchFamily="18" charset="0"/>
                          </a:rPr>
                        </m:ctrlPr>
                      </m:naryPr>
                      <m:sub>
                        <m:r>
                          <m:rPr>
                            <m:brk m:alnAt="25"/>
                          </m:rPr>
                          <a:rPr lang="it-IT" sz="1500" i="1">
                            <a:latin typeface="Cambria Math" panose="02040503050406030204" pitchFamily="18" charset="0"/>
                            <a:ea typeface="Cambria Math" panose="02040503050406030204" pitchFamily="18" charset="0"/>
                          </a:rPr>
                          <m:t>h</m:t>
                        </m:r>
                        <m:r>
                          <a:rPr lang="it-IT" sz="1500" i="1">
                            <a:latin typeface="Cambria Math" panose="02040503050406030204" pitchFamily="18" charset="0"/>
                            <a:ea typeface="Cambria Math" panose="02040503050406030204" pitchFamily="18" charset="0"/>
                          </a:rPr>
                          <m:t>=0</m:t>
                        </m:r>
                      </m:sub>
                      <m:sup>
                        <m:r>
                          <a:rPr lang="en-GB" sz="1500" i="1">
                            <a:latin typeface="Cambria Math" panose="02040503050406030204" pitchFamily="18" charset="0"/>
                            <a:ea typeface="Cambria Math" panose="02040503050406030204" pitchFamily="18" charset="0"/>
                          </a:rPr>
                          <m:t>∞</m:t>
                        </m:r>
                      </m:sup>
                      <m:e>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𝐺</m:t>
                            </m:r>
                          </m:e>
                          <m:sup>
                            <m:r>
                              <a:rPr lang="it-IT" sz="1500" i="1">
                                <a:latin typeface="Cambria Math" panose="02040503050406030204" pitchFamily="18" charset="0"/>
                                <a:ea typeface="Cambria Math" panose="02040503050406030204" pitchFamily="18" charset="0"/>
                              </a:rPr>
                              <m:t>h</m:t>
                            </m:r>
                          </m:sup>
                        </m:sSup>
                      </m:e>
                    </m:nary>
                    <m:r>
                      <a:rPr lang="it-IT" sz="1500" b="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𝐼</m:t>
                    </m:r>
                    <m:r>
                      <a:rPr lang="it-IT" sz="1500" b="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𝐺</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m:t>
                        </m:r>
                      </m:e>
                      <m:sup>
                        <m:r>
                          <a:rPr lang="it-IT" sz="1500" b="0" i="1" smtClean="0">
                            <a:latin typeface="Cambria Math" panose="02040503050406030204" pitchFamily="18" charset="0"/>
                            <a:ea typeface="Cambria Math" panose="02040503050406030204" pitchFamily="18" charset="0"/>
                          </a:rPr>
                          <m:t>−1</m:t>
                        </m:r>
                      </m:sup>
                    </m:sSup>
                  </m:oMath>
                </a14:m>
                <a:r>
                  <a:rPr lang="en-GB" sz="1500" dirty="0">
                    <a:latin typeface="Raleway" pitchFamily="2" charset="77"/>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m:t>
                    </m:r>
                    <m:d>
                      <m:dPr>
                        <m:begChr m:val="{"/>
                        <m:endChr m:val=""/>
                        <m:ctrlPr>
                          <a:rPr lang="en-GB" i="1" smtClean="0">
                            <a:latin typeface="Cambria Math" panose="02040503050406030204" pitchFamily="18" charset="0"/>
                            <a:ea typeface="Cambria Math" panose="02040503050406030204" pitchFamily="18" charset="0"/>
                          </a:rPr>
                        </m:ctrlPr>
                      </m:dPr>
                      <m:e>
                        <m:eqArr>
                          <m:eqArrPr>
                            <m:ctrlPr>
                              <a:rPr lang="en-GB" i="1" smtClean="0">
                                <a:latin typeface="Cambria Math" panose="02040503050406030204" pitchFamily="18" charset="0"/>
                                <a:ea typeface="Cambria Math" panose="02040503050406030204" pitchFamily="18" charset="0"/>
                              </a:rPr>
                            </m:ctrlPr>
                          </m:eqArrPr>
                          <m:e>
                            <m:r>
                              <a:rPr lang="it-IT" i="1">
                                <a:latin typeface="Cambria Math" panose="02040503050406030204" pitchFamily="18" charset="0"/>
                              </a:rPr>
                              <m:t>𝑉</m:t>
                            </m:r>
                            <m:d>
                              <m:dPr>
                                <m:ctrlPr>
                                  <a:rPr lang="it-IT" i="1">
                                    <a:latin typeface="Cambria Math" panose="02040503050406030204" pitchFamily="18" charset="0"/>
                                  </a:rPr>
                                </m:ctrlPr>
                              </m:dPr>
                              <m:e>
                                <m:r>
                                  <a:rPr lang="it-IT" i="1">
                                    <a:latin typeface="Cambria Math" panose="02040503050406030204" pitchFamily="18" charset="0"/>
                                  </a:rPr>
                                  <m:t>𝑡</m:t>
                                </m:r>
                                <m:r>
                                  <a:rPr lang="it-IT" i="1">
                                    <a:latin typeface="Cambria Math" panose="02040503050406030204" pitchFamily="18" charset="0"/>
                                  </a:rPr>
                                  <m:t>,∞</m:t>
                                </m:r>
                              </m:e>
                            </m:d>
                            <m:r>
                              <a:rPr lang="it-IT" b="0" i="1" smtClean="0">
                                <a:latin typeface="Cambria Math" panose="02040503050406030204" pitchFamily="18" charset="0"/>
                              </a:rPr>
                              <m:t>=</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r>
                              <a:rPr lang="it-IT" i="1">
                                <a:latin typeface="Cambria Math" panose="02040503050406030204" pitchFamily="18" charset="0"/>
                                <a:ea typeface="Cambria Math" panose="02040503050406030204" pitchFamily="18" charset="0"/>
                              </a:rPr>
                              <m:t>𝑊</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e>
                            </m:d>
                            <m:r>
                              <a:rPr lang="it-IT" b="0" i="1" smtClean="0">
                                <a:latin typeface="Cambria Math" panose="02040503050406030204" pitchFamily="18" charset="0"/>
                                <a:ea typeface="Cambria Math" panose="02040503050406030204" pitchFamily="18" charset="0"/>
                              </a:rPr>
                              <m:t>𝐿</m:t>
                            </m:r>
                            <m:r>
                              <a:rPr lang="it-IT" i="1">
                                <a:latin typeface="Cambria Math" panose="02040503050406030204" pitchFamily="18" charset="0"/>
                                <a:ea typeface="Cambria Math" panose="02040503050406030204" pitchFamily="18" charset="0"/>
                              </a:rPr>
                              <m:t>𝑥</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𝑢</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e>
                          <m:e>
                            <m:r>
                              <m:rPr>
                                <m:sty m:val="p"/>
                              </m:rPr>
                              <a:rPr lang="el-GR" i="1">
                                <a:latin typeface="Cambria Math" panose="02040503050406030204" pitchFamily="18" charset="0"/>
                                <a:ea typeface="Cambria Math" panose="02040503050406030204" pitchFamily="18" charset="0"/>
                              </a:rPr>
                              <m:t>Ξ</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𝜅</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rPr>
                              <m:t>𝐼</m:t>
                            </m:r>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𝜅</m:t>
                            </m:r>
                            <m:r>
                              <a:rPr lang="it-IT" i="1">
                                <a:latin typeface="Cambria Math" panose="02040503050406030204" pitchFamily="18" charset="0"/>
                                <a:ea typeface="Cambria Math" panose="02040503050406030204" pitchFamily="18" charset="0"/>
                              </a:rPr>
                              <m:t>𝑊</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e>
                            </m:d>
                            <m:r>
                              <a:rPr lang="it-IT" i="1">
                                <a:latin typeface="Cambria Math" panose="02040503050406030204" pitchFamily="18" charset="0"/>
                                <a:ea typeface="Cambria Math" panose="02040503050406030204" pitchFamily="18" charset="0"/>
                              </a:rPr>
                              <m:t>𝐿</m:t>
                            </m:r>
                            <m:r>
                              <m:rPr>
                                <m:nor/>
                              </m:rPr>
                              <a:rPr lang="it-IT" dirty="0">
                                <a:latin typeface="Raleway" pitchFamily="2" charset="77"/>
                                <a:ea typeface="Cambria Math" panose="02040503050406030204" pitchFamily="18" charset="0"/>
                              </a:rPr>
                              <m:t> </m:t>
                            </m:r>
                            <m:r>
                              <a:rPr lang="it-IT" b="0" i="1" dirty="0"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e>
                            </m:d>
                          </m:e>
                        </m:eqArr>
                      </m:e>
                    </m:d>
                  </m:oMath>
                </a14:m>
                <a:endParaRPr lang="en-GB" dirty="0">
                  <a:latin typeface="Raleway" pitchFamily="2" charset="77"/>
                </a:endParaRPr>
              </a:p>
              <a:p>
                <a:pPr marL="285750" indent="-285750">
                  <a:lnSpc>
                    <a:spcPct val="100000"/>
                  </a:lnSpc>
                  <a:spcAft>
                    <a:spcPts val="1600"/>
                  </a:spcAft>
                </a:pPr>
                <a14:m>
                  <m:oMath xmlns:m="http://schemas.openxmlformats.org/officeDocument/2006/math">
                    <m:sSup>
                      <m:sSupPr>
                        <m:ctrlPr>
                          <a:rPr lang="en-GB" sz="1400" i="1">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2</m:t>
                        </m:r>
                      </m:e>
                      <m:sup>
                        <m:r>
                          <a:rPr lang="it-IT" sz="1400" b="0" i="1" smtClean="0">
                            <a:latin typeface="Cambria Math" panose="02040503050406030204" pitchFamily="18" charset="0"/>
                            <a:ea typeface="Cambria Math" panose="02040503050406030204" pitchFamily="18" charset="0"/>
                          </a:rPr>
                          <m:t>𝑛𝑑</m:t>
                        </m:r>
                      </m:sup>
                    </m:sSup>
                  </m:oMath>
                </a14:m>
                <a:r>
                  <a:rPr lang="en-GB" sz="1400" dirty="0">
                    <a:latin typeface="Raleway" pitchFamily="2" charset="77"/>
                  </a:rPr>
                  <a:t> result:  </a:t>
                </a:r>
                <a14:m>
                  <m:oMath xmlns:m="http://schemas.openxmlformats.org/officeDocument/2006/math">
                    <m:r>
                      <a:rPr lang="en-GB" sz="1400" i="1">
                        <a:latin typeface="Cambria Math" panose="02040503050406030204" pitchFamily="18" charset="0"/>
                        <a:ea typeface="Cambria Math" panose="02040503050406030204" pitchFamily="18" charset="0"/>
                      </a:rPr>
                      <m:t>𝛾</m:t>
                    </m:r>
                    <m:r>
                      <a:rPr lang="en-GB" sz="1400" i="1">
                        <a:latin typeface="Cambria Math" panose="02040503050406030204" pitchFamily="18" charset="0"/>
                        <a:ea typeface="Cambria Math" panose="02040503050406030204" pitchFamily="18" charset="0"/>
                      </a:rPr>
                      <m:t>→0</m:t>
                    </m:r>
                  </m:oMath>
                </a14:m>
                <a:r>
                  <a:rPr lang="en-GB" sz="1400" dirty="0">
                    <a:ea typeface="Cambria Math" panose="02040503050406030204" pitchFamily="18" charset="0"/>
                  </a:rPr>
                  <a:t> </a:t>
                </a:r>
                <a14:m>
                  <m:oMath xmlns:m="http://schemas.openxmlformats.org/officeDocument/2006/math">
                    <m:r>
                      <a:rPr lang="en-GB" sz="1400" i="1">
                        <a:latin typeface="Cambria Math" panose="02040503050406030204" pitchFamily="18" charset="0"/>
                        <a:ea typeface="Cambria Math" panose="02040503050406030204" pitchFamily="18" charset="0"/>
                      </a:rPr>
                      <m:t>⇒</m:t>
                    </m:r>
                  </m:oMath>
                </a14:m>
                <a:r>
                  <a:rPr lang="it-IT" sz="1400" dirty="0">
                    <a:ea typeface="Cambria Math" panose="02040503050406030204" pitchFamily="18" charset="0"/>
                  </a:rPr>
                  <a:t> </a:t>
                </a:r>
                <a14:m>
                  <m:oMath xmlns:m="http://schemas.openxmlformats.org/officeDocument/2006/math">
                    <m:nary>
                      <m:naryPr>
                        <m:chr m:val="∑"/>
                        <m:limLoc m:val="subSup"/>
                        <m:ctrlPr>
                          <a:rPr lang="it-IT" sz="1400" i="1">
                            <a:latin typeface="Cambria Math" panose="02040503050406030204" pitchFamily="18" charset="0"/>
                            <a:ea typeface="Cambria Math" panose="02040503050406030204" pitchFamily="18" charset="0"/>
                          </a:rPr>
                        </m:ctrlPr>
                      </m:naryPr>
                      <m:sub>
                        <m:r>
                          <m:rPr>
                            <m:brk m:alnAt="25"/>
                          </m:rPr>
                          <a:rPr lang="it-IT" sz="1400" i="1">
                            <a:latin typeface="Cambria Math" panose="02040503050406030204" pitchFamily="18" charset="0"/>
                            <a:ea typeface="Cambria Math" panose="02040503050406030204" pitchFamily="18" charset="0"/>
                          </a:rPr>
                          <m:t>h</m:t>
                        </m:r>
                        <m:r>
                          <a:rPr lang="it-IT" sz="1400" i="1">
                            <a:latin typeface="Cambria Math" panose="02040503050406030204" pitchFamily="18" charset="0"/>
                            <a:ea typeface="Cambria Math" panose="02040503050406030204" pitchFamily="18" charset="0"/>
                          </a:rPr>
                          <m:t>=0</m:t>
                        </m:r>
                      </m:sub>
                      <m:sup>
                        <m:r>
                          <a:rPr lang="it-IT" sz="1400" b="0" i="1" smtClean="0">
                            <a:latin typeface="Cambria Math" panose="02040503050406030204" pitchFamily="18" charset="0"/>
                            <a:ea typeface="Cambria Math" panose="02040503050406030204" pitchFamily="18" charset="0"/>
                          </a:rPr>
                          <m:t>0</m:t>
                        </m:r>
                      </m:sup>
                      <m:e>
                        <m:sSup>
                          <m:sSupPr>
                            <m:ctrlPr>
                              <a:rPr lang="it-IT" sz="1400" i="1">
                                <a:latin typeface="Cambria Math" panose="02040503050406030204" pitchFamily="18" charset="0"/>
                                <a:ea typeface="Cambria Math" panose="02040503050406030204" pitchFamily="18" charset="0"/>
                              </a:rPr>
                            </m:ctrlPr>
                          </m:sSupPr>
                          <m:e>
                            <m:r>
                              <a:rPr lang="it-IT" sz="1400" i="1">
                                <a:latin typeface="Cambria Math" panose="02040503050406030204" pitchFamily="18" charset="0"/>
                                <a:ea typeface="Cambria Math" panose="02040503050406030204" pitchFamily="18" charset="0"/>
                              </a:rPr>
                              <m:t>𝐺</m:t>
                            </m:r>
                          </m:e>
                          <m:sup>
                            <m:r>
                              <a:rPr lang="it-IT" sz="1400" i="1">
                                <a:latin typeface="Cambria Math" panose="02040503050406030204" pitchFamily="18" charset="0"/>
                                <a:ea typeface="Cambria Math" panose="02040503050406030204" pitchFamily="18" charset="0"/>
                              </a:rPr>
                              <m:t>h</m:t>
                            </m:r>
                          </m:sup>
                        </m:sSup>
                      </m:e>
                    </m:nary>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𝐼</m:t>
                    </m:r>
                  </m:oMath>
                </a14:m>
                <a:r>
                  <a:rPr lang="en-GB" sz="1400" dirty="0">
                    <a:latin typeface="Raleway" pitchFamily="2" charset="77"/>
                    <a:ea typeface="Cambria Math" panose="02040503050406030204" pitchFamily="18" charset="0"/>
                  </a:rPr>
                  <a:t> </a:t>
                </a:r>
                <a14:m>
                  <m:oMath xmlns:m="http://schemas.openxmlformats.org/officeDocument/2006/math">
                    <m:r>
                      <a:rPr lang="en-GB" sz="1400" i="1">
                        <a:latin typeface="Cambria Math" panose="02040503050406030204" pitchFamily="18" charset="0"/>
                        <a:ea typeface="Cambria Math" panose="02040503050406030204" pitchFamily="18" charset="0"/>
                      </a:rPr>
                      <m:t>⇒</m:t>
                    </m:r>
                  </m:oMath>
                </a14:m>
                <a:r>
                  <a:rPr lang="en-GB" sz="1400" dirty="0">
                    <a:latin typeface="Raleway" pitchFamily="2" charset="77"/>
                  </a:rPr>
                  <a:t> </a:t>
                </a:r>
                <a14:m>
                  <m:oMath xmlns:m="http://schemas.openxmlformats.org/officeDocument/2006/math">
                    <m:r>
                      <a:rPr lang="it-IT" sz="1400" i="1">
                        <a:latin typeface="Cambria Math" panose="02040503050406030204" pitchFamily="18" charset="0"/>
                      </a:rPr>
                      <m:t>𝑉</m:t>
                    </m:r>
                    <m:d>
                      <m:dPr>
                        <m:ctrlPr>
                          <a:rPr lang="it-IT" sz="1400" i="1">
                            <a:latin typeface="Cambria Math" panose="02040503050406030204" pitchFamily="18" charset="0"/>
                          </a:rPr>
                        </m:ctrlPr>
                      </m:dPr>
                      <m:e>
                        <m:r>
                          <a:rPr lang="it-IT" sz="1400" i="1">
                            <a:latin typeface="Cambria Math" panose="02040503050406030204" pitchFamily="18" charset="0"/>
                          </a:rPr>
                          <m:t>𝑡</m:t>
                        </m:r>
                        <m:r>
                          <a:rPr lang="it-IT" sz="1400" i="1">
                            <a:latin typeface="Cambria Math" panose="02040503050406030204" pitchFamily="18" charset="0"/>
                          </a:rPr>
                          <m:t>,0</m:t>
                        </m:r>
                      </m:e>
                    </m:d>
                    <m:r>
                      <a:rPr lang="en-GB"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rPr>
                      <m:t>𝑢</m:t>
                    </m:r>
                    <m:r>
                      <a:rPr lang="it-IT" sz="1400" b="0" i="1" smtClean="0">
                        <a:latin typeface="Cambria Math" panose="02040503050406030204" pitchFamily="18" charset="0"/>
                      </a:rPr>
                      <m:t>(</m:t>
                    </m:r>
                    <m:r>
                      <a:rPr lang="it-IT" sz="1400" b="0" i="1" smtClean="0">
                        <a:latin typeface="Cambria Math" panose="02040503050406030204" pitchFamily="18" charset="0"/>
                      </a:rPr>
                      <m:t>𝑡</m:t>
                    </m:r>
                    <m:r>
                      <a:rPr lang="it-IT" sz="1400" b="0" i="1" smtClean="0">
                        <a:latin typeface="Cambria Math" panose="02040503050406030204" pitchFamily="18" charset="0"/>
                      </a:rPr>
                      <m:t>)</m:t>
                    </m:r>
                  </m:oMath>
                </a14:m>
                <a:endParaRPr lang="en-GB" sz="1400" dirty="0">
                  <a:latin typeface="Raleway" pitchFamily="2" charset="77"/>
                </a:endParaRPr>
              </a:p>
              <a:p>
                <a:pPr marL="285750" indent="-285750">
                  <a:lnSpc>
                    <a:spcPct val="100000"/>
                  </a:lnSpc>
                  <a:spcAft>
                    <a:spcPts val="1600"/>
                  </a:spcAft>
                </a:pPr>
                <a:r>
                  <a:rPr lang="en-GB" sz="1400" dirty="0">
                    <a:latin typeface="Raleway" pitchFamily="2" charset="77"/>
                  </a:rPr>
                  <a:t>By induction: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Ξ</m:t>
                    </m:r>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𝜅</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𝑔</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𝛾</m:t>
                        </m:r>
                      </m:e>
                    </m:d>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𝐼</m:t>
                    </m:r>
                    <m:r>
                      <a:rPr lang="it-IT" sz="1400" b="0" i="1" smtClean="0">
                        <a:latin typeface="Cambria Math" panose="02040503050406030204" pitchFamily="18" charset="0"/>
                        <a:ea typeface="Cambria Math" panose="02040503050406030204" pitchFamily="18" charset="0"/>
                      </a:rPr>
                      <m:t>−</m:t>
                    </m:r>
                    <m:f>
                      <m:fPr>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1</m:t>
                        </m:r>
                      </m:num>
                      <m:den>
                        <m:r>
                          <a:rPr lang="it-IT" sz="1400" b="0" i="1" smtClean="0">
                            <a:latin typeface="Cambria Math" panose="02040503050406030204" pitchFamily="18" charset="0"/>
                            <a:ea typeface="Cambria Math" panose="02040503050406030204" pitchFamily="18" charset="0"/>
                          </a:rPr>
                          <m:t>𝑔</m:t>
                        </m:r>
                      </m:den>
                    </m:f>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𝐼</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𝑊</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𝑔</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𝜅</m:t>
                            </m:r>
                          </m:e>
                        </m:d>
                      </m:e>
                    </m:d>
                    <m:r>
                      <a:rPr lang="it-IT" sz="1400" b="0" i="1" smtClean="0">
                        <a:latin typeface="Cambria Math" panose="02040503050406030204" pitchFamily="18" charset="0"/>
                        <a:ea typeface="Cambria Math" panose="02040503050406030204" pitchFamily="18" charset="0"/>
                      </a:rPr>
                      <m:t>+</m:t>
                    </m:r>
                    <m:f>
                      <m:fPr>
                        <m:ctrlPr>
                          <a:rPr lang="it-IT" sz="1400" i="1">
                            <a:latin typeface="Cambria Math" panose="02040503050406030204" pitchFamily="18" charset="0"/>
                            <a:ea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1</m:t>
                        </m:r>
                      </m:num>
                      <m:den>
                        <m:r>
                          <a:rPr lang="it-IT" sz="1400" i="1">
                            <a:latin typeface="Cambria Math" panose="02040503050406030204" pitchFamily="18" charset="0"/>
                            <a:ea typeface="Cambria Math" panose="02040503050406030204" pitchFamily="18" charset="0"/>
                          </a:rPr>
                          <m:t>𝑔</m:t>
                        </m:r>
                      </m:den>
                    </m:f>
                    <m:sSup>
                      <m:sSupPr>
                        <m:ctrlPr>
                          <a:rPr lang="it-IT" sz="1400" i="1" smtClean="0">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𝐺</m:t>
                        </m:r>
                      </m:e>
                      <m:sup>
                        <m:r>
                          <a:rPr lang="it-IT" sz="1400" i="1" smtClean="0">
                            <a:latin typeface="Cambria Math" panose="02040503050406030204" pitchFamily="18" charset="0"/>
                            <a:ea typeface="Cambria Math" panose="02040503050406030204" pitchFamily="18" charset="0"/>
                          </a:rPr>
                          <m:t>𝛾</m:t>
                        </m:r>
                        <m:r>
                          <a:rPr lang="it-IT" sz="1400" b="0" i="1" smtClean="0">
                            <a:latin typeface="Cambria Math" panose="02040503050406030204" pitchFamily="18" charset="0"/>
                            <a:ea typeface="Cambria Math" panose="02040503050406030204" pitchFamily="18" charset="0"/>
                          </a:rPr>
                          <m:t>+1</m:t>
                        </m:r>
                      </m:sup>
                    </m:sSup>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𝐼</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𝐺</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𝑊</m:t>
                    </m:r>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𝑔</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𝜅</m:t>
                        </m:r>
                      </m:e>
                    </m:d>
                  </m:oMath>
                </a14:m>
                <a:endParaRPr lang="en-GB" sz="1400" dirty="0">
                  <a:latin typeface="Raleway" pitchFamily="2" charset="77"/>
                </a:endParaRPr>
              </a:p>
              <a:p>
                <a:pPr marL="285750" indent="-285750">
                  <a:lnSpc>
                    <a:spcPct val="100000"/>
                  </a:lnSpc>
                  <a:spcAft>
                    <a:spcPts val="1600"/>
                  </a:spcAft>
                </a:pP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3</m:t>
                        </m:r>
                      </m:e>
                      <m:sup>
                        <m:r>
                          <a:rPr lang="it-IT" sz="1400" b="0" i="1" smtClean="0">
                            <a:latin typeface="Cambria Math" panose="02040503050406030204" pitchFamily="18" charset="0"/>
                            <a:ea typeface="Cambria Math" panose="02040503050406030204" pitchFamily="18" charset="0"/>
                          </a:rPr>
                          <m:t>𝑟𝑑</m:t>
                        </m:r>
                      </m:sup>
                    </m:sSup>
                  </m:oMath>
                </a14:m>
                <a:r>
                  <a:rPr lang="en-GB" sz="1400" dirty="0">
                    <a:latin typeface="Raleway" pitchFamily="2" charset="77"/>
                  </a:rPr>
                  <a:t> result: </a:t>
                </a:r>
                <a14:m>
                  <m:oMath xmlns:m="http://schemas.openxmlformats.org/officeDocument/2006/math">
                    <m:r>
                      <a:rPr lang="it-IT" sz="1400" b="0" i="0" smtClean="0">
                        <a:latin typeface="Cambria Math" panose="02040503050406030204" pitchFamily="18" charset="0"/>
                        <a:ea typeface="Cambria Math" panose="02040503050406030204" pitchFamily="18" charset="0"/>
                      </a:rPr>
                      <m:t> </m:t>
                    </m:r>
                    <m:r>
                      <a:rPr lang="it-IT" sz="1400" i="1">
                        <a:latin typeface="Cambria Math" panose="02040503050406030204" pitchFamily="18" charset="0"/>
                        <a:ea typeface="Cambria Math" panose="02040503050406030204" pitchFamily="18" charset="0"/>
                      </a:rPr>
                      <m:t>𝜅</m:t>
                    </m:r>
                    <m:r>
                      <a:rPr lang="it-IT" sz="1400" b="0" i="1" smtClean="0">
                        <a:latin typeface="Cambria Math" panose="02040503050406030204" pitchFamily="18" charset="0"/>
                        <a:ea typeface="Cambria Math" panose="02040503050406030204" pitchFamily="18" charset="0"/>
                      </a:rPr>
                      <m:t>𝑔</m:t>
                    </m:r>
                    <m:r>
                      <a:rPr lang="it-IT" sz="1400" b="0" i="1" smtClean="0">
                        <a:latin typeface="Cambria Math" panose="02040503050406030204" pitchFamily="18" charset="0"/>
                        <a:ea typeface="Cambria Math" panose="02040503050406030204" pitchFamily="18" charset="0"/>
                      </a:rPr>
                      <m:t>≥1</m:t>
                    </m:r>
                    <m:r>
                      <a:rPr lang="en-GB" sz="1400" dirty="0">
                        <a:latin typeface="Cambria Math" panose="02040503050406030204" pitchFamily="18" charset="0"/>
                        <a:ea typeface="Cambria Math" panose="02040503050406030204" pitchFamily="18" charset="0"/>
                      </a:rPr>
                      <m:t>⇒</m:t>
                    </m:r>
                  </m:oMath>
                </a14:m>
                <a:r>
                  <a:rPr lang="en-GB" sz="1400" dirty="0">
                    <a:latin typeface="Raleway" pitchFamily="2" charset="77"/>
                  </a:rPr>
                  <a:t> </a:t>
                </a:r>
                <a14:m>
                  <m:oMath xmlns:m="http://schemas.openxmlformats.org/officeDocument/2006/math">
                    <m:r>
                      <a:rPr lang="it-IT" sz="1400" i="1">
                        <a:latin typeface="Cambria Math" panose="02040503050406030204" pitchFamily="18" charset="0"/>
                      </a:rPr>
                      <m:t>𝑉</m:t>
                    </m:r>
                    <m:d>
                      <m:dPr>
                        <m:ctrlPr>
                          <a:rPr lang="it-IT" sz="1400" i="1">
                            <a:latin typeface="Cambria Math" panose="02040503050406030204" pitchFamily="18" charset="0"/>
                          </a:rPr>
                        </m:ctrlPr>
                      </m:dPr>
                      <m:e>
                        <m:r>
                          <a:rPr lang="it-IT" sz="1400" i="1">
                            <a:latin typeface="Cambria Math" panose="02040503050406030204" pitchFamily="18" charset="0"/>
                          </a:rPr>
                          <m:t>𝑡</m:t>
                        </m:r>
                        <m:r>
                          <a:rPr lang="it-IT" sz="1400" i="1">
                            <a:latin typeface="Cambria Math" panose="02040503050406030204" pitchFamily="18" charset="0"/>
                          </a:rPr>
                          <m:t>,0</m:t>
                        </m:r>
                      </m:e>
                    </m:d>
                    <m:r>
                      <a:rPr lang="en-GB"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rPr>
                      <m:t>𝑢</m:t>
                    </m:r>
                    <m:d>
                      <m:dPr>
                        <m:ctrlPr>
                          <a:rPr lang="it-IT" sz="1400" i="1">
                            <a:latin typeface="Cambria Math" panose="02040503050406030204" pitchFamily="18" charset="0"/>
                          </a:rPr>
                        </m:ctrlPr>
                      </m:dPr>
                      <m:e>
                        <m:r>
                          <a:rPr lang="it-IT" sz="1400" i="1">
                            <a:latin typeface="Cambria Math" panose="02040503050406030204" pitchFamily="18" charset="0"/>
                          </a:rPr>
                          <m:t>𝑡</m:t>
                        </m:r>
                      </m:e>
                    </m:d>
                    <m:r>
                      <a:rPr lang="it-IT" sz="1400" b="0" i="1" smtClean="0">
                        <a:latin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𝛾</m:t>
                    </m:r>
                    <m:r>
                      <a:rPr lang="it-IT"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  </m:t>
                    </m:r>
                  </m:oMath>
                </a14:m>
                <a:endParaRPr lang="en-GB" sz="1400" dirty="0">
                  <a:latin typeface="Raleway" pitchFamily="2" charset="77"/>
                </a:endParaRPr>
              </a:p>
              <a:p>
                <a:pPr marL="285750" indent="-285750">
                  <a:spcAft>
                    <a:spcPts val="1600"/>
                  </a:spcAft>
                </a:pPr>
                <a:endParaRPr lang="en-GB" sz="1500" dirty="0">
                  <a:latin typeface="Raleway" pitchFamily="2" charset="77"/>
                </a:endParaRPr>
              </a:p>
              <a:p>
                <a:pPr marL="285750" indent="-285750">
                  <a:spcAft>
                    <a:spcPts val="1600"/>
                  </a:spcAft>
                </a:pPr>
                <a:endParaRPr lang="en-GB" sz="1500" dirty="0">
                  <a:latin typeface="Raleway" pitchFamily="2" charset="77"/>
                </a:endParaRP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49" y="1492265"/>
                <a:ext cx="7688701" cy="3257585"/>
              </a:xfrm>
              <a:prstGeom prst="rect">
                <a:avLst/>
              </a:prstGeom>
              <a:blipFill>
                <a:blip r:embed="rId3"/>
                <a:stretch>
                  <a:fillRect t="-7004"/>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10</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6" name="Google Shape;119;p11">
            <a:extLst>
              <a:ext uri="{FF2B5EF4-FFF2-40B4-BE49-F238E27FC236}">
                <a16:creationId xmlns:a16="http://schemas.microsoft.com/office/drawing/2014/main" id="{0B161508-0EA2-389A-FC1B-1CA50AE7079A}"/>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p11">
            <a:extLst>
              <a:ext uri="{FF2B5EF4-FFF2-40B4-BE49-F238E27FC236}">
                <a16:creationId xmlns:a16="http://schemas.microsoft.com/office/drawing/2014/main" id="{53C58969-9A71-ED5E-E7CC-166ED8B72671}"/>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2;p11">
            <a:extLst>
              <a:ext uri="{FF2B5EF4-FFF2-40B4-BE49-F238E27FC236}">
                <a16:creationId xmlns:a16="http://schemas.microsoft.com/office/drawing/2014/main" id="{BB25526A-7C6D-D14E-D89D-BF4D37FA7DD6}"/>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p11">
            <a:extLst>
              <a:ext uri="{FF2B5EF4-FFF2-40B4-BE49-F238E27FC236}">
                <a16:creationId xmlns:a16="http://schemas.microsoft.com/office/drawing/2014/main" id="{B3BB1A38-803A-744A-0385-886728A35ED8}"/>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Control estimation</a:t>
            </a:r>
            <a:endParaRPr sz="1800" dirty="0">
              <a:solidFill>
                <a:srgbClr val="66757C"/>
              </a:solidFill>
              <a:latin typeface="Raleway" pitchFamily="2" charset="77"/>
              <a:ea typeface="Catamaran"/>
              <a:cs typeface="Catamaran"/>
              <a:sym typeface="Catamaran"/>
            </a:endParaRPr>
          </a:p>
        </p:txBody>
      </p:sp>
      <p:sp>
        <p:nvSpPr>
          <p:cNvPr id="10" name="Google Shape;118;p11">
            <a:extLst>
              <a:ext uri="{FF2B5EF4-FFF2-40B4-BE49-F238E27FC236}">
                <a16:creationId xmlns:a16="http://schemas.microsoft.com/office/drawing/2014/main" id="{E76FFA6F-B10B-5B87-D29C-C580AC27BF53}"/>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016778"/>
                </a:solidFill>
                <a:latin typeface="Raleway" pitchFamily="2" charset="77"/>
                <a:ea typeface="Catamaran"/>
                <a:cs typeface="Catamaran"/>
                <a:sym typeface="Catamaran"/>
              </a:rPr>
              <a:t>Results</a:t>
            </a:r>
            <a:endParaRPr sz="1800" b="1" u="sng" dirty="0">
              <a:solidFill>
                <a:srgbClr val="016778"/>
              </a:solidFill>
              <a:latin typeface="Raleway" pitchFamily="2" charset="77"/>
              <a:ea typeface="Catamaran"/>
              <a:cs typeface="Catamaran"/>
              <a:sym typeface="Catamaran"/>
            </a:endParaRPr>
          </a:p>
        </p:txBody>
      </p:sp>
      <p:sp>
        <p:nvSpPr>
          <p:cNvPr id="2" name="CasellaDiTesto 1">
            <a:extLst>
              <a:ext uri="{FF2B5EF4-FFF2-40B4-BE49-F238E27FC236}">
                <a16:creationId xmlns:a16="http://schemas.microsoft.com/office/drawing/2014/main" id="{6B038404-3DF9-5A4C-C2E8-235862A1632C}"/>
              </a:ext>
            </a:extLst>
          </p:cNvPr>
          <p:cNvSpPr txBox="1"/>
          <p:nvPr/>
        </p:nvSpPr>
        <p:spPr>
          <a:xfrm>
            <a:off x="4515632" y="4231229"/>
            <a:ext cx="4020670" cy="307777"/>
          </a:xfrm>
          <a:prstGeom prst="rect">
            <a:avLst/>
          </a:prstGeom>
          <a:noFill/>
        </p:spPr>
        <p:txBody>
          <a:bodyPr wrap="square" rtlCol="0">
            <a:spAutoFit/>
          </a:bodyPr>
          <a:lstStyle/>
          <a:p>
            <a:r>
              <a:rPr lang="it-IT" dirty="0">
                <a:solidFill>
                  <a:srgbClr val="6E0918"/>
                </a:solidFill>
                <a:latin typeface="Raleway" pitchFamily="2" charset="77"/>
              </a:rPr>
              <a:t>Strong </a:t>
            </a:r>
            <a:r>
              <a:rPr lang="en-GB" dirty="0">
                <a:solidFill>
                  <a:srgbClr val="6E0918"/>
                </a:solidFill>
                <a:latin typeface="Raleway" pitchFamily="2" charset="77"/>
              </a:rPr>
              <a:t>result: bigger gamma-&gt; faster conv </a:t>
            </a:r>
          </a:p>
        </p:txBody>
      </p:sp>
    </p:spTree>
    <p:extLst>
      <p:ext uri="{BB962C8B-B14F-4D97-AF65-F5344CB8AC3E}">
        <p14:creationId xmlns:p14="http://schemas.microsoft.com/office/powerpoint/2010/main" val="135808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4" name="Immagine 3" descr="Immagine che contiene linea, Diagramma, testo, diagramma&#10;&#10;Descrizione generata automaticamente">
            <a:extLst>
              <a:ext uri="{FF2B5EF4-FFF2-40B4-BE49-F238E27FC236}">
                <a16:creationId xmlns:a16="http://schemas.microsoft.com/office/drawing/2014/main" id="{27811018-DEF7-0F47-2BBD-247C38338C2F}"/>
              </a:ext>
            </a:extLst>
          </p:cNvPr>
          <p:cNvPicPr>
            <a:picLocks noChangeAspect="1"/>
          </p:cNvPicPr>
          <p:nvPr/>
        </p:nvPicPr>
        <p:blipFill>
          <a:blip r:embed="rId3"/>
          <a:stretch>
            <a:fillRect/>
          </a:stretch>
        </p:blipFill>
        <p:spPr>
          <a:xfrm>
            <a:off x="574096" y="1505406"/>
            <a:ext cx="4399472" cy="2639683"/>
          </a:xfrm>
          <a:prstGeom prst="rect">
            <a:avLst/>
          </a:prstGeom>
        </p:spPr>
      </p:pic>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Simulation Results</a:t>
            </a:r>
            <a:endParaRPr dirty="0">
              <a:latin typeface="Raleway" pitchFamily="2" charset="77"/>
            </a:endParaRP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11</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pic>
        <p:nvPicPr>
          <p:cNvPr id="12" name="Immagine 11">
            <a:extLst>
              <a:ext uri="{FF2B5EF4-FFF2-40B4-BE49-F238E27FC236}">
                <a16:creationId xmlns:a16="http://schemas.microsoft.com/office/drawing/2014/main" id="{F49B70C8-F72F-7A60-45DF-1477FBC4ACBE}"/>
              </a:ext>
            </a:extLst>
          </p:cNvPr>
          <p:cNvPicPr>
            <a:picLocks noChangeAspect="1"/>
          </p:cNvPicPr>
          <p:nvPr/>
        </p:nvPicPr>
        <p:blipFill rotWithShape="1">
          <a:blip r:embed="rId4"/>
          <a:srcRect t="15596" r="3121"/>
          <a:stretch/>
        </p:blipFill>
        <p:spPr>
          <a:xfrm>
            <a:off x="0" y="4133461"/>
            <a:ext cx="1317906" cy="1009990"/>
          </a:xfrm>
          <a:prstGeom prst="rect">
            <a:avLst/>
          </a:prstGeom>
        </p:spPr>
      </p:pic>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4D2A2B31-850F-8B99-18D0-49810191D619}"/>
                  </a:ext>
                </a:extLst>
              </p:cNvPr>
              <p:cNvSpPr txBox="1"/>
              <p:nvPr/>
            </p:nvSpPr>
            <p:spPr>
              <a:xfrm>
                <a:off x="852357" y="4106056"/>
                <a:ext cx="4002800" cy="522451"/>
              </a:xfrm>
              <a:prstGeom prst="rect">
                <a:avLst/>
              </a:prstGeom>
              <a:noFill/>
            </p:spPr>
            <p:txBody>
              <a:bodyPr wrap="square" rtlCol="0">
                <a:spAutoFit/>
              </a:bodyPr>
              <a:lstStyle/>
              <a:p>
                <a:r>
                  <a:rPr lang="it-IT" sz="1100" b="1" dirty="0">
                    <a:solidFill>
                      <a:srgbClr val="6E0918"/>
                    </a:solidFill>
                  </a:rPr>
                  <a:t>Fig. 6</a:t>
                </a:r>
                <a:r>
                  <a:rPr lang="it-IT" sz="1100" dirty="0">
                    <a:solidFill>
                      <a:srgbClr val="6E0918"/>
                    </a:solidFill>
                  </a:rPr>
                  <a:t>:</a:t>
                </a:r>
                <a:r>
                  <a:rPr lang="en-GB" sz="1100" dirty="0">
                    <a:solidFill>
                      <a:srgbClr val="6E0918"/>
                    </a:solidFill>
                  </a:rPr>
                  <a:t> </a:t>
                </a:r>
                <a:r>
                  <a:rPr lang="en-GB" sz="1100" dirty="0"/>
                  <a:t>Standard Algorithm, by varying</a:t>
                </a:r>
                <a:r>
                  <a:rPr lang="en-GB" sz="1100" dirty="0">
                    <a:ea typeface="Cambria Math" panose="02040503050406030204" pitchFamily="18" charset="0"/>
                  </a:rPr>
                  <a:t> </a:t>
                </a:r>
                <a14:m>
                  <m:oMath xmlns:m="http://schemas.openxmlformats.org/officeDocument/2006/math">
                    <m:r>
                      <a:rPr lang="en-GB" sz="1100" i="1">
                        <a:latin typeface="Cambria Math" panose="02040503050406030204" pitchFamily="18" charset="0"/>
                        <a:ea typeface="Cambria Math" panose="02040503050406030204" pitchFamily="18" charset="0"/>
                      </a:rPr>
                      <m:t>𝜅</m:t>
                    </m:r>
                    <m:r>
                      <a:rPr lang="en-GB" sz="1100" b="0" i="0" smtClean="0">
                        <a:latin typeface="Cambria Math" panose="02040503050406030204" pitchFamily="18" charset="0"/>
                        <a:ea typeface="Cambria Math" panose="02040503050406030204" pitchFamily="18" charset="0"/>
                      </a:rPr>
                      <m:t>.</m:t>
                    </m:r>
                  </m:oMath>
                </a14:m>
                <a:r>
                  <a:rPr lang="en-GB" sz="1100" dirty="0"/>
                  <a:t> Convergence is ensured for values up to </a:t>
                </a:r>
                <a14:m>
                  <m:oMath xmlns:m="http://schemas.openxmlformats.org/officeDocument/2006/math">
                    <m:r>
                      <a:rPr lang="en-GB" sz="1100" i="1" smtClean="0">
                        <a:latin typeface="Cambria Math" panose="02040503050406030204" pitchFamily="18" charset="0"/>
                        <a:ea typeface="Cambria Math" panose="02040503050406030204" pitchFamily="18" charset="0"/>
                      </a:rPr>
                      <m:t>𝜅</m:t>
                    </m:r>
                    <m:r>
                      <a:rPr lang="en-GB" sz="1100" b="0" i="1" smtClean="0">
                        <a:latin typeface="Cambria Math" panose="02040503050406030204" pitchFamily="18" charset="0"/>
                        <a:ea typeface="Cambria Math" panose="02040503050406030204" pitchFamily="18" charset="0"/>
                      </a:rPr>
                      <m:t>=</m:t>
                    </m:r>
                    <m:f>
                      <m:fPr>
                        <m:ctrlPr>
                          <a:rPr lang="en-GB" sz="1100" b="0" i="1" smtClean="0">
                            <a:latin typeface="Cambria Math" panose="02040503050406030204" pitchFamily="18" charset="0"/>
                            <a:ea typeface="Cambria Math" panose="02040503050406030204" pitchFamily="18" charset="0"/>
                          </a:rPr>
                        </m:ctrlPr>
                      </m:fPr>
                      <m:num>
                        <m:r>
                          <a:rPr lang="en-GB" sz="1100" b="0" i="1" smtClean="0">
                            <a:latin typeface="Cambria Math" panose="02040503050406030204" pitchFamily="18" charset="0"/>
                            <a:ea typeface="Cambria Math" panose="02040503050406030204" pitchFamily="18" charset="0"/>
                          </a:rPr>
                          <m:t>1</m:t>
                        </m:r>
                      </m:num>
                      <m:den>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m:t>
                            </m:r>
                            <m:r>
                              <a:rPr lang="en-GB" sz="1100" b="0" i="1" smtClean="0">
                                <a:latin typeface="Cambria Math" panose="02040503050406030204" pitchFamily="18" charset="0"/>
                                <a:ea typeface="Cambria Math" panose="02040503050406030204" pitchFamily="18" charset="0"/>
                              </a:rPr>
                              <m:t>𝜆</m:t>
                            </m:r>
                          </m:e>
                          <m:sub>
                            <m:r>
                              <m:rPr>
                                <m:sty m:val="p"/>
                              </m:rPr>
                              <a:rPr lang="en-GB" sz="1100" b="0" i="0" smtClean="0">
                                <a:latin typeface="Cambria Math" panose="02040503050406030204" pitchFamily="18" charset="0"/>
                                <a:ea typeface="Cambria Math" panose="02040503050406030204" pitchFamily="18" charset="0"/>
                              </a:rPr>
                              <m:t>max</m:t>
                            </m:r>
                            <m:r>
                              <a:rPr lang="en-GB" sz="1100" b="0" i="1" smtClean="0">
                                <a:latin typeface="Cambria Math" panose="02040503050406030204" pitchFamily="18" charset="0"/>
                                <a:ea typeface="Cambria Math" panose="02040503050406030204" pitchFamily="18" charset="0"/>
                              </a:rPr>
                              <m:t>⁡</m:t>
                            </m:r>
                          </m:sub>
                        </m:sSub>
                        <m:r>
                          <a:rPr lang="en-GB" sz="1100" b="0" i="1" smtClean="0">
                            <a:latin typeface="Cambria Math" panose="02040503050406030204" pitchFamily="18" charset="0"/>
                            <a:ea typeface="Cambria Math" panose="02040503050406030204" pitchFamily="18" charset="0"/>
                          </a:rPr>
                          <m:t>|</m:t>
                        </m:r>
                      </m:den>
                    </m:f>
                    <m:r>
                      <a:rPr lang="en-GB" sz="1100" b="0" i="1" smtClean="0">
                        <a:latin typeface="Cambria Math" panose="02040503050406030204" pitchFamily="18" charset="0"/>
                        <a:ea typeface="Cambria Math" panose="02040503050406030204" pitchFamily="18" charset="0"/>
                      </a:rPr>
                      <m:t>≈</m:t>
                    </m:r>
                    <m:f>
                      <m:fPr>
                        <m:ctrlPr>
                          <a:rPr lang="en-GB" sz="1100" i="1">
                            <a:latin typeface="Cambria Math" panose="02040503050406030204" pitchFamily="18" charset="0"/>
                            <a:ea typeface="Cambria Math" panose="02040503050406030204" pitchFamily="18" charset="0"/>
                          </a:rPr>
                        </m:ctrlPr>
                      </m:fPr>
                      <m:num>
                        <m:r>
                          <a:rPr lang="en-GB" sz="1100" i="1">
                            <a:latin typeface="Cambria Math" panose="02040503050406030204" pitchFamily="18" charset="0"/>
                            <a:ea typeface="Cambria Math" panose="02040503050406030204" pitchFamily="18" charset="0"/>
                          </a:rPr>
                          <m:t>1</m:t>
                        </m:r>
                      </m:num>
                      <m:den>
                        <m:r>
                          <a:rPr lang="en-GB" sz="1100" b="0" i="1" smtClean="0">
                            <a:latin typeface="Cambria Math" panose="02040503050406030204" pitchFamily="18" charset="0"/>
                            <a:ea typeface="Cambria Math" panose="02040503050406030204" pitchFamily="18" charset="0"/>
                          </a:rPr>
                          <m:t>3..8022</m:t>
                        </m:r>
                      </m:den>
                    </m:f>
                    <m:r>
                      <a:rPr lang="en-GB" sz="1100" b="0" i="1" smtClean="0">
                        <a:latin typeface="Cambria Math" panose="02040503050406030204" pitchFamily="18" charset="0"/>
                        <a:ea typeface="Cambria Math" panose="02040503050406030204" pitchFamily="18" charset="0"/>
                      </a:rPr>
                      <m:t>=0.263</m:t>
                    </m:r>
                  </m:oMath>
                </a14:m>
                <a:endParaRPr lang="en-GB" sz="1100" dirty="0"/>
              </a:p>
            </p:txBody>
          </p:sp>
        </mc:Choice>
        <mc:Fallback>
          <p:sp>
            <p:nvSpPr>
              <p:cNvPr id="3" name="CasellaDiTesto 2">
                <a:extLst>
                  <a:ext uri="{FF2B5EF4-FFF2-40B4-BE49-F238E27FC236}">
                    <a16:creationId xmlns:a16="http://schemas.microsoft.com/office/drawing/2014/main" id="{4D2A2B31-850F-8B99-18D0-49810191D619}"/>
                  </a:ext>
                </a:extLst>
              </p:cNvPr>
              <p:cNvSpPr txBox="1">
                <a:spLocks noRot="1" noChangeAspect="1" noMove="1" noResize="1" noEditPoints="1" noAdjustHandles="1" noChangeArrowheads="1" noChangeShapeType="1" noTextEdit="1"/>
              </p:cNvSpPr>
              <p:nvPr/>
            </p:nvSpPr>
            <p:spPr>
              <a:xfrm>
                <a:off x="852357" y="4106056"/>
                <a:ext cx="4002800" cy="522451"/>
              </a:xfrm>
              <a:prstGeom prst="rect">
                <a:avLst/>
              </a:prstGeom>
              <a:blipFill>
                <a:blip r:embed="rId5"/>
                <a:stretch>
                  <a:fillRect b="-238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5536DD-C34C-E58D-247F-061544371685}"/>
                  </a:ext>
                </a:extLst>
              </p:cNvPr>
              <p:cNvSpPr txBox="1"/>
              <p:nvPr/>
            </p:nvSpPr>
            <p:spPr>
              <a:xfrm>
                <a:off x="5544000" y="4353431"/>
                <a:ext cx="2859994" cy="430887"/>
              </a:xfrm>
              <a:prstGeom prst="rect">
                <a:avLst/>
              </a:prstGeom>
              <a:noFill/>
            </p:spPr>
            <p:txBody>
              <a:bodyPr wrap="square" rtlCol="0">
                <a:spAutoFit/>
              </a:bodyPr>
              <a:lstStyle/>
              <a:p>
                <a:r>
                  <a:rPr lang="it-IT" sz="1100" b="1" dirty="0">
                    <a:solidFill>
                      <a:srgbClr val="6E0918"/>
                    </a:solidFill>
                  </a:rPr>
                  <a:t>Fig. 5</a:t>
                </a:r>
                <a:r>
                  <a:rPr lang="it-IT" sz="1100" dirty="0">
                    <a:solidFill>
                      <a:srgbClr val="6E0918"/>
                    </a:solidFill>
                  </a:rPr>
                  <a:t>: </a:t>
                </a:r>
                <a:r>
                  <a:rPr lang="en-GB" sz="1100" dirty="0"/>
                  <a:t>Strongly</a:t>
                </a:r>
                <a:r>
                  <a:rPr lang="it-IT" sz="1100" dirty="0"/>
                  <a:t> </a:t>
                </a:r>
                <a:r>
                  <a:rPr lang="en-GB" sz="1100" dirty="0"/>
                  <a:t>connected</a:t>
                </a:r>
                <a:r>
                  <a:rPr lang="it-IT" sz="1100" dirty="0"/>
                  <a:t> </a:t>
                </a:r>
                <a:r>
                  <a:rPr lang="en-GB" sz="1100" dirty="0"/>
                  <a:t>di-graph</a:t>
                </a:r>
                <a:r>
                  <a:rPr lang="it-IT" sz="1100" dirty="0"/>
                  <a:t> with </a:t>
                </a:r>
                <a14:m>
                  <m:oMath xmlns:m="http://schemas.openxmlformats.org/officeDocument/2006/math">
                    <m:r>
                      <a:rPr lang="it-IT" sz="1100" b="0" i="1" smtClean="0">
                        <a:latin typeface="Cambria Math" panose="02040503050406030204" pitchFamily="18" charset="0"/>
                      </a:rPr>
                      <m:t>𝑁</m:t>
                    </m:r>
                    <m:r>
                      <a:rPr lang="it-IT" sz="1100" b="0" i="1" smtClean="0">
                        <a:latin typeface="Cambria Math" panose="02040503050406030204" pitchFamily="18" charset="0"/>
                      </a:rPr>
                      <m:t>=20</m:t>
                    </m:r>
                  </m:oMath>
                </a14:m>
                <a:r>
                  <a:rPr lang="it-IT" sz="1100" dirty="0"/>
                  <a:t> agents and </a:t>
                </a:r>
                <a14:m>
                  <m:oMath xmlns:m="http://schemas.openxmlformats.org/officeDocument/2006/math">
                    <m:sSub>
                      <m:sSubPr>
                        <m:ctrlPr>
                          <a:rPr lang="it-IT" sz="1100" i="1" smtClean="0">
                            <a:latin typeface="Cambria Math" panose="02040503050406030204" pitchFamily="18" charset="0"/>
                          </a:rPr>
                        </m:ctrlPr>
                      </m:sSubPr>
                      <m:e>
                        <m:r>
                          <a:rPr lang="it-IT" sz="1100" i="1" smtClean="0">
                            <a:latin typeface="Cambria Math" panose="02040503050406030204" pitchFamily="18" charset="0"/>
                            <a:ea typeface="Cambria Math" panose="02040503050406030204" pitchFamily="18" charset="0"/>
                          </a:rPr>
                          <m:t>𝜆</m:t>
                        </m:r>
                      </m:e>
                      <m:sub>
                        <m:r>
                          <a:rPr lang="it-IT" sz="1100" b="0" i="1" smtClean="0">
                            <a:latin typeface="Cambria Math" panose="02040503050406030204" pitchFamily="18" charset="0"/>
                          </a:rPr>
                          <m:t>𝑚𝑎𝑥</m:t>
                        </m:r>
                      </m:sub>
                    </m:sSub>
                    <m:r>
                      <a:rPr lang="it-IT" sz="1100" i="1">
                        <a:latin typeface="Cambria Math" panose="02040503050406030204" pitchFamily="18" charset="0"/>
                      </a:rPr>
                      <m:t>=</m:t>
                    </m:r>
                    <m:r>
                      <a:rPr lang="it-IT" sz="1100" b="0" i="1" smtClean="0">
                        <a:latin typeface="Cambria Math" panose="02040503050406030204" pitchFamily="18" charset="0"/>
                      </a:rPr>
                      <m:t>3.8001+0.12</m:t>
                    </m:r>
                    <m:r>
                      <a:rPr lang="it-IT" sz="1100" b="0" i="1" smtClean="0">
                        <a:latin typeface="Cambria Math" panose="02040503050406030204" pitchFamily="18" charset="0"/>
                      </a:rPr>
                      <m:t>𝑗</m:t>
                    </m:r>
                  </m:oMath>
                </a14:m>
                <a:r>
                  <a:rPr lang="it-IT" sz="1100" dirty="0"/>
                  <a:t> </a:t>
                </a:r>
              </a:p>
            </p:txBody>
          </p:sp>
        </mc:Choice>
        <mc:Fallback>
          <p:sp>
            <p:nvSpPr>
              <p:cNvPr id="5" name="CasellaDiTesto 4">
                <a:extLst>
                  <a:ext uri="{FF2B5EF4-FFF2-40B4-BE49-F238E27FC236}">
                    <a16:creationId xmlns:a16="http://schemas.microsoft.com/office/drawing/2014/main" id="{D75536DD-C34C-E58D-247F-061544371685}"/>
                  </a:ext>
                </a:extLst>
              </p:cNvPr>
              <p:cNvSpPr txBox="1">
                <a:spLocks noRot="1" noChangeAspect="1" noMove="1" noResize="1" noEditPoints="1" noAdjustHandles="1" noChangeArrowheads="1" noChangeShapeType="1" noTextEdit="1"/>
              </p:cNvSpPr>
              <p:nvPr/>
            </p:nvSpPr>
            <p:spPr>
              <a:xfrm>
                <a:off x="5544000" y="4353431"/>
                <a:ext cx="2859994" cy="430887"/>
              </a:xfrm>
              <a:prstGeom prst="rect">
                <a:avLst/>
              </a:prstGeom>
              <a:blipFill>
                <a:blip r:embed="rId6"/>
                <a:stretch>
                  <a:fillRect b="-11429"/>
                </a:stretch>
              </a:blipFill>
            </p:spPr>
            <p:txBody>
              <a:bodyPr/>
              <a:lstStyle/>
              <a:p>
                <a:r>
                  <a:rPr lang="en-GB">
                    <a:noFill/>
                  </a:rPr>
                  <a:t> </a:t>
                </a:r>
              </a:p>
            </p:txBody>
          </p:sp>
        </mc:Fallback>
      </mc:AlternateContent>
      <p:pic>
        <p:nvPicPr>
          <p:cNvPr id="7" name="Immagine 6" descr="Immagine che contiene cerchio, linea, Simmetria, arte&#10;&#10;Descrizione generata automaticamente">
            <a:extLst>
              <a:ext uri="{FF2B5EF4-FFF2-40B4-BE49-F238E27FC236}">
                <a16:creationId xmlns:a16="http://schemas.microsoft.com/office/drawing/2014/main" id="{1A80672B-3D9E-6D8B-2AC0-76DFE8EACAB3}"/>
              </a:ext>
            </a:extLst>
          </p:cNvPr>
          <p:cNvPicPr>
            <a:picLocks noChangeAspect="1"/>
          </p:cNvPicPr>
          <p:nvPr/>
        </p:nvPicPr>
        <p:blipFill rotWithShape="1">
          <a:blip r:embed="rId7"/>
          <a:srcRect l="4379" t="2235" r="3983" b="4014"/>
          <a:stretch/>
        </p:blipFill>
        <p:spPr>
          <a:xfrm>
            <a:off x="5436036" y="526569"/>
            <a:ext cx="2546132" cy="1953609"/>
          </a:xfrm>
          <a:prstGeom prst="rect">
            <a:avLst/>
          </a:prstGeom>
        </p:spPr>
      </p:pic>
      <p:pic>
        <p:nvPicPr>
          <p:cNvPr id="11" name="Immagine 10" descr="Immagine che contiene testo, diagramma, linea, numero&#10;&#10;Descrizione generata automaticamente">
            <a:extLst>
              <a:ext uri="{FF2B5EF4-FFF2-40B4-BE49-F238E27FC236}">
                <a16:creationId xmlns:a16="http://schemas.microsoft.com/office/drawing/2014/main" id="{FFB4D4A1-EF0A-0B82-5D88-7EE15976B8F8}"/>
              </a:ext>
            </a:extLst>
          </p:cNvPr>
          <p:cNvPicPr>
            <a:picLocks noChangeAspect="1"/>
          </p:cNvPicPr>
          <p:nvPr/>
        </p:nvPicPr>
        <p:blipFill rotWithShape="1">
          <a:blip r:embed="rId8"/>
          <a:srcRect l="2885" t="8853" r="5973"/>
          <a:stretch/>
        </p:blipFill>
        <p:spPr>
          <a:xfrm>
            <a:off x="5261197" y="2540302"/>
            <a:ext cx="3030446" cy="1818347"/>
          </a:xfrm>
          <a:prstGeom prst="rect">
            <a:avLst/>
          </a:prstGeom>
        </p:spPr>
      </p:pic>
      <p:sp>
        <p:nvSpPr>
          <p:cNvPr id="13" name="Ovale 12">
            <a:extLst>
              <a:ext uri="{FF2B5EF4-FFF2-40B4-BE49-F238E27FC236}">
                <a16:creationId xmlns:a16="http://schemas.microsoft.com/office/drawing/2014/main" id="{C91A9F51-D815-2013-CDB5-61A495ED297C}"/>
              </a:ext>
            </a:extLst>
          </p:cNvPr>
          <p:cNvSpPr/>
          <p:nvPr/>
        </p:nvSpPr>
        <p:spPr>
          <a:xfrm>
            <a:off x="3995612" y="2540302"/>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71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Simulation Results</a:t>
            </a:r>
            <a:endParaRPr dirty="0">
              <a:latin typeface="Raleway" pitchFamily="2" charset="77"/>
            </a:endParaRP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12</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pic>
        <p:nvPicPr>
          <p:cNvPr id="12" name="Immagine 11">
            <a:extLst>
              <a:ext uri="{FF2B5EF4-FFF2-40B4-BE49-F238E27FC236}">
                <a16:creationId xmlns:a16="http://schemas.microsoft.com/office/drawing/2014/main" id="{F49B70C8-F72F-7A60-45DF-1477FBC4ACBE}"/>
              </a:ext>
            </a:extLst>
          </p:cNvPr>
          <p:cNvPicPr>
            <a:picLocks noChangeAspect="1"/>
          </p:cNvPicPr>
          <p:nvPr/>
        </p:nvPicPr>
        <p:blipFill rotWithShape="1">
          <a:blip r:embed="rId3"/>
          <a:srcRect t="15596" r="3121"/>
          <a:stretch/>
        </p:blipFill>
        <p:spPr>
          <a:xfrm>
            <a:off x="0" y="4133461"/>
            <a:ext cx="1317906" cy="1009990"/>
          </a:xfrm>
          <a:prstGeom prst="rect">
            <a:avLst/>
          </a:prstGeom>
        </p:spPr>
      </p:pic>
      <p:pic>
        <p:nvPicPr>
          <p:cNvPr id="14" name="Immagine 13" descr="Immagine che contiene linea, diagramma, Diagramma, testo&#10;&#10;Descrizione generata automaticamente">
            <a:extLst>
              <a:ext uri="{FF2B5EF4-FFF2-40B4-BE49-F238E27FC236}">
                <a16:creationId xmlns:a16="http://schemas.microsoft.com/office/drawing/2014/main" id="{7443D047-2C17-F12B-21BE-53540052BE19}"/>
              </a:ext>
            </a:extLst>
          </p:cNvPr>
          <p:cNvPicPr>
            <a:picLocks noChangeAspect="1"/>
          </p:cNvPicPr>
          <p:nvPr/>
        </p:nvPicPr>
        <p:blipFill>
          <a:blip r:embed="rId4"/>
          <a:stretch>
            <a:fillRect/>
          </a:stretch>
        </p:blipFill>
        <p:spPr>
          <a:xfrm>
            <a:off x="369718" y="1601836"/>
            <a:ext cx="4557386" cy="2734431"/>
          </a:xfrm>
          <a:prstGeom prst="rect">
            <a:avLst/>
          </a:prstGeom>
        </p:spPr>
      </p:pic>
      <p:pic>
        <p:nvPicPr>
          <p:cNvPr id="16" name="Immagine 15" descr="Immagine che contiene testo, linea, Diagramma, diagramma&#10;&#10;Descrizione generata automaticamente">
            <a:extLst>
              <a:ext uri="{FF2B5EF4-FFF2-40B4-BE49-F238E27FC236}">
                <a16:creationId xmlns:a16="http://schemas.microsoft.com/office/drawing/2014/main" id="{D088C501-3217-0988-1F62-FED293D5C5E0}"/>
              </a:ext>
            </a:extLst>
          </p:cNvPr>
          <p:cNvPicPr>
            <a:picLocks noChangeAspect="1"/>
          </p:cNvPicPr>
          <p:nvPr/>
        </p:nvPicPr>
        <p:blipFill>
          <a:blip r:embed="rId5"/>
          <a:stretch>
            <a:fillRect/>
          </a:stretch>
        </p:blipFill>
        <p:spPr>
          <a:xfrm>
            <a:off x="4995902" y="807233"/>
            <a:ext cx="3921149" cy="3529034"/>
          </a:xfrm>
          <a:prstGeom prst="rect">
            <a:avLst/>
          </a:prstGeom>
        </p:spPr>
      </p:pic>
      <mc:AlternateContent xmlns:mc="http://schemas.openxmlformats.org/markup-compatibility/2006">
        <mc:Choice xmlns:a14="http://schemas.microsoft.com/office/drawing/2010/main" Requires="a14">
          <p:sp>
            <p:nvSpPr>
              <p:cNvPr id="18" name="CasellaDiTesto 17">
                <a:extLst>
                  <a:ext uri="{FF2B5EF4-FFF2-40B4-BE49-F238E27FC236}">
                    <a16:creationId xmlns:a16="http://schemas.microsoft.com/office/drawing/2014/main" id="{DFC33AAD-EBD5-B6B0-DF18-F89427381945}"/>
                  </a:ext>
                </a:extLst>
              </p:cNvPr>
              <p:cNvSpPr txBox="1"/>
              <p:nvPr/>
            </p:nvSpPr>
            <p:spPr>
              <a:xfrm>
                <a:off x="1317906" y="4355907"/>
                <a:ext cx="3186675" cy="415498"/>
              </a:xfrm>
              <a:prstGeom prst="rect">
                <a:avLst/>
              </a:prstGeom>
              <a:noFill/>
            </p:spPr>
            <p:txBody>
              <a:bodyPr wrap="square" rtlCol="0">
                <a:spAutoFit/>
              </a:bodyPr>
              <a:lstStyle/>
              <a:p>
                <a:r>
                  <a:rPr lang="it-IT" sz="1050" b="1" dirty="0">
                    <a:solidFill>
                      <a:srgbClr val="6E0918"/>
                    </a:solidFill>
                  </a:rPr>
                  <a:t>Fig. 8</a:t>
                </a:r>
                <a:r>
                  <a:rPr lang="it-IT" sz="1050" dirty="0">
                    <a:solidFill>
                      <a:srgbClr val="6E0918"/>
                    </a:solidFill>
                  </a:rPr>
                  <a:t>: </a:t>
                </a:r>
                <a:r>
                  <a:rPr lang="it-IT" sz="1050" dirty="0"/>
                  <a:t>Distributed </a:t>
                </a:r>
                <a:r>
                  <a:rPr lang="it-IT" sz="1050" dirty="0" err="1"/>
                  <a:t>Algorithm</a:t>
                </a:r>
                <a:r>
                  <a:rPr lang="it-IT" sz="1050" dirty="0"/>
                  <a:t> </a:t>
                </a:r>
                <a:r>
                  <a:rPr lang="it-IT" sz="1050" dirty="0" err="1"/>
                  <a:t>executions</a:t>
                </a:r>
                <a:r>
                  <a:rPr lang="it-IT" sz="1050" dirty="0"/>
                  <a:t> by </a:t>
                </a:r>
                <a:r>
                  <a:rPr lang="it-IT" sz="1050" dirty="0" err="1"/>
                  <a:t>varying</a:t>
                </a:r>
                <a:r>
                  <a:rPr lang="it-IT" sz="1050" dirty="0"/>
                  <a:t> </a:t>
                </a:r>
                <a:r>
                  <a:rPr lang="it-IT" sz="1050" dirty="0" err="1"/>
                  <a:t>parameter</a:t>
                </a:r>
                <a:r>
                  <a:rPr lang="it-IT" sz="1050" dirty="0"/>
                  <a:t> </a:t>
                </a:r>
                <a14:m>
                  <m:oMath xmlns:m="http://schemas.openxmlformats.org/officeDocument/2006/math">
                    <m:r>
                      <a:rPr lang="it-IT" sz="1050" i="1" smtClean="0">
                        <a:latin typeface="Cambria Math" panose="02040503050406030204" pitchFamily="18" charset="0"/>
                        <a:ea typeface="Cambria Math" panose="02040503050406030204" pitchFamily="18" charset="0"/>
                      </a:rPr>
                      <m:t>𝛾</m:t>
                    </m:r>
                  </m:oMath>
                </a14:m>
                <a:r>
                  <a:rPr lang="it-IT" sz="1050" dirty="0"/>
                  <a:t>, with </a:t>
                </a:r>
                <a:r>
                  <a:rPr lang="it-IT" sz="1050" dirty="0" err="1"/>
                  <a:t>fixed</a:t>
                </a:r>
                <a:r>
                  <a:rPr lang="it-IT" sz="1050" dirty="0"/>
                  <a:t> </a:t>
                </a:r>
                <a14:m>
                  <m:oMath xmlns:m="http://schemas.openxmlformats.org/officeDocument/2006/math">
                    <m:r>
                      <a:rPr lang="it-IT" sz="1050" i="1">
                        <a:latin typeface="Cambria Math" panose="02040503050406030204" pitchFamily="18" charset="0"/>
                        <a:ea typeface="Cambria Math" panose="02040503050406030204" pitchFamily="18" charset="0"/>
                      </a:rPr>
                      <m:t>𝜅</m:t>
                    </m:r>
                    <m:r>
                      <a:rPr lang="it-IT" sz="1050" i="1">
                        <a:latin typeface="Cambria Math" panose="02040503050406030204" pitchFamily="18" charset="0"/>
                      </a:rPr>
                      <m:t>=20</m:t>
                    </m:r>
                  </m:oMath>
                </a14:m>
                <a:r>
                  <a:rPr lang="it-IT" sz="1050" dirty="0"/>
                  <a:t> and </a:t>
                </a:r>
                <a14:m>
                  <m:oMath xmlns:m="http://schemas.openxmlformats.org/officeDocument/2006/math">
                    <m:r>
                      <a:rPr lang="it-IT" sz="1050" i="1">
                        <a:latin typeface="Cambria Math" panose="02040503050406030204" pitchFamily="18" charset="0"/>
                      </a:rPr>
                      <m:t>𝑔</m:t>
                    </m:r>
                    <m:r>
                      <a:rPr lang="it-IT" sz="1050" b="0" i="1" smtClean="0">
                        <a:latin typeface="Cambria Math" panose="02040503050406030204" pitchFamily="18" charset="0"/>
                      </a:rPr>
                      <m:t>=1</m:t>
                    </m:r>
                  </m:oMath>
                </a14:m>
                <a:r>
                  <a:rPr lang="it-IT" sz="1050" dirty="0"/>
                  <a:t> </a:t>
                </a:r>
              </a:p>
            </p:txBody>
          </p:sp>
        </mc:Choice>
        <mc:Fallback>
          <p:sp>
            <p:nvSpPr>
              <p:cNvPr id="18" name="CasellaDiTesto 17">
                <a:extLst>
                  <a:ext uri="{FF2B5EF4-FFF2-40B4-BE49-F238E27FC236}">
                    <a16:creationId xmlns:a16="http://schemas.microsoft.com/office/drawing/2014/main" id="{DFC33AAD-EBD5-B6B0-DF18-F89427381945}"/>
                  </a:ext>
                </a:extLst>
              </p:cNvPr>
              <p:cNvSpPr txBox="1">
                <a:spLocks noRot="1" noChangeAspect="1" noMove="1" noResize="1" noEditPoints="1" noAdjustHandles="1" noChangeArrowheads="1" noChangeShapeType="1" noTextEdit="1"/>
              </p:cNvSpPr>
              <p:nvPr/>
            </p:nvSpPr>
            <p:spPr>
              <a:xfrm>
                <a:off x="1317906" y="4355907"/>
                <a:ext cx="3186675" cy="415498"/>
              </a:xfrm>
              <a:prstGeom prst="rect">
                <a:avLst/>
              </a:prstGeom>
              <a:blipFill>
                <a:blip r:embed="rId6"/>
                <a:stretch>
                  <a:fillRect b="-90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02F5D594-B0C2-301C-8D88-D1DD3C30E5E7}"/>
                  </a:ext>
                </a:extLst>
              </p:cNvPr>
              <p:cNvSpPr txBox="1"/>
              <p:nvPr/>
            </p:nvSpPr>
            <p:spPr>
              <a:xfrm>
                <a:off x="5861677" y="4348213"/>
                <a:ext cx="2674625" cy="430887"/>
              </a:xfrm>
              <a:prstGeom prst="rect">
                <a:avLst/>
              </a:prstGeom>
              <a:noFill/>
            </p:spPr>
            <p:txBody>
              <a:bodyPr wrap="square" rtlCol="0">
                <a:spAutoFit/>
              </a:bodyPr>
              <a:lstStyle/>
              <a:p>
                <a:r>
                  <a:rPr lang="it-IT" sz="1100" b="1" dirty="0">
                    <a:solidFill>
                      <a:srgbClr val="6E0918"/>
                    </a:solidFill>
                  </a:rPr>
                  <a:t>Fig. 7</a:t>
                </a:r>
                <a:r>
                  <a:rPr lang="it-IT" sz="1100" dirty="0">
                    <a:solidFill>
                      <a:srgbClr val="6E0918"/>
                    </a:solidFill>
                  </a:rPr>
                  <a:t>: </a:t>
                </a:r>
                <a:r>
                  <a:rPr lang="it-IT" sz="1100" dirty="0" err="1"/>
                  <a:t>Centralized</a:t>
                </a:r>
                <a:r>
                  <a:rPr lang="it-IT" sz="1100" dirty="0"/>
                  <a:t> </a:t>
                </a:r>
                <a:r>
                  <a:rPr lang="it-IT" sz="1100" dirty="0" err="1"/>
                  <a:t>Algorithm</a:t>
                </a:r>
                <a:r>
                  <a:rPr lang="it-IT" sz="1100" dirty="0"/>
                  <a:t> by </a:t>
                </a:r>
                <a:r>
                  <a:rPr lang="it-IT" sz="1100" dirty="0" err="1"/>
                  <a:t>varying</a:t>
                </a:r>
                <a:r>
                  <a:rPr lang="it-IT" sz="1100" dirty="0"/>
                  <a:t> </a:t>
                </a:r>
                <a:r>
                  <a:rPr lang="it-IT" sz="1100" dirty="0" err="1"/>
                  <a:t>parameter</a:t>
                </a:r>
                <a:r>
                  <a:rPr lang="it-IT" sz="1100" dirty="0"/>
                  <a:t> </a:t>
                </a:r>
                <a14:m>
                  <m:oMath xmlns:m="http://schemas.openxmlformats.org/officeDocument/2006/math">
                    <m:r>
                      <a:rPr lang="it-IT" sz="1100" b="0" i="1" smtClean="0">
                        <a:latin typeface="Cambria Math" panose="02040503050406030204" pitchFamily="18" charset="0"/>
                      </a:rPr>
                      <m:t>𝑔</m:t>
                    </m:r>
                  </m:oMath>
                </a14:m>
                <a:r>
                  <a:rPr lang="it-IT" sz="1100" dirty="0"/>
                  <a:t>, with </a:t>
                </a:r>
                <a:r>
                  <a:rPr lang="it-IT" sz="1100" dirty="0" err="1"/>
                  <a:t>fixed</a:t>
                </a:r>
                <a:r>
                  <a:rPr lang="it-IT" sz="1100" dirty="0"/>
                  <a:t> </a:t>
                </a:r>
                <a14:m>
                  <m:oMath xmlns:m="http://schemas.openxmlformats.org/officeDocument/2006/math">
                    <m:r>
                      <a:rPr lang="it-IT" sz="1100" i="1">
                        <a:latin typeface="Cambria Math" panose="02040503050406030204" pitchFamily="18" charset="0"/>
                        <a:ea typeface="Cambria Math" panose="02040503050406030204" pitchFamily="18" charset="0"/>
                      </a:rPr>
                      <m:t>𝜅</m:t>
                    </m:r>
                    <m:r>
                      <a:rPr lang="it-IT" sz="1100" i="1">
                        <a:latin typeface="Cambria Math" panose="02040503050406030204" pitchFamily="18" charset="0"/>
                      </a:rPr>
                      <m:t>=20</m:t>
                    </m:r>
                  </m:oMath>
                </a14:m>
                <a:r>
                  <a:rPr lang="it-IT" sz="1100" dirty="0"/>
                  <a:t> </a:t>
                </a:r>
              </a:p>
            </p:txBody>
          </p:sp>
        </mc:Choice>
        <mc:Fallback xmlns="">
          <p:sp>
            <p:nvSpPr>
              <p:cNvPr id="20" name="CasellaDiTesto 19">
                <a:extLst>
                  <a:ext uri="{FF2B5EF4-FFF2-40B4-BE49-F238E27FC236}">
                    <a16:creationId xmlns:a16="http://schemas.microsoft.com/office/drawing/2014/main" id="{02F5D594-B0C2-301C-8D88-D1DD3C30E5E7}"/>
                  </a:ext>
                </a:extLst>
              </p:cNvPr>
              <p:cNvSpPr txBox="1">
                <a:spLocks noRot="1" noChangeAspect="1" noMove="1" noResize="1" noEditPoints="1" noAdjustHandles="1" noChangeArrowheads="1" noChangeShapeType="1" noTextEdit="1"/>
              </p:cNvSpPr>
              <p:nvPr/>
            </p:nvSpPr>
            <p:spPr>
              <a:xfrm>
                <a:off x="5861677" y="4348213"/>
                <a:ext cx="2674625" cy="430887"/>
              </a:xfrm>
              <a:prstGeom prst="rect">
                <a:avLst/>
              </a:prstGeom>
              <a:blipFill>
                <a:blip r:embed="rId7"/>
                <a:stretch>
                  <a:fillRect b="-8571"/>
                </a:stretch>
              </a:blipFill>
            </p:spPr>
            <p:txBody>
              <a:bodyPr/>
              <a:lstStyle/>
              <a:p>
                <a:r>
                  <a:rPr lang="en-GB">
                    <a:noFill/>
                  </a:rPr>
                  <a:t> </a:t>
                </a:r>
              </a:p>
            </p:txBody>
          </p:sp>
        </mc:Fallback>
      </mc:AlternateContent>
      <p:sp>
        <p:nvSpPr>
          <p:cNvPr id="35" name="Ovale 34">
            <a:extLst>
              <a:ext uri="{FF2B5EF4-FFF2-40B4-BE49-F238E27FC236}">
                <a16:creationId xmlns:a16="http://schemas.microsoft.com/office/drawing/2014/main" id="{7EE17D32-F45F-77ED-B0DD-74DACD99D503}"/>
              </a:ext>
            </a:extLst>
          </p:cNvPr>
          <p:cNvSpPr/>
          <p:nvPr/>
        </p:nvSpPr>
        <p:spPr>
          <a:xfrm>
            <a:off x="8118000" y="1717200"/>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e 35">
            <a:extLst>
              <a:ext uri="{FF2B5EF4-FFF2-40B4-BE49-F238E27FC236}">
                <a16:creationId xmlns:a16="http://schemas.microsoft.com/office/drawing/2014/main" id="{755EB811-46AD-7BB9-3735-1F330AD690E4}"/>
              </a:ext>
            </a:extLst>
          </p:cNvPr>
          <p:cNvSpPr/>
          <p:nvPr/>
        </p:nvSpPr>
        <p:spPr>
          <a:xfrm>
            <a:off x="2288589" y="4015049"/>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e 36">
            <a:extLst>
              <a:ext uri="{FF2B5EF4-FFF2-40B4-BE49-F238E27FC236}">
                <a16:creationId xmlns:a16="http://schemas.microsoft.com/office/drawing/2014/main" id="{E07B619F-856F-1C96-1F6C-9FF5EBB1FD0D}"/>
              </a:ext>
            </a:extLst>
          </p:cNvPr>
          <p:cNvSpPr/>
          <p:nvPr/>
        </p:nvSpPr>
        <p:spPr>
          <a:xfrm>
            <a:off x="3523340" y="2689200"/>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e 37">
            <a:extLst>
              <a:ext uri="{FF2B5EF4-FFF2-40B4-BE49-F238E27FC236}">
                <a16:creationId xmlns:a16="http://schemas.microsoft.com/office/drawing/2014/main" id="{39C0C4B4-1393-1931-C87B-4023B2AC1295}"/>
              </a:ext>
            </a:extLst>
          </p:cNvPr>
          <p:cNvSpPr/>
          <p:nvPr/>
        </p:nvSpPr>
        <p:spPr>
          <a:xfrm>
            <a:off x="6624000" y="4032000"/>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e 38">
            <a:extLst>
              <a:ext uri="{FF2B5EF4-FFF2-40B4-BE49-F238E27FC236}">
                <a16:creationId xmlns:a16="http://schemas.microsoft.com/office/drawing/2014/main" id="{39101A6C-7C33-9590-05E1-22BD7DE25EB0}"/>
              </a:ext>
            </a:extLst>
          </p:cNvPr>
          <p:cNvSpPr/>
          <p:nvPr/>
        </p:nvSpPr>
        <p:spPr>
          <a:xfrm>
            <a:off x="7650000" y="2894128"/>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008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Conclusions and future work</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492265"/>
                <a:ext cx="7688700" cy="3111049"/>
              </a:xfrm>
              <a:prstGeom prst="rect">
                <a:avLst/>
              </a:prstGeom>
            </p:spPr>
            <p:txBody>
              <a:bodyPr spcFirstLastPara="1" wrap="square" lIns="91425" tIns="91425" rIns="91425" bIns="91425" anchor="t" anchorCtr="0">
                <a:noAutofit/>
              </a:bodyPr>
              <a:lstStyle/>
              <a:p>
                <a:pPr marL="285750" indent="-285750">
                  <a:spcAft>
                    <a:spcPts val="1600"/>
                  </a:spcAft>
                </a:pPr>
                <a:r>
                  <a:rPr lang="en-GB" sz="1500" dirty="0">
                    <a:latin typeface="Raleway" pitchFamily="2" charset="77"/>
                  </a:rPr>
                  <a:t>Finite time convergence in discrete domain</a:t>
                </a:r>
              </a:p>
              <a:p>
                <a:pPr marL="285750" indent="-285750">
                  <a:spcAft>
                    <a:spcPts val="1600"/>
                  </a:spcAft>
                </a:pPr>
                <a:r>
                  <a:rPr lang="en-GB" sz="1500" dirty="0">
                    <a:latin typeface="Raleway" pitchFamily="2" charset="77"/>
                  </a:rPr>
                  <a:t>Topology-independent distributed approach</a:t>
                </a:r>
              </a:p>
              <a:p>
                <a:pPr marL="285750" indent="-285750">
                  <a:spcAft>
                    <a:spcPts val="1600"/>
                  </a:spcAft>
                </a:pPr>
                <a:r>
                  <a:rPr lang="en-GB" sz="1500" dirty="0">
                    <a:latin typeface="Raleway" pitchFamily="2" charset="77"/>
                  </a:rPr>
                  <a:t>Reduced delays of information exchange</a:t>
                </a:r>
              </a:p>
              <a:p>
                <a:pPr marL="285750" indent="-285750">
                  <a:spcAft>
                    <a:spcPts val="1600"/>
                  </a:spcAft>
                </a:pPr>
                <a:r>
                  <a:rPr lang="en-GB" sz="1500" dirty="0">
                    <a:latin typeface="Raleway" pitchFamily="2" charset="77"/>
                  </a:rPr>
                  <a:t>Application in my Master Thesis:</a:t>
                </a:r>
              </a:p>
              <a:p>
                <a:pPr marL="742950" lvl="1" indent="-285750">
                  <a:spcBef>
                    <a:spcPts val="400"/>
                  </a:spcBef>
                  <a:spcAft>
                    <a:spcPts val="1600"/>
                  </a:spcAft>
                </a:pPr>
                <a:r>
                  <a:rPr lang="en-GB" sz="1300" dirty="0">
                    <a:latin typeface="Raleway" pitchFamily="2" charset="77"/>
                  </a:rPr>
                  <a:t>Estimation of Lyapunov functions for complex systems with Physics-Informed Neural Networks (PINNs)</a:t>
                </a:r>
              </a:p>
              <a:p>
                <a:pPr marL="742950" lvl="1" indent="-285750">
                  <a:lnSpc>
                    <a:spcPct val="100000"/>
                  </a:lnSpc>
                  <a:spcBef>
                    <a:spcPts val="400"/>
                  </a:spcBef>
                  <a:spcAft>
                    <a:spcPts val="400"/>
                  </a:spcAft>
                </a:pPr>
                <a:r>
                  <a:rPr lang="en-GB" sz="1300" dirty="0">
                    <a:latin typeface="Raleway" pitchFamily="2" charset="77"/>
                  </a:rPr>
                  <a:t>Development of a Continuous Domain-based approach</a:t>
                </a:r>
                <a:r>
                  <a:rPr lang="it" sz="1400" dirty="0">
                    <a:ea typeface="Cambria Math" panose="02040503050406030204" pitchFamily="18" charset="0"/>
                  </a:rPr>
                  <a:t> </a:t>
                </a:r>
                <a14:m>
                  <m:oMath xmlns:m="http://schemas.openxmlformats.org/officeDocument/2006/math">
                    <m:r>
                      <a:rPr lang="it" sz="1400" dirty="0"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improving efficiency</a:t>
                </a: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492265"/>
                <a:ext cx="7688700" cy="3111049"/>
              </a:xfrm>
              <a:prstGeom prst="rect">
                <a:avLst/>
              </a:prstGeom>
              <a:blipFill>
                <a:blip r:embed="rId3"/>
                <a:stretch>
                  <a:fillRect/>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Tree>
    <p:extLst>
      <p:ext uri="{BB962C8B-B14F-4D97-AF65-F5344CB8AC3E}">
        <p14:creationId xmlns:p14="http://schemas.microsoft.com/office/powerpoint/2010/main" val="337638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Thank you for the attention!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727200" y="860768"/>
            <a:ext cx="3629322" cy="13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Simulations and Results	</a:t>
            </a:r>
            <a:endParaRPr dirty="0">
              <a:latin typeface="Raleway" pitchFamily="2" charset="77"/>
            </a:endParaRPr>
          </a:p>
        </p:txBody>
      </p:sp>
      <p:sp>
        <p:nvSpPr>
          <p:cNvPr id="102" name="Google Shape;102;p10"/>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Lorem ipsum dolor sit amet</a:t>
            </a:r>
            <a:endParaRPr dirty="0">
              <a:latin typeface="Raleway" pitchFamily="2" charset="77"/>
            </a:endParaRPr>
          </a:p>
        </p:txBody>
      </p:sp>
      <p:sp>
        <p:nvSpPr>
          <p:cNvPr id="103" name="Google Shape;103;p10"/>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p>
            <a:pPr marL="285750" indent="-285750">
              <a:spcAft>
                <a:spcPts val="1600"/>
              </a:spcAft>
            </a:pPr>
            <a:r>
              <a:rPr lang="it-IT" sz="1600" dirty="0" err="1">
                <a:latin typeface="Raleway" pitchFamily="2" charset="77"/>
              </a:rPr>
              <a:t>Faster</a:t>
            </a:r>
            <a:r>
              <a:rPr lang="it-IT" sz="1600" dirty="0">
                <a:latin typeface="Raleway" pitchFamily="2" charset="77"/>
              </a:rPr>
              <a:t> consensus with </a:t>
            </a:r>
            <a:r>
              <a:rPr lang="it-IT" sz="1600" dirty="0" err="1">
                <a:latin typeface="Raleway" pitchFamily="2" charset="77"/>
              </a:rPr>
              <a:t>less</a:t>
            </a:r>
            <a:r>
              <a:rPr lang="it-IT" sz="1600" dirty="0">
                <a:latin typeface="Raleway" pitchFamily="2" charset="77"/>
              </a:rPr>
              <a:t> information </a:t>
            </a:r>
            <a:r>
              <a:rPr lang="it-IT" sz="1600" dirty="0" err="1">
                <a:latin typeface="Raleway" pitchFamily="2" charset="77"/>
              </a:rPr>
              <a:t>exchange</a:t>
            </a:r>
            <a:endParaRPr lang="it-IT" sz="1600" dirty="0">
              <a:latin typeface="Raleway" pitchFamily="2" charset="77"/>
            </a:endParaRPr>
          </a:p>
          <a:p>
            <a:pPr marL="285750" indent="-285750">
              <a:spcAft>
                <a:spcPts val="1600"/>
              </a:spcAft>
            </a:pPr>
            <a:r>
              <a:rPr lang="it-IT" sz="1600" dirty="0" err="1">
                <a:latin typeface="Raleway" pitchFamily="2" charset="77"/>
              </a:rPr>
              <a:t>Significant</a:t>
            </a:r>
            <a:r>
              <a:rPr lang="it-IT" sz="1600" dirty="0">
                <a:latin typeface="Raleway" pitchFamily="2" charset="77"/>
              </a:rPr>
              <a:t> performance </a:t>
            </a:r>
            <a:r>
              <a:rPr lang="it-IT" sz="1600" dirty="0" err="1">
                <a:latin typeface="Raleway" pitchFamily="2" charset="77"/>
              </a:rPr>
              <a:t>improvements</a:t>
            </a:r>
            <a:r>
              <a:rPr lang="it-IT" sz="1600" dirty="0">
                <a:latin typeface="Raleway" pitchFamily="2" charset="77"/>
              </a:rPr>
              <a:t> over standard </a:t>
            </a:r>
            <a:r>
              <a:rPr lang="it-IT" sz="1600" dirty="0" err="1">
                <a:latin typeface="Raleway" pitchFamily="2" charset="77"/>
              </a:rPr>
              <a:t>protocols</a:t>
            </a:r>
            <a:endParaRPr lang="it-IT" sz="1600" dirty="0">
              <a:latin typeface="Raleway" pitchFamily="2" charset="77"/>
            </a:endParaRPr>
          </a:p>
          <a:p>
            <a:pPr marL="285750" indent="-285750">
              <a:spcAft>
                <a:spcPts val="1600"/>
              </a:spcAft>
            </a:pPr>
            <a:endParaRPr lang="it-IT" sz="1600" dirty="0">
              <a:latin typeface="Raleway" pitchFamily="2" charset="77"/>
            </a:endParaRPr>
          </a:p>
        </p:txBody>
      </p:sp>
      <p:sp>
        <p:nvSpPr>
          <p:cNvPr id="104" name="Google Shape;10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15</a:t>
            </a:fld>
            <a:endParaRPr/>
          </a:p>
        </p:txBody>
      </p:sp>
      <p:sp>
        <p:nvSpPr>
          <p:cNvPr id="105" name="Google Shape;105;p10"/>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Tree>
    <p:extLst>
      <p:ext uri="{BB962C8B-B14F-4D97-AF65-F5344CB8AC3E}">
        <p14:creationId xmlns:p14="http://schemas.microsoft.com/office/powerpoint/2010/main" val="41463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latin typeface="Raleway" pitchFamily="2" charset="77"/>
              </a:rPr>
              <a:t>Slide example 2</a:t>
            </a:r>
            <a:endParaRPr>
              <a:latin typeface="Raleway" pitchFamily="2" charset="77"/>
            </a:endParaRPr>
          </a:p>
        </p:txBody>
      </p:sp>
      <p:sp>
        <p:nvSpPr>
          <p:cNvPr id="90" name="Google Shape;90;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16</a:t>
            </a:fld>
            <a:endParaRPr/>
          </a:p>
        </p:txBody>
      </p:sp>
      <p:sp>
        <p:nvSpPr>
          <p:cNvPr id="91" name="Google Shape;91;p9"/>
          <p:cNvSpPr txBox="1">
            <a:spLocks noGrp="1"/>
          </p:cNvSpPr>
          <p:nvPr>
            <p:ph type="body" idx="1"/>
          </p:nvPr>
        </p:nvSpPr>
        <p:spPr>
          <a:xfrm>
            <a:off x="727650" y="1622025"/>
            <a:ext cx="7853100" cy="15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latin typeface="Raleway" pitchFamily="2" charset="77"/>
              </a:rPr>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latin typeface="Raleway" pitchFamily="2" charset="77"/>
            </a:endParaRPr>
          </a:p>
        </p:txBody>
      </p:sp>
      <p:sp>
        <p:nvSpPr>
          <p:cNvPr id="92" name="Google Shape;92;p9"/>
          <p:cNvSpPr/>
          <p:nvPr/>
        </p:nvSpPr>
        <p:spPr>
          <a:xfrm>
            <a:off x="1285925" y="3531750"/>
            <a:ext cx="3185100" cy="1007700"/>
          </a:xfrm>
          <a:prstGeom prst="roundRect">
            <a:avLst>
              <a:gd name="adj" fmla="val 16667"/>
            </a:avLst>
          </a:prstGeom>
          <a:solidFill>
            <a:srgbClr val="6F0A19">
              <a:alpha val="30050"/>
            </a:srgbClr>
          </a:solidFill>
          <a:ln w="9525" cap="flat" cmpd="sng">
            <a:solidFill>
              <a:srgbClr val="6F0A19"/>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dirty="0">
                <a:solidFill>
                  <a:schemeClr val="accent1"/>
                </a:solidFill>
                <a:latin typeface="Raleway" pitchFamily="2" charset="77"/>
                <a:ea typeface="Catamaran"/>
                <a:cs typeface="Catamaran"/>
                <a:sym typeface="Catamaran"/>
              </a:rPr>
              <a:t>Lorem ipsum dolor sit amet, consectetur adipisci elit, sed eiusmod tempor incidunt ut labore et dolore magna aliqua. </a:t>
            </a:r>
            <a:endParaRPr sz="1300" dirty="0">
              <a:latin typeface="Raleway" pitchFamily="2" charset="77"/>
            </a:endParaRPr>
          </a:p>
        </p:txBody>
      </p:sp>
      <p:sp>
        <p:nvSpPr>
          <p:cNvPr id="93" name="Google Shape;93;p9"/>
          <p:cNvSpPr/>
          <p:nvPr/>
        </p:nvSpPr>
        <p:spPr>
          <a:xfrm>
            <a:off x="4572000" y="3531750"/>
            <a:ext cx="3494100" cy="1056300"/>
          </a:xfrm>
          <a:prstGeom prst="roundRect">
            <a:avLst>
              <a:gd name="adj" fmla="val 16667"/>
            </a:avLst>
          </a:prstGeom>
          <a:solidFill>
            <a:srgbClr val="006778">
              <a:alpha val="44260"/>
            </a:srgbClr>
          </a:solidFill>
          <a:ln w="9525" cap="flat" cmpd="sng">
            <a:solidFill>
              <a:srgbClr val="006778"/>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dirty="0">
                <a:solidFill>
                  <a:schemeClr val="accent1"/>
                </a:solidFill>
                <a:latin typeface="Raleway" pitchFamily="2" charset="77"/>
                <a:ea typeface="Catamaran"/>
                <a:cs typeface="Catamaran"/>
                <a:sym typeface="Catamaran"/>
              </a:rPr>
              <a:t>Ut enim ad minim veniam, quis nostrum exercitationem ullam corporis suscipit laboriosam, nisi ut aliquid ex ea commodi consequatur.</a:t>
            </a:r>
            <a:endParaRPr sz="1200" dirty="0">
              <a:latin typeface="Raleway" pitchFamily="2" charset="77"/>
            </a:endParaRPr>
          </a:p>
        </p:txBody>
      </p:sp>
      <p:sp>
        <p:nvSpPr>
          <p:cNvPr id="94" name="Google Shape;94;p9"/>
          <p:cNvSpPr/>
          <p:nvPr/>
        </p:nvSpPr>
        <p:spPr>
          <a:xfrm>
            <a:off x="1789700" y="3344850"/>
            <a:ext cx="2316000" cy="186900"/>
          </a:xfrm>
          <a:prstGeom prst="roundRect">
            <a:avLst>
              <a:gd name="adj" fmla="val 16667"/>
            </a:avLst>
          </a:prstGeom>
          <a:solidFill>
            <a:schemeClr val="lt2"/>
          </a:solidFill>
          <a:ln w="9525" cap="flat" cmpd="sng">
            <a:solidFill>
              <a:srgbClr val="6F0A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Raleway" pitchFamily="2" charset="77"/>
                <a:ea typeface="Catamaran"/>
                <a:cs typeface="Catamaran"/>
                <a:sym typeface="Catamaran"/>
              </a:rPr>
              <a:t>Bad</a:t>
            </a:r>
            <a:endParaRPr sz="1300">
              <a:solidFill>
                <a:schemeClr val="accent1"/>
              </a:solidFill>
              <a:latin typeface="Raleway" pitchFamily="2" charset="77"/>
              <a:ea typeface="Catamaran"/>
              <a:cs typeface="Catamaran"/>
              <a:sym typeface="Catamaran"/>
            </a:endParaRPr>
          </a:p>
        </p:txBody>
      </p:sp>
      <p:sp>
        <p:nvSpPr>
          <p:cNvPr id="95" name="Google Shape;95;p9"/>
          <p:cNvSpPr/>
          <p:nvPr/>
        </p:nvSpPr>
        <p:spPr>
          <a:xfrm>
            <a:off x="5161050" y="3344850"/>
            <a:ext cx="2316000" cy="186900"/>
          </a:xfrm>
          <a:prstGeom prst="roundRect">
            <a:avLst>
              <a:gd name="adj" fmla="val 16667"/>
            </a:avLst>
          </a:prstGeom>
          <a:solidFill>
            <a:schemeClr val="lt2"/>
          </a:solidFill>
          <a:ln w="9525" cap="flat" cmpd="sng">
            <a:solidFill>
              <a:srgbClr val="00677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Raleway" pitchFamily="2" charset="77"/>
                <a:ea typeface="Catamaran"/>
                <a:cs typeface="Catamaran"/>
                <a:sym typeface="Catamaran"/>
              </a:rPr>
              <a:t>Good</a:t>
            </a:r>
            <a:endParaRPr sz="1300">
              <a:solidFill>
                <a:schemeClr val="accent1"/>
              </a:solidFill>
              <a:latin typeface="Raleway" pitchFamily="2" charset="77"/>
              <a:ea typeface="Catamaran"/>
              <a:cs typeface="Catamaran"/>
              <a:sym typeface="Catamaran"/>
            </a:endParaRPr>
          </a:p>
        </p:txBody>
      </p:sp>
      <p:sp>
        <p:nvSpPr>
          <p:cNvPr id="96" name="Google Shape;96;p9"/>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17</a:t>
            </a:fld>
            <a:endParaRPr/>
          </a:p>
        </p:txBody>
      </p:sp>
      <p:sp>
        <p:nvSpPr>
          <p:cNvPr id="111" name="Google Shape;111;p11"/>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
        <p:nvSpPr>
          <p:cNvPr id="112" name="Google Shape;112;p11"/>
          <p:cNvSpPr txBox="1"/>
          <p:nvPr/>
        </p:nvSpPr>
        <p:spPr>
          <a:xfrm>
            <a:off x="727650" y="8618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600" b="1">
                <a:solidFill>
                  <a:srgbClr val="1A1A1A"/>
                </a:solidFill>
                <a:latin typeface="Raleway" pitchFamily="2" charset="77"/>
                <a:ea typeface="Catamaran"/>
                <a:cs typeface="Catamaran"/>
                <a:sym typeface="Catamaran"/>
              </a:rPr>
              <a:t>Slide example with timeline</a:t>
            </a:r>
            <a:endParaRPr sz="2600" b="1">
              <a:solidFill>
                <a:srgbClr val="1A1A1A"/>
              </a:solidFill>
              <a:latin typeface="Raleway" pitchFamily="2" charset="77"/>
              <a:ea typeface="Catamaran"/>
              <a:cs typeface="Catamaran"/>
              <a:sym typeface="Catamaran"/>
            </a:endParaRPr>
          </a:p>
        </p:txBody>
      </p:sp>
      <p:sp>
        <p:nvSpPr>
          <p:cNvPr id="113" name="Google Shape;113;p11"/>
          <p:cNvSpPr txBox="1"/>
          <p:nvPr/>
        </p:nvSpPr>
        <p:spPr>
          <a:xfrm>
            <a:off x="1853025" y="1971000"/>
            <a:ext cx="1836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Raleway" pitchFamily="2" charset="77"/>
                <a:ea typeface="Catamaran"/>
                <a:cs typeface="Catamaran"/>
                <a:sym typeface="Catamaran"/>
              </a:rPr>
              <a:t>Lorem ipsum dolor sit amet</a:t>
            </a:r>
            <a:endParaRPr sz="1300">
              <a:solidFill>
                <a:srgbClr val="595959"/>
              </a:solidFill>
              <a:latin typeface="Raleway" pitchFamily="2" charset="77"/>
              <a:ea typeface="Catamaran"/>
              <a:cs typeface="Catamaran"/>
              <a:sym typeface="Catamaran"/>
            </a:endParaRPr>
          </a:p>
        </p:txBody>
      </p:sp>
      <p:sp>
        <p:nvSpPr>
          <p:cNvPr id="114" name="Google Shape;114;p11"/>
          <p:cNvSpPr txBox="1"/>
          <p:nvPr/>
        </p:nvSpPr>
        <p:spPr>
          <a:xfrm>
            <a:off x="1581075" y="1556800"/>
            <a:ext cx="2380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latin typeface="Raleway" pitchFamily="2" charset="77"/>
                <a:ea typeface="Catamaran"/>
                <a:cs typeface="Catamaran"/>
                <a:sym typeface="Catamaran"/>
              </a:rPr>
              <a:t>Time 1</a:t>
            </a:r>
            <a:endParaRPr sz="1800" dirty="0">
              <a:latin typeface="Raleway" pitchFamily="2" charset="77"/>
              <a:ea typeface="Catamaran"/>
              <a:cs typeface="Catamaran"/>
              <a:sym typeface="Catamaran"/>
            </a:endParaRPr>
          </a:p>
        </p:txBody>
      </p:sp>
      <p:sp>
        <p:nvSpPr>
          <p:cNvPr id="115" name="Google Shape;115;p11"/>
          <p:cNvSpPr txBox="1"/>
          <p:nvPr/>
        </p:nvSpPr>
        <p:spPr>
          <a:xfrm>
            <a:off x="5048625" y="1971000"/>
            <a:ext cx="18369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solidFill>
                  <a:srgbClr val="595959"/>
                </a:solidFill>
                <a:latin typeface="Raleway" pitchFamily="2" charset="77"/>
                <a:ea typeface="Catamaran"/>
                <a:cs typeface="Catamaran"/>
                <a:sym typeface="Catamaran"/>
              </a:rPr>
              <a:t>Quis aute iure reprehenderit</a:t>
            </a:r>
            <a:endParaRPr sz="1300">
              <a:solidFill>
                <a:srgbClr val="595959"/>
              </a:solidFill>
              <a:latin typeface="Raleway" pitchFamily="2" charset="77"/>
              <a:ea typeface="Lato"/>
              <a:cs typeface="Lato"/>
              <a:sym typeface="Lato"/>
            </a:endParaRPr>
          </a:p>
          <a:p>
            <a:pPr marL="0" lvl="0" indent="0" algn="ctr" rtl="0">
              <a:spcBef>
                <a:spcPts val="1600"/>
              </a:spcBef>
              <a:spcAft>
                <a:spcPts val="1600"/>
              </a:spcAft>
              <a:buNone/>
            </a:pPr>
            <a:endParaRPr sz="1300">
              <a:solidFill>
                <a:srgbClr val="595959"/>
              </a:solidFill>
              <a:latin typeface="Raleway" pitchFamily="2" charset="77"/>
              <a:ea typeface="Lato"/>
              <a:cs typeface="Lato"/>
              <a:sym typeface="Lato"/>
            </a:endParaRPr>
          </a:p>
        </p:txBody>
      </p:sp>
      <p:sp>
        <p:nvSpPr>
          <p:cNvPr id="116" name="Google Shape;116;p11"/>
          <p:cNvSpPr txBox="1"/>
          <p:nvPr/>
        </p:nvSpPr>
        <p:spPr>
          <a:xfrm>
            <a:off x="4643175" y="15568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Raleway" pitchFamily="2" charset="77"/>
                <a:ea typeface="Catamaran"/>
                <a:cs typeface="Catamaran"/>
                <a:sym typeface="Catamaran"/>
              </a:rPr>
              <a:t>Time 3</a:t>
            </a:r>
            <a:endParaRPr sz="1800">
              <a:latin typeface="Raleway" pitchFamily="2" charset="77"/>
              <a:ea typeface="Catamaran"/>
              <a:cs typeface="Catamaran"/>
              <a:sym typeface="Catamaran"/>
            </a:endParaRPr>
          </a:p>
        </p:txBody>
      </p:sp>
      <p:sp>
        <p:nvSpPr>
          <p:cNvPr id="117" name="Google Shape;117;p11"/>
          <p:cNvSpPr txBox="1"/>
          <p:nvPr/>
        </p:nvSpPr>
        <p:spPr>
          <a:xfrm>
            <a:off x="2557725" y="4131500"/>
            <a:ext cx="36549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Raleway" pitchFamily="2" charset="77"/>
                <a:ea typeface="Catamaran"/>
                <a:cs typeface="Catamaran"/>
                <a:sym typeface="Catamaran"/>
              </a:rPr>
              <a:t>Ut enim ad minim veniam, quis nostrum exercitationem ullam corporis suscipit laboriosam</a:t>
            </a:r>
            <a:endParaRPr sz="1300">
              <a:solidFill>
                <a:srgbClr val="595959"/>
              </a:solidFill>
              <a:latin typeface="Raleway" pitchFamily="2" charset="77"/>
              <a:ea typeface="Lato"/>
              <a:cs typeface="Lato"/>
              <a:sym typeface="Lato"/>
            </a:endParaRPr>
          </a:p>
        </p:txBody>
      </p:sp>
      <p:sp>
        <p:nvSpPr>
          <p:cNvPr id="118" name="Google Shape;118;p11"/>
          <p:cNvSpPr txBox="1"/>
          <p:nvPr/>
        </p:nvSpPr>
        <p:spPr>
          <a:xfrm>
            <a:off x="3061275" y="37427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Raleway" pitchFamily="2" charset="77"/>
                <a:ea typeface="Catamaran"/>
                <a:cs typeface="Catamaran"/>
                <a:sym typeface="Catamaran"/>
              </a:rPr>
              <a:t>Time 2</a:t>
            </a:r>
            <a:endParaRPr sz="1800">
              <a:latin typeface="Raleway" pitchFamily="2" charset="77"/>
              <a:ea typeface="Catamaran"/>
              <a:cs typeface="Catamaran"/>
              <a:sym typeface="Catamaran"/>
            </a:endParaRPr>
          </a:p>
        </p:txBody>
      </p:sp>
      <p:sp>
        <p:nvSpPr>
          <p:cNvPr id="119" name="Google Shape;119;p11"/>
          <p:cNvSpPr/>
          <p:nvPr/>
        </p:nvSpPr>
        <p:spPr>
          <a:xfrm>
            <a:off x="1884825" y="3084400"/>
            <a:ext cx="5000700" cy="1176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23714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55670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0800000" flipH="1">
            <a:off x="3969225" y="2802075"/>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latin typeface="Raleway" pitchFamily="2" charset="77"/>
              </a:rPr>
              <a:t>References</a:t>
            </a:r>
            <a:endParaRPr>
              <a:latin typeface="Raleway" pitchFamily="2" charset="77"/>
            </a:endParaRPr>
          </a:p>
        </p:txBody>
      </p:sp>
      <p:sp>
        <p:nvSpPr>
          <p:cNvPr id="128" name="Google Shape;128;p12"/>
          <p:cNvSpPr txBox="1">
            <a:spLocks noGrp="1"/>
          </p:cNvSpPr>
          <p:nvPr>
            <p:ph type="body" idx="1"/>
          </p:nvPr>
        </p:nvSpPr>
        <p:spPr>
          <a:xfrm>
            <a:off x="727650" y="1397000"/>
            <a:ext cx="7688700" cy="3778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t" sz="1100" b="1" dirty="0">
                <a:latin typeface="Raleway" pitchFamily="2" charset="77"/>
              </a:rPr>
              <a:t>Papers:</a:t>
            </a:r>
            <a:endParaRPr sz="1100" b="1" dirty="0">
              <a:latin typeface="Raleway" pitchFamily="2" charset="77"/>
            </a:endParaRPr>
          </a:p>
          <a:p>
            <a:pPr marL="914400" lvl="1" indent="-298450" algn="l" rtl="0">
              <a:spcBef>
                <a:spcPts val="0"/>
              </a:spcBef>
              <a:spcAft>
                <a:spcPts val="0"/>
              </a:spcAft>
              <a:buSzPts val="1100"/>
              <a:buChar char="-"/>
            </a:pPr>
            <a:endParaRPr sz="1100" dirty="0">
              <a:latin typeface="Raleway" pitchFamily="2" charset="77"/>
            </a:endParaRPr>
          </a:p>
          <a:p>
            <a:pPr marL="457200" lvl="0" indent="-298450" algn="l" rtl="0">
              <a:spcBef>
                <a:spcPts val="0"/>
              </a:spcBef>
              <a:spcAft>
                <a:spcPts val="0"/>
              </a:spcAft>
              <a:buSzPts val="1100"/>
              <a:buChar char="-"/>
            </a:pPr>
            <a:r>
              <a:rPr lang="it" sz="1100" b="1" dirty="0">
                <a:latin typeface="Raleway" pitchFamily="2" charset="77"/>
              </a:rPr>
              <a:t>Images:</a:t>
            </a:r>
            <a:endParaRPr sz="1100" b="1" dirty="0">
              <a:latin typeface="Raleway" pitchFamily="2" charset="77"/>
            </a:endParaRPr>
          </a:p>
          <a:p>
            <a:pPr marL="914400" lvl="1" indent="-298450" algn="l" rtl="0">
              <a:spcBef>
                <a:spcPts val="0"/>
              </a:spcBef>
              <a:spcAft>
                <a:spcPts val="0"/>
              </a:spcAft>
              <a:buSzPts val="1100"/>
              <a:buChar char="-"/>
            </a:pPr>
            <a:endParaRPr sz="1100" dirty="0">
              <a:latin typeface="Raleway" pitchFamily="2" charset="77"/>
            </a:endParaRPr>
          </a:p>
          <a:p>
            <a:pPr marL="457200" lvl="0" indent="-298450" algn="l" rtl="0">
              <a:spcBef>
                <a:spcPts val="0"/>
              </a:spcBef>
              <a:spcAft>
                <a:spcPts val="0"/>
              </a:spcAft>
              <a:buSzPts val="1100"/>
              <a:buChar char="-"/>
            </a:pPr>
            <a:r>
              <a:rPr lang="it" sz="1100" b="1" dirty="0">
                <a:latin typeface="Raleway" pitchFamily="2" charset="77"/>
              </a:rPr>
              <a:t>Slides: </a:t>
            </a:r>
            <a:endParaRPr sz="1100" b="1" dirty="0">
              <a:latin typeface="Raleway" pitchFamily="2" charset="77"/>
            </a:endParaRPr>
          </a:p>
          <a:p>
            <a:pPr marL="914400" lvl="1" indent="-298450" algn="l" rtl="0">
              <a:spcBef>
                <a:spcPts val="0"/>
              </a:spcBef>
              <a:spcAft>
                <a:spcPts val="0"/>
              </a:spcAft>
              <a:buSzPts val="1100"/>
              <a:buChar char="-"/>
            </a:pPr>
            <a:r>
              <a:rPr lang="it" sz="1100" u="sng" dirty="0">
                <a:solidFill>
                  <a:schemeClr val="hlink"/>
                </a:solidFill>
                <a:latin typeface="Raleway" pitchFamily="2" charset="77"/>
                <a:hlinkClick r:id="rId3"/>
              </a:rPr>
              <a:t>https://github.com/pietro-nardelli/sapienza-ppt-template</a:t>
            </a:r>
            <a:r>
              <a:rPr lang="it" sz="1100" dirty="0">
                <a:latin typeface="Raleway" pitchFamily="2" charset="77"/>
              </a:rPr>
              <a:t> </a:t>
            </a:r>
            <a:br>
              <a:rPr lang="it" sz="1100" dirty="0">
                <a:latin typeface="Raleway" pitchFamily="2" charset="77"/>
              </a:rPr>
            </a:br>
            <a:r>
              <a:rPr lang="it" sz="1100" i="1" dirty="0">
                <a:latin typeface="Raleway" pitchFamily="2" charset="77"/>
              </a:rPr>
              <a:t>[Attribution-NonCommercial-ShareAlike 4.0 International (CC BY-NC-SA 4.0)]</a:t>
            </a:r>
            <a:endParaRPr sz="1100" i="1" dirty="0">
              <a:latin typeface="Raleway" pitchFamily="2" charset="77"/>
            </a:endParaRPr>
          </a:p>
        </p:txBody>
      </p:sp>
      <p:sp>
        <p:nvSpPr>
          <p:cNvPr id="129" name="Google Shape;129;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18</a:t>
            </a:fld>
            <a:endParaRPr/>
          </a:p>
        </p:txBody>
      </p:sp>
      <p:sp>
        <p:nvSpPr>
          <p:cNvPr id="130" name="Google Shape;130;p12"/>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70" name="Google Shape;70;p7"/>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Table of contents</a:t>
            </a:r>
            <a:endParaRPr dirty="0">
              <a:latin typeface="Raleway" pitchFamily="2" charset="77"/>
            </a:endParaRPr>
          </a:p>
        </p:txBody>
      </p:sp>
      <p:sp>
        <p:nvSpPr>
          <p:cNvPr id="71" name="Google Shape;71;p7"/>
          <p:cNvSpPr txBox="1"/>
          <p:nvPr/>
        </p:nvSpPr>
        <p:spPr>
          <a:xfrm>
            <a:off x="15837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Introduction</a:t>
            </a:r>
            <a:endParaRPr sz="1800" dirty="0">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Problem statement</a:t>
            </a:r>
            <a:endParaRPr sz="1800" dirty="0">
              <a:latin typeface="Raleway"/>
              <a:ea typeface="Raleway"/>
              <a:cs typeface="Raleway"/>
              <a:sym typeface="Raleway"/>
            </a:endParaRPr>
          </a:p>
        </p:txBody>
      </p:sp>
      <p:sp>
        <p:nvSpPr>
          <p:cNvPr id="73" name="Google Shape;73;p7"/>
          <p:cNvSpPr txBox="1"/>
          <p:nvPr/>
        </p:nvSpPr>
        <p:spPr>
          <a:xfrm>
            <a:off x="1583699" y="2937800"/>
            <a:ext cx="2391615"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Proposed centralized protocol</a:t>
            </a:r>
          </a:p>
        </p:txBody>
      </p:sp>
      <p:sp>
        <p:nvSpPr>
          <p:cNvPr id="74" name="Google Shape;74;p7"/>
          <p:cNvSpPr txBox="1"/>
          <p:nvPr/>
        </p:nvSpPr>
        <p:spPr>
          <a:xfrm>
            <a:off x="54030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Distributed implementation</a:t>
            </a:r>
            <a:endParaRPr sz="1800" dirty="0">
              <a:latin typeface="Raleway"/>
              <a:ea typeface="Raleway"/>
              <a:cs typeface="Raleway"/>
              <a:sym typeface="Raleway"/>
            </a:endParaRPr>
          </a:p>
        </p:txBody>
      </p:sp>
      <p:sp>
        <p:nvSpPr>
          <p:cNvPr id="75" name="Google Shape;75;p7"/>
          <p:cNvSpPr txBox="1"/>
          <p:nvPr/>
        </p:nvSpPr>
        <p:spPr>
          <a:xfrm>
            <a:off x="1583700" y="387525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Simulations and results</a:t>
            </a:r>
            <a:endParaRPr sz="1800" dirty="0">
              <a:latin typeface="Raleway"/>
              <a:ea typeface="Raleway"/>
              <a:cs typeface="Raleway"/>
              <a:sym typeface="Raleway"/>
            </a:endParaRPr>
          </a:p>
        </p:txBody>
      </p:sp>
      <p:sp>
        <p:nvSpPr>
          <p:cNvPr id="76" name="Google Shape;76;p7"/>
          <p:cNvSpPr txBox="1"/>
          <p:nvPr/>
        </p:nvSpPr>
        <p:spPr>
          <a:xfrm>
            <a:off x="5403000" y="387525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Conclusions and future works</a:t>
            </a:r>
            <a:endParaRPr sz="1800" dirty="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Introduction</a:t>
            </a:r>
            <a:endParaRPr dirty="0">
              <a:latin typeface="Raleway" pitchFamily="2" charset="77"/>
            </a:endParaRPr>
          </a:p>
        </p:txBody>
      </p:sp>
      <p:sp>
        <p:nvSpPr>
          <p:cNvPr id="82" name="Google Shape;82;p8"/>
          <p:cNvSpPr txBox="1">
            <a:spLocks noGrp="1"/>
          </p:cNvSpPr>
          <p:nvPr>
            <p:ph type="body" idx="1"/>
          </p:nvPr>
        </p:nvSpPr>
        <p:spPr>
          <a:xfrm>
            <a:off x="727650" y="1622024"/>
            <a:ext cx="6001141" cy="2856985"/>
          </a:xfrm>
          <a:prstGeom prst="rect">
            <a:avLst/>
          </a:prstGeom>
        </p:spPr>
        <p:txBody>
          <a:bodyPr spcFirstLastPara="1" wrap="square" lIns="91425" tIns="91425" rIns="91425" bIns="91425" anchor="t" anchorCtr="0">
            <a:noAutofit/>
          </a:bodyPr>
          <a:lstStyle/>
          <a:p>
            <a:pPr marL="285750" indent="-285750">
              <a:lnSpc>
                <a:spcPct val="100000"/>
              </a:lnSpc>
              <a:spcAft>
                <a:spcPts val="1600"/>
              </a:spcAft>
            </a:pPr>
            <a:r>
              <a:rPr lang="it" sz="1600" dirty="0">
                <a:latin typeface="Raleway" pitchFamily="2" charset="77"/>
              </a:rPr>
              <a:t>Consensus protocol: drives the dynamics of multi-agent systems in an efficient and secure way to a </a:t>
            </a:r>
            <a:r>
              <a:rPr lang="it" sz="1600" dirty="0">
                <a:solidFill>
                  <a:srgbClr val="6E0918"/>
                </a:solidFill>
                <a:latin typeface="Raleway" pitchFamily="2" charset="77"/>
              </a:rPr>
              <a:t>common behaviour</a:t>
            </a:r>
            <a:r>
              <a:rPr lang="it" sz="1600" dirty="0">
                <a:latin typeface="Raleway" pitchFamily="2" charset="77"/>
              </a:rPr>
              <a:t>.</a:t>
            </a:r>
          </a:p>
          <a:p>
            <a:pPr marL="285750" indent="-285750">
              <a:lnSpc>
                <a:spcPct val="100000"/>
              </a:lnSpc>
              <a:spcAft>
                <a:spcPts val="1600"/>
              </a:spcAft>
            </a:pPr>
            <a:r>
              <a:rPr lang="it" sz="1600" u="sng" dirty="0">
                <a:latin typeface="Raleway" pitchFamily="2" charset="77"/>
              </a:rPr>
              <a:t>Centralized</a:t>
            </a:r>
            <a:r>
              <a:rPr lang="it" sz="1600" dirty="0">
                <a:latin typeface="Raleway" pitchFamily="2" charset="77"/>
              </a:rPr>
              <a:t> protocol [Fig. 1]: </a:t>
            </a:r>
            <a:r>
              <a:rPr lang="it" sz="1600" dirty="0">
                <a:solidFill>
                  <a:srgbClr val="6E0918"/>
                </a:solidFill>
                <a:latin typeface="Raleway" pitchFamily="2" charset="77"/>
              </a:rPr>
              <a:t>fast convergence </a:t>
            </a:r>
            <a:r>
              <a:rPr lang="it" sz="1600" dirty="0">
                <a:latin typeface="Raleway" pitchFamily="2" charset="77"/>
              </a:rPr>
              <a:t>for small systems.</a:t>
            </a:r>
          </a:p>
          <a:p>
            <a:pPr marL="285750" indent="-285750">
              <a:lnSpc>
                <a:spcPct val="100000"/>
              </a:lnSpc>
              <a:spcAft>
                <a:spcPts val="1600"/>
              </a:spcAft>
            </a:pPr>
            <a:r>
              <a:rPr lang="it" sz="1600" u="sng" dirty="0">
                <a:latin typeface="Raleway" pitchFamily="2" charset="77"/>
              </a:rPr>
              <a:t>Distributed</a:t>
            </a:r>
            <a:r>
              <a:rPr lang="it" sz="1600" dirty="0">
                <a:latin typeface="Raleway" pitchFamily="2" charset="77"/>
              </a:rPr>
              <a:t> protocol [Fig. 2]: </a:t>
            </a:r>
            <a:r>
              <a:rPr lang="it" sz="1600" dirty="0">
                <a:solidFill>
                  <a:srgbClr val="6E0918"/>
                </a:solidFill>
                <a:latin typeface="Raleway" pitchFamily="2" charset="77"/>
              </a:rPr>
              <a:t>more scalable </a:t>
            </a:r>
            <a:r>
              <a:rPr lang="it" sz="1600" dirty="0">
                <a:latin typeface="Raleway" pitchFamily="2" charset="77"/>
              </a:rPr>
              <a:t>for large networks.</a:t>
            </a:r>
          </a:p>
          <a:p>
            <a:pPr marL="285750" indent="-285750">
              <a:lnSpc>
                <a:spcPct val="100000"/>
              </a:lnSpc>
              <a:spcAft>
                <a:spcPts val="1600"/>
              </a:spcAft>
            </a:pPr>
            <a:r>
              <a:rPr lang="it" sz="1600" dirty="0">
                <a:latin typeface="Raleway" pitchFamily="2" charset="77"/>
              </a:rPr>
              <a:t>Applications: opinion dynamics, sensor networks, decentralized federated learning.</a:t>
            </a:r>
          </a:p>
          <a:p>
            <a:pPr marL="285750" indent="-285750">
              <a:spcAft>
                <a:spcPts val="1600"/>
              </a:spcAft>
            </a:pPr>
            <a:endParaRPr lang="it" sz="1600" dirty="0">
              <a:latin typeface="Raleway" pitchFamily="2" charset="77"/>
            </a:endParaRPr>
          </a:p>
          <a:p>
            <a:pPr marL="285750" indent="-285750">
              <a:spcAft>
                <a:spcPts val="1600"/>
              </a:spcAft>
            </a:pPr>
            <a:endParaRPr lang="it" sz="1600" dirty="0">
              <a:latin typeface="Raleway" pitchFamily="2" charset="77"/>
            </a:endParaRP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pic>
        <p:nvPicPr>
          <p:cNvPr id="5" name="Immagine 4" descr="Immagine che contiene fuochi d'artificio&#10;&#10;Descrizione generata automaticamente">
            <a:extLst>
              <a:ext uri="{FF2B5EF4-FFF2-40B4-BE49-F238E27FC236}">
                <a16:creationId xmlns:a16="http://schemas.microsoft.com/office/drawing/2014/main" id="{68127429-4009-FF50-F89B-CDB5F7B3FE60}"/>
              </a:ext>
            </a:extLst>
          </p:cNvPr>
          <p:cNvPicPr>
            <a:picLocks noChangeAspect="1"/>
          </p:cNvPicPr>
          <p:nvPr/>
        </p:nvPicPr>
        <p:blipFill rotWithShape="1">
          <a:blip r:embed="rId3"/>
          <a:srcRect b="17109"/>
          <a:stretch/>
        </p:blipFill>
        <p:spPr>
          <a:xfrm rot="5400000">
            <a:off x="5568045" y="1452146"/>
            <a:ext cx="4427702" cy="2535909"/>
          </a:xfrm>
          <a:prstGeom prst="rect">
            <a:avLst/>
          </a:prstGeom>
        </p:spPr>
      </p:pic>
      <p:sp>
        <p:nvSpPr>
          <p:cNvPr id="14" name="Ovale 13">
            <a:extLst>
              <a:ext uri="{FF2B5EF4-FFF2-40B4-BE49-F238E27FC236}">
                <a16:creationId xmlns:a16="http://schemas.microsoft.com/office/drawing/2014/main" id="{D3C32787-3062-7B6D-08DF-870AC1C5D9A4}"/>
              </a:ext>
            </a:extLst>
          </p:cNvPr>
          <p:cNvSpPr/>
          <p:nvPr/>
        </p:nvSpPr>
        <p:spPr>
          <a:xfrm>
            <a:off x="7522229" y="1482451"/>
            <a:ext cx="172329" cy="172751"/>
          </a:xfrm>
          <a:prstGeom prst="ellipse">
            <a:avLst/>
          </a:prstGeom>
          <a:solidFill>
            <a:srgbClr val="F7A697"/>
          </a:solidFill>
          <a:ln w="12700">
            <a:solidFill>
              <a:srgbClr val="6675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65EF7FA9-C37E-2903-76E6-34936A852F76}"/>
              </a:ext>
            </a:extLst>
          </p:cNvPr>
          <p:cNvSpPr txBox="1"/>
          <p:nvPr/>
        </p:nvSpPr>
        <p:spPr>
          <a:xfrm>
            <a:off x="6800821" y="2215498"/>
            <a:ext cx="1962150" cy="261610"/>
          </a:xfrm>
          <a:prstGeom prst="rect">
            <a:avLst/>
          </a:prstGeom>
          <a:noFill/>
        </p:spPr>
        <p:txBody>
          <a:bodyPr wrap="square" rtlCol="0">
            <a:spAutoFit/>
          </a:bodyPr>
          <a:lstStyle/>
          <a:p>
            <a:r>
              <a:rPr lang="it-IT" sz="1100" b="1" dirty="0">
                <a:solidFill>
                  <a:srgbClr val="6E0918"/>
                </a:solidFill>
              </a:rPr>
              <a:t>Fig. 1</a:t>
            </a:r>
            <a:r>
              <a:rPr lang="it-IT" sz="1100" dirty="0">
                <a:solidFill>
                  <a:srgbClr val="6E0918"/>
                </a:solidFill>
              </a:rPr>
              <a:t>: </a:t>
            </a:r>
            <a:r>
              <a:rPr lang="it-IT" sz="1100" dirty="0"/>
              <a:t>Centralized protocol</a:t>
            </a:r>
          </a:p>
        </p:txBody>
      </p:sp>
      <p:sp>
        <p:nvSpPr>
          <p:cNvPr id="24" name="CasellaDiTesto 23">
            <a:extLst>
              <a:ext uri="{FF2B5EF4-FFF2-40B4-BE49-F238E27FC236}">
                <a16:creationId xmlns:a16="http://schemas.microsoft.com/office/drawing/2014/main" id="{D6D789B0-6047-6B53-3801-BCAE66FB5952}"/>
              </a:ext>
            </a:extLst>
          </p:cNvPr>
          <p:cNvSpPr txBox="1"/>
          <p:nvPr/>
        </p:nvSpPr>
        <p:spPr>
          <a:xfrm>
            <a:off x="6800821" y="4685040"/>
            <a:ext cx="1962150" cy="261610"/>
          </a:xfrm>
          <a:prstGeom prst="rect">
            <a:avLst/>
          </a:prstGeom>
          <a:noFill/>
        </p:spPr>
        <p:txBody>
          <a:bodyPr wrap="square" rtlCol="0">
            <a:spAutoFit/>
          </a:bodyPr>
          <a:lstStyle/>
          <a:p>
            <a:r>
              <a:rPr lang="it-IT" sz="1100" b="1" dirty="0">
                <a:solidFill>
                  <a:srgbClr val="6E0918"/>
                </a:solidFill>
              </a:rPr>
              <a:t>Fig. 2</a:t>
            </a:r>
            <a:r>
              <a:rPr lang="it-IT" sz="1100" dirty="0">
                <a:solidFill>
                  <a:srgbClr val="6E0918"/>
                </a:solidFill>
              </a:rPr>
              <a:t>:</a:t>
            </a:r>
            <a:r>
              <a:rPr lang="it-IT" sz="1100" dirty="0"/>
              <a:t> Distributed protocol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831031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Problem statement</a:t>
            </a:r>
            <a:endParaRPr dirty="0">
              <a:latin typeface="Raleway" pitchFamily="2" charset="77"/>
            </a:endParaRPr>
          </a:p>
        </p:txBody>
      </p:sp>
      <p:sp>
        <p:nvSpPr>
          <p:cNvPr id="82" name="Google Shape;82;p8"/>
          <p:cNvSpPr txBox="1">
            <a:spLocks noGrp="1"/>
          </p:cNvSpPr>
          <p:nvPr>
            <p:ph type="body" idx="1"/>
          </p:nvPr>
        </p:nvSpPr>
        <p:spPr>
          <a:xfrm>
            <a:off x="727650" y="1622024"/>
            <a:ext cx="7688700" cy="3036239"/>
          </a:xfrm>
          <a:prstGeom prst="rect">
            <a:avLst/>
          </a:prstGeom>
        </p:spPr>
        <p:txBody>
          <a:bodyPr spcFirstLastPara="1" wrap="square" lIns="91425" tIns="91425" rIns="91425" bIns="91425" anchor="t" anchorCtr="0">
            <a:noAutofit/>
          </a:bodyPr>
          <a:lstStyle/>
          <a:p>
            <a:pPr marL="457200" lvl="1" indent="0">
              <a:spcAft>
                <a:spcPts val="1600"/>
              </a:spcAft>
              <a:buNone/>
            </a:pPr>
            <a:endParaRPr lang="it-IT" sz="1400" dirty="0"/>
          </a:p>
          <a:p>
            <a:pPr marL="285750" indent="-285750">
              <a:spcAft>
                <a:spcPts val="1600"/>
              </a:spcAft>
            </a:pPr>
            <a:endParaRPr sz="1600"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t>Multi-Robot Systems presentation</a:t>
            </a:r>
            <a:r>
              <a:rPr lang="it" sz="900" dirty="0"/>
              <a:t> – Felli Stefano</a:t>
            </a:r>
            <a:endParaRPr sz="900" dirty="0"/>
          </a:p>
        </p:txBody>
      </p:sp>
      <mc:AlternateContent xmlns:mc="http://schemas.openxmlformats.org/markup-compatibility/2006" xmlns:a14="http://schemas.microsoft.com/office/drawing/2010/main">
        <mc:Choice Requires="a14">
          <p:sp>
            <p:nvSpPr>
              <p:cNvPr id="19" name="Google Shape;82;p8">
                <a:extLst>
                  <a:ext uri="{FF2B5EF4-FFF2-40B4-BE49-F238E27FC236}">
                    <a16:creationId xmlns:a16="http://schemas.microsoft.com/office/drawing/2014/main" id="{7E68BD52-D18E-4E38-2F48-41E50A835F49}"/>
                  </a:ext>
                </a:extLst>
              </p:cNvPr>
              <p:cNvSpPr txBox="1">
                <a:spLocks/>
              </p:cNvSpPr>
              <p:nvPr/>
            </p:nvSpPr>
            <p:spPr>
              <a:xfrm>
                <a:off x="727649" y="1622024"/>
                <a:ext cx="8217346" cy="2856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Catamaran"/>
                  <a:buChar char="●"/>
                  <a:defRPr sz="1300" b="0" i="0" u="none" strike="noStrike" cap="none">
                    <a:solidFill>
                      <a:schemeClr val="accent1"/>
                    </a:solidFill>
                    <a:latin typeface="Catamaran"/>
                    <a:ea typeface="Catamaran"/>
                    <a:cs typeface="Catamaran"/>
                    <a:sym typeface="Catamaran"/>
                  </a:defRPr>
                </a:lvl1pPr>
                <a:lvl2pPr marL="914400" marR="0" lvl="1"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2pPr>
                <a:lvl3pPr marL="1371600" marR="0" lvl="2"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3pPr>
                <a:lvl4pPr marL="1828800" marR="0" lvl="3"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4pPr>
                <a:lvl5pPr marL="2286000" marR="0" lvl="4"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5pPr>
                <a:lvl6pPr marL="2743200" marR="0" lvl="5"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6pPr>
                <a:lvl7pPr marL="3200400" marR="0" lvl="6"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7pPr>
                <a:lvl8pPr marL="3657600" marR="0" lvl="7"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8pPr>
                <a:lvl9pPr marL="4114800" marR="0" lvl="8" indent="-298450" algn="l" rtl="0">
                  <a:lnSpc>
                    <a:spcPct val="115000"/>
                  </a:lnSpc>
                  <a:spcBef>
                    <a:spcPts val="1600"/>
                  </a:spcBef>
                  <a:spcAft>
                    <a:spcPts val="160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9pPr>
              </a:lstStyle>
              <a:p>
                <a:pPr marL="285750" indent="-285750">
                  <a:spcAft>
                    <a:spcPts val="1600"/>
                  </a:spcAft>
                </a:pPr>
                <a:r>
                  <a:rPr lang="it" sz="1600" dirty="0">
                    <a:latin typeface="Raleway" pitchFamily="2" charset="77"/>
                  </a:rPr>
                  <a:t>N-agents system modeled as undirected graph </a:t>
                </a:r>
                <a14:m>
                  <m:oMath xmlns:m="http://schemas.openxmlformats.org/officeDocument/2006/math">
                    <m:r>
                      <a:rPr lang="it" sz="1600" i="1" smtClean="0">
                        <a:latin typeface="Cambria Math" panose="02040503050406030204" pitchFamily="18" charset="0"/>
                        <a:ea typeface="Cambria Math" panose="02040503050406030204" pitchFamily="18" charset="0"/>
                      </a:rPr>
                      <m:t>ℊ</m:t>
                    </m:r>
                    <m:r>
                      <a:rPr lang="it-IT" sz="1600" b="0" i="1" smtClean="0">
                        <a:latin typeface="Cambria Math" panose="02040503050406030204" pitchFamily="18" charset="0"/>
                        <a:ea typeface="Cambria Math" panose="02040503050406030204" pitchFamily="18" charset="0"/>
                      </a:rPr>
                      <m:t>=</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𝒱</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ℰ</m:t>
                        </m:r>
                      </m:e>
                    </m:d>
                    <m:r>
                      <a:rPr lang="it-IT" sz="1600" b="0" i="0" smtClean="0">
                        <a:latin typeface="Cambria Math" panose="02040503050406030204" pitchFamily="18" charset="0"/>
                        <a:ea typeface="Cambria Math" panose="02040503050406030204" pitchFamily="18" charset="0"/>
                      </a:rPr>
                      <m:t>.</m:t>
                    </m:r>
                  </m:oMath>
                </a14:m>
                <a:endParaRPr lang="it" sz="1600" dirty="0">
                  <a:latin typeface="Raleway" pitchFamily="2" charset="77"/>
                </a:endParaRPr>
              </a:p>
              <a:p>
                <a:pPr marL="285750" indent="-285750">
                  <a:spcAft>
                    <a:spcPts val="1600"/>
                  </a:spcAft>
                </a:pPr>
                <a:r>
                  <a:rPr lang="it" sz="1600" dirty="0">
                    <a:latin typeface="Raleway" pitchFamily="2" charset="77"/>
                  </a:rPr>
                  <a:t>Each vertex i </a:t>
                </a:r>
                <a14:m>
                  <m:oMath xmlns:m="http://schemas.openxmlformats.org/officeDocument/2006/math">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𝒱</m:t>
                    </m:r>
                  </m:oMath>
                </a14:m>
                <a:r>
                  <a:rPr lang="it" sz="1600" dirty="0">
                    <a:latin typeface="Raleway" pitchFamily="2" charset="77"/>
                  </a:rPr>
                  <a:t> models an agent. Set of neighbors is </a:t>
                </a:r>
                <a14:m>
                  <m:oMath xmlns:m="http://schemas.openxmlformats.org/officeDocument/2006/math">
                    <m:sSub>
                      <m:sSubPr>
                        <m:ctrlPr>
                          <a:rPr lang="it" sz="1600" i="1">
                            <a:latin typeface="Cambria Math" panose="02040503050406030204" pitchFamily="18" charset="0"/>
                          </a:rPr>
                        </m:ctrlPr>
                      </m:sSubPr>
                      <m:e>
                        <m:r>
                          <a:rPr lang="it-IT" sz="1600" i="1">
                            <a:latin typeface="Cambria Math" panose="02040503050406030204" pitchFamily="18" charset="0"/>
                          </a:rPr>
                          <m:t>𝑁</m:t>
                        </m:r>
                      </m:e>
                      <m:sub>
                        <m:r>
                          <a:rPr lang="it-IT" sz="1600" i="1">
                            <a:latin typeface="Cambria Math" panose="02040503050406030204" pitchFamily="18" charset="0"/>
                          </a:rPr>
                          <m:t>𝑖</m:t>
                        </m:r>
                      </m:sub>
                    </m:sSub>
                    <m:r>
                      <a:rPr lang="it-IT" sz="1600" i="1">
                        <a:latin typeface="Cambria Math" panose="02040503050406030204" pitchFamily="18" charset="0"/>
                      </a:rPr>
                      <m:t>=</m:t>
                    </m:r>
                    <m:d>
                      <m:dPr>
                        <m:begChr m:val="{"/>
                        <m:endChr m:val="|"/>
                        <m:ctrlPr>
                          <a:rPr lang="it-IT" sz="1600" i="1">
                            <a:latin typeface="Cambria Math" panose="02040503050406030204" pitchFamily="18" charset="0"/>
                          </a:rPr>
                        </m:ctrlPr>
                      </m:dPr>
                      <m:e>
                        <m:r>
                          <a:rPr lang="it-IT" sz="1600" i="1">
                            <a:latin typeface="Cambria Math" panose="02040503050406030204" pitchFamily="18" charset="0"/>
                          </a:rPr>
                          <m:t>𝑗</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𝒱</m:t>
                        </m:r>
                        <m:r>
                          <a:rPr lang="it-IT" sz="1600" i="1">
                            <a:latin typeface="Cambria Math" panose="02040503050406030204" pitchFamily="18" charset="0"/>
                            <a:ea typeface="Cambria Math" panose="02040503050406030204" pitchFamily="18" charset="0"/>
                          </a:rPr>
                          <m:t> </m:t>
                        </m:r>
                      </m:e>
                    </m:d>
                    <m:r>
                      <a:rPr lang="it-IT" sz="1600" i="1">
                        <a:latin typeface="Cambria Math" panose="02040503050406030204" pitchFamily="18" charset="0"/>
                        <a:ea typeface="Cambria Math" panose="02040503050406030204" pitchFamily="18" charset="0"/>
                      </a:rPr>
                      <m:t> (</m:t>
                    </m:r>
                    <m:r>
                      <a:rPr lang="it-IT" sz="1600" i="1">
                        <a:latin typeface="Cambria Math" panose="02040503050406030204" pitchFamily="18" charset="0"/>
                        <a:ea typeface="Cambria Math" panose="02040503050406030204" pitchFamily="18" charset="0"/>
                      </a:rPr>
                      <m:t>𝑗</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𝑖</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ℰ</m:t>
                    </m:r>
                    <m:r>
                      <a:rPr lang="it-IT" sz="1600" i="1">
                        <a:latin typeface="Cambria Math" panose="02040503050406030204" pitchFamily="18" charset="0"/>
                      </a:rPr>
                      <m:t>}</m:t>
                    </m:r>
                  </m:oMath>
                </a14:m>
                <a:endParaRPr lang="it" sz="1600" dirty="0">
                  <a:latin typeface="Raleway" pitchFamily="2" charset="77"/>
                </a:endParaRPr>
              </a:p>
              <a:p>
                <a:pPr marL="285750" indent="-285750">
                  <a:spcAft>
                    <a:spcPts val="1600"/>
                  </a:spcAft>
                </a:pPr>
                <a:r>
                  <a:rPr lang="it-IT" sz="1600" dirty="0">
                    <a:latin typeface="Raleway" pitchFamily="2" charset="77"/>
                  </a:rPr>
                  <a:t>D</a:t>
                </a:r>
                <a:r>
                  <a:rPr lang="it" sz="1600" dirty="0">
                    <a:latin typeface="Raleway" pitchFamily="2" charset="77"/>
                  </a:rPr>
                  <a:t>ynamics of agents:  </a:t>
                </a:r>
                <a14:m>
                  <m:oMath xmlns:m="http://schemas.openxmlformats.org/officeDocument/2006/math">
                    <m:sSub>
                      <m:sSubPr>
                        <m:ctrlPr>
                          <a:rPr lang="it" sz="160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𝑡</m:t>
                        </m:r>
                        <m:r>
                          <a:rPr lang="it-IT" sz="1600" b="0" i="1" smtClean="0">
                            <a:latin typeface="Cambria Math" panose="02040503050406030204" pitchFamily="18" charset="0"/>
                          </a:rPr>
                          <m:t>+1</m:t>
                        </m:r>
                      </m:e>
                    </m:d>
                    <m:r>
                      <a:rPr lang="it-IT" sz="1600" b="0" i="1" smtClean="0">
                        <a:latin typeface="Cambria Math" panose="02040503050406030204" pitchFamily="18" charset="0"/>
                      </a:rPr>
                      <m:t>=</m:t>
                    </m:r>
                    <m:sSub>
                      <m:sSubPr>
                        <m:ctrlPr>
                          <a:rPr lang="it" sz="1600" i="1">
                            <a:latin typeface="Cambria Math" panose="02040503050406030204" pitchFamily="18" charset="0"/>
                          </a:rPr>
                        </m:ctrlPr>
                      </m:sSubPr>
                      <m:e>
                        <m:r>
                          <a:rPr lang="it-IT" sz="1600" i="1">
                            <a:latin typeface="Cambria Math" panose="02040503050406030204" pitchFamily="18" charset="0"/>
                          </a:rPr>
                          <m:t>𝑥</m:t>
                        </m:r>
                      </m:e>
                      <m:sub>
                        <m:r>
                          <a:rPr lang="it-IT" sz="1600" i="1">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𝑡</m:t>
                        </m:r>
                      </m:e>
                    </m:d>
                    <m:r>
                      <a:rPr lang="it-IT" sz="1600" b="0" i="1" smtClean="0">
                        <a:latin typeface="Cambria Math" panose="02040503050406030204" pitchFamily="18" charset="0"/>
                      </a:rPr>
                      <m:t>+</m:t>
                    </m:r>
                    <m:sSub>
                      <m:sSubPr>
                        <m:ctrlPr>
                          <a:rPr lang="it" sz="1600" i="1">
                            <a:latin typeface="Cambria Math" panose="02040503050406030204" pitchFamily="18" charset="0"/>
                          </a:rPr>
                        </m:ctrlPr>
                      </m:sSubPr>
                      <m:e>
                        <m:r>
                          <a:rPr lang="it-IT" sz="1600" b="0" i="1" smtClean="0">
                            <a:latin typeface="Cambria Math" panose="02040503050406030204" pitchFamily="18" charset="0"/>
                          </a:rPr>
                          <m:t>𝑢</m:t>
                        </m:r>
                      </m:e>
                      <m:sub>
                        <m:r>
                          <a:rPr lang="it-IT" sz="1600" i="1">
                            <a:latin typeface="Cambria Math" panose="02040503050406030204" pitchFamily="18" charset="0"/>
                          </a:rPr>
                          <m:t>𝑖</m:t>
                        </m:r>
                      </m:sub>
                    </m:sSub>
                    <m:r>
                      <a:rPr lang="it-IT" sz="1600" b="0" i="1" smtClean="0">
                        <a:latin typeface="Cambria Math" panose="02040503050406030204" pitchFamily="18" charset="0"/>
                      </a:rPr>
                      <m:t>(</m:t>
                    </m:r>
                    <m:r>
                      <a:rPr lang="it-IT" sz="1600" b="0" i="1" smtClean="0">
                        <a:latin typeface="Cambria Math" panose="02040503050406030204" pitchFamily="18" charset="0"/>
                      </a:rPr>
                      <m:t>𝑡</m:t>
                    </m:r>
                    <m:r>
                      <a:rPr lang="it-IT" sz="1600" b="0" i="1" smtClean="0">
                        <a:latin typeface="Cambria Math" panose="02040503050406030204" pitchFamily="18" charset="0"/>
                      </a:rPr>
                      <m:t>)</m:t>
                    </m:r>
                  </m:oMath>
                </a14:m>
                <a:endParaRPr lang="it" sz="1600" dirty="0">
                  <a:latin typeface="Raleway" pitchFamily="2" charset="77"/>
                </a:endParaRPr>
              </a:p>
              <a:p>
                <a:pPr marL="285750" indent="-285750">
                  <a:spcAft>
                    <a:spcPts val="1600"/>
                  </a:spcAft>
                </a:pPr>
                <a:r>
                  <a:rPr lang="it" sz="1600" dirty="0">
                    <a:latin typeface="Raleway" pitchFamily="2" charset="77"/>
                  </a:rPr>
                  <a:t>Standard local controls: </a:t>
                </a:r>
                <a14:m>
                  <m:oMath xmlns:m="http://schemas.openxmlformats.org/officeDocument/2006/math">
                    <m:sSub>
                      <m:sSubPr>
                        <m:ctrlPr>
                          <a:rPr lang="it" sz="1600" b="1" i="1" smtClean="0">
                            <a:solidFill>
                              <a:srgbClr val="016778"/>
                            </a:solidFill>
                            <a:latin typeface="Cambria Math" panose="02040503050406030204" pitchFamily="18" charset="0"/>
                          </a:rPr>
                        </m:ctrlPr>
                      </m:sSubPr>
                      <m:e>
                        <m:r>
                          <a:rPr lang="it-IT" sz="1600" b="1" i="1" smtClean="0">
                            <a:solidFill>
                              <a:srgbClr val="016778"/>
                            </a:solidFill>
                            <a:latin typeface="Cambria Math" panose="02040503050406030204" pitchFamily="18" charset="0"/>
                          </a:rPr>
                          <m:t> </m:t>
                        </m:r>
                        <m:r>
                          <a:rPr lang="it-IT" sz="1600" b="1" i="1" smtClean="0">
                            <a:solidFill>
                              <a:srgbClr val="016778"/>
                            </a:solidFill>
                            <a:latin typeface="Cambria Math" panose="02040503050406030204" pitchFamily="18" charset="0"/>
                          </a:rPr>
                          <m:t>𝒖</m:t>
                        </m:r>
                      </m:e>
                      <m:sub>
                        <m:r>
                          <a:rPr lang="it-IT" sz="1600" b="1" i="1">
                            <a:solidFill>
                              <a:srgbClr val="016778"/>
                            </a:solidFill>
                            <a:latin typeface="Cambria Math" panose="02040503050406030204" pitchFamily="18" charset="0"/>
                          </a:rPr>
                          <m:t>𝒊</m:t>
                        </m:r>
                      </m:sub>
                    </m:sSub>
                    <m:d>
                      <m:dPr>
                        <m:ctrlPr>
                          <a:rPr lang="it-IT" sz="1600" b="1" i="1" smtClean="0">
                            <a:solidFill>
                              <a:srgbClr val="016778"/>
                            </a:solidFill>
                            <a:latin typeface="Cambria Math" panose="02040503050406030204" pitchFamily="18" charset="0"/>
                          </a:rPr>
                        </m:ctrlPr>
                      </m:dPr>
                      <m:e>
                        <m:r>
                          <a:rPr lang="it-IT" sz="1600" b="1" i="1" smtClean="0">
                            <a:solidFill>
                              <a:srgbClr val="016778"/>
                            </a:solidFill>
                            <a:latin typeface="Cambria Math" panose="02040503050406030204" pitchFamily="18" charset="0"/>
                          </a:rPr>
                          <m:t>𝒕</m:t>
                        </m:r>
                      </m:e>
                    </m:d>
                    <m:r>
                      <a:rPr lang="it-IT" sz="1600" b="1" i="1" smtClean="0">
                        <a:solidFill>
                          <a:srgbClr val="016778"/>
                        </a:solidFill>
                        <a:latin typeface="Cambria Math" panose="02040503050406030204" pitchFamily="18" charset="0"/>
                      </a:rPr>
                      <m:t>=−</m:t>
                    </m:r>
                    <m:r>
                      <a:rPr lang="it-IT" sz="1600" b="1" i="1" smtClean="0">
                        <a:solidFill>
                          <a:srgbClr val="016778"/>
                        </a:solidFill>
                        <a:latin typeface="Cambria Math" panose="02040503050406030204" pitchFamily="18" charset="0"/>
                        <a:ea typeface="Cambria Math" panose="02040503050406030204" pitchFamily="18" charset="0"/>
                      </a:rPr>
                      <m:t>𝜿</m:t>
                    </m:r>
                    <m:nary>
                      <m:naryPr>
                        <m:chr m:val="∑"/>
                        <m:supHide m:val="on"/>
                        <m:ctrlPr>
                          <a:rPr lang="it-IT" sz="1600" b="1" i="1" smtClean="0">
                            <a:solidFill>
                              <a:srgbClr val="016778"/>
                            </a:solidFill>
                            <a:latin typeface="Cambria Math" panose="02040503050406030204" pitchFamily="18" charset="0"/>
                          </a:rPr>
                        </m:ctrlPr>
                      </m:naryPr>
                      <m:sub>
                        <m:r>
                          <a:rPr lang="it-IT" sz="1600" b="1" i="1" smtClean="0">
                            <a:solidFill>
                              <a:srgbClr val="016778"/>
                            </a:solidFill>
                            <a:latin typeface="Cambria Math" panose="02040503050406030204" pitchFamily="18" charset="0"/>
                          </a:rPr>
                          <m:t>𝒋</m:t>
                        </m:r>
                        <m:r>
                          <a:rPr lang="it-IT" sz="1600" b="1" i="1">
                            <a:solidFill>
                              <a:srgbClr val="016778"/>
                            </a:solidFill>
                            <a:latin typeface="Cambria Math" panose="02040503050406030204" pitchFamily="18" charset="0"/>
                            <a:ea typeface="Cambria Math" panose="02040503050406030204" pitchFamily="18" charset="0"/>
                          </a:rPr>
                          <m:t>∈</m:t>
                        </m:r>
                        <m:sSub>
                          <m:sSubPr>
                            <m:ctrlPr>
                              <a:rPr lang="it-IT" sz="1600" b="1" i="1" smtClean="0">
                                <a:solidFill>
                                  <a:srgbClr val="016778"/>
                                </a:solidFill>
                                <a:latin typeface="Cambria Math" panose="02040503050406030204" pitchFamily="18" charset="0"/>
                                <a:ea typeface="Cambria Math" panose="02040503050406030204" pitchFamily="18" charset="0"/>
                              </a:rPr>
                            </m:ctrlPr>
                          </m:sSubPr>
                          <m:e>
                            <m:r>
                              <a:rPr lang="it-IT" sz="1600" b="1" i="1" smtClean="0">
                                <a:solidFill>
                                  <a:srgbClr val="016778"/>
                                </a:solidFill>
                                <a:latin typeface="Cambria Math" panose="02040503050406030204" pitchFamily="18" charset="0"/>
                                <a:ea typeface="Cambria Math" panose="02040503050406030204" pitchFamily="18" charset="0"/>
                              </a:rPr>
                              <m:t>𝑵</m:t>
                            </m:r>
                          </m:e>
                          <m:sub>
                            <m:r>
                              <a:rPr lang="it-IT" sz="1600" b="1" i="1" smtClean="0">
                                <a:solidFill>
                                  <a:srgbClr val="016778"/>
                                </a:solidFill>
                                <a:latin typeface="Cambria Math" panose="02040503050406030204" pitchFamily="18" charset="0"/>
                                <a:ea typeface="Cambria Math" panose="02040503050406030204" pitchFamily="18" charset="0"/>
                              </a:rPr>
                              <m:t>𝒊</m:t>
                            </m:r>
                          </m:sub>
                        </m:sSub>
                      </m:sub>
                      <m:sup/>
                      <m:e>
                        <m:r>
                          <a:rPr lang="it-IT" sz="1600" b="1" i="1">
                            <a:solidFill>
                              <a:srgbClr val="016778"/>
                            </a:solidFill>
                            <a:latin typeface="Cambria Math" panose="02040503050406030204" pitchFamily="18" charset="0"/>
                          </a:rPr>
                          <m:t>(</m:t>
                        </m:r>
                        <m:sSub>
                          <m:sSubPr>
                            <m:ctrlPr>
                              <a:rPr lang="it" sz="1600" b="1" i="1">
                                <a:solidFill>
                                  <a:srgbClr val="016778"/>
                                </a:solidFill>
                                <a:latin typeface="Cambria Math" panose="02040503050406030204" pitchFamily="18" charset="0"/>
                              </a:rPr>
                            </m:ctrlPr>
                          </m:sSubPr>
                          <m:e>
                            <m:r>
                              <a:rPr lang="it-IT" sz="1600" b="1" i="1">
                                <a:solidFill>
                                  <a:srgbClr val="016778"/>
                                </a:solidFill>
                                <a:latin typeface="Cambria Math" panose="02040503050406030204" pitchFamily="18" charset="0"/>
                              </a:rPr>
                              <m:t>𝒙</m:t>
                            </m:r>
                          </m:e>
                          <m:sub>
                            <m:r>
                              <a:rPr lang="it-IT" sz="1600" b="1" i="1" smtClean="0">
                                <a:solidFill>
                                  <a:srgbClr val="016778"/>
                                </a:solidFill>
                                <a:latin typeface="Cambria Math" panose="02040503050406030204" pitchFamily="18" charset="0"/>
                              </a:rPr>
                              <m:t>𝒊</m:t>
                            </m:r>
                          </m:sub>
                        </m:sSub>
                        <m:d>
                          <m:dPr>
                            <m:ctrlPr>
                              <a:rPr lang="it-IT" sz="1600" b="1" i="1">
                                <a:solidFill>
                                  <a:srgbClr val="016778"/>
                                </a:solidFill>
                                <a:latin typeface="Cambria Math" panose="02040503050406030204" pitchFamily="18" charset="0"/>
                              </a:rPr>
                            </m:ctrlPr>
                          </m:dPr>
                          <m:e>
                            <m:r>
                              <a:rPr lang="it-IT" sz="1600" b="1" i="1">
                                <a:solidFill>
                                  <a:srgbClr val="016778"/>
                                </a:solidFill>
                                <a:latin typeface="Cambria Math" panose="02040503050406030204" pitchFamily="18" charset="0"/>
                              </a:rPr>
                              <m:t>𝒕</m:t>
                            </m:r>
                          </m:e>
                        </m:d>
                        <m:r>
                          <a:rPr lang="it-IT" sz="1600" b="1" i="1">
                            <a:solidFill>
                              <a:srgbClr val="016778"/>
                            </a:solidFill>
                            <a:latin typeface="Cambria Math" panose="02040503050406030204" pitchFamily="18" charset="0"/>
                          </a:rPr>
                          <m:t>−</m:t>
                        </m:r>
                        <m:sSub>
                          <m:sSubPr>
                            <m:ctrlPr>
                              <a:rPr lang="it" sz="1600" b="1" i="1">
                                <a:solidFill>
                                  <a:srgbClr val="016778"/>
                                </a:solidFill>
                                <a:latin typeface="Cambria Math" panose="02040503050406030204" pitchFamily="18" charset="0"/>
                              </a:rPr>
                            </m:ctrlPr>
                          </m:sSubPr>
                          <m:e>
                            <m:r>
                              <a:rPr lang="it-IT" sz="1600" b="1" i="1">
                                <a:solidFill>
                                  <a:srgbClr val="016778"/>
                                </a:solidFill>
                                <a:latin typeface="Cambria Math" panose="02040503050406030204" pitchFamily="18" charset="0"/>
                              </a:rPr>
                              <m:t>𝒙</m:t>
                            </m:r>
                          </m:e>
                          <m:sub>
                            <m:r>
                              <a:rPr lang="it-IT" sz="1600" b="1" i="1" smtClean="0">
                                <a:solidFill>
                                  <a:srgbClr val="016778"/>
                                </a:solidFill>
                                <a:latin typeface="Cambria Math" panose="02040503050406030204" pitchFamily="18" charset="0"/>
                              </a:rPr>
                              <m:t>𝒋</m:t>
                            </m:r>
                          </m:sub>
                        </m:sSub>
                        <m:d>
                          <m:dPr>
                            <m:ctrlPr>
                              <a:rPr lang="it-IT" sz="1600" b="1" i="1">
                                <a:solidFill>
                                  <a:srgbClr val="016778"/>
                                </a:solidFill>
                                <a:latin typeface="Cambria Math" panose="02040503050406030204" pitchFamily="18" charset="0"/>
                              </a:rPr>
                            </m:ctrlPr>
                          </m:dPr>
                          <m:e>
                            <m:r>
                              <a:rPr lang="it-IT" sz="1600" b="1" i="1">
                                <a:solidFill>
                                  <a:srgbClr val="016778"/>
                                </a:solidFill>
                                <a:latin typeface="Cambria Math" panose="02040503050406030204" pitchFamily="18" charset="0"/>
                              </a:rPr>
                              <m:t>𝒕</m:t>
                            </m:r>
                          </m:e>
                        </m:d>
                        <m:r>
                          <a:rPr lang="it-IT" sz="1600" b="1" i="1">
                            <a:solidFill>
                              <a:srgbClr val="016778"/>
                            </a:solidFill>
                            <a:latin typeface="Cambria Math" panose="02040503050406030204" pitchFamily="18" charset="0"/>
                          </a:rPr>
                          <m:t>)</m:t>
                        </m:r>
                      </m:e>
                    </m:nary>
                  </m:oMath>
                </a14:m>
                <a:r>
                  <a:rPr lang="it" sz="1600" b="1" dirty="0">
                    <a:solidFill>
                      <a:srgbClr val="016778"/>
                    </a:solidFill>
                    <a:latin typeface="Raleway" pitchFamily="2" charset="77"/>
                  </a:rPr>
                  <a:t>,  </a:t>
                </a:r>
                <a14:m>
                  <m:oMath xmlns:m="http://schemas.openxmlformats.org/officeDocument/2006/math">
                    <m:r>
                      <a:rPr lang="it-IT" sz="1600" b="1" i="1">
                        <a:solidFill>
                          <a:srgbClr val="016778"/>
                        </a:solidFill>
                        <a:latin typeface="Cambria Math" panose="02040503050406030204" pitchFamily="18" charset="0"/>
                        <a:ea typeface="Cambria Math" panose="02040503050406030204" pitchFamily="18" charset="0"/>
                      </a:rPr>
                      <m:t>𝜿</m:t>
                    </m:r>
                    <m:r>
                      <a:rPr lang="it-IT" sz="1600" b="1" i="1" smtClean="0">
                        <a:solidFill>
                          <a:srgbClr val="016778"/>
                        </a:solidFill>
                        <a:latin typeface="Cambria Math" panose="02040503050406030204" pitchFamily="18" charset="0"/>
                        <a:ea typeface="Cambria Math" panose="02040503050406030204" pitchFamily="18" charset="0"/>
                      </a:rPr>
                      <m:t>&gt;</m:t>
                    </m:r>
                    <m:r>
                      <a:rPr lang="it-IT" sz="1600" b="1" i="1" smtClean="0">
                        <a:solidFill>
                          <a:srgbClr val="016778"/>
                        </a:solidFill>
                        <a:latin typeface="Cambria Math" panose="02040503050406030204" pitchFamily="18" charset="0"/>
                        <a:ea typeface="Cambria Math" panose="02040503050406030204" pitchFamily="18" charset="0"/>
                      </a:rPr>
                      <m:t>𝟎</m:t>
                    </m:r>
                  </m:oMath>
                </a14:m>
                <a:r>
                  <a:rPr lang="en-US" sz="1600" dirty="0">
                    <a:latin typeface="Raleway" pitchFamily="2" charset="77"/>
                  </a:rPr>
                  <a:t> </a:t>
                </a:r>
              </a:p>
              <a:p>
                <a:pPr marL="285750" indent="-285750">
                  <a:spcAft>
                    <a:spcPts val="1600"/>
                  </a:spcAft>
                </a:pPr>
                <a:r>
                  <a:rPr lang="en-US" sz="1600" dirty="0">
                    <a:latin typeface="Raleway" pitchFamily="2" charset="77"/>
                  </a:rPr>
                  <a:t>Standard vector control: </a:t>
                </a:r>
                <a14:m>
                  <m:oMath xmlns:m="http://schemas.openxmlformats.org/officeDocument/2006/math">
                    <m:r>
                      <a:rPr lang="it-IT" sz="1600" i="1">
                        <a:latin typeface="Cambria Math" panose="02040503050406030204" pitchFamily="18" charset="0"/>
                      </a:rPr>
                      <m:t>𝑢</m:t>
                    </m:r>
                    <m:d>
                      <m:dPr>
                        <m:ctrlPr>
                          <a:rPr lang="it-IT" sz="1600" i="1">
                            <a:latin typeface="Cambria Math" panose="02040503050406030204" pitchFamily="18" charset="0"/>
                          </a:rPr>
                        </m:ctrlPr>
                      </m:dPr>
                      <m:e>
                        <m:r>
                          <a:rPr lang="it-IT" sz="1600" i="1">
                            <a:latin typeface="Cambria Math" panose="02040503050406030204" pitchFamily="18" charset="0"/>
                          </a:rPr>
                          <m:t>𝑡</m:t>
                        </m:r>
                      </m:e>
                    </m:d>
                    <m:r>
                      <a:rPr lang="it-IT" sz="1600" i="1">
                        <a:latin typeface="Cambria Math" panose="02040503050406030204" pitchFamily="18" charset="0"/>
                      </a:rPr>
                      <m:t>= −</m:t>
                    </m:r>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ea typeface="Cambria Math" panose="02040503050406030204" pitchFamily="18" charset="0"/>
                      </a:rPr>
                      <m:t>𝐿𝑥</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𝑡</m:t>
                    </m:r>
                    <m:r>
                      <a:rPr lang="it-IT" sz="1600" b="0" i="1" smtClean="0">
                        <a:latin typeface="Cambria Math" panose="02040503050406030204" pitchFamily="18" charset="0"/>
                        <a:ea typeface="Cambria Math" panose="02040503050406030204" pitchFamily="18" charset="0"/>
                      </a:rPr>
                      <m:t>)</m:t>
                    </m:r>
                    <m:r>
                      <a:rPr lang="it-IT" sz="1600" b="0" i="0" smtClean="0">
                        <a:latin typeface="Cambria Math" panose="02040503050406030204" pitchFamily="18" charset="0"/>
                        <a:ea typeface="Cambria Math" panose="02040503050406030204" pitchFamily="18" charset="0"/>
                      </a:rPr>
                      <m:t>,</m:t>
                    </m:r>
                  </m:oMath>
                </a14:m>
                <a:r>
                  <a:rPr lang="it" sz="1600" b="1" dirty="0">
                    <a:solidFill>
                      <a:srgbClr val="016778"/>
                    </a:solidFill>
                    <a:latin typeface="Raleway" pitchFamily="2" charset="77"/>
                  </a:rPr>
                  <a:t>  </a:t>
                </a:r>
                <a:r>
                  <a:rPr lang="it" sz="1600" dirty="0">
                    <a:solidFill>
                      <a:srgbClr val="66757C"/>
                    </a:solidFill>
                    <a:latin typeface="Raleway" pitchFamily="2" charset="77"/>
                  </a:rPr>
                  <a:t>where </a:t>
                </a:r>
                <a14:m>
                  <m:oMath xmlns:m="http://schemas.openxmlformats.org/officeDocument/2006/math">
                    <m:r>
                      <a:rPr lang="it-IT" sz="1600" i="1">
                        <a:latin typeface="Cambria Math" panose="02040503050406030204" pitchFamily="18" charset="0"/>
                        <a:ea typeface="Cambria Math" panose="02040503050406030204" pitchFamily="18" charset="0"/>
                      </a:rPr>
                      <m:t>𝐿</m:t>
                    </m:r>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ℝ</m:t>
                        </m:r>
                      </m:e>
                      <m:sup>
                        <m:r>
                          <a:rPr lang="it-IT" sz="1600" i="1">
                            <a:latin typeface="Cambria Math" panose="02040503050406030204" pitchFamily="18" charset="0"/>
                            <a:ea typeface="Cambria Math" panose="02040503050406030204" pitchFamily="18" charset="0"/>
                          </a:rPr>
                          <m:t>𝑁</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𝑁</m:t>
                        </m:r>
                      </m:sup>
                    </m:sSup>
                  </m:oMath>
                </a14:m>
                <a:r>
                  <a:rPr lang="it" sz="1600" dirty="0">
                    <a:solidFill>
                      <a:srgbClr val="66757C"/>
                    </a:solidFill>
                    <a:latin typeface="Raleway" pitchFamily="2" charset="77"/>
                  </a:rPr>
                  <a:t> is the </a:t>
                </a:r>
                <a:r>
                  <a:rPr lang="it" sz="1600" dirty="0">
                    <a:solidFill>
                      <a:srgbClr val="6E0918"/>
                    </a:solidFill>
                    <a:latin typeface="Raleway" pitchFamily="2" charset="77"/>
                  </a:rPr>
                  <a:t>Laplatian matrix </a:t>
                </a:r>
                <a:endParaRPr lang="it" sz="1600" b="1" dirty="0">
                  <a:solidFill>
                    <a:srgbClr val="6E0918"/>
                  </a:solidFill>
                  <a:latin typeface="Raleway" pitchFamily="2" charset="77"/>
                </a:endParaRPr>
              </a:p>
              <a:p>
                <a:pPr marL="285750" indent="-285750">
                  <a:spcAft>
                    <a:spcPts val="1600"/>
                  </a:spcAft>
                </a:pPr>
                <a:r>
                  <a:rPr lang="it-IT" sz="1600" dirty="0">
                    <a:latin typeface="Raleway" pitchFamily="2" charset="77"/>
                  </a:rPr>
                  <a:t>Network dynamics: </a:t>
                </a:r>
                <a14:m>
                  <m:oMath xmlns:m="http://schemas.openxmlformats.org/officeDocument/2006/math">
                    <m:r>
                      <a:rPr lang="it-IT" sz="1600" b="0" i="0" smtClean="0">
                        <a:solidFill>
                          <a:srgbClr val="6E0918"/>
                        </a:solidFill>
                        <a:latin typeface="Cambria Math" panose="02040503050406030204" pitchFamily="18" charset="0"/>
                      </a:rPr>
                      <m:t> </m:t>
                    </m:r>
                    <m:r>
                      <a:rPr lang="it-IT" sz="1600" b="1" i="1" smtClean="0">
                        <a:solidFill>
                          <a:srgbClr val="6E0918"/>
                        </a:solidFill>
                        <a:latin typeface="Cambria Math" panose="02040503050406030204" pitchFamily="18" charset="0"/>
                      </a:rPr>
                      <m:t>𝒙</m:t>
                    </m:r>
                    <m:d>
                      <m:dPr>
                        <m:ctrlPr>
                          <a:rPr lang="it-IT" sz="1600" b="1" i="1" smtClean="0">
                            <a:solidFill>
                              <a:srgbClr val="6E0918"/>
                            </a:solidFill>
                            <a:latin typeface="Cambria Math" panose="02040503050406030204" pitchFamily="18" charset="0"/>
                          </a:rPr>
                        </m:ctrlPr>
                      </m:dPr>
                      <m:e>
                        <m:r>
                          <a:rPr lang="it-IT" sz="1600" b="1" i="1" smtClean="0">
                            <a:solidFill>
                              <a:srgbClr val="6E0918"/>
                            </a:solidFill>
                            <a:latin typeface="Cambria Math" panose="02040503050406030204" pitchFamily="18" charset="0"/>
                          </a:rPr>
                          <m:t>𝒕</m:t>
                        </m:r>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𝟏</m:t>
                        </m:r>
                      </m:e>
                    </m:d>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𝑨</m:t>
                    </m:r>
                    <m:r>
                      <a:rPr lang="it-IT" sz="1600" b="1" i="1" smtClean="0">
                        <a:solidFill>
                          <a:srgbClr val="6E0918"/>
                        </a:solidFill>
                        <a:latin typeface="Cambria Math" panose="02040503050406030204" pitchFamily="18" charset="0"/>
                      </a:rPr>
                      <m:t>(</m:t>
                    </m:r>
                    <m:r>
                      <a:rPr lang="it-IT" sz="1600" b="1" i="1">
                        <a:solidFill>
                          <a:srgbClr val="6E0918"/>
                        </a:solidFill>
                        <a:latin typeface="Cambria Math" panose="02040503050406030204" pitchFamily="18" charset="0"/>
                        <a:ea typeface="Cambria Math" panose="02040503050406030204" pitchFamily="18" charset="0"/>
                      </a:rPr>
                      <m:t>𝜿</m:t>
                    </m:r>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𝒙</m:t>
                    </m:r>
                    <m:d>
                      <m:dPr>
                        <m:ctrlPr>
                          <a:rPr lang="it-IT" sz="1600" b="1" i="1" smtClean="0">
                            <a:solidFill>
                              <a:srgbClr val="6E0918"/>
                            </a:solidFill>
                            <a:latin typeface="Cambria Math" panose="02040503050406030204" pitchFamily="18" charset="0"/>
                          </a:rPr>
                        </m:ctrlPr>
                      </m:dPr>
                      <m:e>
                        <m:r>
                          <a:rPr lang="it-IT" sz="1600" b="1" i="1" smtClean="0">
                            <a:solidFill>
                              <a:srgbClr val="6E0918"/>
                            </a:solidFill>
                            <a:latin typeface="Cambria Math" panose="02040503050406030204" pitchFamily="18" charset="0"/>
                          </a:rPr>
                          <m:t>𝒕</m:t>
                        </m:r>
                      </m:e>
                    </m:d>
                    <m:r>
                      <a:rPr lang="it-IT" sz="1600" b="1" i="1" smtClean="0">
                        <a:solidFill>
                          <a:srgbClr val="6E0918"/>
                        </a:solidFill>
                        <a:latin typeface="Cambria Math" panose="02040503050406030204" pitchFamily="18" charset="0"/>
                      </a:rPr>
                      <m:t>, </m:t>
                    </m:r>
                    <m:r>
                      <a:rPr lang="it-IT" sz="1600" b="0" i="1" smtClean="0">
                        <a:latin typeface="Cambria Math" panose="02040503050406030204" pitchFamily="18" charset="0"/>
                      </a:rPr>
                      <m:t> </m:t>
                    </m:r>
                    <m:r>
                      <a:rPr lang="it-IT" sz="1600" b="0" i="1" smtClean="0">
                        <a:latin typeface="Cambria Math" panose="02040503050406030204" pitchFamily="18" charset="0"/>
                      </a:rPr>
                      <m:t>𝐴</m:t>
                    </m:r>
                    <m:r>
                      <a:rPr lang="it-IT" sz="1600" i="1">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rPr>
                      <m:t>)=</m:t>
                    </m:r>
                    <m:d>
                      <m:dPr>
                        <m:ctrlPr>
                          <a:rPr lang="it-IT" sz="1600" i="1">
                            <a:latin typeface="Cambria Math" panose="02040503050406030204" pitchFamily="18" charset="0"/>
                          </a:rPr>
                        </m:ctrlPr>
                      </m:dPr>
                      <m:e>
                        <m:r>
                          <a:rPr lang="it-IT" sz="1600" i="1">
                            <a:latin typeface="Cambria Math" panose="02040503050406030204" pitchFamily="18" charset="0"/>
                          </a:rPr>
                          <m:t>𝐼</m:t>
                        </m:r>
                        <m:r>
                          <a:rPr lang="it-IT" sz="1600" i="1">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ea typeface="Cambria Math" panose="02040503050406030204" pitchFamily="18" charset="0"/>
                          </a:rPr>
                          <m:t>𝐿</m:t>
                        </m:r>
                      </m:e>
                    </m:d>
                  </m:oMath>
                </a14:m>
                <a:endParaRPr lang="it-IT" sz="1600" b="0" dirty="0">
                  <a:latin typeface="Raleway" pitchFamily="2" charset="77"/>
                </a:endParaRPr>
              </a:p>
            </p:txBody>
          </p:sp>
        </mc:Choice>
        <mc:Fallback xmlns="">
          <p:sp>
            <p:nvSpPr>
              <p:cNvPr id="19" name="Google Shape;82;p8">
                <a:extLst>
                  <a:ext uri="{FF2B5EF4-FFF2-40B4-BE49-F238E27FC236}">
                    <a16:creationId xmlns:a16="http://schemas.microsoft.com/office/drawing/2014/main" id="{7E68BD52-D18E-4E38-2F48-41E50A835F49}"/>
                  </a:ext>
                </a:extLst>
              </p:cNvPr>
              <p:cNvSpPr txBox="1">
                <a:spLocks noRot="1" noChangeAspect="1" noMove="1" noResize="1" noEditPoints="1" noAdjustHandles="1" noChangeArrowheads="1" noChangeShapeType="1" noTextEdit="1"/>
              </p:cNvSpPr>
              <p:nvPr/>
            </p:nvSpPr>
            <p:spPr>
              <a:xfrm>
                <a:off x="727649" y="1622024"/>
                <a:ext cx="8217346" cy="2856985"/>
              </a:xfrm>
              <a:prstGeom prst="rect">
                <a:avLst/>
              </a:prstGeom>
              <a:blipFill>
                <a:blip r:embed="rId3"/>
                <a:stretch>
                  <a:fillRect b="-2655"/>
                </a:stretch>
              </a:blipFill>
              <a:ln>
                <a:noFill/>
              </a:ln>
            </p:spPr>
            <p:txBody>
              <a:bodyPr/>
              <a:lstStyle/>
              <a:p>
                <a:r>
                  <a:rPr lang="en-GB">
                    <a:noFill/>
                  </a:rPr>
                  <a:t> </a:t>
                </a:r>
              </a:p>
            </p:txBody>
          </p:sp>
        </mc:Fallback>
      </mc:AlternateContent>
      <p:sp>
        <p:nvSpPr>
          <p:cNvPr id="2" name="Google Shape;119;p11">
            <a:extLst>
              <a:ext uri="{FF2B5EF4-FFF2-40B4-BE49-F238E27FC236}">
                <a16:creationId xmlns:a16="http://schemas.microsoft.com/office/drawing/2014/main" id="{F75903D9-8FEE-84B9-A2BC-795A59B4C576}"/>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p11">
            <a:extLst>
              <a:ext uri="{FF2B5EF4-FFF2-40B4-BE49-F238E27FC236}">
                <a16:creationId xmlns:a16="http://schemas.microsoft.com/office/drawing/2014/main" id="{F9254521-803A-B539-5E79-BAC8F82CF33F}"/>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p11">
            <a:extLst>
              <a:ext uri="{FF2B5EF4-FFF2-40B4-BE49-F238E27FC236}">
                <a16:creationId xmlns:a16="http://schemas.microsoft.com/office/drawing/2014/main" id="{F7102438-7EFB-B722-7172-8D7848543443}"/>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p11">
            <a:extLst>
              <a:ext uri="{FF2B5EF4-FFF2-40B4-BE49-F238E27FC236}">
                <a16:creationId xmlns:a16="http://schemas.microsoft.com/office/drawing/2014/main" id="{0749BE47-FAA3-4293-6CA9-7C6964758EB3}"/>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6E0918"/>
                </a:solidFill>
                <a:latin typeface="Raleway" pitchFamily="2" charset="77"/>
                <a:ea typeface="Catamaran"/>
                <a:cs typeface="Catamaran"/>
                <a:sym typeface="Catamaran"/>
              </a:rPr>
              <a:t>Problem formulation</a:t>
            </a:r>
            <a:endParaRPr sz="1800" b="1" u="sng" dirty="0">
              <a:solidFill>
                <a:srgbClr val="6E0918"/>
              </a:solidFill>
              <a:latin typeface="Raleway" pitchFamily="2" charset="77"/>
              <a:ea typeface="Catamaran"/>
              <a:cs typeface="Catamaran"/>
              <a:sym typeface="Catamaran"/>
            </a:endParaRPr>
          </a:p>
        </p:txBody>
      </p:sp>
      <p:sp>
        <p:nvSpPr>
          <p:cNvPr id="11" name="Google Shape;118;p11">
            <a:extLst>
              <a:ext uri="{FF2B5EF4-FFF2-40B4-BE49-F238E27FC236}">
                <a16:creationId xmlns:a16="http://schemas.microsoft.com/office/drawing/2014/main" id="{BC042314-D0D4-B441-2171-C4004C06F4A1}"/>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Motivation</a:t>
            </a:r>
            <a:endParaRPr sz="1800" dirty="0">
              <a:solidFill>
                <a:srgbClr val="66757C"/>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12949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Problem statement</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48" y="1622024"/>
                <a:ext cx="8255485" cy="3127827"/>
              </a:xfrm>
              <a:prstGeom prst="rect">
                <a:avLst/>
              </a:prstGeom>
            </p:spPr>
            <p:txBody>
              <a:bodyPr spcFirstLastPara="1" wrap="square" lIns="91425" tIns="91425" rIns="91425" bIns="91425" spcCol="0" anchor="t" anchorCtr="0">
                <a:noAutofit/>
              </a:bodyPr>
              <a:lstStyle/>
              <a:p>
                <a:pPr marL="285750" indent="-285750">
                  <a:spcAft>
                    <a:spcPts val="1600"/>
                  </a:spcAft>
                </a:pPr>
                <a:r>
                  <a:rPr lang="it" sz="1400" dirty="0">
                    <a:latin typeface="Raleway" pitchFamily="2" charset="77"/>
                  </a:rPr>
                  <a:t>Spectrum:</a:t>
                </a:r>
                <a14:m>
                  <m:oMath xmlns:m="http://schemas.openxmlformats.org/officeDocument/2006/math">
                    <m:r>
                      <a:rPr lang="it-IT" sz="1400" b="0" i="0" dirty="0" smtClean="0">
                        <a:latin typeface="Cambria Math" panose="02040503050406030204" pitchFamily="18" charset="0"/>
                        <a:ea typeface="Cambria Math" panose="02040503050406030204" pitchFamily="18" charset="0"/>
                      </a:rPr>
                      <m:t>  </m:t>
                    </m:r>
                    <m:r>
                      <a:rPr lang="it" sz="1400" i="1" dirty="0">
                        <a:latin typeface="Cambria Math" panose="02040503050406030204" pitchFamily="18" charset="0"/>
                        <a:ea typeface="Cambria Math" panose="02040503050406030204" pitchFamily="18" charset="0"/>
                      </a:rPr>
                      <m:t>𝜎</m:t>
                    </m:r>
                    <m:d>
                      <m:dPr>
                        <m:ctrlPr>
                          <a:rPr lang="it-IT" sz="1400" i="1" dirty="0">
                            <a:latin typeface="Cambria Math" panose="02040503050406030204" pitchFamily="18" charset="0"/>
                            <a:ea typeface="Cambria Math" panose="02040503050406030204" pitchFamily="18" charset="0"/>
                          </a:rPr>
                        </m:ctrlPr>
                      </m:dPr>
                      <m:e>
                        <m:r>
                          <a:rPr lang="it-IT" sz="1400" b="0" i="1" dirty="0" smtClean="0">
                            <a:latin typeface="Cambria Math" panose="02040503050406030204" pitchFamily="18" charset="0"/>
                            <a:ea typeface="Cambria Math" panose="02040503050406030204" pitchFamily="18" charset="0"/>
                          </a:rPr>
                          <m:t>𝐴</m:t>
                        </m:r>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𝜅</m:t>
                            </m:r>
                          </m:e>
                        </m:d>
                      </m:e>
                    </m:d>
                    <m:r>
                      <a:rPr lang="it-IT" sz="1400" b="0" i="1" dirty="0" smtClean="0">
                        <a:latin typeface="Cambria Math" panose="02040503050406030204" pitchFamily="18" charset="0"/>
                        <a:ea typeface="Cambria Math" panose="02040503050406030204" pitchFamily="18" charset="0"/>
                      </a:rPr>
                      <m:t>=</m:t>
                    </m:r>
                    <m:d>
                      <m:dPr>
                        <m:begChr m:val="{"/>
                        <m:endChr m:val="}"/>
                        <m:ctrlPr>
                          <a:rPr lang="it-IT" sz="1400" b="0" i="1" dirty="0" smtClean="0">
                            <a:latin typeface="Cambria Math" panose="02040503050406030204" pitchFamily="18" charset="0"/>
                            <a:ea typeface="Cambria Math" panose="02040503050406030204" pitchFamily="18" charset="0"/>
                          </a:rPr>
                        </m:ctrlPr>
                      </m:dPr>
                      <m:e>
                        <m:sSub>
                          <m:sSubPr>
                            <m:ctrlPr>
                              <a:rPr lang="it-IT" sz="1400" b="0" i="1" dirty="0" smtClean="0">
                                <a:latin typeface="Cambria Math" panose="02040503050406030204" pitchFamily="18" charset="0"/>
                                <a:ea typeface="Cambria Math" panose="02040503050406030204" pitchFamily="18" charset="0"/>
                              </a:rPr>
                            </m:ctrlPr>
                          </m:sSubPr>
                          <m:e>
                            <m:r>
                              <a:rPr lang="it-IT" sz="1400" b="0" i="1" dirty="0" smtClean="0">
                                <a:latin typeface="Cambria Math" panose="02040503050406030204" pitchFamily="18" charset="0"/>
                                <a:ea typeface="Cambria Math" panose="02040503050406030204" pitchFamily="18" charset="0"/>
                              </a:rPr>
                              <m:t>𝜇</m:t>
                            </m:r>
                          </m:e>
                          <m:sub>
                            <m:r>
                              <a:rPr lang="it-IT" sz="1400" b="0" i="1" dirty="0" smtClean="0">
                                <a:latin typeface="Cambria Math" panose="02040503050406030204" pitchFamily="18" charset="0"/>
                                <a:ea typeface="Cambria Math" panose="02040503050406030204" pitchFamily="18" charset="0"/>
                              </a:rPr>
                              <m:t>𝑖</m:t>
                            </m:r>
                          </m:sub>
                        </m:sSub>
                        <m:r>
                          <a:rPr lang="it-IT" sz="1400" b="0" i="1" dirty="0"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𝜅</m:t>
                        </m:r>
                        <m:r>
                          <a:rPr lang="it-IT" sz="1400" b="0" i="1" dirty="0" smtClean="0">
                            <a:latin typeface="Cambria Math" panose="02040503050406030204" pitchFamily="18" charset="0"/>
                            <a:ea typeface="Cambria Math" panose="02040503050406030204" pitchFamily="18" charset="0"/>
                          </a:rPr>
                          <m:t>)=</m:t>
                        </m:r>
                        <m:d>
                          <m:dPr>
                            <m:ctrlPr>
                              <a:rPr lang="it-IT" sz="1400" b="0" i="1" dirty="0" smtClean="0">
                                <a:latin typeface="Cambria Math" panose="02040503050406030204" pitchFamily="18" charset="0"/>
                                <a:ea typeface="Cambria Math" panose="02040503050406030204" pitchFamily="18" charset="0"/>
                              </a:rPr>
                            </m:ctrlPr>
                          </m:dPr>
                          <m:e>
                            <m:r>
                              <a:rPr lang="it-IT" sz="1400" b="0" i="1" dirty="0"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𝜅</m:t>
                            </m:r>
                            <m:sSub>
                              <m:sSubPr>
                                <m:ctrlPr>
                                  <a:rPr lang="it-IT" sz="1400" b="0" i="1" dirty="0" smtClean="0">
                                    <a:latin typeface="Cambria Math" panose="02040503050406030204" pitchFamily="18" charset="0"/>
                                    <a:ea typeface="Cambria Math" panose="02040503050406030204" pitchFamily="18" charset="0"/>
                                  </a:rPr>
                                </m:ctrlPr>
                              </m:sSubPr>
                              <m:e>
                                <m:r>
                                  <a:rPr lang="it-IT" sz="1400" b="0" i="1" dirty="0" smtClean="0">
                                    <a:latin typeface="Cambria Math" panose="02040503050406030204" pitchFamily="18" charset="0"/>
                                    <a:ea typeface="Cambria Math" panose="02040503050406030204" pitchFamily="18" charset="0"/>
                                  </a:rPr>
                                  <m:t>𝜆</m:t>
                                </m:r>
                              </m:e>
                              <m:sub>
                                <m:r>
                                  <a:rPr lang="it-IT" sz="1400" b="0" i="1" dirty="0" smtClean="0">
                                    <a:latin typeface="Cambria Math" panose="02040503050406030204" pitchFamily="18" charset="0"/>
                                    <a:ea typeface="Cambria Math" panose="02040503050406030204" pitchFamily="18" charset="0"/>
                                  </a:rPr>
                                  <m:t>𝑖</m:t>
                                </m:r>
                              </m:sub>
                            </m:sSub>
                          </m:e>
                        </m:d>
                      </m:e>
                    </m:d>
                    <m:r>
                      <a:rPr lang="it-IT" sz="1400" b="0" i="1" dirty="0" smtClean="0">
                        <a:latin typeface="Cambria Math" panose="02040503050406030204" pitchFamily="18" charset="0"/>
                        <a:ea typeface="Cambria Math" panose="02040503050406030204" pitchFamily="18" charset="0"/>
                      </a:rPr>
                      <m:t>; </m:t>
                    </m:r>
                    <m:r>
                      <a:rPr lang="it-IT" sz="1400" b="0" i="1" dirty="0" smtClean="0">
                        <a:latin typeface="Cambria Math" panose="02040503050406030204" pitchFamily="18" charset="0"/>
                        <a:ea typeface="Cambria Math" panose="02040503050406030204" pitchFamily="18" charset="0"/>
                      </a:rPr>
                      <m:t>𝑖</m:t>
                    </m:r>
                    <m:r>
                      <a:rPr lang="it-IT" sz="1400" b="0" i="1" dirty="0" smtClean="0">
                        <a:latin typeface="Cambria Math" panose="02040503050406030204" pitchFamily="18" charset="0"/>
                        <a:ea typeface="Cambria Math" panose="02040503050406030204" pitchFamily="18" charset="0"/>
                      </a:rPr>
                      <m:t>=1,…,</m:t>
                    </m:r>
                    <m:r>
                      <a:rPr lang="it-IT" sz="1400" b="0" i="1" dirty="0" smtClean="0">
                        <a:latin typeface="Cambria Math" panose="02040503050406030204" pitchFamily="18" charset="0"/>
                        <a:ea typeface="Cambria Math" panose="02040503050406030204" pitchFamily="18" charset="0"/>
                      </a:rPr>
                      <m:t>𝑁</m:t>
                    </m:r>
                    <m:r>
                      <a:rPr lang="it-IT" sz="1400" b="0" i="0" dirty="0" smtClean="0">
                        <a:latin typeface="Cambria Math" panose="02040503050406030204" pitchFamily="18" charset="0"/>
                        <a:ea typeface="Cambria Math" panose="02040503050406030204" pitchFamily="18" charset="0"/>
                      </a:rPr>
                      <m:t>;</m:t>
                    </m:r>
                  </m:oMath>
                </a14:m>
                <a:r>
                  <a:rPr lang="it" sz="1400" dirty="0">
                    <a:latin typeface="Raleway" pitchFamily="2" charset="77"/>
                  </a:rPr>
                  <a:t>  </a:t>
                </a:r>
                <a14:m>
                  <m:oMath xmlns:m="http://schemas.openxmlformats.org/officeDocument/2006/math">
                    <m:sSub>
                      <m:sSubPr>
                        <m:ctrlPr>
                          <a:rPr lang="it-IT" sz="1400" i="1" dirty="0">
                            <a:latin typeface="Cambria Math" panose="02040503050406030204" pitchFamily="18" charset="0"/>
                            <a:ea typeface="Cambria Math" panose="02040503050406030204" pitchFamily="18" charset="0"/>
                          </a:rPr>
                        </m:ctrlPr>
                      </m:sSubPr>
                      <m:e>
                        <m:r>
                          <a:rPr lang="it-IT" sz="1400" i="1" dirty="0">
                            <a:latin typeface="Cambria Math" panose="02040503050406030204" pitchFamily="18" charset="0"/>
                            <a:ea typeface="Cambria Math" panose="02040503050406030204" pitchFamily="18" charset="0"/>
                          </a:rPr>
                          <m:t>𝜆</m:t>
                        </m:r>
                      </m:e>
                      <m:sub>
                        <m:r>
                          <a:rPr lang="it-IT" sz="1400" i="1" dirty="0">
                            <a:latin typeface="Cambria Math" panose="02040503050406030204" pitchFamily="18" charset="0"/>
                            <a:ea typeface="Cambria Math" panose="02040503050406030204" pitchFamily="18" charset="0"/>
                          </a:rPr>
                          <m:t>𝑖</m:t>
                        </m:r>
                      </m:sub>
                    </m:sSub>
                    <m:r>
                      <a:rPr lang="it-IT" sz="1400" i="1">
                        <a:latin typeface="Cambria Math" panose="02040503050406030204" pitchFamily="18" charset="0"/>
                        <a:ea typeface="Cambria Math" panose="02040503050406030204" pitchFamily="18" charset="0"/>
                      </a:rPr>
                      <m:t>∈</m:t>
                    </m:r>
                    <m:r>
                      <a:rPr lang="it" sz="1400" i="1" dirty="0">
                        <a:latin typeface="Cambria Math" panose="02040503050406030204" pitchFamily="18" charset="0"/>
                        <a:ea typeface="Cambria Math" panose="02040503050406030204" pitchFamily="18" charset="0"/>
                      </a:rPr>
                      <m:t>𝜎</m:t>
                    </m:r>
                    <m:d>
                      <m:dPr>
                        <m:ctrlPr>
                          <a:rPr lang="it-IT" sz="1400" i="1" dirty="0">
                            <a:latin typeface="Cambria Math" panose="02040503050406030204" pitchFamily="18" charset="0"/>
                            <a:ea typeface="Cambria Math" panose="02040503050406030204" pitchFamily="18" charset="0"/>
                          </a:rPr>
                        </m:ctrlPr>
                      </m:dPr>
                      <m:e>
                        <m:r>
                          <a:rPr lang="it-IT" sz="1400" b="0" i="1" dirty="0" smtClean="0">
                            <a:latin typeface="Cambria Math" panose="02040503050406030204" pitchFamily="18" charset="0"/>
                            <a:ea typeface="Cambria Math" panose="02040503050406030204" pitchFamily="18" charset="0"/>
                          </a:rPr>
                          <m:t>𝐿</m:t>
                        </m:r>
                      </m:e>
                    </m:d>
                  </m:oMath>
                </a14:m>
                <a:endParaRPr lang="it" sz="1400" dirty="0">
                  <a:latin typeface="Raleway" pitchFamily="2" charset="77"/>
                </a:endParaRPr>
              </a:p>
              <a:p>
                <a:pPr marL="285750" indent="-285750">
                  <a:lnSpc>
                    <a:spcPct val="100000"/>
                  </a:lnSpc>
                </a:pPr>
                <a:r>
                  <a:rPr lang="en-GB" sz="1400" dirty="0">
                    <a:latin typeface="Raleway" pitchFamily="2" charset="77"/>
                  </a:rPr>
                  <a:t>Existing centralized methods: </a:t>
                </a:r>
              </a:p>
              <a:p>
                <a:pPr marL="742950" lvl="1" indent="-285750">
                  <a:spcBef>
                    <a:spcPts val="400"/>
                  </a:spcBef>
                  <a:spcAft>
                    <a:spcPts val="400"/>
                  </a:spcAft>
                </a:pPr>
                <a:r>
                  <a:rPr lang="en-GB" sz="1300" dirty="0">
                    <a:latin typeface="Raleway" pitchFamily="2" charset="77"/>
                  </a:rPr>
                  <a:t>Are stable if </a:t>
                </a:r>
                <a14:m>
                  <m:oMath xmlns:m="http://schemas.openxmlformats.org/officeDocument/2006/math">
                    <m:d>
                      <m:dPr>
                        <m:begChr m:val="|"/>
                        <m:endChr m:val="|"/>
                        <m:ctrlPr>
                          <a:rPr lang="en-GB" sz="1300" b="0" i="1" smtClean="0">
                            <a:latin typeface="Cambria Math" panose="02040503050406030204" pitchFamily="18" charset="0"/>
                            <a:ea typeface="Cambria Math" panose="02040503050406030204" pitchFamily="18" charset="0"/>
                          </a:rPr>
                        </m:ctrlPr>
                      </m:dPr>
                      <m:e>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𝜇</m:t>
                            </m:r>
                          </m:e>
                          <m:sub>
                            <m:r>
                              <a:rPr lang="en-GB" sz="1300" b="0" i="1" smtClean="0">
                                <a:latin typeface="Cambria Math" panose="02040503050406030204" pitchFamily="18" charset="0"/>
                                <a:ea typeface="Cambria Math" panose="02040503050406030204" pitchFamily="18" charset="0"/>
                              </a:rPr>
                              <m:t>𝑚𝑎𝑥</m:t>
                            </m:r>
                          </m:sub>
                        </m:sSub>
                      </m:e>
                    </m:d>
                    <m:r>
                      <a:rPr lang="en-GB" sz="1300" i="1" smtClean="0">
                        <a:latin typeface="Cambria Math" panose="02040503050406030204" pitchFamily="18" charset="0"/>
                        <a:ea typeface="Cambria Math" panose="02040503050406030204" pitchFamily="18" charset="0"/>
                      </a:rPr>
                      <m:t>≤</m:t>
                    </m:r>
                    <m:r>
                      <a:rPr lang="en-GB" sz="1300" b="0" i="1" smtClean="0">
                        <a:latin typeface="Cambria Math" panose="02040503050406030204" pitchFamily="18" charset="0"/>
                        <a:ea typeface="Cambria Math" panose="02040503050406030204" pitchFamily="18" charset="0"/>
                      </a:rPr>
                      <m:t>1⟺</m:t>
                    </m:r>
                    <m:d>
                      <m:dPr>
                        <m:begChr m:val="|"/>
                        <m:endChr m:val="|"/>
                        <m:ctrlPr>
                          <a:rPr lang="en-GB" sz="1300" b="0" i="1" smtClean="0">
                            <a:latin typeface="Cambria Math" panose="02040503050406030204" pitchFamily="18" charset="0"/>
                            <a:ea typeface="Cambria Math" panose="02040503050406030204" pitchFamily="18" charset="0"/>
                          </a:rPr>
                        </m:ctrlPr>
                      </m:dPr>
                      <m:e>
                        <m:r>
                          <a:rPr lang="en-GB" sz="1300" i="1" smtClean="0">
                            <a:latin typeface="Cambria Math" panose="02040503050406030204" pitchFamily="18" charset="0"/>
                            <a:ea typeface="Cambria Math" panose="02040503050406030204" pitchFamily="18" charset="0"/>
                          </a:rPr>
                          <m:t>1−</m:t>
                        </m:r>
                        <m:r>
                          <a:rPr lang="en-GB" sz="1300" i="1" smtClean="0">
                            <a:latin typeface="Cambria Math" panose="02040503050406030204" pitchFamily="18" charset="0"/>
                            <a:ea typeface="Cambria Math" panose="02040503050406030204" pitchFamily="18" charset="0"/>
                          </a:rPr>
                          <m:t>𝜅</m:t>
                        </m:r>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𝜆</m:t>
                            </m:r>
                          </m:e>
                          <m:sub>
                            <m:r>
                              <a:rPr lang="en-GB" sz="1300" b="0" i="1" smtClean="0">
                                <a:latin typeface="Cambria Math" panose="02040503050406030204" pitchFamily="18" charset="0"/>
                                <a:ea typeface="Cambria Math" panose="02040503050406030204" pitchFamily="18" charset="0"/>
                              </a:rPr>
                              <m:t>𝑚𝑎𝑥</m:t>
                            </m:r>
                          </m:sub>
                        </m:sSub>
                      </m:e>
                    </m:d>
                    <m:r>
                      <a:rPr lang="en-GB" sz="1300" i="1" smtClean="0">
                        <a:latin typeface="Cambria Math" panose="02040503050406030204" pitchFamily="18" charset="0"/>
                        <a:ea typeface="Cambria Math" panose="02040503050406030204" pitchFamily="18" charset="0"/>
                      </a:rPr>
                      <m:t>≤</m:t>
                    </m:r>
                    <m:r>
                      <a:rPr lang="en-GB" sz="1300" b="0" i="1" smtClean="0">
                        <a:latin typeface="Cambria Math" panose="02040503050406030204" pitchFamily="18" charset="0"/>
                        <a:ea typeface="Cambria Math" panose="02040503050406030204" pitchFamily="18" charset="0"/>
                      </a:rPr>
                      <m:t>1</m:t>
                    </m:r>
                    <m:r>
                      <a:rPr lang="en-GB" sz="1300" i="1" smtClean="0">
                        <a:latin typeface="Cambria Math" panose="02040503050406030204" pitchFamily="18" charset="0"/>
                        <a:ea typeface="Cambria Math" panose="02040503050406030204" pitchFamily="18" charset="0"/>
                      </a:rPr>
                      <m:t>⟺</m:t>
                    </m:r>
                    <m:r>
                      <a:rPr lang="en-GB" sz="1300" i="1" smtClean="0">
                        <a:latin typeface="Cambria Math" panose="02040503050406030204" pitchFamily="18" charset="0"/>
                        <a:ea typeface="Cambria Math" panose="02040503050406030204" pitchFamily="18" charset="0"/>
                      </a:rPr>
                      <m:t>𝜅</m:t>
                    </m:r>
                    <m:r>
                      <a:rPr lang="en-GB" sz="1300" i="1" smtClean="0">
                        <a:latin typeface="Cambria Math" panose="02040503050406030204" pitchFamily="18" charset="0"/>
                        <a:ea typeface="Cambria Math" panose="02040503050406030204" pitchFamily="18" charset="0"/>
                      </a:rPr>
                      <m:t>≤</m:t>
                    </m:r>
                    <m:f>
                      <m:fPr>
                        <m:ctrlPr>
                          <a:rPr lang="en-GB" sz="1300" i="1" smtClean="0">
                            <a:latin typeface="Cambria Math" panose="02040503050406030204" pitchFamily="18" charset="0"/>
                            <a:ea typeface="Cambria Math" panose="02040503050406030204" pitchFamily="18" charset="0"/>
                          </a:rPr>
                        </m:ctrlPr>
                      </m:fPr>
                      <m:num>
                        <m:r>
                          <a:rPr lang="en-GB" sz="1300" i="1" smtClean="0">
                            <a:latin typeface="Cambria Math" panose="02040503050406030204" pitchFamily="18" charset="0"/>
                            <a:ea typeface="Cambria Math" panose="02040503050406030204" pitchFamily="18" charset="0"/>
                          </a:rPr>
                          <m:t>1</m:t>
                        </m:r>
                      </m:num>
                      <m:den>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𝜆</m:t>
                            </m:r>
                          </m:e>
                          <m:sub>
                            <m:r>
                              <a:rPr lang="en-GB" sz="1300" i="1" smtClean="0">
                                <a:latin typeface="Cambria Math" panose="02040503050406030204" pitchFamily="18" charset="0"/>
                                <a:ea typeface="Cambria Math" panose="02040503050406030204" pitchFamily="18" charset="0"/>
                              </a:rPr>
                              <m:t>𝑚𝑎𝑥</m:t>
                            </m:r>
                          </m:sub>
                        </m:sSub>
                      </m:den>
                    </m:f>
                  </m:oMath>
                </a14:m>
                <a:r>
                  <a:rPr lang="en-GB" sz="1300" dirty="0">
                    <a:latin typeface="Raleway" pitchFamily="2" charset="77"/>
                    <a:ea typeface="Cambria Math" panose="02040503050406030204" pitchFamily="18" charset="0"/>
                  </a:rPr>
                  <a:t> </a:t>
                </a:r>
                <a14:m>
                  <m:oMath xmlns:m="http://schemas.openxmlformats.org/officeDocument/2006/math">
                    <m:r>
                      <a:rPr lang="en-GB" sz="1300" i="1">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Slow convergence  </a:t>
                </a:r>
                <a:r>
                  <a:rPr lang="en-GB" sz="1300" dirty="0">
                    <a:latin typeface="Raleway" pitchFamily="2" charset="77"/>
                  </a:rPr>
                  <a:t>[Fig. 3]</a:t>
                </a:r>
              </a:p>
              <a:p>
                <a:pPr marL="742950" lvl="1" indent="-285750">
                  <a:spcBef>
                    <a:spcPts val="400"/>
                  </a:spcBef>
                  <a:spcAft>
                    <a:spcPts val="400"/>
                  </a:spcAft>
                </a:pPr>
                <a:r>
                  <a:rPr lang="en-GB" sz="1300" dirty="0">
                    <a:latin typeface="Raleway" pitchFamily="2" charset="77"/>
                  </a:rPr>
                  <a:t>Bigger network</a:t>
                </a:r>
                <a:r>
                  <a:rPr lang="en-GB" sz="1300" dirty="0">
                    <a:latin typeface="Raleway" pitchFamily="2" charset="77"/>
                    <a:ea typeface="Cambria Math" panose="02040503050406030204" pitchFamily="18" charset="0"/>
                  </a:rPr>
                  <a:t> </a:t>
                </a:r>
                <a14:m>
                  <m:oMath xmlns:m="http://schemas.openxmlformats.org/officeDocument/2006/math">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bigger </a:t>
                </a:r>
                <a14:m>
                  <m:oMath xmlns:m="http://schemas.openxmlformats.org/officeDocument/2006/math">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𝜆</m:t>
                        </m:r>
                      </m:e>
                      <m:sub>
                        <m:r>
                          <a:rPr lang="en-GB" sz="1300" i="1" smtClean="0">
                            <a:latin typeface="Cambria Math" panose="02040503050406030204" pitchFamily="18" charset="0"/>
                            <a:ea typeface="Cambria Math" panose="02040503050406030204" pitchFamily="18" charset="0"/>
                          </a:rPr>
                          <m:t>𝑚𝑎𝑥</m:t>
                        </m:r>
                      </m:sub>
                    </m:sSub>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smaller </a:t>
                </a:r>
                <a14:m>
                  <m:oMath xmlns:m="http://schemas.openxmlformats.org/officeDocument/2006/math">
                    <m:r>
                      <a:rPr lang="en-GB" sz="1300" i="1" smtClean="0">
                        <a:latin typeface="Cambria Math" panose="02040503050406030204" pitchFamily="18" charset="0"/>
                        <a:ea typeface="Cambria Math" panose="02040503050406030204" pitchFamily="18" charset="0"/>
                      </a:rPr>
                      <m:t>𝜅</m:t>
                    </m:r>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Even slower convergence </a:t>
                </a:r>
              </a:p>
              <a:p>
                <a:pPr marL="285750" indent="-285750">
                  <a:lnSpc>
                    <a:spcPct val="150000"/>
                  </a:lnSpc>
                  <a:spcAft>
                    <a:spcPts val="400"/>
                  </a:spcAft>
                </a:pPr>
                <a:r>
                  <a:rPr lang="en-GB" sz="1400" dirty="0">
                    <a:latin typeface="Raleway" pitchFamily="2" charset="77"/>
                  </a:rPr>
                  <a:t>Existing decentralized methods:</a:t>
                </a:r>
              </a:p>
              <a:p>
                <a:pPr marL="742950" lvl="1" indent="-285750">
                  <a:spcBef>
                    <a:spcPts val="400"/>
                  </a:spcBef>
                  <a:spcAft>
                    <a:spcPts val="400"/>
                  </a:spcAft>
                </a:pPr>
                <a:r>
                  <a:rPr lang="en-GB" sz="1300" dirty="0">
                    <a:latin typeface="Raleway" pitchFamily="2" charset="77"/>
                  </a:rPr>
                  <a:t>Require knowledge of topology </a:t>
                </a:r>
                <a14:m>
                  <m:oMath xmlns:m="http://schemas.openxmlformats.org/officeDocument/2006/math">
                    <m:r>
                      <a:rPr lang="en-GB" sz="1300" b="0" i="1" smtClean="0">
                        <a:latin typeface="Cambria Math" panose="02040503050406030204" pitchFamily="18" charset="0"/>
                      </a:rPr>
                      <m:t>𝐿</m:t>
                    </m:r>
                  </m:oMath>
                </a14:m>
                <a:r>
                  <a:rPr lang="en-GB" sz="1300" dirty="0">
                    <a:latin typeface="Raleway" pitchFamily="2" charset="77"/>
                  </a:rPr>
                  <a:t> </a:t>
                </a:r>
                <a14:m>
                  <m:oMath xmlns:m="http://schemas.openxmlformats.org/officeDocument/2006/math">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Limited applicability of such protocols</a:t>
                </a:r>
              </a:p>
              <a:p>
                <a:pPr marL="742950" lvl="1" indent="-285750">
                  <a:spcBef>
                    <a:spcPts val="400"/>
                  </a:spcBef>
                  <a:spcAft>
                    <a:spcPts val="400"/>
                  </a:spcAft>
                </a:pPr>
                <a:r>
                  <a:rPr lang="en-GB" sz="1300" dirty="0">
                    <a:latin typeface="Raleway" pitchFamily="2" charset="77"/>
                  </a:rPr>
                  <a:t>Finite speed of information transfer </a:t>
                </a:r>
                <a14:m>
                  <m:oMath xmlns:m="http://schemas.openxmlformats.org/officeDocument/2006/math">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Many practical limitations</a:t>
                </a:r>
              </a:p>
              <a:p>
                <a:pPr marL="285750" indent="-285750">
                  <a:lnSpc>
                    <a:spcPct val="150000"/>
                  </a:lnSpc>
                  <a:spcBef>
                    <a:spcPts val="400"/>
                  </a:spcBef>
                  <a:spcAft>
                    <a:spcPts val="400"/>
                  </a:spcAft>
                </a:pPr>
                <a:r>
                  <a:rPr lang="en-GB" sz="1400" dirty="0">
                    <a:latin typeface="Raleway" pitchFamily="2" charset="77"/>
                  </a:rPr>
                  <a:t>Convergence rate cannot be fixed arbitrarily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oMath>
                </a14:m>
                <a:r>
                  <a:rPr lang="en-GB" sz="1400" dirty="0">
                    <a:latin typeface="Raleway" pitchFamily="2" charset="77"/>
                  </a:rPr>
                  <a:t> </a:t>
                </a:r>
                <a:r>
                  <a:rPr lang="en-GB" sz="1400" dirty="0">
                    <a:solidFill>
                      <a:srgbClr val="6E0918"/>
                    </a:solidFill>
                    <a:latin typeface="Raleway" pitchFamily="2" charset="77"/>
                  </a:rPr>
                  <a:t>Finite time consensus not ensured</a:t>
                </a:r>
                <a:endParaRPr lang="en-GB" sz="1400" dirty="0">
                  <a:latin typeface="Raleway" pitchFamily="2" charset="77"/>
                </a:endParaRPr>
              </a:p>
              <a:p>
                <a:pPr marL="285750" indent="-285750">
                  <a:spcBef>
                    <a:spcPts val="400"/>
                  </a:spcBef>
                  <a:spcAft>
                    <a:spcPts val="400"/>
                  </a:spcAft>
                </a:pPr>
                <a:endParaRPr lang="en-GB" sz="1600" dirty="0">
                  <a:solidFill>
                    <a:srgbClr val="6E0918"/>
                  </a:solidFill>
                  <a:latin typeface="Raleway" pitchFamily="2" charset="77"/>
                </a:endParaRPr>
              </a:p>
              <a:p>
                <a:pPr marL="285750" indent="-285750">
                  <a:spcAft>
                    <a:spcPts val="1600"/>
                  </a:spcAft>
                </a:pPr>
                <a:endParaRPr lang="en-GB" sz="1600" dirty="0">
                  <a:latin typeface="Raleway" pitchFamily="2" charset="77"/>
                </a:endParaRP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48" y="1622024"/>
                <a:ext cx="8255485" cy="3127827"/>
              </a:xfrm>
              <a:prstGeom prst="rect">
                <a:avLst/>
              </a:prstGeom>
              <a:blipFill>
                <a:blip r:embed="rId3"/>
                <a:stretch>
                  <a:fillRect/>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2" name="Google Shape;119;p11">
            <a:extLst>
              <a:ext uri="{FF2B5EF4-FFF2-40B4-BE49-F238E27FC236}">
                <a16:creationId xmlns:a16="http://schemas.microsoft.com/office/drawing/2014/main" id="{D4D8E05F-A28D-00D0-C7C3-2AFDEE4B3F2B}"/>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0;p11">
            <a:extLst>
              <a:ext uri="{FF2B5EF4-FFF2-40B4-BE49-F238E27FC236}">
                <a16:creationId xmlns:a16="http://schemas.microsoft.com/office/drawing/2014/main" id="{4C8CEBF0-6878-6E42-7EF2-9DCAECE04767}"/>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2;p11">
            <a:extLst>
              <a:ext uri="{FF2B5EF4-FFF2-40B4-BE49-F238E27FC236}">
                <a16:creationId xmlns:a16="http://schemas.microsoft.com/office/drawing/2014/main" id="{82EDD3DF-1837-6C0C-6EAC-408DF7245409}"/>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4;p11">
            <a:extLst>
              <a:ext uri="{FF2B5EF4-FFF2-40B4-BE49-F238E27FC236}">
                <a16:creationId xmlns:a16="http://schemas.microsoft.com/office/drawing/2014/main" id="{486A2FD0-C519-1E61-F6DD-FE3CF012F0D9}"/>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Problem formulation</a:t>
            </a:r>
            <a:endParaRPr sz="1800" dirty="0">
              <a:solidFill>
                <a:srgbClr val="66757C"/>
              </a:solidFill>
              <a:latin typeface="Raleway" pitchFamily="2" charset="77"/>
              <a:ea typeface="Catamaran"/>
              <a:cs typeface="Catamaran"/>
              <a:sym typeface="Catamaran"/>
            </a:endParaRPr>
          </a:p>
        </p:txBody>
      </p:sp>
      <p:sp>
        <p:nvSpPr>
          <p:cNvPr id="6" name="Google Shape;118;p11">
            <a:extLst>
              <a:ext uri="{FF2B5EF4-FFF2-40B4-BE49-F238E27FC236}">
                <a16:creationId xmlns:a16="http://schemas.microsoft.com/office/drawing/2014/main" id="{F12440D4-5F9E-F668-47BE-1F4A69244BB6}"/>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016778"/>
                </a:solidFill>
                <a:latin typeface="Raleway" pitchFamily="2" charset="77"/>
                <a:ea typeface="Catamaran"/>
                <a:cs typeface="Catamaran"/>
                <a:sym typeface="Catamaran"/>
              </a:rPr>
              <a:t>Motivation</a:t>
            </a:r>
            <a:endParaRPr sz="1800" b="1" u="sng" dirty="0">
              <a:solidFill>
                <a:srgbClr val="016778"/>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293902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Proposed centralized protocol</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639859"/>
                <a:ext cx="8284614" cy="2856985"/>
              </a:xfrm>
              <a:prstGeom prst="rect">
                <a:avLst/>
              </a:prstGeom>
            </p:spPr>
            <p:txBody>
              <a:bodyPr spcFirstLastPara="1" wrap="square" lIns="91425" tIns="91425" rIns="91425" bIns="91425" anchor="t" anchorCtr="0">
                <a:noAutofit/>
              </a:bodyPr>
              <a:lstStyle/>
              <a:p>
                <a:pPr marL="285750" indent="-285750">
                  <a:spcAft>
                    <a:spcPts val="1600"/>
                  </a:spcAft>
                </a:pPr>
                <a:r>
                  <a:rPr lang="en-US" sz="1600" dirty="0">
                    <a:latin typeface="Raleway" pitchFamily="2" charset="77"/>
                  </a:rPr>
                  <a:t>New local controls:</a:t>
                </a:r>
                <a14:m>
                  <m:oMath xmlns:m="http://schemas.openxmlformats.org/officeDocument/2006/math">
                    <m:sSub>
                      <m:sSubPr>
                        <m:ctrlPr>
                          <a:rPr lang="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  </m:t>
                        </m:r>
                        <m:r>
                          <a:rPr lang="it-IT" sz="1500" b="1" i="1">
                            <a:solidFill>
                              <a:srgbClr val="016778"/>
                            </a:solidFill>
                            <a:latin typeface="Cambria Math" panose="02040503050406030204" pitchFamily="18" charset="0"/>
                          </a:rPr>
                          <m:t>𝒖</m:t>
                        </m:r>
                      </m:e>
                      <m:sub>
                        <m:r>
                          <a:rPr lang="it-IT" sz="1500" b="1" i="1">
                            <a:solidFill>
                              <a:srgbClr val="016778"/>
                            </a:solidFill>
                            <a:latin typeface="Cambria Math" panose="02040503050406030204" pitchFamily="18" charset="0"/>
                          </a:rPr>
                          <m:t>𝒊</m:t>
                        </m:r>
                      </m:sub>
                    </m:sSub>
                    <m:d>
                      <m:dPr>
                        <m:ctrlPr>
                          <a:rPr lang="it-IT" sz="1500" b="1" i="1">
                            <a:solidFill>
                              <a:srgbClr val="016778"/>
                            </a:solidFill>
                            <a:latin typeface="Cambria Math" panose="02040503050406030204" pitchFamily="18" charset="0"/>
                          </a:rPr>
                        </m:ctrlPr>
                      </m:dPr>
                      <m:e>
                        <m:r>
                          <a:rPr lang="it-IT" sz="1500" b="1" i="1">
                            <a:solidFill>
                              <a:srgbClr val="016778"/>
                            </a:solidFill>
                            <a:latin typeface="Cambria Math" panose="02040503050406030204" pitchFamily="18" charset="0"/>
                          </a:rPr>
                          <m:t>𝒕</m:t>
                        </m:r>
                      </m:e>
                    </m:d>
                    <m:r>
                      <a:rPr lang="it-IT" sz="1500" b="1" i="1">
                        <a:solidFill>
                          <a:srgbClr val="016778"/>
                        </a:solidFill>
                        <a:latin typeface="Cambria Math" panose="02040503050406030204" pitchFamily="18" charset="0"/>
                      </a:rPr>
                      <m:t>=</m:t>
                    </m:r>
                    <m:r>
                      <a:rPr lang="it-IT" sz="1500" b="1" i="1" smtClean="0">
                        <a:solidFill>
                          <a:srgbClr val="016778"/>
                        </a:solidFill>
                        <a:latin typeface="Cambria Math" panose="02040503050406030204" pitchFamily="18" charset="0"/>
                      </a:rPr>
                      <m:t>−</m:t>
                    </m:r>
                    <m:r>
                      <a:rPr lang="it-IT" sz="1500" b="1" i="1">
                        <a:solidFill>
                          <a:srgbClr val="016778"/>
                        </a:solidFill>
                        <a:latin typeface="Cambria Math" panose="02040503050406030204" pitchFamily="18" charset="0"/>
                        <a:ea typeface="Cambria Math" panose="02040503050406030204" pitchFamily="18" charset="0"/>
                      </a:rPr>
                      <m:t>𝜿</m:t>
                    </m:r>
                    <m:nary>
                      <m:naryPr>
                        <m:chr m:val="∑"/>
                        <m:supHide m:val="on"/>
                        <m:ctrlPr>
                          <a:rPr lang="it-IT" sz="1500" b="1" i="1">
                            <a:solidFill>
                              <a:srgbClr val="016778"/>
                            </a:solidFill>
                            <a:latin typeface="Cambria Math" panose="02040503050406030204" pitchFamily="18" charset="0"/>
                          </a:rPr>
                        </m:ctrlPr>
                      </m:naryPr>
                      <m:sub>
                        <m:r>
                          <a:rPr lang="it-IT" sz="1500" b="1" i="1">
                            <a:solidFill>
                              <a:srgbClr val="016778"/>
                            </a:solidFill>
                            <a:latin typeface="Cambria Math" panose="02040503050406030204" pitchFamily="18" charset="0"/>
                          </a:rPr>
                          <m:t>𝒋</m:t>
                        </m:r>
                        <m:r>
                          <a:rPr lang="it-IT" sz="1500" b="1" i="1">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sub>
                      <m:sup/>
                      <m:e>
                        <m:r>
                          <a:rPr lang="it-IT" sz="1500" b="1" i="1">
                            <a:solidFill>
                              <a:srgbClr val="016778"/>
                            </a:solidFill>
                            <a:latin typeface="Cambria Math" panose="02040503050406030204" pitchFamily="18" charset="0"/>
                          </a:rPr>
                          <m:t>(</m:t>
                        </m:r>
                        <m:sSub>
                          <m:sSubPr>
                            <m:ctrlPr>
                              <a:rPr lang="it" sz="1500" b="1" i="1">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𝒚</m:t>
                            </m:r>
                          </m:e>
                          <m:sub>
                            <m:r>
                              <a:rPr lang="it-IT" sz="1500" b="1" i="1" smtClean="0">
                                <a:solidFill>
                                  <a:srgbClr val="016778"/>
                                </a:solidFill>
                                <a:latin typeface="Cambria Math" panose="02040503050406030204" pitchFamily="18" charset="0"/>
                              </a:rPr>
                              <m:t>𝒊</m:t>
                            </m:r>
                          </m:sub>
                        </m:sSub>
                        <m:d>
                          <m:dPr>
                            <m:ctrlPr>
                              <a:rPr lang="it-IT" sz="1500" b="1" i="1">
                                <a:solidFill>
                                  <a:srgbClr val="016778"/>
                                </a:solidFill>
                                <a:latin typeface="Cambria Math" panose="02040503050406030204" pitchFamily="18" charset="0"/>
                              </a:rPr>
                            </m:ctrlPr>
                          </m:dPr>
                          <m:e>
                            <m:r>
                              <a:rPr lang="it-IT" sz="1500" b="1" i="1">
                                <a:solidFill>
                                  <a:srgbClr val="016778"/>
                                </a:solidFill>
                                <a:latin typeface="Cambria Math" panose="02040503050406030204" pitchFamily="18" charset="0"/>
                              </a:rPr>
                              <m:t>𝒕</m:t>
                            </m:r>
                          </m:e>
                        </m:d>
                        <m:r>
                          <a:rPr lang="it-IT" sz="1500" b="1" i="1">
                            <a:solidFill>
                              <a:srgbClr val="016778"/>
                            </a:solidFill>
                            <a:latin typeface="Cambria Math" panose="02040503050406030204" pitchFamily="18" charset="0"/>
                          </a:rPr>
                          <m:t>−</m:t>
                        </m:r>
                        <m:sSub>
                          <m:sSubPr>
                            <m:ctrlPr>
                              <a:rPr lang="it" sz="1500" b="1" i="1">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𝒚</m:t>
                            </m:r>
                          </m:e>
                          <m:sub>
                            <m:r>
                              <a:rPr lang="it-IT" sz="1500" b="1" i="1" smtClean="0">
                                <a:solidFill>
                                  <a:srgbClr val="016778"/>
                                </a:solidFill>
                                <a:latin typeface="Cambria Math" panose="02040503050406030204" pitchFamily="18" charset="0"/>
                              </a:rPr>
                              <m:t>𝒋</m:t>
                            </m:r>
                          </m:sub>
                        </m:sSub>
                        <m:d>
                          <m:dPr>
                            <m:ctrlPr>
                              <a:rPr lang="it-IT" sz="1500" b="1" i="1">
                                <a:solidFill>
                                  <a:srgbClr val="016778"/>
                                </a:solidFill>
                                <a:latin typeface="Cambria Math" panose="02040503050406030204" pitchFamily="18" charset="0"/>
                              </a:rPr>
                            </m:ctrlPr>
                          </m:dPr>
                          <m:e>
                            <m:r>
                              <a:rPr lang="it-IT" sz="1500" b="1" i="1">
                                <a:solidFill>
                                  <a:srgbClr val="016778"/>
                                </a:solidFill>
                                <a:latin typeface="Cambria Math" panose="02040503050406030204" pitchFamily="18" charset="0"/>
                              </a:rPr>
                              <m:t>𝒕</m:t>
                            </m:r>
                          </m:e>
                        </m:d>
                        <m:r>
                          <a:rPr lang="it-IT" sz="1500" b="1" i="1">
                            <a:solidFill>
                              <a:srgbClr val="016778"/>
                            </a:solidFill>
                            <a:latin typeface="Cambria Math" panose="02040503050406030204" pitchFamily="18" charset="0"/>
                          </a:rPr>
                          <m:t>)</m:t>
                        </m:r>
                      </m:e>
                    </m:nary>
                  </m:oMath>
                </a14:m>
                <a:r>
                  <a:rPr lang="en-US" sz="1500" b="1" dirty="0">
                    <a:solidFill>
                      <a:srgbClr val="016778"/>
                    </a:solidFill>
                    <a:latin typeface="Raleway" pitchFamily="2" charset="77"/>
                  </a:rPr>
                  <a:t>,  </a:t>
                </a:r>
                <a14:m>
                  <m:oMath xmlns:m="http://schemas.openxmlformats.org/officeDocument/2006/math">
                    <m:sSub>
                      <m:sSubPr>
                        <m:ctrlPr>
                          <a:rPr lang="it-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𝒚</m:t>
                        </m:r>
                      </m:e>
                      <m:sub>
                        <m:r>
                          <a:rPr lang="it-IT" sz="1500" b="1" i="1" smtClean="0">
                            <a:solidFill>
                              <a:srgbClr val="016778"/>
                            </a:solidFill>
                            <a:latin typeface="Cambria Math" panose="02040503050406030204" pitchFamily="18" charset="0"/>
                          </a:rPr>
                          <m:t>𝒊</m:t>
                        </m:r>
                      </m:sub>
                    </m:sSub>
                    <m:d>
                      <m:dPr>
                        <m:ctrlPr>
                          <a:rPr lang="it-IT" sz="1500" b="1" i="1" smtClean="0">
                            <a:solidFill>
                              <a:srgbClr val="016778"/>
                            </a:solidFill>
                            <a:latin typeface="Cambria Math" panose="02040503050406030204" pitchFamily="18" charset="0"/>
                          </a:rPr>
                        </m:ctrlPr>
                      </m:dPr>
                      <m:e>
                        <m:r>
                          <a:rPr lang="it-IT" sz="1500" b="1" i="1" smtClean="0">
                            <a:solidFill>
                              <a:srgbClr val="016778"/>
                            </a:solidFill>
                            <a:latin typeface="Cambria Math" panose="02040503050406030204" pitchFamily="18" charset="0"/>
                          </a:rPr>
                          <m:t>𝒕</m:t>
                        </m:r>
                      </m:e>
                    </m:d>
                    <m:r>
                      <a:rPr lang="it-IT" sz="1500" b="1" i="1" smtClean="0">
                        <a:solidFill>
                          <a:srgbClr val="016778"/>
                        </a:solidFill>
                        <a:latin typeface="Cambria Math" panose="02040503050406030204" pitchFamily="18" charset="0"/>
                      </a:rPr>
                      <m:t>=</m:t>
                    </m:r>
                    <m:sSub>
                      <m:sSubPr>
                        <m:ctrlPr>
                          <a:rPr lang="it-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𝒙</m:t>
                        </m:r>
                      </m:e>
                      <m:sub>
                        <m:r>
                          <a:rPr lang="it-IT" sz="1500" b="1" i="1" smtClean="0">
                            <a:solidFill>
                              <a:srgbClr val="016778"/>
                            </a:solidFill>
                            <a:latin typeface="Cambria Math" panose="02040503050406030204" pitchFamily="18" charset="0"/>
                          </a:rPr>
                          <m:t>𝒊</m:t>
                        </m:r>
                      </m:sub>
                    </m:sSub>
                    <m:d>
                      <m:dPr>
                        <m:ctrlPr>
                          <a:rPr lang="it-IT" sz="1500" b="1" i="1" smtClean="0">
                            <a:solidFill>
                              <a:srgbClr val="016778"/>
                            </a:solidFill>
                            <a:latin typeface="Cambria Math" panose="02040503050406030204" pitchFamily="18" charset="0"/>
                          </a:rPr>
                        </m:ctrlPr>
                      </m:dPr>
                      <m:e>
                        <m:r>
                          <a:rPr lang="it-IT" sz="1500" b="1" i="1" smtClean="0">
                            <a:solidFill>
                              <a:srgbClr val="016778"/>
                            </a:solidFill>
                            <a:latin typeface="Cambria Math" panose="02040503050406030204" pitchFamily="18" charset="0"/>
                          </a:rPr>
                          <m:t>𝒕</m:t>
                        </m:r>
                      </m:e>
                    </m:d>
                    <m:r>
                      <a:rPr lang="it-IT" sz="1500" b="1" i="1" smtClean="0">
                        <a:solidFill>
                          <a:srgbClr val="016778"/>
                        </a:solidFill>
                        <a:latin typeface="Cambria Math" panose="02040503050406030204" pitchFamily="18" charset="0"/>
                      </a:rPr>
                      <m:t>+</m:t>
                    </m:r>
                    <m:r>
                      <a:rPr lang="it-IT" sz="1500" b="1" i="1" smtClean="0">
                        <a:solidFill>
                          <a:srgbClr val="016778"/>
                        </a:solidFill>
                        <a:latin typeface="Cambria Math" panose="02040503050406030204" pitchFamily="18" charset="0"/>
                      </a:rPr>
                      <m:t>𝒈</m:t>
                    </m:r>
                    <m:sSub>
                      <m:sSubPr>
                        <m:ctrlPr>
                          <a:rPr lang="it-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𝒖</m:t>
                        </m:r>
                      </m:e>
                      <m:sub>
                        <m:r>
                          <a:rPr lang="it-IT" sz="1500" b="1" i="1" smtClean="0">
                            <a:solidFill>
                              <a:srgbClr val="016778"/>
                            </a:solidFill>
                            <a:latin typeface="Cambria Math" panose="02040503050406030204" pitchFamily="18" charset="0"/>
                          </a:rPr>
                          <m:t>𝒊</m:t>
                        </m:r>
                      </m:sub>
                    </m:sSub>
                    <m:r>
                      <a:rPr lang="it-IT" sz="1500" b="1" i="1" smtClean="0">
                        <a:solidFill>
                          <a:srgbClr val="016778"/>
                        </a:solidFill>
                        <a:latin typeface="Cambria Math" panose="02040503050406030204" pitchFamily="18" charset="0"/>
                      </a:rPr>
                      <m:t>(</m:t>
                    </m:r>
                    <m:r>
                      <a:rPr lang="it-IT" sz="1500" b="1" i="1" smtClean="0">
                        <a:solidFill>
                          <a:srgbClr val="016778"/>
                        </a:solidFill>
                        <a:latin typeface="Cambria Math" panose="02040503050406030204" pitchFamily="18" charset="0"/>
                      </a:rPr>
                      <m:t>𝒕</m:t>
                    </m:r>
                    <m:r>
                      <a:rPr lang="it-IT" sz="1500" b="1" i="1" smtClean="0">
                        <a:solidFill>
                          <a:srgbClr val="016778"/>
                        </a:solidFill>
                        <a:latin typeface="Cambria Math" panose="02040503050406030204" pitchFamily="18" charset="0"/>
                      </a:rPr>
                      <m:t>)</m:t>
                    </m:r>
                  </m:oMath>
                </a14:m>
                <a:endParaRPr lang="en-US" sz="1500" b="1" dirty="0">
                  <a:latin typeface="Raleway" pitchFamily="2" charset="77"/>
                </a:endParaRPr>
              </a:p>
              <a:p>
                <a:pPr marL="285750" indent="-285750">
                  <a:spcAft>
                    <a:spcPts val="1600"/>
                  </a:spcAft>
                </a:pPr>
                <a:r>
                  <a:rPr lang="en-US" sz="1600" dirty="0">
                    <a:latin typeface="Raleway" pitchFamily="2" charset="77"/>
                  </a:rPr>
                  <a:t>Vector control input: </a:t>
                </a:r>
                <a14:m>
                  <m:oMath xmlns:m="http://schemas.openxmlformats.org/officeDocument/2006/math">
                    <m:r>
                      <a:rPr lang="it-IT" sz="1500" i="1">
                        <a:latin typeface="Cambria Math" panose="02040503050406030204" pitchFamily="18" charset="0"/>
                      </a:rPr>
                      <m:t>𝑢</m:t>
                    </m:r>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r>
                      <a:rPr lang="it-IT" sz="1500" i="1">
                        <a:latin typeface="Cambria Math" panose="02040503050406030204" pitchFamily="18" charset="0"/>
                        <a:ea typeface="Cambria Math" panose="02040503050406030204" pitchFamily="18" charset="0"/>
                      </a:rPr>
                      <m:t>𝜅</m:t>
                    </m:r>
                    <m:r>
                      <a:rPr lang="it-IT" sz="1500" i="1">
                        <a:latin typeface="Cambria Math" panose="02040503050406030204" pitchFamily="18" charset="0"/>
                        <a:ea typeface="Cambria Math" panose="02040503050406030204" pitchFamily="18" charset="0"/>
                      </a:rPr>
                      <m:t>𝑊</m:t>
                    </m:r>
                    <m:d>
                      <m:dPr>
                        <m:ctrlPr>
                          <a:rPr lang="it-IT" sz="1500" i="1">
                            <a:latin typeface="Cambria Math" panose="02040503050406030204" pitchFamily="18" charset="0"/>
                            <a:ea typeface="Cambria Math" panose="02040503050406030204" pitchFamily="18" charset="0"/>
                          </a:rPr>
                        </m:ctrlPr>
                      </m:dPr>
                      <m:e>
                        <m:r>
                          <a:rPr lang="it-IT" sz="1500" b="0" i="1" smtClean="0">
                            <a:latin typeface="Cambria Math" panose="02040503050406030204" pitchFamily="18" charset="0"/>
                            <a:ea typeface="Cambria Math" panose="02040503050406030204" pitchFamily="18" charset="0"/>
                          </a:rPr>
                          <m:t>𝑔</m:t>
                        </m:r>
                        <m:r>
                          <a:rPr lang="it-IT" sz="1500" i="1">
                            <a:latin typeface="Cambria Math" panose="02040503050406030204" pitchFamily="18" charset="0"/>
                            <a:ea typeface="Cambria Math" panose="02040503050406030204" pitchFamily="18" charset="0"/>
                          </a:rPr>
                          <m:t>,</m:t>
                        </m:r>
                        <m:r>
                          <a:rPr lang="it-IT" sz="1500" i="1">
                            <a:latin typeface="Cambria Math" panose="02040503050406030204" pitchFamily="18" charset="0"/>
                            <a:ea typeface="Cambria Math" panose="02040503050406030204" pitchFamily="18" charset="0"/>
                          </a:rPr>
                          <m:t>𝜅</m:t>
                        </m:r>
                      </m:e>
                    </m:d>
                    <m:r>
                      <a:rPr lang="it-IT" sz="1500" b="0" i="1" smtClean="0">
                        <a:latin typeface="Cambria Math" panose="02040503050406030204" pitchFamily="18" charset="0"/>
                        <a:ea typeface="Cambria Math" panose="02040503050406030204" pitchFamily="18" charset="0"/>
                      </a:rPr>
                      <m:t>𝐿</m:t>
                    </m:r>
                    <m:r>
                      <a:rPr lang="it-IT" sz="1500" i="1">
                        <a:latin typeface="Cambria Math" panose="02040503050406030204" pitchFamily="18" charset="0"/>
                        <a:ea typeface="Cambria Math" panose="02040503050406030204" pitchFamily="18" charset="0"/>
                      </a:rPr>
                      <m:t>𝑥</m:t>
                    </m:r>
                    <m:d>
                      <m:dPr>
                        <m:ctrlPr>
                          <a:rPr lang="it-IT" sz="1500" i="1">
                            <a:latin typeface="Cambria Math" panose="02040503050406030204" pitchFamily="18" charset="0"/>
                            <a:ea typeface="Cambria Math" panose="02040503050406030204" pitchFamily="18" charset="0"/>
                          </a:rPr>
                        </m:ctrlPr>
                      </m:dPr>
                      <m:e>
                        <m:r>
                          <a:rPr lang="it-IT" sz="1500" i="1">
                            <a:latin typeface="Cambria Math" panose="02040503050406030204" pitchFamily="18" charset="0"/>
                            <a:ea typeface="Cambria Math" panose="02040503050406030204" pitchFamily="18" charset="0"/>
                          </a:rPr>
                          <m:t>𝑡</m:t>
                        </m:r>
                      </m:e>
                    </m:d>
                  </m:oMath>
                </a14:m>
                <a:r>
                  <a:rPr lang="en-US" sz="1500" dirty="0">
                    <a:latin typeface="Raleway" pitchFamily="2" charset="77"/>
                  </a:rPr>
                  <a:t>,  </a:t>
                </a:r>
                <a14:m>
                  <m:oMath xmlns:m="http://schemas.openxmlformats.org/officeDocument/2006/math">
                    <m:r>
                      <a:rPr lang="it-IT" sz="1500" i="1" smtClean="0">
                        <a:solidFill>
                          <a:schemeClr val="accent1"/>
                        </a:solidFill>
                        <a:latin typeface="Cambria Math" panose="02040503050406030204" pitchFamily="18" charset="0"/>
                        <a:ea typeface="Cambria Math" panose="02040503050406030204" pitchFamily="18" charset="0"/>
                      </a:rPr>
                      <m:t>𝑊</m:t>
                    </m:r>
                    <m:d>
                      <m:dPr>
                        <m:ctrlPr>
                          <a:rPr lang="it-IT" sz="1500" i="1">
                            <a:solidFill>
                              <a:schemeClr val="accent1"/>
                            </a:solidFill>
                            <a:latin typeface="Cambria Math" panose="02040503050406030204" pitchFamily="18" charset="0"/>
                            <a:ea typeface="Cambria Math" panose="02040503050406030204" pitchFamily="18" charset="0"/>
                          </a:rPr>
                        </m:ctrlPr>
                      </m:dPr>
                      <m:e>
                        <m:r>
                          <a:rPr lang="it-IT" sz="1500" b="0" i="1" smtClean="0">
                            <a:solidFill>
                              <a:schemeClr val="accent1"/>
                            </a:solidFill>
                            <a:latin typeface="Cambria Math" panose="02040503050406030204" pitchFamily="18" charset="0"/>
                            <a:ea typeface="Cambria Math" panose="02040503050406030204" pitchFamily="18" charset="0"/>
                          </a:rPr>
                          <m:t>𝑔</m:t>
                        </m:r>
                        <m:r>
                          <a:rPr lang="it-IT" sz="1500" i="1">
                            <a:solidFill>
                              <a:schemeClr val="accent1"/>
                            </a:solidFill>
                            <a:latin typeface="Cambria Math" panose="02040503050406030204" pitchFamily="18" charset="0"/>
                            <a:ea typeface="Cambria Math" panose="02040503050406030204" pitchFamily="18" charset="0"/>
                          </a:rPr>
                          <m:t>,</m:t>
                        </m:r>
                        <m:r>
                          <a:rPr lang="it-IT" sz="1500" i="1">
                            <a:latin typeface="Cambria Math" panose="02040503050406030204" pitchFamily="18" charset="0"/>
                            <a:ea typeface="Cambria Math" panose="02040503050406030204" pitchFamily="18" charset="0"/>
                          </a:rPr>
                          <m:t>𝜅</m:t>
                        </m:r>
                      </m:e>
                    </m:d>
                    <m:r>
                      <a:rPr lang="it-IT" sz="1500" b="0" i="1" smtClean="0">
                        <a:latin typeface="Cambria Math" panose="02040503050406030204" pitchFamily="18" charset="0"/>
                        <a:ea typeface="Cambria Math" panose="02040503050406030204" pitchFamily="18" charset="0"/>
                      </a:rPr>
                      <m:t>𝐿</m:t>
                    </m:r>
                    <m:r>
                      <a:rPr lang="it-IT" sz="1500" b="0" i="1" smtClean="0">
                        <a:solidFill>
                          <a:schemeClr val="accent1"/>
                        </a:solidFill>
                        <a:latin typeface="Cambria Math" panose="02040503050406030204" pitchFamily="18" charset="0"/>
                        <a:ea typeface="Cambria Math" panose="02040503050406030204" pitchFamily="18" charset="0"/>
                      </a:rPr>
                      <m:t>=</m:t>
                    </m:r>
                    <m:r>
                      <a:rPr lang="it-IT" sz="1500" i="1">
                        <a:solidFill>
                          <a:schemeClr val="accent1"/>
                        </a:solidFill>
                        <a:latin typeface="Cambria Math" panose="02040503050406030204" pitchFamily="18" charset="0"/>
                        <a:ea typeface="Cambria Math" panose="02040503050406030204" pitchFamily="18" charset="0"/>
                      </a:rPr>
                      <m:t>(</m:t>
                    </m:r>
                    <m:r>
                      <a:rPr lang="it-IT" sz="1500" i="1">
                        <a:solidFill>
                          <a:schemeClr val="accent1"/>
                        </a:solidFill>
                        <a:latin typeface="Cambria Math" panose="02040503050406030204" pitchFamily="18" charset="0"/>
                        <a:ea typeface="Cambria Math" panose="02040503050406030204" pitchFamily="18" charset="0"/>
                      </a:rPr>
                      <m:t>𝐼</m:t>
                    </m:r>
                    <m:r>
                      <a:rPr lang="it-IT" sz="1500" i="1">
                        <a:solidFill>
                          <a:schemeClr val="accent1"/>
                        </a:solidFill>
                        <a:latin typeface="Cambria Math" panose="02040503050406030204" pitchFamily="18" charset="0"/>
                        <a:ea typeface="Cambria Math" panose="02040503050406030204" pitchFamily="18" charset="0"/>
                      </a:rPr>
                      <m:t>+</m:t>
                    </m:r>
                    <m:r>
                      <a:rPr lang="it-IT" sz="1500" i="1">
                        <a:solidFill>
                          <a:schemeClr val="accent1"/>
                        </a:solidFill>
                        <a:latin typeface="Cambria Math" panose="02040503050406030204" pitchFamily="18" charset="0"/>
                        <a:ea typeface="Cambria Math" panose="02040503050406030204" pitchFamily="18" charset="0"/>
                      </a:rPr>
                      <m:t>𝜅</m:t>
                    </m:r>
                    <m:r>
                      <a:rPr lang="it-IT" sz="1500" i="1">
                        <a:solidFill>
                          <a:schemeClr val="accent1"/>
                        </a:solidFill>
                        <a:latin typeface="Cambria Math" panose="02040503050406030204" pitchFamily="18" charset="0"/>
                        <a:ea typeface="Cambria Math" panose="02040503050406030204" pitchFamily="18" charset="0"/>
                      </a:rPr>
                      <m:t>𝑔𝐿</m:t>
                    </m:r>
                    <m:sSup>
                      <m:sSupPr>
                        <m:ctrlPr>
                          <a:rPr lang="it-IT" sz="1500" i="1">
                            <a:solidFill>
                              <a:schemeClr val="accent1"/>
                            </a:solidFill>
                            <a:latin typeface="Cambria Math" panose="02040503050406030204" pitchFamily="18" charset="0"/>
                            <a:ea typeface="Cambria Math" panose="02040503050406030204" pitchFamily="18" charset="0"/>
                          </a:rPr>
                        </m:ctrlPr>
                      </m:sSupPr>
                      <m:e>
                        <m:r>
                          <a:rPr lang="it-IT" sz="1500" i="1">
                            <a:solidFill>
                              <a:schemeClr val="accent1"/>
                            </a:solidFill>
                            <a:latin typeface="Cambria Math" panose="02040503050406030204" pitchFamily="18" charset="0"/>
                            <a:ea typeface="Cambria Math" panose="02040503050406030204" pitchFamily="18" charset="0"/>
                          </a:rPr>
                          <m:t>)</m:t>
                        </m:r>
                      </m:e>
                      <m:sup>
                        <m:r>
                          <a:rPr lang="it-IT" sz="1500" i="1">
                            <a:solidFill>
                              <a:schemeClr val="accent1"/>
                            </a:solidFill>
                            <a:latin typeface="Cambria Math" panose="02040503050406030204" pitchFamily="18" charset="0"/>
                            <a:ea typeface="Cambria Math" panose="02040503050406030204" pitchFamily="18" charset="0"/>
                          </a:rPr>
                          <m:t>−1</m:t>
                        </m:r>
                      </m:sup>
                    </m:sSup>
                    <m:r>
                      <a:rPr lang="it-IT" sz="1500" b="0" i="1" smtClean="0">
                        <a:solidFill>
                          <a:schemeClr val="accent1"/>
                        </a:solidFill>
                        <a:latin typeface="Cambria Math" panose="02040503050406030204" pitchFamily="18" charset="0"/>
                        <a:ea typeface="Cambria Math" panose="02040503050406030204" pitchFamily="18" charset="0"/>
                      </a:rPr>
                      <m:t>𝐿</m:t>
                    </m:r>
                  </m:oMath>
                </a14:m>
                <a:r>
                  <a:rPr lang="it" sz="1600" dirty="0">
                    <a:solidFill>
                      <a:schemeClr val="accent1"/>
                    </a:solidFill>
                    <a:latin typeface="Raleway" pitchFamily="2" charset="77"/>
                  </a:rPr>
                  <a:t>  </a:t>
                </a:r>
                <a:r>
                  <a:rPr lang="it" sz="1400" dirty="0">
                    <a:solidFill>
                      <a:srgbClr val="6E0918"/>
                    </a:solidFill>
                    <a:latin typeface="Raleway" pitchFamily="2" charset="77"/>
                  </a:rPr>
                  <a:t>weighted Laplatian</a:t>
                </a:r>
                <a:r>
                  <a:rPr lang="it" sz="1600" dirty="0">
                    <a:solidFill>
                      <a:srgbClr val="6E0918"/>
                    </a:solidFill>
                    <a:latin typeface="Raleway" pitchFamily="2" charset="77"/>
                  </a:rPr>
                  <a:t> </a:t>
                </a:r>
              </a:p>
              <a:p>
                <a:pPr marL="285750" indent="-285750">
                  <a:spcAft>
                    <a:spcPts val="1600"/>
                  </a:spcAft>
                </a:pPr>
                <a:r>
                  <a:rPr lang="it-IT" sz="1600" dirty="0">
                    <a:latin typeface="Raleway" pitchFamily="2" charset="77"/>
                  </a:rPr>
                  <a:t>New dynamics: </a:t>
                </a:r>
                <a14:m>
                  <m:oMath xmlns:m="http://schemas.openxmlformats.org/officeDocument/2006/math">
                    <m:r>
                      <a:rPr lang="it-IT" sz="1600" b="0" i="0" smtClean="0">
                        <a:solidFill>
                          <a:srgbClr val="6E0918"/>
                        </a:solidFill>
                        <a:latin typeface="Cambria Math" panose="02040503050406030204" pitchFamily="18" charset="0"/>
                      </a:rPr>
                      <m:t> </m:t>
                    </m:r>
                    <m:r>
                      <a:rPr lang="it-IT" sz="1600" b="1" i="1" smtClean="0">
                        <a:solidFill>
                          <a:srgbClr val="6E0918"/>
                        </a:solidFill>
                        <a:latin typeface="Cambria Math" panose="02040503050406030204" pitchFamily="18" charset="0"/>
                      </a:rPr>
                      <m:t>𝒙</m:t>
                    </m:r>
                    <m:d>
                      <m:dPr>
                        <m:ctrlPr>
                          <a:rPr lang="it-IT" sz="1600" b="1" i="1" smtClean="0">
                            <a:solidFill>
                              <a:srgbClr val="6E0918"/>
                            </a:solidFill>
                            <a:latin typeface="Cambria Math" panose="02040503050406030204" pitchFamily="18" charset="0"/>
                          </a:rPr>
                        </m:ctrlPr>
                      </m:dPr>
                      <m:e>
                        <m:r>
                          <a:rPr lang="it-IT" sz="1600" b="1" i="1" smtClean="0">
                            <a:solidFill>
                              <a:srgbClr val="6E0918"/>
                            </a:solidFill>
                            <a:latin typeface="Cambria Math" panose="02040503050406030204" pitchFamily="18" charset="0"/>
                          </a:rPr>
                          <m:t>𝒕</m:t>
                        </m:r>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𝟏</m:t>
                        </m:r>
                      </m:e>
                    </m:d>
                    <m:r>
                      <a:rPr lang="it-IT" sz="1600" b="1" i="1" smtClean="0">
                        <a:solidFill>
                          <a:srgbClr val="6E0918"/>
                        </a:solidFill>
                        <a:latin typeface="Cambria Math" panose="02040503050406030204" pitchFamily="18" charset="0"/>
                      </a:rPr>
                      <m:t>=</m:t>
                    </m:r>
                    <m:r>
                      <a:rPr lang="el-GR" sz="1600" b="1" i="0">
                        <a:solidFill>
                          <a:srgbClr val="6E0918"/>
                        </a:solidFill>
                        <a:latin typeface="Cambria Math" panose="02040503050406030204" pitchFamily="18" charset="0"/>
                        <a:ea typeface="Cambria Math" panose="02040503050406030204" pitchFamily="18" charset="0"/>
                      </a:rPr>
                      <m:t>𝚯</m:t>
                    </m:r>
                    <m:d>
                      <m:dPr>
                        <m:ctrlPr>
                          <a:rPr lang="it-IT" sz="1600" b="1" i="1">
                            <a:solidFill>
                              <a:srgbClr val="6E0918"/>
                            </a:solidFill>
                            <a:latin typeface="Cambria Math" panose="02040503050406030204" pitchFamily="18" charset="0"/>
                            <a:ea typeface="Cambria Math" panose="02040503050406030204" pitchFamily="18" charset="0"/>
                          </a:rPr>
                        </m:ctrlPr>
                      </m:dPr>
                      <m:e>
                        <m:r>
                          <a:rPr lang="it-IT" sz="1600" b="1" i="1">
                            <a:solidFill>
                              <a:srgbClr val="6E0918"/>
                            </a:solidFill>
                            <a:latin typeface="Cambria Math" panose="02040503050406030204" pitchFamily="18" charset="0"/>
                            <a:ea typeface="Cambria Math" panose="02040503050406030204" pitchFamily="18" charset="0"/>
                          </a:rPr>
                          <m:t>𝒈</m:t>
                        </m:r>
                        <m:r>
                          <a:rPr lang="it-IT" sz="1600" b="1" i="1">
                            <a:solidFill>
                              <a:srgbClr val="6E0918"/>
                            </a:solidFill>
                            <a:latin typeface="Cambria Math" panose="02040503050406030204" pitchFamily="18" charset="0"/>
                            <a:ea typeface="Cambria Math" panose="02040503050406030204" pitchFamily="18" charset="0"/>
                          </a:rPr>
                          <m:t>,</m:t>
                        </m:r>
                        <m:r>
                          <a:rPr lang="it-IT" sz="1600" b="1" i="1">
                            <a:solidFill>
                              <a:srgbClr val="6E0918"/>
                            </a:solidFill>
                            <a:latin typeface="Cambria Math" panose="02040503050406030204" pitchFamily="18" charset="0"/>
                            <a:ea typeface="Cambria Math" panose="02040503050406030204" pitchFamily="18" charset="0"/>
                          </a:rPr>
                          <m:t>𝜿</m:t>
                        </m:r>
                      </m:e>
                    </m:d>
                    <m:r>
                      <a:rPr lang="it-IT" sz="1600" b="1" i="1">
                        <a:solidFill>
                          <a:srgbClr val="6E0918"/>
                        </a:solidFill>
                        <a:latin typeface="Cambria Math" panose="02040503050406030204" pitchFamily="18" charset="0"/>
                        <a:ea typeface="Cambria Math" panose="02040503050406030204" pitchFamily="18" charset="0"/>
                      </a:rPr>
                      <m:t>𝒙</m:t>
                    </m:r>
                    <m:d>
                      <m:dPr>
                        <m:ctrlPr>
                          <a:rPr lang="it-IT" sz="1600" b="1" i="1">
                            <a:solidFill>
                              <a:srgbClr val="6E0918"/>
                            </a:solidFill>
                            <a:latin typeface="Cambria Math" panose="02040503050406030204" pitchFamily="18" charset="0"/>
                            <a:ea typeface="Cambria Math" panose="02040503050406030204" pitchFamily="18" charset="0"/>
                          </a:rPr>
                        </m:ctrlPr>
                      </m:dPr>
                      <m:e>
                        <m:r>
                          <a:rPr lang="it-IT" sz="1600" b="1" i="1">
                            <a:solidFill>
                              <a:srgbClr val="6E0918"/>
                            </a:solidFill>
                            <a:latin typeface="Cambria Math" panose="02040503050406030204" pitchFamily="18" charset="0"/>
                            <a:ea typeface="Cambria Math" panose="02040503050406030204" pitchFamily="18" charset="0"/>
                          </a:rPr>
                          <m:t>𝒕</m:t>
                        </m:r>
                      </m:e>
                    </m:d>
                    <m:r>
                      <a:rPr lang="it-IT" sz="1600" b="0" i="0"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rPr>
                      <m:t>𝐼</m:t>
                    </m:r>
                    <m:r>
                      <a:rPr lang="it-IT" sz="1600" b="0" i="1" smtClean="0">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smtClean="0">
                        <a:solidFill>
                          <a:schemeClr val="accent1"/>
                        </a:solidFill>
                        <a:latin typeface="Cambria Math" panose="02040503050406030204" pitchFamily="18" charset="0"/>
                        <a:ea typeface="Cambria Math" panose="02040503050406030204" pitchFamily="18" charset="0"/>
                      </a:rPr>
                      <m:t>𝑊</m:t>
                    </m:r>
                    <m:d>
                      <m:dPr>
                        <m:ctrlPr>
                          <a:rPr lang="it-IT" sz="1600" i="1">
                            <a:solidFill>
                              <a:schemeClr val="accent1"/>
                            </a:solidFill>
                            <a:latin typeface="Cambria Math" panose="02040503050406030204" pitchFamily="18" charset="0"/>
                            <a:ea typeface="Cambria Math" panose="02040503050406030204" pitchFamily="18" charset="0"/>
                          </a:rPr>
                        </m:ctrlPr>
                      </m:dPr>
                      <m:e>
                        <m:r>
                          <a:rPr lang="it-IT" sz="1600" b="0" i="1" smtClean="0">
                            <a:solidFill>
                              <a:schemeClr val="accent1"/>
                            </a:solidFill>
                            <a:latin typeface="Cambria Math" panose="02040503050406030204" pitchFamily="18" charset="0"/>
                            <a:ea typeface="Cambria Math" panose="02040503050406030204" pitchFamily="18" charset="0"/>
                          </a:rPr>
                          <m:t>𝑔</m:t>
                        </m:r>
                        <m:r>
                          <a:rPr lang="it-IT" sz="1600" b="0" i="1" smtClean="0">
                            <a:solidFill>
                              <a:schemeClr val="accent1"/>
                            </a:solidFill>
                            <a:latin typeface="Cambria Math" panose="02040503050406030204" pitchFamily="18" charset="0"/>
                            <a:ea typeface="Cambria Math" panose="02040503050406030204" pitchFamily="18" charset="0"/>
                          </a:rPr>
                          <m:t>,</m:t>
                        </m:r>
                        <m:r>
                          <a:rPr lang="it-IT" sz="1600" i="1">
                            <a:solidFill>
                              <a:schemeClr val="accent1"/>
                            </a:solidFill>
                            <a:latin typeface="Cambria Math" panose="02040503050406030204" pitchFamily="18" charset="0"/>
                            <a:ea typeface="Cambria Math" panose="02040503050406030204" pitchFamily="18" charset="0"/>
                          </a:rPr>
                          <m:t>𝜅</m:t>
                        </m:r>
                      </m:e>
                    </m:d>
                    <m:r>
                      <a:rPr lang="it-IT" sz="1600" b="0" i="1" smtClean="0">
                        <a:solidFill>
                          <a:schemeClr val="accent1"/>
                        </a:solidFill>
                        <a:latin typeface="Cambria Math" panose="02040503050406030204" pitchFamily="18" charset="0"/>
                        <a:ea typeface="Cambria Math" panose="02040503050406030204" pitchFamily="18" charset="0"/>
                      </a:rPr>
                      <m:t>𝐿</m:t>
                    </m:r>
                  </m:oMath>
                </a14:m>
                <a:endParaRPr lang="it-IT" sz="1600" dirty="0">
                  <a:solidFill>
                    <a:schemeClr val="accent1"/>
                  </a:solidFill>
                  <a:latin typeface="Raleway" pitchFamily="2" charset="77"/>
                  <a:ea typeface="Cambria Math" panose="02040503050406030204" pitchFamily="18" charset="0"/>
                </a:endParaRPr>
              </a:p>
              <a:p>
                <a:pPr marL="285750" indent="-285750">
                  <a:spcAft>
                    <a:spcPts val="1600"/>
                  </a:spcAft>
                </a:pPr>
                <a:r>
                  <a:rPr lang="it" sz="1600" dirty="0">
                    <a:latin typeface="Raleway" pitchFamily="2" charset="77"/>
                    <a:ea typeface="Cambria Math" panose="02040503050406030204" pitchFamily="18" charset="0"/>
                  </a:rPr>
                  <a:t>Spectrum: </a:t>
                </a:r>
                <a14:m>
                  <m:oMath xmlns:m="http://schemas.openxmlformats.org/officeDocument/2006/math">
                    <m:r>
                      <a:rPr lang="it" sz="1600" i="1" dirty="0" smtClean="0">
                        <a:latin typeface="Cambria Math" panose="02040503050406030204" pitchFamily="18" charset="0"/>
                        <a:ea typeface="Cambria Math" panose="02040503050406030204" pitchFamily="18" charset="0"/>
                      </a:rPr>
                      <m:t>𝜎</m:t>
                    </m:r>
                    <m:d>
                      <m:dPr>
                        <m:ctrlPr>
                          <a:rPr lang="it-IT" sz="1600" b="0" i="1" dirty="0" smtClean="0">
                            <a:latin typeface="Cambria Math" panose="02040503050406030204" pitchFamily="18" charset="0"/>
                            <a:ea typeface="Cambria Math" panose="02040503050406030204" pitchFamily="18" charset="0"/>
                          </a:rPr>
                        </m:ctrlPr>
                      </m:dPr>
                      <m:e>
                        <m:r>
                          <m:rPr>
                            <m:sty m:val="p"/>
                          </m:rPr>
                          <a:rPr lang="el-GR" sz="1600" i="1" smtClean="0">
                            <a:solidFill>
                              <a:schemeClr val="accent1"/>
                            </a:solidFill>
                            <a:latin typeface="Cambria Math" panose="02040503050406030204" pitchFamily="18" charset="0"/>
                            <a:ea typeface="Cambria Math" panose="02040503050406030204" pitchFamily="18" charset="0"/>
                          </a:rPr>
                          <m:t>Θ</m:t>
                        </m:r>
                        <m:d>
                          <m:dPr>
                            <m:ctrlPr>
                              <a:rPr lang="it-IT" sz="1600" i="1">
                                <a:solidFill>
                                  <a:schemeClr val="accent1"/>
                                </a:solidFill>
                                <a:latin typeface="Cambria Math" panose="02040503050406030204" pitchFamily="18" charset="0"/>
                                <a:ea typeface="Cambria Math" panose="02040503050406030204" pitchFamily="18" charset="0"/>
                              </a:rPr>
                            </m:ctrlPr>
                          </m:dPr>
                          <m:e>
                            <m:r>
                              <a:rPr lang="it-IT" sz="1600" i="1">
                                <a:solidFill>
                                  <a:schemeClr val="accent1"/>
                                </a:solidFill>
                                <a:latin typeface="Cambria Math" panose="02040503050406030204" pitchFamily="18" charset="0"/>
                                <a:ea typeface="Cambria Math" panose="02040503050406030204" pitchFamily="18" charset="0"/>
                              </a:rPr>
                              <m:t>𝑔</m:t>
                            </m:r>
                            <m:r>
                              <a:rPr lang="it-IT" sz="1600" i="1">
                                <a:solidFill>
                                  <a:schemeClr val="accent1"/>
                                </a:solidFill>
                                <a:latin typeface="Cambria Math" panose="02040503050406030204" pitchFamily="18" charset="0"/>
                                <a:ea typeface="Cambria Math" panose="02040503050406030204" pitchFamily="18" charset="0"/>
                              </a:rPr>
                              <m:t>,</m:t>
                            </m:r>
                            <m:r>
                              <a:rPr lang="it-IT" sz="1600" i="1">
                                <a:solidFill>
                                  <a:schemeClr val="accent1"/>
                                </a:solidFill>
                                <a:latin typeface="Cambria Math" panose="02040503050406030204" pitchFamily="18" charset="0"/>
                                <a:ea typeface="Cambria Math" panose="02040503050406030204" pitchFamily="18" charset="0"/>
                              </a:rPr>
                              <m:t>𝜅</m:t>
                            </m:r>
                          </m:e>
                        </m:d>
                      </m:e>
                    </m:d>
                    <m:r>
                      <a:rPr lang="it-IT" sz="1600" b="0" i="1" dirty="0" smtClean="0">
                        <a:latin typeface="Cambria Math" panose="02040503050406030204" pitchFamily="18" charset="0"/>
                        <a:ea typeface="Cambria Math" panose="02040503050406030204" pitchFamily="18" charset="0"/>
                      </a:rPr>
                      <m:t>=</m:t>
                    </m:r>
                    <m:d>
                      <m:dPr>
                        <m:begChr m:val="{"/>
                        <m:endChr m:val="}"/>
                        <m:ctrlPr>
                          <a:rPr lang="it-IT" sz="1600" b="0" i="1" dirty="0" smtClean="0">
                            <a:latin typeface="Cambria Math" panose="02040503050406030204" pitchFamily="18" charset="0"/>
                            <a:ea typeface="Cambria Math" panose="02040503050406030204" pitchFamily="18" charset="0"/>
                          </a:rPr>
                        </m:ctrlPr>
                      </m:dPr>
                      <m:e>
                        <m:sSub>
                          <m:sSubPr>
                            <m:ctrlPr>
                              <a:rPr lang="it-IT" sz="1600" i="1" dirty="0" smtClean="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𝜇</m:t>
                            </m:r>
                          </m:e>
                          <m:sub>
                            <m:r>
                              <a:rPr lang="it-IT" sz="1600" i="1" dirty="0">
                                <a:latin typeface="Cambria Math" panose="02040503050406030204" pitchFamily="18" charset="0"/>
                                <a:ea typeface="Cambria Math" panose="02040503050406030204" pitchFamily="18" charset="0"/>
                              </a:rPr>
                              <m:t>𝑖</m:t>
                            </m:r>
                          </m:sub>
                        </m:sSub>
                        <m:r>
                          <a:rPr lang="it-IT" sz="1600" b="0" i="1" dirty="0" smtClean="0">
                            <a:latin typeface="Cambria Math" panose="02040503050406030204" pitchFamily="18" charset="0"/>
                            <a:ea typeface="Cambria Math" panose="02040503050406030204" pitchFamily="18" charset="0"/>
                          </a:rPr>
                          <m:t>(</m:t>
                        </m:r>
                        <m:r>
                          <a:rPr lang="it-IT" sz="1600" b="0" i="1" dirty="0" smtClean="0">
                            <a:latin typeface="Cambria Math" panose="02040503050406030204" pitchFamily="18" charset="0"/>
                            <a:ea typeface="Cambria Math" panose="02040503050406030204" pitchFamily="18" charset="0"/>
                          </a:rPr>
                          <m:t>𝑔</m:t>
                        </m:r>
                        <m:r>
                          <a:rPr lang="it-IT" sz="1600" b="0" i="1" dirty="0" smtClean="0">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b="0" i="1" dirty="0" smtClean="0">
                            <a:latin typeface="Cambria Math" panose="02040503050406030204" pitchFamily="18" charset="0"/>
                            <a:ea typeface="Cambria Math" panose="02040503050406030204" pitchFamily="18" charset="0"/>
                          </a:rPr>
                          <m:t>)</m:t>
                        </m:r>
                        <m:r>
                          <a:rPr lang="it-IT" sz="1600" i="1" dirty="0">
                            <a:latin typeface="Cambria Math" panose="02040503050406030204" pitchFamily="18" charset="0"/>
                            <a:ea typeface="Cambria Math" panose="02040503050406030204" pitchFamily="18" charset="0"/>
                          </a:rPr>
                          <m:t>=</m:t>
                        </m:r>
                        <m:f>
                          <m:fPr>
                            <m:ctrlPr>
                              <a:rPr lang="it-IT" sz="1600" i="1" dirty="0">
                                <a:latin typeface="Cambria Math" panose="02040503050406030204" pitchFamily="18" charset="0"/>
                                <a:ea typeface="Cambria Math" panose="02040503050406030204" pitchFamily="18" charset="0"/>
                              </a:rPr>
                            </m:ctrlPr>
                          </m:fPr>
                          <m:num>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d>
                              <m:dPr>
                                <m:ctrlPr>
                                  <a:rPr lang="it-IT" sz="1600" i="1" dirty="0">
                                    <a:latin typeface="Cambria Math" panose="02040503050406030204" pitchFamily="18" charset="0"/>
                                    <a:ea typeface="Cambria Math" panose="02040503050406030204" pitchFamily="18" charset="0"/>
                                  </a:rPr>
                                </m:ctrlPr>
                              </m:dPr>
                              <m:e>
                                <m:r>
                                  <a:rPr lang="it-IT" sz="1600" i="1" dirty="0">
                                    <a:latin typeface="Cambria Math" panose="02040503050406030204" pitchFamily="18" charset="0"/>
                                    <a:ea typeface="Cambria Math" panose="02040503050406030204" pitchFamily="18" charset="0"/>
                                  </a:rPr>
                                  <m:t>𝑔</m:t>
                                </m:r>
                                <m:r>
                                  <a:rPr lang="it-IT" sz="1600" b="0" i="1" dirty="0" smtClean="0">
                                    <a:latin typeface="Cambria Math" panose="02040503050406030204" pitchFamily="18" charset="0"/>
                                    <a:ea typeface="Cambria Math" panose="02040503050406030204" pitchFamily="18" charset="0"/>
                                  </a:rPr>
                                  <m:t>−1</m:t>
                                </m:r>
                              </m:e>
                            </m:d>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num>
                          <m:den>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𝑔</m:t>
                                </m:r>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r>
                          <a:rPr lang="it-IT" sz="1600" b="0" i="1" dirty="0" smtClean="0">
                            <a:latin typeface="Cambria Math" panose="02040503050406030204" pitchFamily="18" charset="0"/>
                            <a:ea typeface="Cambria Math" panose="02040503050406030204" pitchFamily="18" charset="0"/>
                          </a:rPr>
                          <m:t>=1−</m:t>
                        </m:r>
                        <m:f>
                          <m:fPr>
                            <m:ctrlPr>
                              <a:rPr lang="it-IT" sz="1600" b="0" i="1" dirty="0" smtClean="0">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num>
                          <m:den>
                            <m:r>
                              <a:rPr lang="it-IT" sz="1600" b="0" i="1" dirty="0" smtClean="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b="0" i="1" dirty="0" smtClean="0">
                                    <a:latin typeface="Cambria Math" panose="02040503050406030204" pitchFamily="18" charset="0"/>
                                    <a:ea typeface="Cambria Math" panose="02040503050406030204" pitchFamily="18" charset="0"/>
                                  </a:rPr>
                                  <m:t>𝑔</m:t>
                                </m:r>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e>
                    </m:d>
                  </m:oMath>
                </a14:m>
                <a:r>
                  <a:rPr lang="it-IT" sz="1600" dirty="0">
                    <a:latin typeface="Raleway" pitchFamily="2" charset="77"/>
                    <a:ea typeface="Cambria Math" panose="02040503050406030204" pitchFamily="18" charset="0"/>
                  </a:rPr>
                  <a:t> </a:t>
                </a:r>
              </a:p>
              <a:p>
                <a:pPr marL="285750" indent="-285750">
                  <a:lnSpc>
                    <a:spcPct val="100000"/>
                  </a:lnSpc>
                  <a:spcAft>
                    <a:spcPts val="1600"/>
                  </a:spcAft>
                </a:pPr>
                <a14:m>
                  <m:oMath xmlns:m="http://schemas.openxmlformats.org/officeDocument/2006/math">
                    <m:r>
                      <a:rPr lang="it-IT" sz="1600" i="1" smtClean="0">
                        <a:solidFill>
                          <a:schemeClr val="accent1"/>
                        </a:solidFill>
                        <a:latin typeface="Cambria Math" panose="02040503050406030204" pitchFamily="18" charset="0"/>
                        <a:ea typeface="Cambria Math" panose="02040503050406030204" pitchFamily="18" charset="0"/>
                      </a:rPr>
                      <m:t>𝜅</m:t>
                    </m:r>
                    <m:r>
                      <a:rPr lang="it-IT" sz="1600" b="0" i="1" smtClean="0">
                        <a:solidFill>
                          <a:schemeClr val="accent1"/>
                        </a:solidFill>
                        <a:latin typeface="Cambria Math" panose="02040503050406030204" pitchFamily="18" charset="0"/>
                        <a:ea typeface="Cambria Math" panose="02040503050406030204" pitchFamily="18" charset="0"/>
                      </a:rPr>
                      <m:t>&gt;0,</m:t>
                    </m:r>
                    <m:r>
                      <a:rPr lang="it-IT" sz="1600" b="0" i="1" smtClean="0">
                        <a:solidFill>
                          <a:schemeClr val="accent1"/>
                        </a:solidFill>
                        <a:latin typeface="Cambria Math" panose="02040503050406030204" pitchFamily="18" charset="0"/>
                        <a:ea typeface="Cambria Math" panose="02040503050406030204" pitchFamily="18" charset="0"/>
                      </a:rPr>
                      <m:t>𝑔</m:t>
                    </m:r>
                    <m:r>
                      <a:rPr lang="it-IT" sz="1600" b="0" i="1" smtClean="0">
                        <a:solidFill>
                          <a:schemeClr val="accent1"/>
                        </a:solidFill>
                        <a:latin typeface="Cambria Math" panose="02040503050406030204" pitchFamily="18" charset="0"/>
                        <a:ea typeface="Cambria Math" panose="02040503050406030204" pitchFamily="18" charset="0"/>
                      </a:rPr>
                      <m:t>≥</m:t>
                    </m:r>
                    <m:f>
                      <m:fPr>
                        <m:ctrlPr>
                          <a:rPr lang="it-IT" sz="1600" b="0" i="1" smtClean="0">
                            <a:solidFill>
                              <a:schemeClr val="accent1"/>
                            </a:solidFill>
                            <a:latin typeface="Cambria Math" panose="02040503050406030204" pitchFamily="18" charset="0"/>
                            <a:ea typeface="Cambria Math" panose="02040503050406030204" pitchFamily="18" charset="0"/>
                          </a:rPr>
                        </m:ctrlPr>
                      </m:fPr>
                      <m:num>
                        <m:r>
                          <a:rPr lang="it-IT" sz="1600" b="0" i="1" smtClean="0">
                            <a:solidFill>
                              <a:schemeClr val="accent1"/>
                            </a:solidFill>
                            <a:latin typeface="Cambria Math" panose="02040503050406030204" pitchFamily="18" charset="0"/>
                            <a:ea typeface="Cambria Math" panose="02040503050406030204" pitchFamily="18" charset="0"/>
                          </a:rPr>
                          <m:t>1</m:t>
                        </m:r>
                      </m:num>
                      <m:den>
                        <m:r>
                          <a:rPr lang="it-IT" sz="1600" b="0" i="1" smtClean="0">
                            <a:solidFill>
                              <a:schemeClr val="accent1"/>
                            </a:solidFill>
                            <a:latin typeface="Cambria Math" panose="02040503050406030204" pitchFamily="18" charset="0"/>
                            <a:ea typeface="Cambria Math" panose="02040503050406030204" pitchFamily="18" charset="0"/>
                          </a:rPr>
                          <m:t>2</m:t>
                        </m:r>
                      </m:den>
                    </m:f>
                  </m:oMath>
                </a14:m>
                <a:r>
                  <a:rPr lang="it" sz="1600" dirty="0">
                    <a:solidFill>
                      <a:schemeClr val="accent1"/>
                    </a:solidFill>
                    <a:latin typeface="Raleway" pitchFamily="2" charset="77"/>
                  </a:rPr>
                  <a:t>  ensure </a:t>
                </a:r>
                <a14:m>
                  <m:oMath xmlns:m="http://schemas.openxmlformats.org/officeDocument/2006/math">
                    <m:r>
                      <a:rPr lang="it-IT" sz="1600" i="1">
                        <a:latin typeface="Cambria Math" panose="02040503050406030204" pitchFamily="18" charset="0"/>
                      </a:rPr>
                      <m:t>𝑥</m:t>
                    </m:r>
                    <m:r>
                      <a:rPr lang="it-IT" sz="1600" i="1">
                        <a:latin typeface="Cambria Math" panose="02040503050406030204" pitchFamily="18" charset="0"/>
                      </a:rPr>
                      <m:t>(</m:t>
                    </m:r>
                    <m:r>
                      <a:rPr lang="it-IT" sz="1600" i="1">
                        <a:latin typeface="Cambria Math" panose="02040503050406030204" pitchFamily="18" charset="0"/>
                      </a:rPr>
                      <m:t>𝑡</m:t>
                    </m:r>
                    <m:r>
                      <a:rPr lang="it-IT" sz="1600" i="1">
                        <a:latin typeface="Cambria Math" panose="02040503050406030204" pitchFamily="18" charset="0"/>
                      </a:rPr>
                      <m:t>)→</m:t>
                    </m:r>
                    <m:r>
                      <a:rPr lang="it-IT" sz="1600" b="1" i="1" smtClean="0">
                        <a:latin typeface="Cambria Math" panose="02040503050406030204" pitchFamily="18" charset="0"/>
                        <a:ea typeface="Cambria Math" panose="02040503050406030204" pitchFamily="18" charset="0"/>
                      </a:rPr>
                      <m:t>𝟏</m:t>
                    </m:r>
                    <m:sSub>
                      <m:sSubPr>
                        <m:ctrlPr>
                          <a:rPr lang="it-IT" sz="160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𝑥</m:t>
                        </m:r>
                      </m:e>
                      <m:sub>
                        <m:r>
                          <a:rPr lang="it-IT" sz="1600" b="0" i="1" smtClean="0">
                            <a:latin typeface="Cambria Math" panose="02040503050406030204" pitchFamily="18" charset="0"/>
                            <a:ea typeface="Cambria Math" panose="02040503050406030204" pitchFamily="18" charset="0"/>
                          </a:rPr>
                          <m:t>𝑠</m:t>
                        </m:r>
                      </m:sub>
                    </m:sSub>
                  </m:oMath>
                </a14:m>
                <a:r>
                  <a:rPr lang="it" sz="1600" dirty="0">
                    <a:solidFill>
                      <a:schemeClr val="accent1"/>
                    </a:solidFill>
                    <a:latin typeface="Raleway" pitchFamily="2" charset="77"/>
                  </a:rPr>
                  <a:t> as </a:t>
                </a:r>
                <a14:m>
                  <m:oMath xmlns:m="http://schemas.openxmlformats.org/officeDocument/2006/math">
                    <m:r>
                      <a:rPr lang="it-IT" sz="1600" i="1">
                        <a:latin typeface="Cambria Math" panose="02040503050406030204" pitchFamily="18" charset="0"/>
                      </a:rPr>
                      <m:t>𝑡</m:t>
                    </m:r>
                    <m:r>
                      <a:rPr lang="it-IT" sz="1600" i="1">
                        <a:latin typeface="Cambria Math" panose="02040503050406030204" pitchFamily="18" charset="0"/>
                        <a:ea typeface="Cambria Math" panose="02040503050406030204" pitchFamily="18" charset="0"/>
                      </a:rPr>
                      <m:t>→</m:t>
                    </m:r>
                    <m:r>
                      <a:rPr lang="it-IT" sz="1600" i="1" smtClean="0">
                        <a:latin typeface="Cambria Math" panose="02040503050406030204" pitchFamily="18" charset="0"/>
                        <a:ea typeface="Cambria Math" panose="02040503050406030204" pitchFamily="18" charset="0"/>
                      </a:rPr>
                      <m:t>∞</m:t>
                    </m:r>
                  </m:oMath>
                </a14:m>
                <a:r>
                  <a:rPr lang="it" sz="1600" dirty="0">
                    <a:solidFill>
                      <a:srgbClr val="6E0918"/>
                    </a:solidFill>
                    <a:latin typeface="Raleway" pitchFamily="2" charset="77"/>
                  </a:rPr>
                  <a:t>, </a:t>
                </a:r>
                <a14:m>
                  <m:oMath xmlns:m="http://schemas.openxmlformats.org/officeDocument/2006/math">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𝑥</m:t>
                        </m:r>
                      </m:e>
                      <m:sub>
                        <m:r>
                          <a:rPr lang="it-IT" sz="1600" i="1">
                            <a:latin typeface="Cambria Math" panose="02040503050406030204" pitchFamily="18" charset="0"/>
                            <a:ea typeface="Cambria Math" panose="02040503050406030204" pitchFamily="18" charset="0"/>
                          </a:rPr>
                          <m:t>𝑠</m:t>
                        </m:r>
                      </m:sub>
                    </m:sSub>
                    <m:r>
                      <a:rPr lang="it-IT" sz="1600" b="0" i="1" smtClean="0">
                        <a:latin typeface="Cambria Math" panose="02040503050406030204" pitchFamily="18" charset="0"/>
                        <a:ea typeface="Cambria Math" panose="02040503050406030204" pitchFamily="18" charset="0"/>
                      </a:rPr>
                      <m:t>=</m:t>
                    </m:r>
                    <m:sSubSup>
                      <m:sSubSupPr>
                        <m:ctrlPr>
                          <a:rPr lang="it-IT" sz="1600" b="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𝓋</m:t>
                        </m:r>
                      </m:e>
                      <m:sub>
                        <m:r>
                          <a:rPr lang="it-IT" sz="1600" b="0" i="1" smtClean="0">
                            <a:latin typeface="Cambria Math" panose="02040503050406030204" pitchFamily="18" charset="0"/>
                            <a:ea typeface="Cambria Math" panose="02040503050406030204" pitchFamily="18" charset="0"/>
                          </a:rPr>
                          <m:t>1</m:t>
                        </m:r>
                      </m:sub>
                      <m:sup>
                        <m:r>
                          <a:rPr lang="it-IT" sz="1600" b="0" i="1" smtClean="0">
                            <a:latin typeface="Cambria Math" panose="02040503050406030204" pitchFamily="18" charset="0"/>
                            <a:ea typeface="Cambria Math" panose="02040503050406030204" pitchFamily="18" charset="0"/>
                          </a:rPr>
                          <m:t>𝑇</m:t>
                        </m:r>
                      </m:sup>
                    </m:sSubSup>
                    <m:r>
                      <a:rPr lang="it-IT" sz="1600" b="0" i="1" smtClean="0">
                        <a:latin typeface="Cambria Math" panose="02040503050406030204" pitchFamily="18" charset="0"/>
                        <a:ea typeface="Cambria Math" panose="02040503050406030204" pitchFamily="18" charset="0"/>
                      </a:rPr>
                      <m:t>𝑥</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0</m:t>
                        </m:r>
                      </m:e>
                    </m:d>
                    <m:r>
                      <a:rPr lang="it-IT" sz="1600" b="0" i="1" smtClean="0">
                        <a:latin typeface="Cambria Math" panose="02040503050406030204" pitchFamily="18" charset="0"/>
                        <a:ea typeface="Cambria Math" panose="02040503050406030204" pitchFamily="18" charset="0"/>
                      </a:rPr>
                      <m:t>⟹</m:t>
                    </m:r>
                  </m:oMath>
                </a14:m>
                <a:r>
                  <a:rPr lang="it" sz="1600" dirty="0">
                    <a:latin typeface="Raleway" pitchFamily="2" charset="77"/>
                  </a:rPr>
                  <a:t> </a:t>
                </a:r>
                <a:r>
                  <a:rPr lang="it" sz="1600" dirty="0">
                    <a:solidFill>
                      <a:srgbClr val="6E0918"/>
                    </a:solidFill>
                    <a:latin typeface="Raleway" pitchFamily="2" charset="77"/>
                  </a:rPr>
                  <a:t>no more bounds for </a:t>
                </a:r>
                <a14:m>
                  <m:oMath xmlns:m="http://schemas.openxmlformats.org/officeDocument/2006/math">
                    <m:r>
                      <a:rPr lang="it-IT" sz="1600" i="1">
                        <a:solidFill>
                          <a:srgbClr val="6E0918"/>
                        </a:solidFill>
                        <a:latin typeface="Cambria Math" panose="02040503050406030204" pitchFamily="18" charset="0"/>
                        <a:ea typeface="Cambria Math" panose="02040503050406030204" pitchFamily="18" charset="0"/>
                      </a:rPr>
                      <m:t>𝜅</m:t>
                    </m:r>
                  </m:oMath>
                </a14:m>
                <a:endParaRPr lang="it" sz="1600" dirty="0">
                  <a:solidFill>
                    <a:srgbClr val="6E0918"/>
                  </a:solidFill>
                  <a:latin typeface="Raleway" pitchFamily="2" charset="77"/>
                </a:endParaRPr>
              </a:p>
              <a:p>
                <a:pPr marL="285750" indent="-285750">
                  <a:spcAft>
                    <a:spcPts val="1600"/>
                  </a:spcAft>
                </a:pPr>
                <a:endParaRPr lang="it" sz="1600" dirty="0">
                  <a:solidFill>
                    <a:srgbClr val="6E0918"/>
                  </a:solidFill>
                  <a:latin typeface="Raleway" pitchFamily="2" charset="77"/>
                </a:endParaRPr>
              </a:p>
              <a:p>
                <a:pPr marL="285750" indent="-285750">
                  <a:spcAft>
                    <a:spcPts val="1600"/>
                  </a:spcAft>
                </a:pPr>
                <a:endParaRPr lang="it" sz="1600" dirty="0">
                  <a:latin typeface="Raleway" pitchFamily="2" charset="77"/>
                </a:endParaRP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639859"/>
                <a:ext cx="8284614" cy="2856985"/>
              </a:xfrm>
              <a:prstGeom prst="rect">
                <a:avLst/>
              </a:prstGeom>
              <a:blipFill>
                <a:blip r:embed="rId3"/>
                <a:stretch>
                  <a:fillRect t="-9735" r="-153"/>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dirty="0"/>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7" name="Google Shape;119;p11">
            <a:extLst>
              <a:ext uri="{FF2B5EF4-FFF2-40B4-BE49-F238E27FC236}">
                <a16:creationId xmlns:a16="http://schemas.microsoft.com/office/drawing/2014/main" id="{CCFAAD96-6B9A-0F71-DEEB-267C67F80406}"/>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p11">
            <a:extLst>
              <a:ext uri="{FF2B5EF4-FFF2-40B4-BE49-F238E27FC236}">
                <a16:creationId xmlns:a16="http://schemas.microsoft.com/office/drawing/2014/main" id="{7DDEF952-4511-4BC3-69DE-A916D851246C}"/>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p11">
            <a:extLst>
              <a:ext uri="{FF2B5EF4-FFF2-40B4-BE49-F238E27FC236}">
                <a16:creationId xmlns:a16="http://schemas.microsoft.com/office/drawing/2014/main" id="{FD7D3FB1-4365-B05C-3BAA-A8DCA718A888}"/>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p11">
            <a:extLst>
              <a:ext uri="{FF2B5EF4-FFF2-40B4-BE49-F238E27FC236}">
                <a16:creationId xmlns:a16="http://schemas.microsoft.com/office/drawing/2014/main" id="{491ABE0B-CD4A-3C30-BED9-BB32F2FAC68D}"/>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6E0918"/>
                </a:solidFill>
                <a:latin typeface="Raleway" pitchFamily="2" charset="77"/>
                <a:ea typeface="Catamaran"/>
                <a:cs typeface="Catamaran"/>
                <a:sym typeface="Catamaran"/>
              </a:rPr>
              <a:t>New control input</a:t>
            </a:r>
            <a:endParaRPr sz="1800" b="1" u="sng" dirty="0">
              <a:solidFill>
                <a:srgbClr val="6E0918"/>
              </a:solidFill>
              <a:latin typeface="Raleway" pitchFamily="2" charset="77"/>
              <a:ea typeface="Catamaran"/>
              <a:cs typeface="Catamaran"/>
              <a:sym typeface="Catamaran"/>
            </a:endParaRPr>
          </a:p>
        </p:txBody>
      </p:sp>
      <p:sp>
        <p:nvSpPr>
          <p:cNvPr id="11" name="Google Shape;118;p11">
            <a:extLst>
              <a:ext uri="{FF2B5EF4-FFF2-40B4-BE49-F238E27FC236}">
                <a16:creationId xmlns:a16="http://schemas.microsoft.com/office/drawing/2014/main" id="{12C3F919-74B1-BAA3-26EE-9FA29A14C41E}"/>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Recalls</a:t>
            </a:r>
            <a:endParaRPr sz="1800" dirty="0">
              <a:solidFill>
                <a:srgbClr val="66757C"/>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50250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Proposed centralized protocol</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525594"/>
                <a:ext cx="7532947" cy="3127826"/>
              </a:xfrm>
              <a:prstGeom prst="rect">
                <a:avLst/>
              </a:prstGeom>
            </p:spPr>
            <p:txBody>
              <a:bodyPr spcFirstLastPara="1" wrap="square" lIns="91425" tIns="91425" rIns="91425" bIns="91425" anchor="t" anchorCtr="0">
                <a:noAutofit/>
              </a:bodyPr>
              <a:lstStyle/>
              <a:p>
                <a:pPr marL="285750" indent="-285750">
                  <a:spcAft>
                    <a:spcPts val="400"/>
                  </a:spcAft>
                </a:pPr>
                <a14:m>
                  <m:oMath xmlns:m="http://schemas.openxmlformats.org/officeDocument/2006/math">
                    <m:r>
                      <a:rPr lang="it-IT" sz="1600" b="0" i="1" smtClean="0">
                        <a:latin typeface="Cambria Math" panose="02040503050406030204" pitchFamily="18" charset="0"/>
                      </a:rPr>
                      <m:t>𝑔</m:t>
                    </m:r>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2</m:t>
                        </m:r>
                      </m:den>
                    </m:f>
                    <m:r>
                      <a:rPr lang="it-IT" sz="1600" b="0" i="0" smtClean="0">
                        <a:latin typeface="Cambria Math" panose="02040503050406030204" pitchFamily="18" charset="0"/>
                      </a:rPr>
                      <m:t>:</m:t>
                    </m:r>
                  </m:oMath>
                </a14:m>
                <a:r>
                  <a:rPr lang="it-IT" sz="1600" dirty="0">
                    <a:latin typeface="Raleway" pitchFamily="2" charset="77"/>
                  </a:rPr>
                  <a:t> </a:t>
                </a:r>
                <a14:m>
                  <m:oMath xmlns:m="http://schemas.openxmlformats.org/officeDocument/2006/math">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𝜇</m:t>
                        </m:r>
                      </m:e>
                      <m:sub>
                        <m:r>
                          <a:rPr lang="it-IT" sz="1600" i="1" dirty="0">
                            <a:latin typeface="Cambria Math" panose="02040503050406030204" pitchFamily="18" charset="0"/>
                            <a:ea typeface="Cambria Math" panose="02040503050406030204" pitchFamily="18" charset="0"/>
                          </a:rPr>
                          <m:t>𝑖</m:t>
                        </m:r>
                      </m:sub>
                    </m:sSub>
                    <m:d>
                      <m:dPr>
                        <m:ctrlPr>
                          <a:rPr lang="it-IT" sz="1600" i="1" dirty="0">
                            <a:latin typeface="Cambria Math" panose="02040503050406030204" pitchFamily="18" charset="0"/>
                            <a:ea typeface="Cambria Math" panose="02040503050406030204" pitchFamily="18" charset="0"/>
                          </a:rPr>
                        </m:ctrlPr>
                      </m:dPr>
                      <m:e>
                        <m:f>
                          <m:fPr>
                            <m:ctrlPr>
                              <a:rPr lang="it-IT" sz="1600" i="1" dirty="0">
                                <a:latin typeface="Cambria Math" panose="02040503050406030204" pitchFamily="18" charset="0"/>
                                <a:ea typeface="Cambria Math" panose="02040503050406030204" pitchFamily="18" charset="0"/>
                              </a:rPr>
                            </m:ctrlPr>
                          </m:fPr>
                          <m:num>
                            <m:r>
                              <a:rPr lang="it-IT" sz="1600" i="1" dirty="0">
                                <a:latin typeface="Cambria Math" panose="02040503050406030204" pitchFamily="18" charset="0"/>
                                <a:ea typeface="Cambria Math" panose="02040503050406030204" pitchFamily="18" charset="0"/>
                              </a:rPr>
                              <m:t>1</m:t>
                            </m:r>
                          </m:num>
                          <m:den>
                            <m:r>
                              <a:rPr lang="it-IT" sz="1600" i="1" dirty="0">
                                <a:latin typeface="Cambria Math" panose="02040503050406030204" pitchFamily="18" charset="0"/>
                                <a:ea typeface="Cambria Math" panose="02040503050406030204" pitchFamily="18" charset="0"/>
                              </a:rPr>
                              <m:t>2</m:t>
                            </m:r>
                          </m:den>
                        </m:f>
                        <m:r>
                          <a:rPr lang="it-IT" sz="1600" i="1" dirty="0">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i="1" dirty="0">
                        <a:latin typeface="Cambria Math" panose="02040503050406030204" pitchFamily="18" charset="0"/>
                        <a:ea typeface="Cambria Math" panose="02040503050406030204" pitchFamily="18" charset="0"/>
                      </a:rPr>
                      <m:t>=</m:t>
                    </m:r>
                    <m:f>
                      <m:fPr>
                        <m:ctrlPr>
                          <a:rPr lang="it-IT" sz="1600" i="1" dirty="0">
                            <a:latin typeface="Cambria Math" panose="02040503050406030204" pitchFamily="18" charset="0"/>
                            <a:ea typeface="Cambria Math" panose="02040503050406030204" pitchFamily="18" charset="0"/>
                          </a:rPr>
                        </m:ctrlPr>
                      </m:fPr>
                      <m:num>
                        <m:r>
                          <a:rPr lang="it-IT" sz="1600" i="1" dirty="0">
                            <a:latin typeface="Cambria Math" panose="02040503050406030204" pitchFamily="18" charset="0"/>
                            <a:ea typeface="Cambria Math" panose="02040503050406030204" pitchFamily="18" charset="0"/>
                          </a:rPr>
                          <m:t>1</m:t>
                        </m:r>
                        <m:r>
                          <a:rPr lang="it-IT" sz="1600" b="0" i="1" dirty="0" smtClean="0">
                            <a:latin typeface="Cambria Math" panose="02040503050406030204" pitchFamily="18" charset="0"/>
                            <a:ea typeface="Cambria Math" panose="02040503050406030204" pitchFamily="18" charset="0"/>
                          </a:rPr>
                          <m:t>−0.5</m:t>
                        </m:r>
                        <m:r>
                          <a:rPr lang="it-IT" sz="1600" i="1" smtClean="0">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num>
                      <m:den>
                        <m:r>
                          <a:rPr lang="it-IT" sz="1600" i="1" dirty="0">
                            <a:latin typeface="Cambria Math" panose="02040503050406030204" pitchFamily="18" charset="0"/>
                            <a:ea typeface="Cambria Math" panose="02040503050406030204" pitchFamily="18" charset="0"/>
                          </a:rPr>
                          <m:t>1+</m:t>
                        </m:r>
                        <m:r>
                          <a:rPr lang="it-IT" sz="1600" b="0" i="1" dirty="0" smtClean="0">
                            <a:latin typeface="Cambria Math" panose="02040503050406030204" pitchFamily="18" charset="0"/>
                            <a:ea typeface="Cambria Math" panose="02040503050406030204" pitchFamily="18" charset="0"/>
                          </a:rPr>
                          <m:t>0.5</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oMath>
                </a14:m>
                <a:r>
                  <a:rPr lang="it-IT" sz="1600" dirty="0">
                    <a:latin typeface="Raleway" pitchFamily="2" charset="77"/>
                  </a:rPr>
                  <a:t> </a:t>
                </a:r>
                <a14:m>
                  <m:oMath xmlns:m="http://schemas.openxmlformats.org/officeDocument/2006/math">
                    <m:r>
                      <a:rPr lang="it-IT" sz="1600" i="1" dirty="0">
                        <a:latin typeface="Cambria Math" panose="02040503050406030204" pitchFamily="18" charset="0"/>
                        <a:ea typeface="Cambria Math" panose="02040503050406030204" pitchFamily="18" charset="0"/>
                      </a:rPr>
                      <m:t>⇒</m:t>
                    </m:r>
                  </m:oMath>
                </a14:m>
                <a:r>
                  <a:rPr lang="it-IT" sz="1600" dirty="0">
                    <a:latin typeface="Raleway" pitchFamily="2" charset="77"/>
                  </a:rPr>
                  <a:t> </a:t>
                </a:r>
                <a:r>
                  <a:rPr lang="it-IT" sz="1600" dirty="0">
                    <a:solidFill>
                      <a:srgbClr val="6E0918"/>
                    </a:solidFill>
                    <a:latin typeface="Raleway" pitchFamily="2" charset="77"/>
                  </a:rPr>
                  <a:t>standard </a:t>
                </a:r>
                <a:r>
                  <a:rPr lang="en-GB" sz="1600" dirty="0">
                    <a:solidFill>
                      <a:srgbClr val="6E0918"/>
                    </a:solidFill>
                    <a:latin typeface="Raleway" pitchFamily="2" charset="77"/>
                  </a:rPr>
                  <a:t>protocol results</a:t>
                </a:r>
              </a:p>
              <a:p>
                <a:pPr marL="285750" indent="-285750">
                  <a:spcAft>
                    <a:spcPts val="1600"/>
                  </a:spcAft>
                </a:pPr>
                <a14:m>
                  <m:oMath xmlns:m="http://schemas.openxmlformats.org/officeDocument/2006/math">
                    <m:r>
                      <a:rPr lang="it-IT" sz="1600" i="1">
                        <a:latin typeface="Cambria Math" panose="02040503050406030204" pitchFamily="18" charset="0"/>
                      </a:rPr>
                      <m:t>𝑔</m:t>
                    </m:r>
                    <m:r>
                      <a:rPr lang="it-IT" sz="1600" i="1">
                        <a:latin typeface="Cambria Math" panose="02040503050406030204" pitchFamily="18" charset="0"/>
                      </a:rPr>
                      <m:t>=</m:t>
                    </m:r>
                    <m:r>
                      <a:rPr lang="it-IT" sz="1600" b="0" i="0" smtClean="0">
                        <a:latin typeface="Cambria Math" panose="02040503050406030204" pitchFamily="18" charset="0"/>
                      </a:rPr>
                      <m:t>1</m:t>
                    </m:r>
                    <m:r>
                      <a:rPr lang="it-IT" sz="1600" smtClean="0">
                        <a:latin typeface="Cambria Math" panose="02040503050406030204" pitchFamily="18" charset="0"/>
                      </a:rPr>
                      <m:t>:</m:t>
                    </m:r>
                    <m:r>
                      <a:rPr lang="it-IT" sz="1600" i="1" smtClean="0">
                        <a:latin typeface="Cambria Math" panose="02040503050406030204" pitchFamily="18" charset="0"/>
                      </a:rPr>
                      <m:t> </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𝜇</m:t>
                        </m:r>
                      </m:e>
                      <m:sub>
                        <m:r>
                          <a:rPr lang="it-IT" sz="1600" i="1" dirty="0">
                            <a:latin typeface="Cambria Math" panose="02040503050406030204" pitchFamily="18" charset="0"/>
                            <a:ea typeface="Cambria Math" panose="02040503050406030204" pitchFamily="18" charset="0"/>
                          </a:rPr>
                          <m:t>𝑖</m:t>
                        </m:r>
                      </m:sub>
                    </m:sSub>
                    <m:r>
                      <a:rPr lang="it-IT" sz="1600" i="1" dirty="0">
                        <a:latin typeface="Cambria Math" panose="02040503050406030204" pitchFamily="18" charset="0"/>
                        <a:ea typeface="Cambria Math" panose="02040503050406030204" pitchFamily="18" charset="0"/>
                      </a:rPr>
                      <m:t>(</m:t>
                    </m:r>
                    <m:r>
                      <a:rPr lang="it-IT" sz="1600" b="0" i="1" dirty="0" smtClean="0">
                        <a:latin typeface="Cambria Math" panose="02040503050406030204" pitchFamily="18" charset="0"/>
                        <a:ea typeface="Cambria Math" panose="02040503050406030204" pitchFamily="18" charset="0"/>
                      </a:rPr>
                      <m:t>1</m:t>
                    </m:r>
                    <m:r>
                      <a:rPr lang="it-IT" sz="1600" i="1" dirty="0">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dirty="0">
                        <a:latin typeface="Cambria Math" panose="02040503050406030204" pitchFamily="18" charset="0"/>
                        <a:ea typeface="Cambria Math" panose="02040503050406030204" pitchFamily="18" charset="0"/>
                      </a:rPr>
                      <m:t>)=</m:t>
                    </m:r>
                  </m:oMath>
                </a14:m>
                <a:r>
                  <a:rPr lang="it-IT" sz="1600" dirty="0">
                    <a:latin typeface="Raleway" pitchFamily="2" charset="77"/>
                    <a:ea typeface="Cambria Math" panose="02040503050406030204" pitchFamily="18" charset="0"/>
                  </a:rPr>
                  <a:t> </a:t>
                </a:r>
                <a14:m>
                  <m:oMath xmlns:m="http://schemas.openxmlformats.org/officeDocument/2006/math">
                    <m:f>
                      <m:fPr>
                        <m:ctrlPr>
                          <a:rPr lang="it-IT" sz="1600" i="1" dirty="0">
                            <a:latin typeface="Cambria Math" panose="02040503050406030204" pitchFamily="18" charset="0"/>
                            <a:ea typeface="Cambria Math" panose="02040503050406030204" pitchFamily="18" charset="0"/>
                          </a:rPr>
                        </m:ctrlPr>
                      </m:fPr>
                      <m:num>
                        <m:r>
                          <a:rPr lang="it-IT" sz="1600" b="0" i="1" dirty="0" smtClean="0">
                            <a:latin typeface="Cambria Math" panose="02040503050406030204" pitchFamily="18" charset="0"/>
                            <a:ea typeface="Cambria Math" panose="02040503050406030204" pitchFamily="18" charset="0"/>
                          </a:rPr>
                          <m:t>1</m:t>
                        </m:r>
                      </m:num>
                      <m:den>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r>
                      <a:rPr lang="it-IT" sz="1600" i="1" dirty="0" smtClean="0">
                        <a:latin typeface="Cambria Math" panose="02040503050406030204" pitchFamily="18" charset="0"/>
                        <a:ea typeface="Cambria Math" panose="02040503050406030204" pitchFamily="18" charset="0"/>
                      </a:rPr>
                      <m:t>⇒</m:t>
                    </m:r>
                  </m:oMath>
                </a14:m>
                <a:r>
                  <a:rPr lang="it-IT" sz="1600" dirty="0">
                    <a:latin typeface="Raleway" pitchFamily="2" charset="77"/>
                  </a:rPr>
                  <a:t> </a:t>
                </a:r>
                <a:r>
                  <a:rPr lang="it-IT" sz="1600" dirty="0">
                    <a:solidFill>
                      <a:srgbClr val="6E0918"/>
                    </a:solidFill>
                    <a:latin typeface="Raleway" pitchFamily="2" charset="77"/>
                  </a:rPr>
                  <a:t>convergence rate depends on </a:t>
                </a:r>
                <a14:m>
                  <m:oMath xmlns:m="http://schemas.openxmlformats.org/officeDocument/2006/math">
                    <m:r>
                      <a:rPr lang="it-IT" sz="1600" i="1">
                        <a:solidFill>
                          <a:srgbClr val="6E0918"/>
                        </a:solidFill>
                        <a:latin typeface="Cambria Math" panose="02040503050406030204" pitchFamily="18" charset="0"/>
                        <a:ea typeface="Cambria Math" panose="02040503050406030204" pitchFamily="18" charset="0"/>
                      </a:rPr>
                      <m:t>𝜅</m:t>
                    </m:r>
                  </m:oMath>
                </a14:m>
                <a:endParaRPr lang="it-IT" sz="1600" dirty="0">
                  <a:solidFill>
                    <a:srgbClr val="6E0918"/>
                  </a:solidFill>
                  <a:latin typeface="Raleway" pitchFamily="2" charset="77"/>
                </a:endParaRPr>
              </a:p>
              <a:p>
                <a:pPr marL="285750" indent="-285750">
                  <a:lnSpc>
                    <a:spcPct val="100000"/>
                  </a:lnSpc>
                  <a:spcAft>
                    <a:spcPts val="1600"/>
                  </a:spcAft>
                </a:pPr>
                <a:r>
                  <a:rPr lang="it-IT" sz="1600" dirty="0">
                    <a:solidFill>
                      <a:schemeClr val="accent1"/>
                    </a:solidFill>
                    <a:latin typeface="Raleway" pitchFamily="2" charset="77"/>
                  </a:rPr>
                  <a:t>Fixing </a:t>
                </a:r>
                <a14:m>
                  <m:oMath xmlns:m="http://schemas.openxmlformats.org/officeDocument/2006/math">
                    <m:r>
                      <a:rPr lang="it-IT" sz="1600" i="1">
                        <a:latin typeface="Cambria Math" panose="02040503050406030204" pitchFamily="18" charset="0"/>
                        <a:ea typeface="Cambria Math" panose="02040503050406030204" pitchFamily="18" charset="0"/>
                      </a:rPr>
                      <m:t>𝜅</m:t>
                    </m:r>
                  </m:oMath>
                </a14:m>
                <a:r>
                  <a:rPr lang="it-IT" sz="1600" dirty="0">
                    <a:solidFill>
                      <a:schemeClr val="accent1"/>
                    </a:solidFill>
                    <a:latin typeface="Raleway" pitchFamily="2" charset="77"/>
                  </a:rPr>
                  <a:t> large, </a:t>
                </a:r>
                <a:r>
                  <a:rPr lang="it-IT" sz="1600" dirty="0">
                    <a:latin typeface="Raleway" pitchFamily="2" charset="77"/>
                  </a:rPr>
                  <a:t>o</a:t>
                </a:r>
                <a:r>
                  <a:rPr lang="it-IT" sz="1600" dirty="0">
                    <a:solidFill>
                      <a:schemeClr val="accent1"/>
                    </a:solidFill>
                    <a:latin typeface="Raleway" pitchFamily="2" charset="77"/>
                  </a:rPr>
                  <a:t>ptimal </a:t>
                </a:r>
                <a14:m>
                  <m:oMath xmlns:m="http://schemas.openxmlformats.org/officeDocument/2006/math">
                    <m:r>
                      <a:rPr lang="it-IT" sz="1600" i="1" smtClean="0">
                        <a:latin typeface="Cambria Math" panose="02040503050406030204" pitchFamily="18" charset="0"/>
                      </a:rPr>
                      <m:t>𝑔</m:t>
                    </m:r>
                  </m:oMath>
                </a14:m>
                <a:r>
                  <a:rPr lang="it" sz="1600" dirty="0">
                    <a:solidFill>
                      <a:srgbClr val="6E0918"/>
                    </a:solidFill>
                    <a:latin typeface="Raleway" pitchFamily="2" charset="77"/>
                  </a:rPr>
                  <a:t> </a:t>
                </a:r>
                <a:r>
                  <a:rPr lang="it" sz="1600" dirty="0">
                    <a:latin typeface="Raleway" pitchFamily="2" charset="77"/>
                  </a:rPr>
                  <a:t>values: around 1 [Fig. 4]</a:t>
                </a:r>
              </a:p>
              <a:p>
                <a:pPr marL="285750" indent="-285750">
                  <a:lnSpc>
                    <a:spcPct val="100000"/>
                  </a:lnSpc>
                  <a:spcAft>
                    <a:spcPts val="400"/>
                  </a:spcAft>
                </a:pPr>
                <a:r>
                  <a:rPr lang="it" sz="1600" dirty="0">
                    <a:latin typeface="Raleway" pitchFamily="2" charset="77"/>
                  </a:rPr>
                  <a:t>Passivity: Fixed storage function </a:t>
                </a:r>
                <a14:m>
                  <m:oMath xmlns:m="http://schemas.openxmlformats.org/officeDocument/2006/math">
                    <m:r>
                      <a:rPr lang="it-IT" sz="1600" b="0" i="1" smtClean="0">
                        <a:latin typeface="Cambria Math" panose="02040503050406030204" pitchFamily="18" charset="0"/>
                      </a:rPr>
                      <m:t>𝑆</m:t>
                    </m:r>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e>
                    </m:d>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2</m:t>
                        </m:r>
                      </m:den>
                    </m:f>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up>
                        <m:r>
                          <a:rPr lang="it-IT" sz="1600" b="0" i="1" smtClean="0">
                            <a:latin typeface="Cambria Math" panose="02040503050406030204" pitchFamily="18" charset="0"/>
                          </a:rPr>
                          <m:t>2</m:t>
                        </m:r>
                      </m:sup>
                    </m:sSubSup>
                    <m:r>
                      <a:rPr lang="it" sz="1600" dirty="0">
                        <a:latin typeface="Cambria Math" panose="02040503050406030204" pitchFamily="18" charset="0"/>
                        <a:ea typeface="Cambria Math" panose="02040503050406030204" pitchFamily="18" charset="0"/>
                      </a:rPr>
                      <m:t>⟹</m:t>
                    </m:r>
                    <m:r>
                      <m:rPr>
                        <m:sty m:val="p"/>
                      </m:rPr>
                      <a:rPr lang="el-GR" sz="1600" i="1" dirty="0" smtClean="0">
                        <a:latin typeface="Cambria Math" panose="02040503050406030204" pitchFamily="18" charset="0"/>
                        <a:ea typeface="Cambria Math" panose="02040503050406030204" pitchFamily="18" charset="0"/>
                      </a:rPr>
                      <m:t>Δ</m:t>
                    </m:r>
                    <m:r>
                      <a:rPr lang="it-IT" sz="1600" i="1">
                        <a:latin typeface="Cambria Math" panose="02040503050406030204" pitchFamily="18" charset="0"/>
                      </a:rPr>
                      <m:t>𝑆</m:t>
                    </m:r>
                    <m:d>
                      <m:dPr>
                        <m:ctrlPr>
                          <a:rPr lang="it-IT" sz="1600" i="1" smtClean="0">
                            <a:latin typeface="Cambria Math" panose="02040503050406030204" pitchFamily="18" charset="0"/>
                          </a:rPr>
                        </m:ctrlPr>
                      </m:dPr>
                      <m:e>
                        <m:sSub>
                          <m:sSubPr>
                            <m:ctrlPr>
                              <a:rPr lang="it-IT" sz="1600" i="1">
                                <a:latin typeface="Cambria Math" panose="02040503050406030204" pitchFamily="18" charset="0"/>
                              </a:rPr>
                            </m:ctrlPr>
                          </m:sSubPr>
                          <m:e>
                            <m:r>
                              <a:rPr lang="it-IT" sz="1600" i="1">
                                <a:latin typeface="Cambria Math" panose="02040503050406030204" pitchFamily="18" charset="0"/>
                              </a:rPr>
                              <m:t>𝑥</m:t>
                            </m:r>
                          </m:e>
                          <m:sub>
                            <m:r>
                              <a:rPr lang="it-IT" sz="1600" i="1">
                                <a:latin typeface="Cambria Math" panose="02040503050406030204" pitchFamily="18" charset="0"/>
                              </a:rPr>
                              <m:t>𝑖</m:t>
                            </m:r>
                          </m:sub>
                        </m:sSub>
                      </m:e>
                    </m:d>
                    <m:r>
                      <a:rPr lang="it-IT" sz="1600" i="1">
                        <a:latin typeface="Cambria Math" panose="02040503050406030204" pitchFamily="18" charset="0"/>
                        <a:ea typeface="Cambria Math" panose="02040503050406030204" pitchFamily="18" charset="0"/>
                      </a:rPr>
                      <m:t>≤</m:t>
                    </m:r>
                    <m:sSub>
                      <m:sSubPr>
                        <m:ctrlPr>
                          <a:rPr lang="it-IT" sz="160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𝑢</m:t>
                        </m:r>
                      </m:e>
                      <m:sub>
                        <m:r>
                          <a:rPr lang="it-IT" sz="1600" b="0" i="1" smtClean="0">
                            <a:latin typeface="Cambria Math" panose="02040503050406030204" pitchFamily="18" charset="0"/>
                            <a:ea typeface="Cambria Math" panose="02040503050406030204" pitchFamily="18" charset="0"/>
                          </a:rPr>
                          <m:t>𝑖</m:t>
                        </m:r>
                      </m:sub>
                    </m:sSub>
                    <m:sSub>
                      <m:sSubPr>
                        <m:ctrlPr>
                          <a:rPr lang="it-IT" sz="160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𝑦</m:t>
                        </m:r>
                      </m:e>
                      <m:sub>
                        <m:r>
                          <a:rPr lang="it-IT" sz="1600" b="0" i="1" smtClean="0">
                            <a:latin typeface="Cambria Math" panose="02040503050406030204" pitchFamily="18" charset="0"/>
                            <a:ea typeface="Cambria Math" panose="02040503050406030204" pitchFamily="18" charset="0"/>
                          </a:rPr>
                          <m:t>𝑖</m:t>
                        </m:r>
                      </m:sub>
                    </m:sSub>
                    <m:r>
                      <a:rPr lang="it-IT" sz="1600" b="0" i="1" smtClean="0">
                        <a:latin typeface="Cambria Math" panose="02040503050406030204" pitchFamily="18" charset="0"/>
                        <a:ea typeface="Cambria Math" panose="02040503050406030204" pitchFamily="18" charset="0"/>
                      </a:rPr>
                      <m:t>−</m:t>
                    </m:r>
                    <m:d>
                      <m:dPr>
                        <m:ctrlPr>
                          <a:rPr lang="it-IT" sz="1600" i="1" dirty="0">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num>
                          <m:den>
                            <m:r>
                              <a:rPr lang="it-IT" sz="1600" i="1">
                                <a:latin typeface="Cambria Math" panose="02040503050406030204" pitchFamily="18" charset="0"/>
                                <a:ea typeface="Cambria Math" panose="02040503050406030204" pitchFamily="18" charset="0"/>
                              </a:rPr>
                              <m:t>2</m:t>
                            </m:r>
                          </m:den>
                        </m:f>
                      </m:e>
                    </m:d>
                    <m:sSubSup>
                      <m:sSubSupPr>
                        <m:ctrlPr>
                          <a:rPr lang="it-IT" sz="1600" b="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𝑢</m:t>
                        </m:r>
                      </m:e>
                      <m:sub>
                        <m:r>
                          <a:rPr lang="it-IT" sz="1600" b="0" i="1" smtClean="0">
                            <a:latin typeface="Cambria Math" panose="02040503050406030204" pitchFamily="18" charset="0"/>
                            <a:ea typeface="Cambria Math" panose="02040503050406030204" pitchFamily="18" charset="0"/>
                          </a:rPr>
                          <m:t>𝑖</m:t>
                        </m:r>
                      </m:sub>
                      <m:sup>
                        <m:r>
                          <a:rPr lang="it-IT" sz="1600" b="0" i="1" smtClean="0">
                            <a:latin typeface="Cambria Math" panose="02040503050406030204" pitchFamily="18" charset="0"/>
                            <a:ea typeface="Cambria Math" panose="02040503050406030204" pitchFamily="18" charset="0"/>
                          </a:rPr>
                          <m:t>2</m:t>
                        </m:r>
                      </m:sup>
                    </m:sSubSup>
                  </m:oMath>
                </a14:m>
                <a:endParaRPr lang="it" sz="1600" dirty="0">
                  <a:latin typeface="Raleway" pitchFamily="2" charset="77"/>
                </a:endParaRPr>
              </a:p>
              <a:p>
                <a:pPr marL="742950" lvl="1" indent="-285750">
                  <a:spcBef>
                    <a:spcPts val="0"/>
                  </a:spcBef>
                  <a:spcAft>
                    <a:spcPts val="1600"/>
                  </a:spcAft>
                </a:pPr>
                <a14:m>
                  <m:oMath xmlns:m="http://schemas.openxmlformats.org/officeDocument/2006/math">
                    <m:r>
                      <a:rPr lang="it-IT" sz="1200" b="0" i="1" smtClean="0">
                        <a:latin typeface="Cambria Math" panose="02040503050406030204" pitchFamily="18" charset="0"/>
                        <a:ea typeface="Cambria Math" panose="02040503050406030204" pitchFamily="18" charset="0"/>
                      </a:rPr>
                      <m:t>𝑔</m:t>
                    </m:r>
                    <m:r>
                      <a:rPr lang="it-IT" sz="1200" b="0" i="1" smtClean="0">
                        <a:latin typeface="Cambria Math" panose="02040503050406030204" pitchFamily="18" charset="0"/>
                        <a:ea typeface="Cambria Math" panose="02040503050406030204" pitchFamily="18" charset="0"/>
                      </a:rPr>
                      <m:t>=</m:t>
                    </m:r>
                    <m:f>
                      <m:fPr>
                        <m:ctrlPr>
                          <a:rPr lang="it-IT" sz="1200" b="0" i="1" smtClean="0">
                            <a:latin typeface="Cambria Math" panose="02040503050406030204" pitchFamily="18" charset="0"/>
                            <a:ea typeface="Cambria Math" panose="02040503050406030204" pitchFamily="18" charset="0"/>
                          </a:rPr>
                        </m:ctrlPr>
                      </m:fPr>
                      <m:num>
                        <m:r>
                          <a:rPr lang="it-IT" sz="1200" b="0" i="1" smtClean="0">
                            <a:latin typeface="Cambria Math" panose="02040503050406030204" pitchFamily="18" charset="0"/>
                            <a:ea typeface="Cambria Math" panose="02040503050406030204" pitchFamily="18" charset="0"/>
                          </a:rPr>
                          <m:t>1</m:t>
                        </m:r>
                      </m:num>
                      <m:den>
                        <m:r>
                          <a:rPr lang="it-IT" sz="1200" b="0" i="1" smtClean="0">
                            <a:latin typeface="Cambria Math" panose="02040503050406030204" pitchFamily="18" charset="0"/>
                            <a:ea typeface="Cambria Math" panose="02040503050406030204" pitchFamily="18" charset="0"/>
                          </a:rPr>
                          <m:t>2</m:t>
                        </m:r>
                      </m:den>
                    </m:f>
                    <m:r>
                      <a:rPr lang="it-IT" sz="1200" b="0" i="1" smtClean="0">
                        <a:latin typeface="Cambria Math" panose="02040503050406030204" pitchFamily="18" charset="0"/>
                        <a:ea typeface="Cambria Math" panose="02040503050406030204" pitchFamily="18" charset="0"/>
                      </a:rPr>
                      <m:t>:</m:t>
                    </m:r>
                  </m:oMath>
                </a14:m>
                <a:r>
                  <a:rPr lang="it-IT" sz="1200" i="1" dirty="0">
                    <a:latin typeface="Raleway" pitchFamily="2" charset="77"/>
                    <a:ea typeface="Cambria Math" panose="02040503050406030204" pitchFamily="18" charset="0"/>
                  </a:rPr>
                  <a:t> </a:t>
                </a:r>
                <a:r>
                  <a:rPr lang="it-IT" sz="1200" dirty="0">
                    <a:latin typeface="Raleway" pitchFamily="2" charset="77"/>
                  </a:rPr>
                  <a:t>a</a:t>
                </a:r>
                <a:r>
                  <a:rPr lang="it" sz="1200" dirty="0">
                    <a:latin typeface="Raleway" pitchFamily="2" charset="77"/>
                  </a:rPr>
                  <a:t>gents are loseless: </a:t>
                </a:r>
                <a14:m>
                  <m:oMath xmlns:m="http://schemas.openxmlformats.org/officeDocument/2006/math">
                    <m:r>
                      <m:rPr>
                        <m:sty m:val="p"/>
                      </m:rPr>
                      <a:rPr lang="el-GR" sz="1200" i="1" dirty="0">
                        <a:latin typeface="Cambria Math" panose="02040503050406030204" pitchFamily="18" charset="0"/>
                        <a:ea typeface="Cambria Math" panose="02040503050406030204" pitchFamily="18" charset="0"/>
                      </a:rPr>
                      <m:t>Δ</m:t>
                    </m:r>
                    <m:r>
                      <a:rPr lang="it-IT" sz="1200" i="1">
                        <a:latin typeface="Cambria Math" panose="02040503050406030204" pitchFamily="18" charset="0"/>
                      </a:rPr>
                      <m:t>𝑆</m:t>
                    </m:r>
                    <m:d>
                      <m:dPr>
                        <m:ctrlPr>
                          <a:rPr lang="it-IT" sz="1200" i="1">
                            <a:latin typeface="Cambria Math" panose="02040503050406030204" pitchFamily="18" charset="0"/>
                          </a:rPr>
                        </m:ctrlPr>
                      </m:dPr>
                      <m:e>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𝑖</m:t>
                            </m:r>
                          </m:sub>
                        </m:sSub>
                      </m:e>
                    </m:d>
                    <m:r>
                      <a:rPr lang="it-IT" sz="1200" b="0" i="1" smtClean="0">
                        <a:latin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𝑢</m:t>
                        </m:r>
                      </m:e>
                      <m:sub>
                        <m:r>
                          <a:rPr lang="it-IT" sz="1200" i="1">
                            <a:latin typeface="Cambria Math" panose="02040503050406030204" pitchFamily="18" charset="0"/>
                            <a:ea typeface="Cambria Math" panose="02040503050406030204" pitchFamily="18" charset="0"/>
                          </a:rPr>
                          <m:t>𝑖</m:t>
                        </m:r>
                      </m:sub>
                    </m:sSub>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𝑦</m:t>
                        </m:r>
                      </m:e>
                      <m:sub>
                        <m:r>
                          <a:rPr lang="it-IT" sz="1200" i="1">
                            <a:latin typeface="Cambria Math" panose="02040503050406030204" pitchFamily="18" charset="0"/>
                            <a:ea typeface="Cambria Math" panose="02040503050406030204" pitchFamily="18" charset="0"/>
                          </a:rPr>
                          <m:t>𝑖</m:t>
                        </m:r>
                      </m:sub>
                    </m:sSub>
                  </m:oMath>
                </a14:m>
                <a:endParaRPr lang="it-IT" sz="1200" i="1" dirty="0">
                  <a:latin typeface="Raleway" pitchFamily="2" charset="77"/>
                  <a:ea typeface="Cambria Math" panose="02040503050406030204" pitchFamily="18" charset="0"/>
                </a:endParaRPr>
              </a:p>
              <a:p>
                <a:pPr marL="742950" lvl="1" indent="-285750">
                  <a:spcBef>
                    <a:spcPts val="0"/>
                  </a:spcBef>
                  <a:spcAft>
                    <a:spcPts val="1600"/>
                  </a:spcAft>
                </a:pPr>
                <a14:m>
                  <m:oMath xmlns:m="http://schemas.openxmlformats.org/officeDocument/2006/math">
                    <m:r>
                      <a:rPr lang="it-IT" sz="1200" i="1">
                        <a:latin typeface="Cambria Math" panose="02040503050406030204" pitchFamily="18" charset="0"/>
                        <a:ea typeface="Cambria Math" panose="02040503050406030204" pitchFamily="18" charset="0"/>
                      </a:rPr>
                      <m:t>𝑔</m:t>
                    </m:r>
                    <m:r>
                      <a:rPr lang="it-IT" sz="1200" b="0" i="1" smtClean="0">
                        <a:latin typeface="Cambria Math" panose="02040503050406030204" pitchFamily="18" charset="0"/>
                        <a:ea typeface="Cambria Math" panose="02040503050406030204" pitchFamily="18" charset="0"/>
                      </a:rPr>
                      <m:t>&gt;</m:t>
                    </m:r>
                    <m:f>
                      <m:fPr>
                        <m:ctrlPr>
                          <a:rPr lang="it-IT" sz="1200" i="1">
                            <a:latin typeface="Cambria Math" panose="02040503050406030204" pitchFamily="18" charset="0"/>
                            <a:ea typeface="Cambria Math" panose="02040503050406030204" pitchFamily="18" charset="0"/>
                          </a:rPr>
                        </m:ctrlPr>
                      </m:fPr>
                      <m:num>
                        <m:r>
                          <a:rPr lang="it-IT" sz="1200" i="1">
                            <a:latin typeface="Cambria Math" panose="02040503050406030204" pitchFamily="18" charset="0"/>
                            <a:ea typeface="Cambria Math" panose="02040503050406030204" pitchFamily="18" charset="0"/>
                          </a:rPr>
                          <m:t>1</m:t>
                        </m:r>
                      </m:num>
                      <m:den>
                        <m:r>
                          <a:rPr lang="it-IT" sz="1200" i="1">
                            <a:latin typeface="Cambria Math" panose="02040503050406030204" pitchFamily="18" charset="0"/>
                            <a:ea typeface="Cambria Math" panose="02040503050406030204" pitchFamily="18" charset="0"/>
                          </a:rPr>
                          <m:t>2</m:t>
                        </m:r>
                      </m:den>
                    </m:f>
                    <m:r>
                      <a:rPr lang="it-IT" sz="1200" b="0" i="1" smtClean="0">
                        <a:latin typeface="Cambria Math" panose="02040503050406030204" pitchFamily="18" charset="0"/>
                        <a:ea typeface="Cambria Math" panose="02040503050406030204" pitchFamily="18" charset="0"/>
                      </a:rPr>
                      <m:t>:</m:t>
                    </m:r>
                  </m:oMath>
                </a14:m>
                <a:r>
                  <a:rPr lang="it" sz="1200" dirty="0">
                    <a:latin typeface="Raleway" pitchFamily="2" charset="77"/>
                  </a:rPr>
                  <a:t> agents are input strictly passive: </a:t>
                </a:r>
                <a14:m>
                  <m:oMath xmlns:m="http://schemas.openxmlformats.org/officeDocument/2006/math">
                    <m:r>
                      <m:rPr>
                        <m:sty m:val="p"/>
                      </m:rPr>
                      <a:rPr lang="el-GR" sz="1200" i="1" dirty="0">
                        <a:latin typeface="Cambria Math" panose="02040503050406030204" pitchFamily="18" charset="0"/>
                        <a:ea typeface="Cambria Math" panose="02040503050406030204" pitchFamily="18" charset="0"/>
                      </a:rPr>
                      <m:t>Δ</m:t>
                    </m:r>
                    <m:r>
                      <a:rPr lang="it-IT" sz="1200" i="1">
                        <a:latin typeface="Cambria Math" panose="02040503050406030204" pitchFamily="18" charset="0"/>
                      </a:rPr>
                      <m:t>𝑆</m:t>
                    </m:r>
                    <m:d>
                      <m:dPr>
                        <m:ctrlPr>
                          <a:rPr lang="it-IT" sz="1200" i="1">
                            <a:latin typeface="Cambria Math" panose="02040503050406030204" pitchFamily="18" charset="0"/>
                          </a:rPr>
                        </m:ctrlPr>
                      </m:dPr>
                      <m:e>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𝑖</m:t>
                            </m:r>
                          </m:sub>
                        </m:sSub>
                      </m:e>
                    </m:d>
                    <m:r>
                      <a:rPr lang="it-IT" sz="1200" i="1">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𝑢</m:t>
                        </m:r>
                      </m:e>
                      <m:sub>
                        <m:r>
                          <a:rPr lang="it-IT" sz="1200" i="1">
                            <a:latin typeface="Cambria Math" panose="02040503050406030204" pitchFamily="18" charset="0"/>
                            <a:ea typeface="Cambria Math" panose="02040503050406030204" pitchFamily="18" charset="0"/>
                          </a:rPr>
                          <m:t>𝑖</m:t>
                        </m:r>
                      </m:sub>
                    </m:sSub>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𝑦</m:t>
                        </m:r>
                      </m:e>
                      <m:sub>
                        <m:r>
                          <a:rPr lang="it-IT" sz="1200" i="1">
                            <a:latin typeface="Cambria Math" panose="02040503050406030204" pitchFamily="18" charset="0"/>
                            <a:ea typeface="Cambria Math" panose="02040503050406030204" pitchFamily="18" charset="0"/>
                          </a:rPr>
                          <m:t>𝑖</m:t>
                        </m:r>
                      </m:sub>
                    </m:sSub>
                    <m:r>
                      <a:rPr lang="it-IT" sz="1200" i="1">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𝑔</m:t>
                    </m:r>
                    <m:r>
                      <a:rPr lang="it-IT" sz="1200" i="1">
                        <a:latin typeface="Cambria Math" panose="02040503050406030204" pitchFamily="18" charset="0"/>
                        <a:ea typeface="Cambria Math" panose="02040503050406030204" pitchFamily="18" charset="0"/>
                      </a:rPr>
                      <m:t>−</m:t>
                    </m:r>
                    <m:f>
                      <m:fPr>
                        <m:ctrlPr>
                          <a:rPr lang="it-IT" sz="1200" i="1">
                            <a:latin typeface="Cambria Math" panose="02040503050406030204" pitchFamily="18" charset="0"/>
                            <a:ea typeface="Cambria Math" panose="02040503050406030204" pitchFamily="18" charset="0"/>
                          </a:rPr>
                        </m:ctrlPr>
                      </m:fPr>
                      <m:num>
                        <m:r>
                          <a:rPr lang="it-IT" sz="1200" i="1">
                            <a:latin typeface="Cambria Math" panose="02040503050406030204" pitchFamily="18" charset="0"/>
                            <a:ea typeface="Cambria Math" panose="02040503050406030204" pitchFamily="18" charset="0"/>
                          </a:rPr>
                          <m:t>1</m:t>
                        </m:r>
                      </m:num>
                      <m:den>
                        <m:r>
                          <a:rPr lang="it-IT" sz="1200" i="1">
                            <a:latin typeface="Cambria Math" panose="02040503050406030204" pitchFamily="18" charset="0"/>
                            <a:ea typeface="Cambria Math" panose="02040503050406030204" pitchFamily="18" charset="0"/>
                          </a:rPr>
                          <m:t>2</m:t>
                        </m:r>
                      </m:den>
                    </m:f>
                    <m:r>
                      <a:rPr lang="it-IT" sz="1200" i="1">
                        <a:latin typeface="Cambria Math" panose="02040503050406030204" pitchFamily="18" charset="0"/>
                        <a:ea typeface="Cambria Math" panose="02040503050406030204" pitchFamily="18" charset="0"/>
                      </a:rPr>
                      <m:t>)</m:t>
                    </m:r>
                    <m:sSubSup>
                      <m:sSubSupPr>
                        <m:ctrlPr>
                          <a:rPr lang="it-IT" sz="1200" i="1">
                            <a:latin typeface="Cambria Math" panose="02040503050406030204" pitchFamily="18" charset="0"/>
                            <a:ea typeface="Cambria Math" panose="02040503050406030204" pitchFamily="18" charset="0"/>
                          </a:rPr>
                        </m:ctrlPr>
                      </m:sSubSupPr>
                      <m:e>
                        <m:r>
                          <a:rPr lang="it-IT" sz="1200" i="1">
                            <a:latin typeface="Cambria Math" panose="02040503050406030204" pitchFamily="18" charset="0"/>
                            <a:ea typeface="Cambria Math" panose="02040503050406030204" pitchFamily="18" charset="0"/>
                          </a:rPr>
                          <m:t>𝑢</m:t>
                        </m:r>
                      </m:e>
                      <m:sub>
                        <m:r>
                          <a:rPr lang="it-IT" sz="1200" i="1">
                            <a:latin typeface="Cambria Math" panose="02040503050406030204" pitchFamily="18" charset="0"/>
                            <a:ea typeface="Cambria Math" panose="02040503050406030204" pitchFamily="18" charset="0"/>
                          </a:rPr>
                          <m:t>𝑖</m:t>
                        </m:r>
                      </m:sub>
                      <m:sup>
                        <m:r>
                          <a:rPr lang="it-IT" sz="1200" i="1">
                            <a:latin typeface="Cambria Math" panose="02040503050406030204" pitchFamily="18" charset="0"/>
                            <a:ea typeface="Cambria Math" panose="02040503050406030204" pitchFamily="18" charset="0"/>
                          </a:rPr>
                          <m:t>2</m:t>
                        </m:r>
                      </m:sup>
                    </m:sSubSup>
                  </m:oMath>
                </a14:m>
                <a:endParaRPr lang="it" sz="1200" dirty="0">
                  <a:latin typeface="Raleway" pitchFamily="2" charset="77"/>
                </a:endParaRPr>
              </a:p>
              <a:p>
                <a:pPr marL="285750" indent="-285750">
                  <a:spcAft>
                    <a:spcPts val="1600"/>
                  </a:spcAft>
                </a:pPr>
                <a:endParaRPr lang="it-IT" sz="1600" dirty="0">
                  <a:latin typeface="Raleway" pitchFamily="2" charset="77"/>
                </a:endParaRPr>
              </a:p>
              <a:p>
                <a:pPr marL="285750" indent="-285750">
                  <a:spcAft>
                    <a:spcPts val="1600"/>
                  </a:spcAft>
                </a:pPr>
                <a:endParaRPr sz="1600" dirty="0">
                  <a:latin typeface="Raleway" pitchFamily="2" charset="77"/>
                </a:endParaRP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525594"/>
                <a:ext cx="7532947" cy="3127826"/>
              </a:xfrm>
              <a:prstGeom prst="rect">
                <a:avLst/>
              </a:prstGeom>
              <a:blipFill>
                <a:blip r:embed="rId3"/>
                <a:stretch>
                  <a:fillRect/>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7" name="Google Shape;119;p11">
            <a:extLst>
              <a:ext uri="{FF2B5EF4-FFF2-40B4-BE49-F238E27FC236}">
                <a16:creationId xmlns:a16="http://schemas.microsoft.com/office/drawing/2014/main" id="{0976AAEA-5E31-5ADC-98D0-DA48DBB0A4C2}"/>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p11">
            <a:extLst>
              <a:ext uri="{FF2B5EF4-FFF2-40B4-BE49-F238E27FC236}">
                <a16:creationId xmlns:a16="http://schemas.microsoft.com/office/drawing/2014/main" id="{8B793733-B03A-8D2D-9C21-53B0968C599E}"/>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p11">
            <a:extLst>
              <a:ext uri="{FF2B5EF4-FFF2-40B4-BE49-F238E27FC236}">
                <a16:creationId xmlns:a16="http://schemas.microsoft.com/office/drawing/2014/main" id="{8D202CBD-6895-46AE-A051-022613A68037}"/>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p11">
            <a:extLst>
              <a:ext uri="{FF2B5EF4-FFF2-40B4-BE49-F238E27FC236}">
                <a16:creationId xmlns:a16="http://schemas.microsoft.com/office/drawing/2014/main" id="{D5FE7F2D-255B-5417-5587-8A78C982DBDF}"/>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New control input</a:t>
            </a:r>
            <a:endParaRPr sz="1800" dirty="0">
              <a:solidFill>
                <a:srgbClr val="66757C"/>
              </a:solidFill>
              <a:latin typeface="Raleway" pitchFamily="2" charset="77"/>
              <a:ea typeface="Catamaran"/>
              <a:cs typeface="Catamaran"/>
              <a:sym typeface="Catamaran"/>
            </a:endParaRPr>
          </a:p>
        </p:txBody>
      </p:sp>
      <p:sp>
        <p:nvSpPr>
          <p:cNvPr id="11" name="Google Shape;118;p11">
            <a:extLst>
              <a:ext uri="{FF2B5EF4-FFF2-40B4-BE49-F238E27FC236}">
                <a16:creationId xmlns:a16="http://schemas.microsoft.com/office/drawing/2014/main" id="{98D66B36-8601-46FA-DD5F-CDF065890422}"/>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016778"/>
                </a:solidFill>
                <a:latin typeface="Raleway" pitchFamily="2" charset="77"/>
                <a:ea typeface="Catamaran"/>
                <a:cs typeface="Catamaran"/>
                <a:sym typeface="Catamaran"/>
              </a:rPr>
              <a:t>Recalls</a:t>
            </a:r>
            <a:endParaRPr sz="1800" b="1" u="sng" dirty="0">
              <a:solidFill>
                <a:srgbClr val="016778"/>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78028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DF0C7EB8-BB1D-0DCD-4ACA-687B2D9C0D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8</a:t>
            </a:fld>
            <a:endParaRPr lang="it-IT"/>
          </a:p>
        </p:txBody>
      </p:sp>
      <p:sp>
        <p:nvSpPr>
          <p:cNvPr id="5" name="Sottotitolo 4">
            <a:extLst>
              <a:ext uri="{FF2B5EF4-FFF2-40B4-BE49-F238E27FC236}">
                <a16:creationId xmlns:a16="http://schemas.microsoft.com/office/drawing/2014/main" id="{E3BACC1E-BF4C-424E-E244-B6102005C1CE}"/>
              </a:ext>
            </a:extLst>
          </p:cNvPr>
          <p:cNvSpPr>
            <a:spLocks noGrp="1"/>
          </p:cNvSpPr>
          <p:nvPr>
            <p:ph type="subTitle" idx="2"/>
          </p:nvPr>
        </p:nvSpPr>
        <p:spPr/>
        <p:txBody>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pic>
        <p:nvPicPr>
          <p:cNvPr id="7" name="Immagine 6" descr="Immagine che contiene testo, diagramma, linea, Diagramma&#10;&#10;Descrizione generata automaticamente">
            <a:extLst>
              <a:ext uri="{FF2B5EF4-FFF2-40B4-BE49-F238E27FC236}">
                <a16:creationId xmlns:a16="http://schemas.microsoft.com/office/drawing/2014/main" id="{68749F13-EE12-76A2-F407-914AC88350E1}"/>
              </a:ext>
            </a:extLst>
          </p:cNvPr>
          <p:cNvPicPr>
            <a:picLocks noChangeAspect="1"/>
          </p:cNvPicPr>
          <p:nvPr/>
        </p:nvPicPr>
        <p:blipFill>
          <a:blip r:embed="rId2"/>
          <a:stretch>
            <a:fillRect/>
          </a:stretch>
        </p:blipFill>
        <p:spPr>
          <a:xfrm>
            <a:off x="927232" y="1337733"/>
            <a:ext cx="2989955" cy="2907230"/>
          </a:xfrm>
          <a:prstGeom prst="rect">
            <a:avLst/>
          </a:prstGeom>
        </p:spPr>
      </p:pic>
      <p:pic>
        <p:nvPicPr>
          <p:cNvPr id="9" name="Immagine 8" descr="Immagine che contiene testo, diagramma, linea, Diagramma&#10;&#10;Descrizione generata automaticamente">
            <a:extLst>
              <a:ext uri="{FF2B5EF4-FFF2-40B4-BE49-F238E27FC236}">
                <a16:creationId xmlns:a16="http://schemas.microsoft.com/office/drawing/2014/main" id="{EDB07895-869E-6D1B-780E-D85177C159A9}"/>
              </a:ext>
            </a:extLst>
          </p:cNvPr>
          <p:cNvPicPr>
            <a:picLocks noChangeAspect="1"/>
          </p:cNvPicPr>
          <p:nvPr/>
        </p:nvPicPr>
        <p:blipFill>
          <a:blip r:embed="rId3"/>
          <a:stretch>
            <a:fillRect/>
          </a:stretch>
        </p:blipFill>
        <p:spPr>
          <a:xfrm>
            <a:off x="5159119" y="1337733"/>
            <a:ext cx="2989955" cy="2907230"/>
          </a:xfrm>
          <a:prstGeom prst="rect">
            <a:avLst/>
          </a:prstGeom>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4D5870B-2AB4-EB73-D87E-D57C7D8020CC}"/>
                  </a:ext>
                </a:extLst>
              </p:cNvPr>
              <p:cNvSpPr txBox="1"/>
              <p:nvPr/>
            </p:nvSpPr>
            <p:spPr>
              <a:xfrm>
                <a:off x="1137226" y="4244963"/>
                <a:ext cx="3047237" cy="430887"/>
              </a:xfrm>
              <a:prstGeom prst="rect">
                <a:avLst/>
              </a:prstGeom>
              <a:noFill/>
            </p:spPr>
            <p:txBody>
              <a:bodyPr wrap="square" rtlCol="0">
                <a:spAutoFit/>
              </a:bodyPr>
              <a:lstStyle/>
              <a:p>
                <a:r>
                  <a:rPr lang="it-IT" sz="1100" b="1" dirty="0">
                    <a:solidFill>
                      <a:srgbClr val="6E0918"/>
                    </a:solidFill>
                  </a:rPr>
                  <a:t>Fig. 3</a:t>
                </a:r>
                <a:r>
                  <a:rPr lang="it-IT" sz="1100" dirty="0">
                    <a:solidFill>
                      <a:srgbClr val="6E0918"/>
                    </a:solidFill>
                  </a:rPr>
                  <a:t>: </a:t>
                </a:r>
                <a:r>
                  <a:rPr lang="it-IT" sz="1100" dirty="0">
                    <a:solidFill>
                      <a:schemeClr val="accent1"/>
                    </a:solidFill>
                  </a:rPr>
                  <a:t>Eigenvalues with standard protocol for </a:t>
                </a:r>
                <a14:m>
                  <m:oMath xmlns:m="http://schemas.openxmlformats.org/officeDocument/2006/math">
                    <m:r>
                      <a:rPr lang="it-IT" sz="1100" i="1" smtClean="0">
                        <a:solidFill>
                          <a:schemeClr val="accent1"/>
                        </a:solidFill>
                        <a:latin typeface="Cambria Math" panose="02040503050406030204" pitchFamily="18" charset="0"/>
                        <a:ea typeface="Cambria Math" panose="02040503050406030204" pitchFamily="18" charset="0"/>
                      </a:rPr>
                      <m:t>𝜅</m:t>
                    </m:r>
                    <m:r>
                      <a:rPr lang="it-IT" sz="1100" i="1" smtClean="0">
                        <a:solidFill>
                          <a:schemeClr val="accent1"/>
                        </a:solidFill>
                        <a:latin typeface="Cambria Math" panose="02040503050406030204" pitchFamily="18" charset="0"/>
                        <a:ea typeface="Cambria Math" panose="02040503050406030204" pitchFamily="18" charset="0"/>
                      </a:rPr>
                      <m:t> </m:t>
                    </m:r>
                  </m:oMath>
                </a14:m>
                <a:r>
                  <a:rPr lang="it-IT" sz="1100" dirty="0">
                    <a:solidFill>
                      <a:schemeClr val="accent1"/>
                    </a:solidFill>
                  </a:rPr>
                  <a:t>varying</a:t>
                </a:r>
                <a:endParaRPr lang="it-IT" sz="1100" dirty="0"/>
              </a:p>
            </p:txBody>
          </p:sp>
        </mc:Choice>
        <mc:Fallback xmlns="">
          <p:sp>
            <p:nvSpPr>
              <p:cNvPr id="10" name="CasellaDiTesto 9">
                <a:extLst>
                  <a:ext uri="{FF2B5EF4-FFF2-40B4-BE49-F238E27FC236}">
                    <a16:creationId xmlns:a16="http://schemas.microsoft.com/office/drawing/2014/main" id="{14D5870B-2AB4-EB73-D87E-D57C7D8020CC}"/>
                  </a:ext>
                </a:extLst>
              </p:cNvPr>
              <p:cNvSpPr txBox="1">
                <a:spLocks noRot="1" noChangeAspect="1" noMove="1" noResize="1" noEditPoints="1" noAdjustHandles="1" noChangeArrowheads="1" noChangeShapeType="1" noTextEdit="1"/>
              </p:cNvSpPr>
              <p:nvPr/>
            </p:nvSpPr>
            <p:spPr>
              <a:xfrm>
                <a:off x="1137226" y="4244963"/>
                <a:ext cx="3047237" cy="430887"/>
              </a:xfrm>
              <a:prstGeom prst="rect">
                <a:avLst/>
              </a:prstGeom>
              <a:blipFill>
                <a:blip r:embed="rId4"/>
                <a:stretch>
                  <a:fillRect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D7CFC50-6C1D-0C35-8181-25744226E2FD}"/>
                  </a:ext>
                </a:extLst>
              </p:cNvPr>
              <p:cNvSpPr txBox="1"/>
              <p:nvPr/>
            </p:nvSpPr>
            <p:spPr>
              <a:xfrm>
                <a:off x="5358699" y="4224186"/>
                <a:ext cx="3057651" cy="430887"/>
              </a:xfrm>
              <a:prstGeom prst="rect">
                <a:avLst/>
              </a:prstGeom>
              <a:noFill/>
            </p:spPr>
            <p:txBody>
              <a:bodyPr wrap="square" rtlCol="0">
                <a:spAutoFit/>
              </a:bodyPr>
              <a:lstStyle/>
              <a:p>
                <a:r>
                  <a:rPr lang="it-IT" sz="1100" b="1" dirty="0">
                    <a:solidFill>
                      <a:srgbClr val="6E0918"/>
                    </a:solidFill>
                  </a:rPr>
                  <a:t>Fig. 4</a:t>
                </a:r>
                <a:r>
                  <a:rPr lang="it-IT" sz="1100" dirty="0">
                    <a:solidFill>
                      <a:srgbClr val="6E0918"/>
                    </a:solidFill>
                  </a:rPr>
                  <a:t>: </a:t>
                </a:r>
                <a:r>
                  <a:rPr lang="it-IT" sz="1100" dirty="0">
                    <a:solidFill>
                      <a:schemeClr val="accent1"/>
                    </a:solidFill>
                  </a:rPr>
                  <a:t>New protocol eigenvalues, with fixed </a:t>
                </a:r>
                <a14:m>
                  <m:oMath xmlns:m="http://schemas.openxmlformats.org/officeDocument/2006/math">
                    <m:r>
                      <a:rPr lang="it-IT" sz="1100" i="1" smtClean="0">
                        <a:solidFill>
                          <a:schemeClr val="accent1"/>
                        </a:solidFill>
                        <a:latin typeface="Cambria Math" panose="02040503050406030204" pitchFamily="18" charset="0"/>
                        <a:ea typeface="Cambria Math" panose="02040503050406030204" pitchFamily="18" charset="0"/>
                      </a:rPr>
                      <m:t>𝜅</m:t>
                    </m:r>
                    <m:r>
                      <a:rPr lang="it-IT" sz="1100" b="0" i="1" smtClean="0">
                        <a:solidFill>
                          <a:schemeClr val="accent1"/>
                        </a:solidFill>
                        <a:latin typeface="Cambria Math" panose="02040503050406030204" pitchFamily="18" charset="0"/>
                        <a:ea typeface="Cambria Math" panose="02040503050406030204" pitchFamily="18" charset="0"/>
                      </a:rPr>
                      <m:t>=70</m:t>
                    </m:r>
                  </m:oMath>
                </a14:m>
                <a:r>
                  <a:rPr lang="it-IT" sz="1100" dirty="0">
                    <a:solidFill>
                      <a:schemeClr val="accent1"/>
                    </a:solidFill>
                  </a:rPr>
                  <a:t> and varying </a:t>
                </a:r>
                <a14:m>
                  <m:oMath xmlns:m="http://schemas.openxmlformats.org/officeDocument/2006/math">
                    <m:r>
                      <a:rPr lang="it-IT" sz="1100" i="1" dirty="0">
                        <a:solidFill>
                          <a:schemeClr val="accent1"/>
                        </a:solidFill>
                        <a:latin typeface="Cambria Math" panose="02040503050406030204" pitchFamily="18" charset="0"/>
                        <a:ea typeface="Cambria Math" panose="02040503050406030204" pitchFamily="18" charset="0"/>
                      </a:rPr>
                      <m:t>𝑔</m:t>
                    </m:r>
                  </m:oMath>
                </a14:m>
                <a:endParaRPr lang="it-IT" sz="1100" dirty="0"/>
              </a:p>
            </p:txBody>
          </p:sp>
        </mc:Choice>
        <mc:Fallback xmlns="">
          <p:sp>
            <p:nvSpPr>
              <p:cNvPr id="11" name="CasellaDiTesto 10">
                <a:extLst>
                  <a:ext uri="{FF2B5EF4-FFF2-40B4-BE49-F238E27FC236}">
                    <a16:creationId xmlns:a16="http://schemas.microsoft.com/office/drawing/2014/main" id="{9D7CFC50-6C1D-0C35-8181-25744226E2FD}"/>
                  </a:ext>
                </a:extLst>
              </p:cNvPr>
              <p:cNvSpPr txBox="1">
                <a:spLocks noRot="1" noChangeAspect="1" noMove="1" noResize="1" noEditPoints="1" noAdjustHandles="1" noChangeArrowheads="1" noChangeShapeType="1" noTextEdit="1"/>
              </p:cNvSpPr>
              <p:nvPr/>
            </p:nvSpPr>
            <p:spPr>
              <a:xfrm>
                <a:off x="5358699" y="4224186"/>
                <a:ext cx="3057651" cy="430887"/>
              </a:xfrm>
              <a:prstGeom prst="rect">
                <a:avLst/>
              </a:prstGeom>
              <a:blipFill>
                <a:blip r:embed="rId5"/>
                <a:stretch>
                  <a:fillRect b="-11429"/>
                </a:stretch>
              </a:blipFill>
            </p:spPr>
            <p:txBody>
              <a:bodyPr/>
              <a:lstStyle/>
              <a:p>
                <a:r>
                  <a:rPr lang="en-GB">
                    <a:noFill/>
                  </a:rPr>
                  <a:t> </a:t>
                </a:r>
              </a:p>
            </p:txBody>
          </p:sp>
        </mc:Fallback>
      </mc:AlternateContent>
      <p:sp>
        <p:nvSpPr>
          <p:cNvPr id="12" name="Google Shape;81;p8">
            <a:extLst>
              <a:ext uri="{FF2B5EF4-FFF2-40B4-BE49-F238E27FC236}">
                <a16:creationId xmlns:a16="http://schemas.microsoft.com/office/drawing/2014/main" id="{F814F4EC-3257-41D1-D0B7-12BE64B24D78}"/>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Eigenvalues plots</a:t>
            </a:r>
            <a:endParaRPr dirty="0">
              <a:latin typeface="Raleway" pitchFamily="2" charset="77"/>
            </a:endParaRPr>
          </a:p>
        </p:txBody>
      </p:sp>
    </p:spTree>
    <p:extLst>
      <p:ext uri="{BB962C8B-B14F-4D97-AF65-F5344CB8AC3E}">
        <p14:creationId xmlns:p14="http://schemas.microsoft.com/office/powerpoint/2010/main" val="94161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Distributed implementation</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492266"/>
                <a:ext cx="7688700" cy="1597164"/>
              </a:xfrm>
              <a:prstGeom prst="rect">
                <a:avLst/>
              </a:prstGeom>
            </p:spPr>
            <p:txBody>
              <a:bodyPr spcFirstLastPara="1" wrap="square" lIns="91425" tIns="91425" rIns="91425" bIns="91425" anchor="t" anchorCtr="0">
                <a:noAutofit/>
              </a:bodyPr>
              <a:lstStyle/>
              <a:p>
                <a:pPr marL="285750" indent="-285750">
                  <a:spcAft>
                    <a:spcPts val="1600"/>
                  </a:spcAft>
                </a:pPr>
                <a:r>
                  <a:rPr lang="it-IT" sz="1500" dirty="0">
                    <a:latin typeface="Raleway" pitchFamily="2" charset="77"/>
                  </a:rPr>
                  <a:t>Local controls:  </a:t>
                </a:r>
                <a14:m>
                  <m:oMath xmlns:m="http://schemas.openxmlformats.org/officeDocument/2006/math">
                    <m:sSub>
                      <m:sSubPr>
                        <m:ctrlPr>
                          <a:rPr lang="it-IT" sz="1500" b="1" i="1" smtClean="0">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𝒖</m:t>
                        </m:r>
                      </m:e>
                      <m:sub>
                        <m:r>
                          <a:rPr lang="it-IT" sz="1500" b="1" i="1">
                            <a:solidFill>
                              <a:srgbClr val="016778"/>
                            </a:solidFill>
                            <a:latin typeface="Cambria Math" panose="02040503050406030204" pitchFamily="18" charset="0"/>
                            <a:ea typeface="Cambria Math" panose="02040503050406030204" pitchFamily="18" charset="0"/>
                          </a:rPr>
                          <m:t>𝒊</m:t>
                        </m:r>
                      </m:sub>
                    </m:sSub>
                    <m:d>
                      <m:dPr>
                        <m:ctrlPr>
                          <a:rPr lang="it-IT" sz="1500" b="1" i="1" smtClean="0">
                            <a:solidFill>
                              <a:srgbClr val="016778"/>
                            </a:solidFill>
                            <a:latin typeface="Cambria Math" panose="02040503050406030204" pitchFamily="18" charset="0"/>
                            <a:ea typeface="Cambria Math" panose="02040503050406030204" pitchFamily="18" charset="0"/>
                          </a:rPr>
                        </m:ctrlPr>
                      </m:dPr>
                      <m:e>
                        <m:r>
                          <a:rPr lang="it-IT" sz="1500" b="1" i="1" smtClean="0">
                            <a:solidFill>
                              <a:srgbClr val="016778"/>
                            </a:solidFill>
                            <a:latin typeface="Cambria Math" panose="02040503050406030204" pitchFamily="18" charset="0"/>
                            <a:ea typeface="Cambria Math" panose="02040503050406030204" pitchFamily="18" charset="0"/>
                          </a:rPr>
                          <m:t>𝒕</m:t>
                        </m:r>
                      </m:e>
                    </m:d>
                    <m:r>
                      <a:rPr lang="it-IT" sz="1500" b="1" i="1" smtClean="0">
                        <a:solidFill>
                          <a:srgbClr val="016778"/>
                        </a:solidFill>
                        <a:latin typeface="Cambria Math" panose="02040503050406030204" pitchFamily="18" charset="0"/>
                        <a:ea typeface="Cambria Math" panose="02040503050406030204" pitchFamily="18" charset="0"/>
                      </a:rPr>
                      <m:t>=−</m:t>
                    </m:r>
                    <m:f>
                      <m:fPr>
                        <m:ctrlPr>
                          <a:rPr lang="it-IT" sz="1500" b="1" i="1" smtClean="0">
                            <a:solidFill>
                              <a:srgbClr val="016778"/>
                            </a:solidFill>
                            <a:latin typeface="Cambria Math" panose="02040503050406030204" pitchFamily="18" charset="0"/>
                            <a:ea typeface="Cambria Math" panose="02040503050406030204" pitchFamily="18" charset="0"/>
                          </a:rPr>
                        </m:ctrlPr>
                      </m:fPr>
                      <m:num>
                        <m:r>
                          <a:rPr lang="it-IT" sz="1500" b="1" i="1">
                            <a:solidFill>
                              <a:srgbClr val="016778"/>
                            </a:solidFill>
                            <a:latin typeface="Cambria Math" panose="02040503050406030204" pitchFamily="18" charset="0"/>
                            <a:ea typeface="Cambria Math" panose="02040503050406030204" pitchFamily="18" charset="0"/>
                          </a:rPr>
                          <m:t>𝜿</m:t>
                        </m:r>
                      </m:num>
                      <m:den>
                        <m:r>
                          <a:rPr lang="it-IT" sz="1500" b="1" i="1" smtClean="0">
                            <a:solidFill>
                              <a:srgbClr val="016778"/>
                            </a:solidFill>
                            <a:latin typeface="Cambria Math" panose="02040503050406030204" pitchFamily="18" charset="0"/>
                            <a:ea typeface="Cambria Math" panose="02040503050406030204" pitchFamily="18" charset="0"/>
                          </a:rPr>
                          <m:t>𝟏</m:t>
                        </m:r>
                        <m:r>
                          <a:rPr lang="it-IT" sz="1500" b="1" i="1" smtClean="0">
                            <a:solidFill>
                              <a:srgbClr val="016778"/>
                            </a:solidFill>
                            <a:latin typeface="Cambria Math" panose="02040503050406030204" pitchFamily="18" charset="0"/>
                            <a:ea typeface="Cambria Math" panose="02040503050406030204" pitchFamily="18" charset="0"/>
                          </a:rPr>
                          <m:t>+</m:t>
                        </m:r>
                        <m:r>
                          <a:rPr lang="it-IT" sz="1500" b="1" i="1" smtClean="0">
                            <a:solidFill>
                              <a:srgbClr val="016778"/>
                            </a:solidFill>
                            <a:latin typeface="Cambria Math" panose="02040503050406030204" pitchFamily="18" charset="0"/>
                            <a:ea typeface="Cambria Math" panose="02040503050406030204" pitchFamily="18" charset="0"/>
                          </a:rPr>
                          <m:t>𝒈</m:t>
                        </m:r>
                        <m:r>
                          <a:rPr lang="it-IT" sz="1500" b="1" i="1">
                            <a:solidFill>
                              <a:srgbClr val="016778"/>
                            </a:solidFill>
                            <a:latin typeface="Cambria Math" panose="02040503050406030204" pitchFamily="18" charset="0"/>
                            <a:ea typeface="Cambria Math" panose="02040503050406030204" pitchFamily="18" charset="0"/>
                          </a:rPr>
                          <m:t>𝜿</m:t>
                        </m:r>
                        <m:r>
                          <a:rPr lang="it-IT" sz="1500" b="1" i="1" smtClean="0">
                            <a:solidFill>
                              <a:srgbClr val="016778"/>
                            </a:solidFill>
                            <a:latin typeface="Cambria Math" panose="02040503050406030204" pitchFamily="18" charset="0"/>
                            <a:ea typeface="Cambria Math" panose="02040503050406030204" pitchFamily="18" charset="0"/>
                          </a:rPr>
                          <m:t>|</m:t>
                        </m:r>
                        <m:sSub>
                          <m:sSubPr>
                            <m:ctrlPr>
                              <a:rPr lang="it-IT" sz="1500" b="1" i="1" smtClean="0">
                                <a:solidFill>
                                  <a:srgbClr val="016778"/>
                                </a:solidFill>
                                <a:latin typeface="Cambria Math" panose="02040503050406030204" pitchFamily="18" charset="0"/>
                                <a:ea typeface="Cambria Math" panose="02040503050406030204" pitchFamily="18" charset="0"/>
                              </a:rPr>
                            </m:ctrlPr>
                          </m:sSubPr>
                          <m:e>
                            <m:r>
                              <a:rPr lang="it-IT" sz="1500" b="1" i="1" smtClean="0">
                                <a:solidFill>
                                  <a:srgbClr val="016778"/>
                                </a:solidFill>
                                <a:latin typeface="Cambria Math" panose="02040503050406030204" pitchFamily="18" charset="0"/>
                                <a:ea typeface="Cambria Math" panose="02040503050406030204" pitchFamily="18" charset="0"/>
                              </a:rPr>
                              <m:t>𝑵</m:t>
                            </m:r>
                          </m:e>
                          <m:sub>
                            <m:r>
                              <a:rPr lang="it-IT" sz="1500" b="1" i="1" smtClean="0">
                                <a:solidFill>
                                  <a:srgbClr val="016778"/>
                                </a:solidFill>
                                <a:latin typeface="Cambria Math" panose="02040503050406030204" pitchFamily="18" charset="0"/>
                                <a:ea typeface="Cambria Math" panose="02040503050406030204" pitchFamily="18" charset="0"/>
                              </a:rPr>
                              <m:t>𝒊</m:t>
                            </m:r>
                          </m:sub>
                        </m:sSub>
                        <m:r>
                          <a:rPr lang="it-IT" sz="1500" b="1" i="1" smtClean="0">
                            <a:solidFill>
                              <a:srgbClr val="016778"/>
                            </a:solidFill>
                            <a:latin typeface="Cambria Math" panose="02040503050406030204" pitchFamily="18" charset="0"/>
                            <a:ea typeface="Cambria Math" panose="02040503050406030204" pitchFamily="18" charset="0"/>
                          </a:rPr>
                          <m:t>|</m:t>
                        </m:r>
                      </m:den>
                    </m:f>
                    <m:nary>
                      <m:naryPr>
                        <m:chr m:val="∑"/>
                        <m:limLoc m:val="subSup"/>
                        <m:supHide m:val="on"/>
                        <m:ctrlPr>
                          <a:rPr lang="it-IT" sz="1500" b="1" i="1" smtClean="0">
                            <a:solidFill>
                              <a:srgbClr val="016778"/>
                            </a:solidFill>
                            <a:latin typeface="Cambria Math" panose="02040503050406030204" pitchFamily="18" charset="0"/>
                            <a:ea typeface="Cambria Math" panose="02040503050406030204" pitchFamily="18" charset="0"/>
                          </a:rPr>
                        </m:ctrlPr>
                      </m:naryPr>
                      <m:sub>
                        <m:r>
                          <m:rPr>
                            <m:brk m:alnAt="9"/>
                          </m:rPr>
                          <a:rPr lang="it-IT" sz="1500" b="1" i="1" smtClean="0">
                            <a:solidFill>
                              <a:srgbClr val="016778"/>
                            </a:solidFill>
                            <a:latin typeface="Cambria Math" panose="02040503050406030204" pitchFamily="18" charset="0"/>
                            <a:ea typeface="Cambria Math" panose="02040503050406030204" pitchFamily="18" charset="0"/>
                          </a:rPr>
                          <m:t>𝒋</m:t>
                        </m:r>
                        <m:r>
                          <a:rPr lang="it-IT" sz="1500" b="1" i="1" smtClean="0">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sub>
                      <m:sup/>
                      <m:e>
                        <m:d>
                          <m:dPr>
                            <m:ctrlPr>
                              <a:rPr lang="it-IT" sz="1500" b="1" i="1" smtClean="0">
                                <a:solidFill>
                                  <a:srgbClr val="016778"/>
                                </a:solidFill>
                                <a:latin typeface="Cambria Math" panose="02040503050406030204" pitchFamily="18" charset="0"/>
                                <a:ea typeface="Cambria Math" panose="02040503050406030204" pitchFamily="18" charset="0"/>
                              </a:rPr>
                            </m:ctrlPr>
                          </m:dPr>
                          <m:e>
                            <m:sSub>
                              <m:sSubPr>
                                <m:ctrlPr>
                                  <a:rPr lang="it-IT" sz="1500" b="1" i="1" smtClean="0">
                                    <a:solidFill>
                                      <a:srgbClr val="016778"/>
                                    </a:solidFill>
                                    <a:latin typeface="Cambria Math" panose="02040503050406030204" pitchFamily="18" charset="0"/>
                                    <a:ea typeface="Cambria Math" panose="02040503050406030204" pitchFamily="18" charset="0"/>
                                  </a:rPr>
                                </m:ctrlPr>
                              </m:sSubPr>
                              <m:e>
                                <m:r>
                                  <a:rPr lang="it-IT" sz="1500" b="1" i="1" smtClean="0">
                                    <a:solidFill>
                                      <a:srgbClr val="016778"/>
                                    </a:solidFill>
                                    <a:latin typeface="Cambria Math" panose="02040503050406030204" pitchFamily="18" charset="0"/>
                                    <a:ea typeface="Cambria Math" panose="02040503050406030204" pitchFamily="18" charset="0"/>
                                  </a:rPr>
                                  <m:t>𝒙</m:t>
                                </m:r>
                              </m:e>
                              <m:sub>
                                <m:r>
                                  <a:rPr lang="it-IT" sz="1500" b="1" i="1" smtClean="0">
                                    <a:solidFill>
                                      <a:srgbClr val="016778"/>
                                    </a:solidFill>
                                    <a:latin typeface="Cambria Math" panose="02040503050406030204" pitchFamily="18" charset="0"/>
                                    <a:ea typeface="Cambria Math" panose="02040503050406030204" pitchFamily="18" charset="0"/>
                                  </a:rPr>
                                  <m:t>𝒊</m:t>
                                </m:r>
                              </m:sub>
                            </m:sSub>
                            <m:d>
                              <m:dPr>
                                <m:ctrlPr>
                                  <a:rPr lang="it-IT" sz="1500" b="1" i="1" smtClean="0">
                                    <a:solidFill>
                                      <a:srgbClr val="016778"/>
                                    </a:solidFill>
                                    <a:latin typeface="Cambria Math" panose="02040503050406030204" pitchFamily="18" charset="0"/>
                                    <a:ea typeface="Cambria Math" panose="02040503050406030204" pitchFamily="18" charset="0"/>
                                  </a:rPr>
                                </m:ctrlPr>
                              </m:dPr>
                              <m:e>
                                <m:r>
                                  <a:rPr lang="it-IT" sz="1500" b="1" i="1" smtClean="0">
                                    <a:solidFill>
                                      <a:srgbClr val="016778"/>
                                    </a:solidFill>
                                    <a:latin typeface="Cambria Math" panose="02040503050406030204" pitchFamily="18" charset="0"/>
                                    <a:ea typeface="Cambria Math" panose="02040503050406030204" pitchFamily="18" charset="0"/>
                                  </a:rPr>
                                  <m:t>𝒕</m:t>
                                </m:r>
                              </m:e>
                            </m:d>
                            <m:r>
                              <a:rPr lang="it-IT" sz="1500" b="1" i="1" smtClean="0">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𝒙</m:t>
                                </m:r>
                              </m:e>
                              <m:sub>
                                <m:r>
                                  <a:rPr lang="it-IT" sz="1500" b="1" i="1" smtClean="0">
                                    <a:solidFill>
                                      <a:srgbClr val="016778"/>
                                    </a:solidFill>
                                    <a:latin typeface="Cambria Math" panose="02040503050406030204" pitchFamily="18" charset="0"/>
                                    <a:ea typeface="Cambria Math" panose="02040503050406030204" pitchFamily="18" charset="0"/>
                                  </a:rPr>
                                  <m:t>𝒋</m:t>
                                </m:r>
                              </m:sub>
                            </m:sSub>
                            <m:d>
                              <m:dPr>
                                <m:ctrlPr>
                                  <a:rPr lang="it-IT" sz="1500" b="1" i="1">
                                    <a:solidFill>
                                      <a:srgbClr val="016778"/>
                                    </a:solidFill>
                                    <a:latin typeface="Cambria Math" panose="02040503050406030204" pitchFamily="18" charset="0"/>
                                    <a:ea typeface="Cambria Math" panose="02040503050406030204" pitchFamily="18" charset="0"/>
                                  </a:rPr>
                                </m:ctrlPr>
                              </m:dPr>
                              <m:e>
                                <m:r>
                                  <a:rPr lang="it-IT" sz="1500" b="1" i="1">
                                    <a:solidFill>
                                      <a:srgbClr val="016778"/>
                                    </a:solidFill>
                                    <a:latin typeface="Cambria Math" panose="02040503050406030204" pitchFamily="18" charset="0"/>
                                    <a:ea typeface="Cambria Math" panose="02040503050406030204" pitchFamily="18" charset="0"/>
                                  </a:rPr>
                                  <m:t>𝒕</m:t>
                                </m:r>
                              </m:e>
                            </m:d>
                          </m:e>
                        </m:d>
                        <m:r>
                          <a:rPr lang="it-IT" sz="1500" b="1" i="1" smtClean="0">
                            <a:solidFill>
                              <a:srgbClr val="016778"/>
                            </a:solidFill>
                            <a:latin typeface="Cambria Math" panose="02040503050406030204" pitchFamily="18" charset="0"/>
                            <a:ea typeface="Cambria Math" panose="02040503050406030204" pitchFamily="18" charset="0"/>
                          </a:rPr>
                          <m:t>−</m:t>
                        </m:r>
                        <m:f>
                          <m:fPr>
                            <m:ctrlPr>
                              <a:rPr lang="it-IT" sz="1500" b="1" i="1">
                                <a:solidFill>
                                  <a:srgbClr val="016778"/>
                                </a:solidFill>
                                <a:latin typeface="Cambria Math" panose="02040503050406030204" pitchFamily="18" charset="0"/>
                                <a:ea typeface="Cambria Math" panose="02040503050406030204" pitchFamily="18" charset="0"/>
                              </a:rPr>
                            </m:ctrlPr>
                          </m:fPr>
                          <m:num>
                            <m:r>
                              <a:rPr lang="it-IT" sz="1500" b="1" i="1" smtClean="0">
                                <a:solidFill>
                                  <a:srgbClr val="016778"/>
                                </a:solidFill>
                                <a:latin typeface="Cambria Math" panose="02040503050406030204" pitchFamily="18" charset="0"/>
                                <a:ea typeface="Cambria Math" panose="02040503050406030204" pitchFamily="18" charset="0"/>
                              </a:rPr>
                              <m:t>𝒈</m:t>
                            </m:r>
                            <m:r>
                              <a:rPr lang="it-IT" sz="1500" b="1" i="1">
                                <a:solidFill>
                                  <a:srgbClr val="016778"/>
                                </a:solidFill>
                                <a:latin typeface="Cambria Math" panose="02040503050406030204" pitchFamily="18" charset="0"/>
                                <a:ea typeface="Cambria Math" panose="02040503050406030204" pitchFamily="18" charset="0"/>
                              </a:rPr>
                              <m:t>𝜿</m:t>
                            </m:r>
                          </m:num>
                          <m:den>
                            <m:r>
                              <a:rPr lang="it-IT" sz="1500" b="1" i="1">
                                <a:solidFill>
                                  <a:srgbClr val="016778"/>
                                </a:solidFill>
                                <a:latin typeface="Cambria Math" panose="02040503050406030204" pitchFamily="18" charset="0"/>
                                <a:ea typeface="Cambria Math" panose="02040503050406030204" pitchFamily="18" charset="0"/>
                              </a:rPr>
                              <m:t>𝟏</m:t>
                            </m:r>
                            <m:r>
                              <a:rPr lang="it-IT" sz="1500" b="1" i="1">
                                <a:solidFill>
                                  <a:srgbClr val="016778"/>
                                </a:solidFill>
                                <a:latin typeface="Cambria Math" panose="02040503050406030204" pitchFamily="18" charset="0"/>
                                <a:ea typeface="Cambria Math" panose="02040503050406030204" pitchFamily="18" charset="0"/>
                              </a:rPr>
                              <m:t>+</m:t>
                            </m:r>
                            <m:r>
                              <a:rPr lang="it-IT" sz="1500" b="1" i="1">
                                <a:solidFill>
                                  <a:srgbClr val="016778"/>
                                </a:solidFill>
                                <a:latin typeface="Cambria Math" panose="02040503050406030204" pitchFamily="18" charset="0"/>
                                <a:ea typeface="Cambria Math" panose="02040503050406030204" pitchFamily="18" charset="0"/>
                              </a:rPr>
                              <m:t>𝒈</m:t>
                            </m:r>
                            <m:r>
                              <a:rPr lang="it-IT" sz="1500" b="1" i="1">
                                <a:solidFill>
                                  <a:srgbClr val="016778"/>
                                </a:solidFill>
                                <a:latin typeface="Cambria Math" panose="02040503050406030204" pitchFamily="18" charset="0"/>
                                <a:ea typeface="Cambria Math" panose="02040503050406030204" pitchFamily="18" charset="0"/>
                              </a:rPr>
                              <m:t>𝜿</m:t>
                            </m:r>
                            <m:r>
                              <a:rPr lang="it-IT" sz="1500" b="1" i="1">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r>
                              <a:rPr lang="it-IT" sz="1500" b="1" i="1">
                                <a:solidFill>
                                  <a:srgbClr val="016778"/>
                                </a:solidFill>
                                <a:latin typeface="Cambria Math" panose="02040503050406030204" pitchFamily="18" charset="0"/>
                                <a:ea typeface="Cambria Math" panose="02040503050406030204" pitchFamily="18" charset="0"/>
                              </a:rPr>
                              <m:t>|</m:t>
                            </m:r>
                          </m:den>
                        </m:f>
                      </m:e>
                    </m:nary>
                    <m:nary>
                      <m:naryPr>
                        <m:chr m:val="∑"/>
                        <m:limLoc m:val="subSup"/>
                        <m:supHide m:val="on"/>
                        <m:ctrlPr>
                          <a:rPr lang="it-IT" sz="1500" b="1" i="1" smtClean="0">
                            <a:solidFill>
                              <a:srgbClr val="016778"/>
                            </a:solidFill>
                            <a:latin typeface="Cambria Math" panose="02040503050406030204" pitchFamily="18" charset="0"/>
                            <a:ea typeface="Cambria Math" panose="02040503050406030204" pitchFamily="18" charset="0"/>
                          </a:rPr>
                        </m:ctrlPr>
                      </m:naryPr>
                      <m:sub>
                        <m:r>
                          <m:rPr>
                            <m:brk m:alnAt="9"/>
                          </m:rPr>
                          <a:rPr lang="it-IT" sz="1500" b="1" i="1">
                            <a:solidFill>
                              <a:srgbClr val="016778"/>
                            </a:solidFill>
                            <a:latin typeface="Cambria Math" panose="02040503050406030204" pitchFamily="18" charset="0"/>
                            <a:ea typeface="Cambria Math" panose="02040503050406030204" pitchFamily="18" charset="0"/>
                          </a:rPr>
                          <m:t>𝒋</m:t>
                        </m:r>
                        <m:r>
                          <a:rPr lang="it-IT" sz="1500" b="1" i="1">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sub>
                      <m:sup/>
                      <m:e>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𝒖</m:t>
                            </m:r>
                          </m:e>
                          <m:sub>
                            <m:r>
                              <a:rPr lang="it-IT" sz="1500" b="1" i="1" smtClean="0">
                                <a:solidFill>
                                  <a:srgbClr val="016778"/>
                                </a:solidFill>
                                <a:latin typeface="Cambria Math" panose="02040503050406030204" pitchFamily="18" charset="0"/>
                                <a:ea typeface="Cambria Math" panose="02040503050406030204" pitchFamily="18" charset="0"/>
                              </a:rPr>
                              <m:t>𝒋</m:t>
                            </m:r>
                          </m:sub>
                        </m:sSub>
                        <m:d>
                          <m:dPr>
                            <m:ctrlPr>
                              <a:rPr lang="it-IT" sz="1500" b="1" i="1">
                                <a:solidFill>
                                  <a:srgbClr val="016778"/>
                                </a:solidFill>
                                <a:latin typeface="Cambria Math" panose="02040503050406030204" pitchFamily="18" charset="0"/>
                                <a:ea typeface="Cambria Math" panose="02040503050406030204" pitchFamily="18" charset="0"/>
                              </a:rPr>
                            </m:ctrlPr>
                          </m:dPr>
                          <m:e>
                            <m:r>
                              <a:rPr lang="it-IT" sz="1500" b="1" i="1">
                                <a:solidFill>
                                  <a:srgbClr val="016778"/>
                                </a:solidFill>
                                <a:latin typeface="Cambria Math" panose="02040503050406030204" pitchFamily="18" charset="0"/>
                                <a:ea typeface="Cambria Math" panose="02040503050406030204" pitchFamily="18" charset="0"/>
                              </a:rPr>
                              <m:t>𝒕</m:t>
                            </m:r>
                          </m:e>
                        </m:d>
                      </m:e>
                    </m:nary>
                  </m:oMath>
                </a14:m>
                <a:endParaRPr lang="it-IT" sz="1500" b="1" dirty="0">
                  <a:latin typeface="Raleway" pitchFamily="2" charset="77"/>
                </a:endParaRPr>
              </a:p>
              <a:p>
                <a:pPr marL="285750" indent="-285750">
                  <a:lnSpc>
                    <a:spcPct val="100000"/>
                  </a:lnSpc>
                  <a:spcAft>
                    <a:spcPts val="1600"/>
                  </a:spcAft>
                </a:pPr>
                <a:r>
                  <a:rPr lang="en-GB" sz="1500" dirty="0">
                    <a:latin typeface="Raleway" pitchFamily="2" charset="77"/>
                  </a:rPr>
                  <a:t>Communication</a:t>
                </a:r>
                <a:r>
                  <a:rPr lang="it-IT" sz="1500" dirty="0">
                    <a:latin typeface="Raleway" pitchFamily="2" charset="77"/>
                  </a:rPr>
                  <a:t> delays </a:t>
                </a:r>
                <a14:m>
                  <m:oMath xmlns:m="http://schemas.openxmlformats.org/officeDocument/2006/math">
                    <m:r>
                      <a:rPr lang="it" sz="1500" dirty="0" smtClean="0">
                        <a:latin typeface="Cambria Math" panose="02040503050406030204" pitchFamily="18" charset="0"/>
                        <a:ea typeface="Cambria Math" panose="02040503050406030204" pitchFamily="18" charset="0"/>
                      </a:rPr>
                      <m:t>⟹</m:t>
                    </m:r>
                  </m:oMath>
                </a14:m>
                <a:r>
                  <a:rPr lang="it-IT" sz="1500" dirty="0">
                    <a:latin typeface="Raleway" pitchFamily="2" charset="77"/>
                  </a:rPr>
                  <a:t> </a:t>
                </a:r>
                <a:r>
                  <a:rPr lang="it-IT" sz="1500" dirty="0">
                    <a:solidFill>
                      <a:srgbClr val="6E0918"/>
                    </a:solidFill>
                    <a:latin typeface="Raleway" pitchFamily="2" charset="77"/>
                  </a:rPr>
                  <a:t>time scale separation for estimating </a:t>
                </a:r>
                <a14:m>
                  <m:oMath xmlns:m="http://schemas.openxmlformats.org/officeDocument/2006/math">
                    <m:sSub>
                      <m:sSubPr>
                        <m:ctrlPr>
                          <a:rPr lang="it-IT" sz="1500" i="1" smtClean="0">
                            <a:solidFill>
                              <a:srgbClr val="6E0918"/>
                            </a:solidFill>
                            <a:latin typeface="Cambria Math" panose="02040503050406030204" pitchFamily="18" charset="0"/>
                            <a:ea typeface="Cambria Math" panose="02040503050406030204" pitchFamily="18" charset="0"/>
                          </a:rPr>
                        </m:ctrlPr>
                      </m:sSubPr>
                      <m:e>
                        <m:r>
                          <a:rPr lang="it-IT" sz="1500" b="0" i="1">
                            <a:solidFill>
                              <a:srgbClr val="6E0918"/>
                            </a:solidFill>
                            <a:latin typeface="Cambria Math" panose="02040503050406030204" pitchFamily="18" charset="0"/>
                            <a:ea typeface="Cambria Math" panose="02040503050406030204" pitchFamily="18" charset="0"/>
                          </a:rPr>
                          <m:t>𝑢</m:t>
                        </m:r>
                      </m:e>
                      <m:sub>
                        <m:r>
                          <a:rPr lang="it-IT" sz="1500" b="0" i="1">
                            <a:solidFill>
                              <a:srgbClr val="6E0918"/>
                            </a:solidFill>
                            <a:latin typeface="Cambria Math" panose="02040503050406030204" pitchFamily="18" charset="0"/>
                            <a:ea typeface="Cambria Math" panose="02040503050406030204" pitchFamily="18" charset="0"/>
                          </a:rPr>
                          <m:t>𝑗</m:t>
                        </m:r>
                      </m:sub>
                    </m:sSub>
                    <m:d>
                      <m:dPr>
                        <m:ctrlPr>
                          <a:rPr lang="it-IT" sz="1500" i="1">
                            <a:solidFill>
                              <a:srgbClr val="6E0918"/>
                            </a:solidFill>
                            <a:latin typeface="Cambria Math" panose="02040503050406030204" pitchFamily="18" charset="0"/>
                            <a:ea typeface="Cambria Math" panose="02040503050406030204" pitchFamily="18" charset="0"/>
                          </a:rPr>
                        </m:ctrlPr>
                      </m:dPr>
                      <m:e>
                        <m:r>
                          <a:rPr lang="it-IT" sz="1500" b="0" i="1">
                            <a:solidFill>
                              <a:srgbClr val="6E0918"/>
                            </a:solidFill>
                            <a:latin typeface="Cambria Math" panose="02040503050406030204" pitchFamily="18" charset="0"/>
                            <a:ea typeface="Cambria Math" panose="02040503050406030204" pitchFamily="18" charset="0"/>
                          </a:rPr>
                          <m:t>𝑡</m:t>
                        </m:r>
                      </m:e>
                    </m:d>
                  </m:oMath>
                </a14:m>
                <a:endParaRPr lang="it-IT" sz="1500" dirty="0">
                  <a:latin typeface="Raleway" pitchFamily="2" charset="77"/>
                </a:endParaRPr>
              </a:p>
              <a:p>
                <a:pPr marL="285750" indent="-285750">
                  <a:spcAft>
                    <a:spcPts val="1600"/>
                  </a:spcAft>
                </a:pPr>
                <a:r>
                  <a:rPr lang="en-GB" sz="1500" dirty="0">
                    <a:latin typeface="Raleway" pitchFamily="2" charset="77"/>
                  </a:rPr>
                  <a:t>Neighbours control approximation algorithm for a generic time unit </a:t>
                </a:r>
                <a14:m>
                  <m:oMath xmlns:m="http://schemas.openxmlformats.org/officeDocument/2006/math">
                    <m:r>
                      <a:rPr lang="en-GB" sz="1500" b="0" i="1" smtClean="0">
                        <a:solidFill>
                          <a:schemeClr val="accent1"/>
                        </a:solidFill>
                        <a:latin typeface="Cambria Math" panose="02040503050406030204" pitchFamily="18" charset="0"/>
                        <a:ea typeface="Cambria Math" panose="02040503050406030204" pitchFamily="18" charset="0"/>
                      </a:rPr>
                      <m:t>𝑡</m:t>
                    </m:r>
                  </m:oMath>
                </a14:m>
                <a:r>
                  <a:rPr lang="en-GB" sz="1500" dirty="0">
                    <a:latin typeface="Raleway" pitchFamily="2" charset="77"/>
                  </a:rPr>
                  <a:t>:</a:t>
                </a: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492266"/>
                <a:ext cx="7688700" cy="1597164"/>
              </a:xfrm>
              <a:prstGeom prst="rect">
                <a:avLst/>
              </a:prstGeom>
              <a:blipFill>
                <a:blip r:embed="rId3"/>
                <a:stretch>
                  <a:fillRect t="-12598"/>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0BD884A5-2387-27D2-A848-2DC509650CB0}"/>
                  </a:ext>
                </a:extLst>
              </p:cNvPr>
              <p:cNvSpPr txBox="1"/>
              <p:nvPr/>
            </p:nvSpPr>
            <p:spPr>
              <a:xfrm>
                <a:off x="1037007" y="3018556"/>
                <a:ext cx="7595895" cy="1692323"/>
              </a:xfrm>
              <a:prstGeom prst="rect">
                <a:avLst/>
              </a:prstGeom>
              <a:noFill/>
            </p:spPr>
            <p:txBody>
              <a:bodyPr wrap="square" rtlCol="0">
                <a:spAutoFit/>
              </a:bodyPr>
              <a:lstStyle/>
              <a:p>
                <a:pPr marL="342900" indent="-342900">
                  <a:buFont typeface="+mj-lt"/>
                  <a:buAutoNum type="arabicParenR"/>
                </a:pPr>
                <a:r>
                  <a:rPr lang="en-GB" dirty="0">
                    <a:solidFill>
                      <a:schemeClr val="accent1"/>
                    </a:solidFill>
                    <a:latin typeface="Raleway" pitchFamily="2" charset="77"/>
                  </a:rPr>
                  <a:t>For each agent </a:t>
                </a:r>
                <a14:m>
                  <m:oMath xmlns:m="http://schemas.openxmlformats.org/officeDocument/2006/math">
                    <m:r>
                      <a:rPr lang="it-IT" sz="1400" b="0" i="1" smtClean="0">
                        <a:solidFill>
                          <a:schemeClr val="accent1"/>
                        </a:solidFill>
                        <a:latin typeface="Cambria Math" panose="02040503050406030204" pitchFamily="18" charset="0"/>
                        <a:ea typeface="Cambria Math" panose="02040503050406030204" pitchFamily="18" charset="0"/>
                      </a:rPr>
                      <m:t>𝑖</m:t>
                    </m:r>
                    <m:r>
                      <a:rPr lang="it-IT" sz="1400" b="0" i="1" smtClean="0">
                        <a:solidFill>
                          <a:schemeClr val="accent1"/>
                        </a:solidFill>
                        <a:latin typeface="Cambria Math" panose="02040503050406030204" pitchFamily="18" charset="0"/>
                        <a:ea typeface="Cambria Math" panose="02040503050406030204" pitchFamily="18" charset="0"/>
                      </a:rPr>
                      <m:t> </m:t>
                    </m:r>
                  </m:oMath>
                </a14:m>
                <a:r>
                  <a:rPr lang="en-GB" dirty="0">
                    <a:solidFill>
                      <a:schemeClr val="accent1"/>
                    </a:solidFill>
                    <a:latin typeface="Raleway" pitchFamily="2" charset="77"/>
                  </a:rPr>
                  <a:t>compute an initial estimate </a:t>
                </a:r>
                <a14:m>
                  <m:oMath xmlns:m="http://schemas.openxmlformats.org/officeDocument/2006/math">
                    <m:sSub>
                      <m:sSubPr>
                        <m:ctrlPr>
                          <a:rPr lang="it-IT" i="1" smtClean="0">
                            <a:solidFill>
                              <a:schemeClr val="accent1"/>
                            </a:solidFill>
                            <a:latin typeface="Cambria Math" panose="02040503050406030204" pitchFamily="18" charset="0"/>
                          </a:rPr>
                        </m:ctrlPr>
                      </m:sSubPr>
                      <m:e>
                        <m:r>
                          <a:rPr lang="it-IT" b="0" i="1" smtClean="0">
                            <a:solidFill>
                              <a:schemeClr val="accent1"/>
                            </a:solidFill>
                            <a:latin typeface="Cambria Math" panose="02040503050406030204" pitchFamily="18" charset="0"/>
                          </a:rPr>
                          <m:t>𝑣</m:t>
                        </m:r>
                      </m:e>
                      <m:sub>
                        <m:r>
                          <a:rPr lang="it-IT" b="0" i="1" smtClean="0">
                            <a:solidFill>
                              <a:schemeClr val="accent1"/>
                            </a:solidFill>
                            <a:latin typeface="Cambria Math" panose="02040503050406030204" pitchFamily="18" charset="0"/>
                          </a:rPr>
                          <m:t>𝑖</m:t>
                        </m:r>
                      </m:sub>
                    </m:sSub>
                    <m:d>
                      <m:dPr>
                        <m:ctrlPr>
                          <a:rPr lang="it-IT" i="1" smtClean="0">
                            <a:solidFill>
                              <a:schemeClr val="accent1"/>
                            </a:solidFill>
                            <a:latin typeface="Cambria Math" panose="02040503050406030204" pitchFamily="18" charset="0"/>
                          </a:rPr>
                        </m:ctrlPr>
                      </m:dPr>
                      <m:e>
                        <m:r>
                          <a:rPr lang="it-IT" b="0" i="1" smtClean="0">
                            <a:solidFill>
                              <a:schemeClr val="accent1"/>
                            </a:solidFill>
                            <a:latin typeface="Cambria Math" panose="02040503050406030204" pitchFamily="18" charset="0"/>
                          </a:rPr>
                          <m:t>𝑡</m:t>
                        </m:r>
                        <m:r>
                          <a:rPr lang="it-IT" b="0" i="1" smtClean="0">
                            <a:solidFill>
                              <a:schemeClr val="accent1"/>
                            </a:solidFill>
                            <a:latin typeface="Cambria Math" panose="02040503050406030204" pitchFamily="18" charset="0"/>
                          </a:rPr>
                          <m:t>,0</m:t>
                        </m:r>
                      </m:e>
                    </m:d>
                    <m:r>
                      <a:rPr lang="it-IT" b="0" i="1" smtClean="0">
                        <a:solidFill>
                          <a:schemeClr val="accent1"/>
                        </a:solidFill>
                        <a:latin typeface="Cambria Math" panose="02040503050406030204" pitchFamily="18" charset="0"/>
                      </a:rPr>
                      <m:t>=</m:t>
                    </m:r>
                  </m:oMath>
                </a14:m>
                <a:r>
                  <a:rPr lang="it-IT" dirty="0">
                    <a:solidFill>
                      <a:srgbClr val="016778"/>
                    </a:solidFill>
                    <a:ea typeface="Cambria Math" panose="02040503050406030204" pitchFamily="18" charset="0"/>
                  </a:rPr>
                  <a:t> </a:t>
                </a:r>
                <a14:m>
                  <m:oMath xmlns:m="http://schemas.openxmlformats.org/officeDocument/2006/math">
                    <m:r>
                      <a:rPr lang="it-IT" b="0" i="1" smtClean="0">
                        <a:solidFill>
                          <a:schemeClr val="accent1"/>
                        </a:solidFill>
                        <a:latin typeface="Cambria Math" panose="02040503050406030204" pitchFamily="18" charset="0"/>
                        <a:ea typeface="Cambria Math" panose="02040503050406030204" pitchFamily="18" charset="0"/>
                      </a:rPr>
                      <m:t>−</m:t>
                    </m:r>
                    <m:f>
                      <m:fPr>
                        <m:ctrlPr>
                          <a:rPr lang="it-IT" i="1">
                            <a:solidFill>
                              <a:schemeClr val="accent1"/>
                            </a:solidFill>
                            <a:latin typeface="Cambria Math" panose="02040503050406030204" pitchFamily="18" charset="0"/>
                            <a:ea typeface="Cambria Math" panose="02040503050406030204" pitchFamily="18" charset="0"/>
                          </a:rPr>
                        </m:ctrlPr>
                      </m:fPr>
                      <m:num>
                        <m:r>
                          <a:rPr lang="it-IT" b="0" i="1">
                            <a:solidFill>
                              <a:schemeClr val="accent1"/>
                            </a:solidFill>
                            <a:latin typeface="Cambria Math" panose="02040503050406030204" pitchFamily="18" charset="0"/>
                            <a:ea typeface="Cambria Math" panose="02040503050406030204" pitchFamily="18" charset="0"/>
                          </a:rPr>
                          <m:t>𝜅</m:t>
                        </m:r>
                      </m:num>
                      <m:den>
                        <m:r>
                          <a:rPr lang="it-IT" b="0" i="1">
                            <a:solidFill>
                              <a:schemeClr val="accent1"/>
                            </a:solidFill>
                            <a:latin typeface="Cambria Math" panose="02040503050406030204" pitchFamily="18" charset="0"/>
                            <a:ea typeface="Cambria Math" panose="02040503050406030204" pitchFamily="18" charset="0"/>
                          </a:rPr>
                          <m:t>1+</m:t>
                        </m:r>
                        <m:r>
                          <a:rPr lang="it-IT" b="0" i="1">
                            <a:solidFill>
                              <a:schemeClr val="accent1"/>
                            </a:solidFill>
                            <a:latin typeface="Cambria Math" panose="02040503050406030204" pitchFamily="18" charset="0"/>
                            <a:ea typeface="Cambria Math" panose="02040503050406030204" pitchFamily="18" charset="0"/>
                          </a:rPr>
                          <m:t>𝑔</m:t>
                        </m:r>
                        <m:r>
                          <a:rPr lang="it-IT" b="0" i="1">
                            <a:solidFill>
                              <a:schemeClr val="accent1"/>
                            </a:solidFill>
                            <a:latin typeface="Cambria Math" panose="02040503050406030204" pitchFamily="18" charset="0"/>
                            <a:ea typeface="Cambria Math" panose="02040503050406030204" pitchFamily="18" charset="0"/>
                          </a:rPr>
                          <m:t>𝜅</m:t>
                        </m:r>
                        <m:r>
                          <a:rPr lang="it-IT" b="0" i="1">
                            <a:solidFill>
                              <a:schemeClr val="accent1"/>
                            </a:solidFill>
                            <a:latin typeface="Cambria Math" panose="02040503050406030204" pitchFamily="18" charset="0"/>
                            <a:ea typeface="Cambria Math" panose="02040503050406030204" pitchFamily="18" charset="0"/>
                          </a:rPr>
                          <m:t>|</m:t>
                        </m:r>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𝑁</m:t>
                            </m:r>
                          </m:e>
                          <m:sub>
                            <m:r>
                              <a:rPr lang="it-IT" b="0" i="1">
                                <a:solidFill>
                                  <a:schemeClr val="accent1"/>
                                </a:solidFill>
                                <a:latin typeface="Cambria Math" panose="02040503050406030204" pitchFamily="18" charset="0"/>
                                <a:ea typeface="Cambria Math" panose="02040503050406030204" pitchFamily="18" charset="0"/>
                              </a:rPr>
                              <m:t>𝑖</m:t>
                            </m:r>
                          </m:sub>
                        </m:sSub>
                        <m:r>
                          <a:rPr lang="it-IT" b="0" i="1">
                            <a:solidFill>
                              <a:schemeClr val="accent1"/>
                            </a:solidFill>
                            <a:latin typeface="Cambria Math" panose="02040503050406030204" pitchFamily="18" charset="0"/>
                            <a:ea typeface="Cambria Math" panose="02040503050406030204" pitchFamily="18" charset="0"/>
                          </a:rPr>
                          <m:t>|</m:t>
                        </m:r>
                      </m:den>
                    </m:f>
                    <m:nary>
                      <m:naryPr>
                        <m:chr m:val="∑"/>
                        <m:limLoc m:val="subSup"/>
                        <m:supHide m:val="on"/>
                        <m:ctrlPr>
                          <a:rPr lang="it-IT" i="1" smtClean="0">
                            <a:solidFill>
                              <a:schemeClr val="accent1"/>
                            </a:solidFill>
                            <a:latin typeface="Cambria Math" panose="02040503050406030204" pitchFamily="18" charset="0"/>
                            <a:ea typeface="Cambria Math" panose="02040503050406030204" pitchFamily="18" charset="0"/>
                          </a:rPr>
                        </m:ctrlPr>
                      </m:naryPr>
                      <m:sub>
                        <m:r>
                          <m:rPr>
                            <m:brk m:alnAt="9"/>
                          </m:rPr>
                          <a:rPr lang="it-IT" b="0" i="1">
                            <a:solidFill>
                              <a:schemeClr val="accent1"/>
                            </a:solidFill>
                            <a:latin typeface="Cambria Math" panose="02040503050406030204" pitchFamily="18" charset="0"/>
                            <a:ea typeface="Cambria Math" panose="02040503050406030204" pitchFamily="18" charset="0"/>
                          </a:rPr>
                          <m:t>𝑗</m:t>
                        </m:r>
                        <m:r>
                          <a:rPr lang="it-IT" b="0" i="1">
                            <a:solidFill>
                              <a:schemeClr val="accent1"/>
                            </a:solidFill>
                            <a:latin typeface="Cambria Math" panose="02040503050406030204" pitchFamily="18" charset="0"/>
                            <a:ea typeface="Cambria Math" panose="02040503050406030204" pitchFamily="18" charset="0"/>
                          </a:rPr>
                          <m:t>∈</m:t>
                        </m:r>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𝑁</m:t>
                            </m:r>
                          </m:e>
                          <m:sub>
                            <m:r>
                              <a:rPr lang="it-IT" b="0" i="1">
                                <a:solidFill>
                                  <a:schemeClr val="accent1"/>
                                </a:solidFill>
                                <a:latin typeface="Cambria Math" panose="02040503050406030204" pitchFamily="18" charset="0"/>
                                <a:ea typeface="Cambria Math" panose="02040503050406030204" pitchFamily="18" charset="0"/>
                              </a:rPr>
                              <m:t>𝑖</m:t>
                            </m:r>
                          </m:sub>
                        </m:sSub>
                      </m:sub>
                      <m:sup/>
                      <m:e>
                        <m:d>
                          <m:dPr>
                            <m:ctrlPr>
                              <a:rPr lang="it-IT" i="1">
                                <a:solidFill>
                                  <a:schemeClr val="accent1"/>
                                </a:solidFill>
                                <a:latin typeface="Cambria Math" panose="02040503050406030204" pitchFamily="18" charset="0"/>
                                <a:ea typeface="Cambria Math" panose="02040503050406030204" pitchFamily="18" charset="0"/>
                              </a:rPr>
                            </m:ctrlPr>
                          </m:dPr>
                          <m:e>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𝑥</m:t>
                                </m:r>
                              </m:e>
                              <m:sub>
                                <m:r>
                                  <a:rPr lang="it-IT" b="0" i="1">
                                    <a:solidFill>
                                      <a:schemeClr val="accent1"/>
                                    </a:solidFill>
                                    <a:latin typeface="Cambria Math" panose="02040503050406030204" pitchFamily="18" charset="0"/>
                                    <a:ea typeface="Cambria Math" panose="02040503050406030204" pitchFamily="18" charset="0"/>
                                  </a:rPr>
                                  <m:t>𝑖</m:t>
                                </m:r>
                              </m:sub>
                            </m:sSub>
                            <m:d>
                              <m:dPr>
                                <m:ctrlPr>
                                  <a:rPr lang="it-IT" i="1">
                                    <a:solidFill>
                                      <a:schemeClr val="accent1"/>
                                    </a:solidFill>
                                    <a:latin typeface="Cambria Math" panose="02040503050406030204" pitchFamily="18" charset="0"/>
                                    <a:ea typeface="Cambria Math" panose="02040503050406030204" pitchFamily="18" charset="0"/>
                                  </a:rPr>
                                </m:ctrlPr>
                              </m:dPr>
                              <m:e>
                                <m:r>
                                  <a:rPr lang="it-IT" b="0" i="1">
                                    <a:solidFill>
                                      <a:schemeClr val="accent1"/>
                                    </a:solidFill>
                                    <a:latin typeface="Cambria Math" panose="02040503050406030204" pitchFamily="18" charset="0"/>
                                    <a:ea typeface="Cambria Math" panose="02040503050406030204" pitchFamily="18" charset="0"/>
                                  </a:rPr>
                                  <m:t>𝑡</m:t>
                                </m:r>
                              </m:e>
                            </m:d>
                            <m:r>
                              <a:rPr lang="it-IT" b="0" i="1">
                                <a:solidFill>
                                  <a:schemeClr val="accent1"/>
                                </a:solidFill>
                                <a:latin typeface="Cambria Math" panose="02040503050406030204" pitchFamily="18" charset="0"/>
                                <a:ea typeface="Cambria Math" panose="02040503050406030204" pitchFamily="18" charset="0"/>
                              </a:rPr>
                              <m:t>−</m:t>
                            </m:r>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𝑥</m:t>
                                </m:r>
                              </m:e>
                              <m:sub>
                                <m:r>
                                  <a:rPr lang="it-IT" b="0" i="1">
                                    <a:solidFill>
                                      <a:schemeClr val="accent1"/>
                                    </a:solidFill>
                                    <a:latin typeface="Cambria Math" panose="02040503050406030204" pitchFamily="18" charset="0"/>
                                    <a:ea typeface="Cambria Math" panose="02040503050406030204" pitchFamily="18" charset="0"/>
                                  </a:rPr>
                                  <m:t>𝑗</m:t>
                                </m:r>
                              </m:sub>
                            </m:sSub>
                            <m:d>
                              <m:dPr>
                                <m:ctrlPr>
                                  <a:rPr lang="it-IT" i="1">
                                    <a:solidFill>
                                      <a:schemeClr val="accent1"/>
                                    </a:solidFill>
                                    <a:latin typeface="Cambria Math" panose="02040503050406030204" pitchFamily="18" charset="0"/>
                                    <a:ea typeface="Cambria Math" panose="02040503050406030204" pitchFamily="18" charset="0"/>
                                  </a:rPr>
                                </m:ctrlPr>
                              </m:dPr>
                              <m:e>
                                <m:r>
                                  <a:rPr lang="it-IT" b="0" i="1">
                                    <a:solidFill>
                                      <a:schemeClr val="accent1"/>
                                    </a:solidFill>
                                    <a:latin typeface="Cambria Math" panose="02040503050406030204" pitchFamily="18" charset="0"/>
                                    <a:ea typeface="Cambria Math" panose="02040503050406030204" pitchFamily="18" charset="0"/>
                                  </a:rPr>
                                  <m:t>𝑡</m:t>
                                </m:r>
                              </m:e>
                            </m:d>
                          </m:e>
                        </m:d>
                      </m:e>
                    </m:nary>
                  </m:oMath>
                </a14:m>
                <a:endParaRPr lang="en-GB" dirty="0">
                  <a:solidFill>
                    <a:schemeClr val="accent1"/>
                  </a:solidFill>
                  <a:latin typeface="Raleway" pitchFamily="2" charset="77"/>
                </a:endParaRPr>
              </a:p>
              <a:p>
                <a:pPr marL="342900" indent="-342900">
                  <a:lnSpc>
                    <a:spcPct val="150000"/>
                  </a:lnSpc>
                  <a:buFont typeface="+mj-lt"/>
                  <a:buAutoNum type="arabicParenR"/>
                </a:pPr>
                <a:r>
                  <a:rPr lang="en-GB" dirty="0">
                    <a:solidFill>
                      <a:schemeClr val="accent1"/>
                    </a:solidFill>
                    <a:latin typeface="Raleway" pitchFamily="2" charset="77"/>
                  </a:rPr>
                  <a:t>Update estimates through </a:t>
                </a:r>
                <a14:m>
                  <m:oMath xmlns:m="http://schemas.openxmlformats.org/officeDocument/2006/math">
                    <m:r>
                      <a:rPr lang="en-GB" b="0" i="1" smtClean="0">
                        <a:solidFill>
                          <a:schemeClr val="accent1"/>
                        </a:solidFill>
                        <a:latin typeface="Cambria Math" panose="02040503050406030204" pitchFamily="18" charset="0"/>
                        <a:ea typeface="Cambria Math" panose="02040503050406030204" pitchFamily="18" charset="0"/>
                      </a:rPr>
                      <m:t>𝛾</m:t>
                    </m:r>
                  </m:oMath>
                </a14:m>
                <a:r>
                  <a:rPr lang="en-GB" dirty="0">
                    <a:solidFill>
                      <a:schemeClr val="accent1"/>
                    </a:solidFill>
                    <a:latin typeface="Raleway" pitchFamily="2" charset="77"/>
                  </a:rPr>
                  <a:t> intra-consensus iterations. </a:t>
                </a:r>
                <a14:m>
                  <m:oMath xmlns:m="http://schemas.openxmlformats.org/officeDocument/2006/math">
                    <m:r>
                      <a:rPr lang="en-GB" b="0" i="1" smtClean="0">
                        <a:solidFill>
                          <a:schemeClr val="accent1"/>
                        </a:solidFill>
                        <a:latin typeface="Cambria Math" panose="02040503050406030204" pitchFamily="18" charset="0"/>
                        <a:ea typeface="Cambria Math" panose="02040503050406030204" pitchFamily="18" charset="0"/>
                      </a:rPr>
                      <m:t>∀</m:t>
                    </m:r>
                    <m:r>
                      <a:rPr lang="it-IT" b="0" i="1" smtClean="0">
                        <a:solidFill>
                          <a:schemeClr val="accent1"/>
                        </a:solidFill>
                        <a:latin typeface="Cambria Math" panose="02040503050406030204" pitchFamily="18" charset="0"/>
                        <a:ea typeface="Cambria Math" panose="02040503050406030204" pitchFamily="18" charset="0"/>
                      </a:rPr>
                      <m:t> </m:t>
                    </m:r>
                    <m:r>
                      <a:rPr lang="it-IT" b="0" i="1" smtClean="0">
                        <a:solidFill>
                          <a:schemeClr val="accent1"/>
                        </a:solidFill>
                        <a:latin typeface="Cambria Math" panose="02040503050406030204" pitchFamily="18" charset="0"/>
                        <a:ea typeface="Cambria Math" panose="02040503050406030204" pitchFamily="18" charset="0"/>
                      </a:rPr>
                      <m:t>h</m:t>
                    </m:r>
                    <m:r>
                      <a:rPr lang="it-IT" b="0" i="1" smtClean="0">
                        <a:solidFill>
                          <a:schemeClr val="accent1"/>
                        </a:solidFill>
                        <a:latin typeface="Cambria Math" panose="02040503050406030204" pitchFamily="18" charset="0"/>
                        <a:ea typeface="Cambria Math" panose="02040503050406030204" pitchFamily="18" charset="0"/>
                      </a:rPr>
                      <m:t>=0,…,</m:t>
                    </m:r>
                  </m:oMath>
                </a14:m>
                <a:r>
                  <a:rPr lang="en-GB" dirty="0">
                    <a:solidFill>
                      <a:schemeClr val="accent1"/>
                    </a:solidFill>
                    <a:latin typeface="Raleway" pitchFamily="2" charset="77"/>
                  </a:rPr>
                  <a:t> </a:t>
                </a:r>
                <a14:m>
                  <m:oMath xmlns:m="http://schemas.openxmlformats.org/officeDocument/2006/math">
                    <m:r>
                      <a:rPr lang="en-GB" b="0" i="1">
                        <a:solidFill>
                          <a:schemeClr val="accent1"/>
                        </a:solidFill>
                        <a:latin typeface="Cambria Math" panose="02040503050406030204" pitchFamily="18" charset="0"/>
                        <a:ea typeface="Cambria Math" panose="02040503050406030204" pitchFamily="18" charset="0"/>
                      </a:rPr>
                      <m:t>𝛾</m:t>
                    </m:r>
                    <m:r>
                      <a:rPr lang="it-IT" b="0" i="0" smtClean="0">
                        <a:solidFill>
                          <a:schemeClr val="accent1"/>
                        </a:solidFill>
                        <a:latin typeface="Cambria Math" panose="02040503050406030204" pitchFamily="18" charset="0"/>
                        <a:ea typeface="Cambria Math" panose="02040503050406030204" pitchFamily="18" charset="0"/>
                      </a:rPr>
                      <m:t>−1:</m:t>
                    </m:r>
                  </m:oMath>
                </a14:m>
                <a:endParaRPr lang="en-GB" dirty="0">
                  <a:solidFill>
                    <a:schemeClr val="accent1"/>
                  </a:solidFill>
                  <a:latin typeface="Raleway" pitchFamily="2" charset="77"/>
                </a:endParaRPr>
              </a:p>
              <a:p>
                <a:pPr marL="342900" indent="-342900">
                  <a:buFont typeface="+mj-lt"/>
                  <a:buAutoNum type="arabicParenR"/>
                </a:pPr>
                <a:endParaRPr lang="en-GB" dirty="0">
                  <a:solidFill>
                    <a:schemeClr val="accent1"/>
                  </a:solidFill>
                  <a:latin typeface="Raleway" pitchFamily="2" charset="77"/>
                </a:endParaRPr>
              </a:p>
              <a:p>
                <a:pPr marL="342900" indent="-342900">
                  <a:buFont typeface="+mj-lt"/>
                  <a:buAutoNum type="arabicParenR"/>
                </a:pPr>
                <a:endParaRPr lang="en-GB" dirty="0">
                  <a:solidFill>
                    <a:schemeClr val="accent1"/>
                  </a:solidFill>
                  <a:latin typeface="Raleway" pitchFamily="2" charset="77"/>
                </a:endParaRPr>
              </a:p>
              <a:p>
                <a:pPr marL="342900" indent="-342900">
                  <a:buFont typeface="+mj-lt"/>
                  <a:buAutoNum type="arabicParenR"/>
                </a:pPr>
                <a:endParaRPr lang="en-GB" dirty="0">
                  <a:solidFill>
                    <a:schemeClr val="accent1"/>
                  </a:solidFill>
                  <a:latin typeface="Raleway" pitchFamily="2" charset="77"/>
                </a:endParaRPr>
              </a:p>
              <a:p>
                <a:pPr marL="342900" indent="-342900">
                  <a:lnSpc>
                    <a:spcPct val="150000"/>
                  </a:lnSpc>
                  <a:buFont typeface="+mj-lt"/>
                  <a:buAutoNum type="arabicParenR"/>
                </a:pPr>
                <a:r>
                  <a:rPr lang="en-GB" dirty="0">
                    <a:solidFill>
                      <a:schemeClr val="accent1"/>
                    </a:solidFill>
                    <a:latin typeface="Raleway" pitchFamily="2" charset="77"/>
                  </a:rPr>
                  <a:t>Produced </a:t>
                </a:r>
                <a14:m>
                  <m:oMath xmlns:m="http://schemas.openxmlformats.org/officeDocument/2006/math">
                    <m:sSub>
                      <m:sSubPr>
                        <m:ctrlPr>
                          <a:rPr lang="it-IT" i="1" smtClean="0">
                            <a:solidFill>
                              <a:schemeClr val="accent1"/>
                            </a:solidFill>
                            <a:latin typeface="Cambria Math" panose="02040503050406030204" pitchFamily="18" charset="0"/>
                          </a:rPr>
                        </m:ctrlPr>
                      </m:sSubPr>
                      <m:e>
                        <m:r>
                          <a:rPr lang="it-IT" b="0" i="1" smtClean="0">
                            <a:solidFill>
                              <a:schemeClr val="accent1"/>
                            </a:solidFill>
                            <a:latin typeface="Cambria Math" panose="02040503050406030204" pitchFamily="18" charset="0"/>
                          </a:rPr>
                          <m:t>𝑣</m:t>
                        </m:r>
                      </m:e>
                      <m:sub>
                        <m:r>
                          <a:rPr lang="it-IT" b="0" i="1" smtClean="0">
                            <a:solidFill>
                              <a:schemeClr val="accent1"/>
                            </a:solidFill>
                            <a:latin typeface="Cambria Math" panose="02040503050406030204" pitchFamily="18" charset="0"/>
                          </a:rPr>
                          <m:t>𝑖</m:t>
                        </m:r>
                      </m:sub>
                    </m:sSub>
                    <m:d>
                      <m:dPr>
                        <m:ctrlPr>
                          <a:rPr lang="it-IT" i="1" smtClean="0">
                            <a:solidFill>
                              <a:schemeClr val="accent1"/>
                            </a:solidFill>
                            <a:latin typeface="Cambria Math" panose="02040503050406030204" pitchFamily="18" charset="0"/>
                          </a:rPr>
                        </m:ctrlPr>
                      </m:dPr>
                      <m:e>
                        <m:r>
                          <a:rPr lang="it-IT" b="0" i="1" smtClean="0">
                            <a:solidFill>
                              <a:schemeClr val="accent1"/>
                            </a:solidFill>
                            <a:latin typeface="Cambria Math" panose="02040503050406030204" pitchFamily="18" charset="0"/>
                          </a:rPr>
                          <m:t>𝑡</m:t>
                        </m:r>
                        <m:r>
                          <a:rPr lang="it-IT" b="0" i="1" smtClean="0">
                            <a:solidFill>
                              <a:schemeClr val="accent1"/>
                            </a:solidFill>
                            <a:latin typeface="Cambria Math" panose="02040503050406030204" pitchFamily="18" charset="0"/>
                          </a:rPr>
                          <m:t>,</m:t>
                        </m:r>
                        <m:r>
                          <a:rPr lang="en-GB" i="1">
                            <a:solidFill>
                              <a:schemeClr val="accent1"/>
                            </a:solidFill>
                            <a:latin typeface="Cambria Math" panose="02040503050406030204" pitchFamily="18" charset="0"/>
                            <a:ea typeface="Cambria Math" panose="02040503050406030204" pitchFamily="18" charset="0"/>
                          </a:rPr>
                          <m:t>𝛾</m:t>
                        </m:r>
                      </m:e>
                    </m:d>
                  </m:oMath>
                </a14:m>
                <a:r>
                  <a:rPr lang="en-GB" dirty="0">
                    <a:solidFill>
                      <a:schemeClr val="accent1"/>
                    </a:solidFill>
                    <a:latin typeface="Raleway" pitchFamily="2" charset="77"/>
                  </a:rPr>
                  <a:t> is an estimation of </a:t>
                </a:r>
                <a14:m>
                  <m:oMath xmlns:m="http://schemas.openxmlformats.org/officeDocument/2006/math">
                    <m:sSub>
                      <m:sSubPr>
                        <m:ctrlPr>
                          <a:rPr lang="it-IT" i="1">
                            <a:solidFill>
                              <a:schemeClr val="accent1"/>
                            </a:solidFill>
                            <a:latin typeface="Cambria Math" panose="02040503050406030204" pitchFamily="18" charset="0"/>
                          </a:rPr>
                        </m:ctrlPr>
                      </m:sSubPr>
                      <m:e>
                        <m:r>
                          <a:rPr lang="it-IT" b="0" i="1" smtClean="0">
                            <a:solidFill>
                              <a:schemeClr val="accent1"/>
                            </a:solidFill>
                            <a:latin typeface="Cambria Math" panose="02040503050406030204" pitchFamily="18" charset="0"/>
                          </a:rPr>
                          <m:t>𝑢</m:t>
                        </m:r>
                      </m:e>
                      <m:sub>
                        <m:r>
                          <a:rPr lang="it-IT" i="1">
                            <a:solidFill>
                              <a:schemeClr val="accent1"/>
                            </a:solidFill>
                            <a:latin typeface="Cambria Math" panose="02040503050406030204" pitchFamily="18" charset="0"/>
                          </a:rPr>
                          <m:t>𝑖</m:t>
                        </m:r>
                      </m:sub>
                    </m:sSub>
                    <m:d>
                      <m:dPr>
                        <m:ctrlPr>
                          <a:rPr lang="it-IT" i="1">
                            <a:solidFill>
                              <a:schemeClr val="accent1"/>
                            </a:solidFill>
                            <a:latin typeface="Cambria Math" panose="02040503050406030204" pitchFamily="18" charset="0"/>
                          </a:rPr>
                        </m:ctrlPr>
                      </m:dPr>
                      <m:e>
                        <m:r>
                          <a:rPr lang="it-IT" i="1">
                            <a:solidFill>
                              <a:schemeClr val="accent1"/>
                            </a:solidFill>
                            <a:latin typeface="Cambria Math" panose="02040503050406030204" pitchFamily="18" charset="0"/>
                          </a:rPr>
                          <m:t>𝑡</m:t>
                        </m:r>
                      </m:e>
                    </m:d>
                  </m:oMath>
                </a14:m>
                <a:endParaRPr lang="en-GB" dirty="0">
                  <a:solidFill>
                    <a:schemeClr val="accent1"/>
                  </a:solidFill>
                  <a:latin typeface="Raleway" pitchFamily="2" charset="77"/>
                </a:endParaRPr>
              </a:p>
            </p:txBody>
          </p:sp>
        </mc:Choice>
        <mc:Fallback xmlns="">
          <p:sp>
            <p:nvSpPr>
              <p:cNvPr id="4" name="CasellaDiTesto 3">
                <a:extLst>
                  <a:ext uri="{FF2B5EF4-FFF2-40B4-BE49-F238E27FC236}">
                    <a16:creationId xmlns:a16="http://schemas.microsoft.com/office/drawing/2014/main" id="{0BD884A5-2387-27D2-A848-2DC509650CB0}"/>
                  </a:ext>
                </a:extLst>
              </p:cNvPr>
              <p:cNvSpPr txBox="1">
                <a:spLocks noRot="1" noChangeAspect="1" noMove="1" noResize="1" noEditPoints="1" noAdjustHandles="1" noChangeArrowheads="1" noChangeShapeType="1" noTextEdit="1"/>
              </p:cNvSpPr>
              <p:nvPr/>
            </p:nvSpPr>
            <p:spPr>
              <a:xfrm>
                <a:off x="1037007" y="3018556"/>
                <a:ext cx="7595895" cy="1692323"/>
              </a:xfrm>
              <a:prstGeom prst="rect">
                <a:avLst/>
              </a:prstGeom>
              <a:blipFill>
                <a:blip r:embed="rId4"/>
                <a:stretch>
                  <a:fillRect l="-167" t="-15556" b="-14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84A24764-94F8-D588-4120-AC26B6B4E405}"/>
                  </a:ext>
                </a:extLst>
              </p:cNvPr>
              <p:cNvSpPr txBox="1"/>
              <p:nvPr/>
            </p:nvSpPr>
            <p:spPr>
              <a:xfrm>
                <a:off x="1423532" y="3774715"/>
                <a:ext cx="6732739" cy="625108"/>
              </a:xfrm>
              <a:prstGeom prst="rect">
                <a:avLst/>
              </a:prstGeom>
              <a:noFill/>
            </p:spPr>
            <p:txBody>
              <a:bodyPr wrap="square" rtlCol="0">
                <a:spAutoFit/>
              </a:bodyPr>
              <a:lstStyle/>
              <a:p>
                <a:pPr marL="400050" indent="-400050">
                  <a:buFont typeface="+mj-lt"/>
                  <a:buAutoNum type="romanLcPeriod"/>
                </a:pPr>
                <a:r>
                  <a:rPr lang="en-GB" sz="1200" dirty="0">
                    <a:solidFill>
                      <a:schemeClr val="accent1"/>
                    </a:solidFill>
                    <a:latin typeface="Raleway" pitchFamily="2" charset="77"/>
                  </a:rPr>
                  <a:t>Propagate </a:t>
                </a:r>
                <a14:m>
                  <m:oMath xmlns:m="http://schemas.openxmlformats.org/officeDocument/2006/math">
                    <m:sSub>
                      <m:sSubPr>
                        <m:ctrlPr>
                          <a:rPr lang="it-IT" sz="1200" i="1" smtClean="0">
                            <a:solidFill>
                              <a:schemeClr val="accent1"/>
                            </a:solidFill>
                            <a:latin typeface="Cambria Math" panose="02040503050406030204" pitchFamily="18" charset="0"/>
                          </a:rPr>
                        </m:ctrlPr>
                      </m:sSubPr>
                      <m:e>
                        <m:r>
                          <a:rPr lang="it-IT" sz="1200" b="0" i="1" smtClean="0">
                            <a:solidFill>
                              <a:schemeClr val="accent1"/>
                            </a:solidFill>
                            <a:latin typeface="Cambria Math" panose="02040503050406030204" pitchFamily="18" charset="0"/>
                          </a:rPr>
                          <m:t>𝑣</m:t>
                        </m:r>
                      </m:e>
                      <m:sub>
                        <m:r>
                          <a:rPr lang="it-IT" sz="1200" b="0" i="1" smtClean="0">
                            <a:solidFill>
                              <a:schemeClr val="accent1"/>
                            </a:solidFill>
                            <a:latin typeface="Cambria Math" panose="02040503050406030204" pitchFamily="18" charset="0"/>
                          </a:rPr>
                          <m:t>𝑖</m:t>
                        </m:r>
                      </m:sub>
                    </m:sSub>
                    <m:d>
                      <m:dPr>
                        <m:ctrlPr>
                          <a:rPr lang="it-IT" sz="1200" i="1" smtClean="0">
                            <a:solidFill>
                              <a:schemeClr val="accent1"/>
                            </a:solidFill>
                            <a:latin typeface="Cambria Math" panose="02040503050406030204" pitchFamily="18" charset="0"/>
                          </a:rPr>
                        </m:ctrlPr>
                      </m:dPr>
                      <m:e>
                        <m:r>
                          <a:rPr lang="it-IT" sz="1200" b="0" i="1" smtClean="0">
                            <a:solidFill>
                              <a:schemeClr val="accent1"/>
                            </a:solidFill>
                            <a:latin typeface="Cambria Math" panose="02040503050406030204" pitchFamily="18" charset="0"/>
                          </a:rPr>
                          <m:t>𝑡</m:t>
                        </m:r>
                        <m:r>
                          <a:rPr lang="it-IT" sz="1200" b="0" i="1" smtClean="0">
                            <a:solidFill>
                              <a:schemeClr val="accent1"/>
                            </a:solidFill>
                            <a:latin typeface="Cambria Math" panose="02040503050406030204" pitchFamily="18" charset="0"/>
                          </a:rPr>
                          <m:t>,</m:t>
                        </m:r>
                        <m:r>
                          <a:rPr lang="it-IT" sz="1200" b="0" i="1" smtClean="0">
                            <a:solidFill>
                              <a:schemeClr val="accent1"/>
                            </a:solidFill>
                            <a:latin typeface="Cambria Math" panose="02040503050406030204" pitchFamily="18" charset="0"/>
                          </a:rPr>
                          <m:t>h</m:t>
                        </m:r>
                      </m:e>
                    </m:d>
                  </m:oMath>
                </a14:m>
                <a:r>
                  <a:rPr lang="en-GB" sz="1200" dirty="0">
                    <a:solidFill>
                      <a:schemeClr val="accent1"/>
                    </a:solidFill>
                    <a:latin typeface="Raleway" pitchFamily="2" charset="77"/>
                  </a:rPr>
                  <a:t> to the neighbours</a:t>
                </a:r>
              </a:p>
              <a:p>
                <a:pPr marL="400050" indent="-400050">
                  <a:spcBef>
                    <a:spcPts val="600"/>
                  </a:spcBef>
                  <a:buFont typeface="+mj-lt"/>
                  <a:buAutoNum type="romanLcPeriod"/>
                </a:pPr>
                <a:r>
                  <a:rPr lang="en-GB" sz="1200" dirty="0">
                    <a:solidFill>
                      <a:schemeClr val="accent1"/>
                    </a:solidFill>
                    <a:latin typeface="Raleway" pitchFamily="2" charset="77"/>
                  </a:rPr>
                  <a:t>Compute </a:t>
                </a:r>
                <a14:m>
                  <m:oMath xmlns:m="http://schemas.openxmlformats.org/officeDocument/2006/math">
                    <m:sSub>
                      <m:sSubPr>
                        <m:ctrlPr>
                          <a:rPr lang="it-IT" sz="1200" i="1" smtClean="0">
                            <a:solidFill>
                              <a:srgbClr val="6E0918"/>
                            </a:solidFill>
                            <a:latin typeface="Cambria Math" panose="02040503050406030204" pitchFamily="18" charset="0"/>
                          </a:rPr>
                        </m:ctrlPr>
                      </m:sSubPr>
                      <m:e>
                        <m:r>
                          <a:rPr lang="it-IT" sz="1200" b="0" i="1" smtClean="0">
                            <a:solidFill>
                              <a:srgbClr val="6E0918"/>
                            </a:solidFill>
                            <a:latin typeface="Cambria Math" panose="02040503050406030204" pitchFamily="18" charset="0"/>
                          </a:rPr>
                          <m:t>𝑣</m:t>
                        </m:r>
                      </m:e>
                      <m:sub>
                        <m:r>
                          <a:rPr lang="it-IT" sz="1200" b="0" i="1" smtClean="0">
                            <a:solidFill>
                              <a:srgbClr val="6E0918"/>
                            </a:solidFill>
                            <a:latin typeface="Cambria Math" panose="02040503050406030204" pitchFamily="18" charset="0"/>
                          </a:rPr>
                          <m:t>𝑖</m:t>
                        </m:r>
                      </m:sub>
                    </m:sSub>
                    <m:d>
                      <m:dPr>
                        <m:ctrlPr>
                          <a:rPr lang="it-IT" sz="1200" i="1" smtClean="0">
                            <a:solidFill>
                              <a:srgbClr val="6E0918"/>
                            </a:solidFill>
                            <a:latin typeface="Cambria Math" panose="02040503050406030204" pitchFamily="18" charset="0"/>
                          </a:rPr>
                        </m:ctrlPr>
                      </m:dPr>
                      <m:e>
                        <m:r>
                          <a:rPr lang="it-IT" sz="1200" b="0" i="1" smtClean="0">
                            <a:solidFill>
                              <a:srgbClr val="6E0918"/>
                            </a:solidFill>
                            <a:latin typeface="Cambria Math" panose="02040503050406030204" pitchFamily="18" charset="0"/>
                          </a:rPr>
                          <m:t>𝑡</m:t>
                        </m:r>
                        <m:r>
                          <a:rPr lang="it-IT" sz="1200" b="0" i="1" smtClean="0">
                            <a:solidFill>
                              <a:srgbClr val="6E0918"/>
                            </a:solidFill>
                            <a:latin typeface="Cambria Math" panose="02040503050406030204" pitchFamily="18" charset="0"/>
                          </a:rPr>
                          <m:t>,</m:t>
                        </m:r>
                        <m:r>
                          <a:rPr lang="it-IT" sz="1200" b="0" i="1" smtClean="0">
                            <a:solidFill>
                              <a:srgbClr val="6E0918"/>
                            </a:solidFill>
                            <a:latin typeface="Cambria Math" panose="02040503050406030204" pitchFamily="18" charset="0"/>
                          </a:rPr>
                          <m:t>h</m:t>
                        </m:r>
                        <m:r>
                          <a:rPr lang="it-IT" sz="1200" b="0" i="1" smtClean="0">
                            <a:solidFill>
                              <a:srgbClr val="6E0918"/>
                            </a:solidFill>
                            <a:latin typeface="Cambria Math" panose="02040503050406030204" pitchFamily="18" charset="0"/>
                          </a:rPr>
                          <m:t>+1</m:t>
                        </m:r>
                      </m:e>
                    </m:d>
                    <m:r>
                      <a:rPr lang="it-IT" sz="1200" b="0" i="1" smtClean="0">
                        <a:solidFill>
                          <a:srgbClr val="6E0918"/>
                        </a:solidFill>
                        <a:latin typeface="Cambria Math" panose="02040503050406030204" pitchFamily="18" charset="0"/>
                      </a:rPr>
                      <m:t>=</m:t>
                    </m:r>
                  </m:oMath>
                </a14:m>
                <a:r>
                  <a:rPr lang="it-IT" sz="1200" dirty="0">
                    <a:solidFill>
                      <a:srgbClr val="6E0918"/>
                    </a:solidFill>
                    <a:ea typeface="Cambria Math" panose="02040503050406030204" pitchFamily="18" charset="0"/>
                  </a:rPr>
                  <a:t> </a:t>
                </a:r>
                <a14:m>
                  <m:oMath xmlns:m="http://schemas.openxmlformats.org/officeDocument/2006/math">
                    <m:sSub>
                      <m:sSubPr>
                        <m:ctrlPr>
                          <a:rPr lang="it-IT" sz="1200" i="1">
                            <a:solidFill>
                              <a:srgbClr val="6E0918"/>
                            </a:solidFill>
                            <a:latin typeface="Cambria Math" panose="02040503050406030204" pitchFamily="18" charset="0"/>
                          </a:rPr>
                        </m:ctrlPr>
                      </m:sSubPr>
                      <m:e>
                        <m:r>
                          <a:rPr lang="it-IT" sz="1200" i="1">
                            <a:solidFill>
                              <a:srgbClr val="6E0918"/>
                            </a:solidFill>
                            <a:latin typeface="Cambria Math" panose="02040503050406030204" pitchFamily="18" charset="0"/>
                          </a:rPr>
                          <m:t>𝑣</m:t>
                        </m:r>
                      </m:e>
                      <m:sub>
                        <m:r>
                          <a:rPr lang="it-IT" sz="1200" i="1">
                            <a:solidFill>
                              <a:srgbClr val="6E0918"/>
                            </a:solidFill>
                            <a:latin typeface="Cambria Math" panose="02040503050406030204" pitchFamily="18" charset="0"/>
                          </a:rPr>
                          <m:t>𝑖</m:t>
                        </m:r>
                      </m:sub>
                    </m:sSub>
                    <m:d>
                      <m:dPr>
                        <m:ctrlPr>
                          <a:rPr lang="it-IT" sz="1200" i="1">
                            <a:solidFill>
                              <a:srgbClr val="6E0918"/>
                            </a:solidFill>
                            <a:latin typeface="Cambria Math" panose="02040503050406030204" pitchFamily="18" charset="0"/>
                          </a:rPr>
                        </m:ctrlPr>
                      </m:dPr>
                      <m:e>
                        <m:r>
                          <a:rPr lang="it-IT" sz="1200" i="1">
                            <a:solidFill>
                              <a:srgbClr val="6E0918"/>
                            </a:solidFill>
                            <a:latin typeface="Cambria Math" panose="02040503050406030204" pitchFamily="18" charset="0"/>
                          </a:rPr>
                          <m:t>𝑡</m:t>
                        </m:r>
                        <m:r>
                          <a:rPr lang="it-IT" sz="1200" i="1">
                            <a:solidFill>
                              <a:srgbClr val="6E0918"/>
                            </a:solidFill>
                            <a:latin typeface="Cambria Math" panose="02040503050406030204" pitchFamily="18" charset="0"/>
                          </a:rPr>
                          <m:t>,0</m:t>
                        </m:r>
                      </m:e>
                    </m:d>
                    <m:r>
                      <a:rPr lang="it-IT" sz="1200" i="1">
                        <a:solidFill>
                          <a:srgbClr val="6E0918"/>
                        </a:solidFill>
                        <a:latin typeface="Cambria Math" panose="02040503050406030204" pitchFamily="18" charset="0"/>
                      </a:rPr>
                      <m:t> </m:t>
                    </m:r>
                    <m:r>
                      <a:rPr lang="it-IT" sz="1200" b="0" i="1" smtClean="0">
                        <a:solidFill>
                          <a:srgbClr val="6E0918"/>
                        </a:solidFill>
                        <a:latin typeface="Cambria Math" panose="02040503050406030204" pitchFamily="18" charset="0"/>
                        <a:ea typeface="Cambria Math" panose="02040503050406030204" pitchFamily="18" charset="0"/>
                      </a:rPr>
                      <m:t>−</m:t>
                    </m:r>
                    <m:f>
                      <m:fPr>
                        <m:ctrlPr>
                          <a:rPr lang="it-IT" sz="1200" i="1">
                            <a:solidFill>
                              <a:srgbClr val="6E0918"/>
                            </a:solidFill>
                            <a:latin typeface="Cambria Math" panose="02040503050406030204" pitchFamily="18" charset="0"/>
                            <a:ea typeface="Cambria Math" panose="02040503050406030204" pitchFamily="18" charset="0"/>
                          </a:rPr>
                        </m:ctrlPr>
                      </m:fPr>
                      <m:num>
                        <m:r>
                          <a:rPr lang="it-IT" sz="1200" b="0" i="1" smtClean="0">
                            <a:solidFill>
                              <a:srgbClr val="6E0918"/>
                            </a:solidFill>
                            <a:latin typeface="Cambria Math" panose="02040503050406030204" pitchFamily="18" charset="0"/>
                            <a:ea typeface="Cambria Math" panose="02040503050406030204" pitchFamily="18" charset="0"/>
                          </a:rPr>
                          <m:t>𝑔</m:t>
                        </m:r>
                        <m:r>
                          <a:rPr lang="it-IT" sz="1200" b="0" i="1">
                            <a:solidFill>
                              <a:srgbClr val="6E0918"/>
                            </a:solidFill>
                            <a:latin typeface="Cambria Math" panose="02040503050406030204" pitchFamily="18" charset="0"/>
                            <a:ea typeface="Cambria Math" panose="02040503050406030204" pitchFamily="18" charset="0"/>
                          </a:rPr>
                          <m:t>𝜅</m:t>
                        </m:r>
                      </m:num>
                      <m:den>
                        <m:r>
                          <a:rPr lang="it-IT" sz="1200" b="0" i="1">
                            <a:solidFill>
                              <a:srgbClr val="6E0918"/>
                            </a:solidFill>
                            <a:latin typeface="Cambria Math" panose="02040503050406030204" pitchFamily="18" charset="0"/>
                            <a:ea typeface="Cambria Math" panose="02040503050406030204" pitchFamily="18" charset="0"/>
                          </a:rPr>
                          <m:t>1+</m:t>
                        </m:r>
                        <m:r>
                          <a:rPr lang="it-IT" sz="1200" b="0" i="1">
                            <a:solidFill>
                              <a:srgbClr val="6E0918"/>
                            </a:solidFill>
                            <a:latin typeface="Cambria Math" panose="02040503050406030204" pitchFamily="18" charset="0"/>
                            <a:ea typeface="Cambria Math" panose="02040503050406030204" pitchFamily="18" charset="0"/>
                          </a:rPr>
                          <m:t>𝑔</m:t>
                        </m:r>
                        <m:r>
                          <a:rPr lang="it-IT" sz="1200" b="0" i="1">
                            <a:solidFill>
                              <a:srgbClr val="6E0918"/>
                            </a:solidFill>
                            <a:latin typeface="Cambria Math" panose="02040503050406030204" pitchFamily="18" charset="0"/>
                            <a:ea typeface="Cambria Math" panose="02040503050406030204" pitchFamily="18" charset="0"/>
                          </a:rPr>
                          <m:t>𝜅</m:t>
                        </m:r>
                        <m:r>
                          <a:rPr lang="it-IT" sz="1200" b="0" i="1">
                            <a:solidFill>
                              <a:srgbClr val="6E0918"/>
                            </a:solidFill>
                            <a:latin typeface="Cambria Math" panose="02040503050406030204" pitchFamily="18" charset="0"/>
                            <a:ea typeface="Cambria Math" panose="02040503050406030204" pitchFamily="18" charset="0"/>
                          </a:rPr>
                          <m:t>|</m:t>
                        </m:r>
                        <m:sSub>
                          <m:sSubPr>
                            <m:ctrlPr>
                              <a:rPr lang="it-IT" sz="1200" i="1">
                                <a:solidFill>
                                  <a:srgbClr val="6E0918"/>
                                </a:solidFill>
                                <a:latin typeface="Cambria Math" panose="02040503050406030204" pitchFamily="18" charset="0"/>
                                <a:ea typeface="Cambria Math" panose="02040503050406030204" pitchFamily="18" charset="0"/>
                              </a:rPr>
                            </m:ctrlPr>
                          </m:sSubPr>
                          <m:e>
                            <m:r>
                              <a:rPr lang="it-IT" sz="1200" b="0" i="1">
                                <a:solidFill>
                                  <a:srgbClr val="6E0918"/>
                                </a:solidFill>
                                <a:latin typeface="Cambria Math" panose="02040503050406030204" pitchFamily="18" charset="0"/>
                                <a:ea typeface="Cambria Math" panose="02040503050406030204" pitchFamily="18" charset="0"/>
                              </a:rPr>
                              <m:t>𝑁</m:t>
                            </m:r>
                          </m:e>
                          <m:sub>
                            <m:r>
                              <a:rPr lang="it-IT" sz="1200" b="0" i="1">
                                <a:solidFill>
                                  <a:srgbClr val="6E0918"/>
                                </a:solidFill>
                                <a:latin typeface="Cambria Math" panose="02040503050406030204" pitchFamily="18" charset="0"/>
                                <a:ea typeface="Cambria Math" panose="02040503050406030204" pitchFamily="18" charset="0"/>
                              </a:rPr>
                              <m:t>𝑖</m:t>
                            </m:r>
                          </m:sub>
                        </m:sSub>
                        <m:r>
                          <a:rPr lang="it-IT" sz="1200" b="0" i="1">
                            <a:solidFill>
                              <a:srgbClr val="6E0918"/>
                            </a:solidFill>
                            <a:latin typeface="Cambria Math" panose="02040503050406030204" pitchFamily="18" charset="0"/>
                            <a:ea typeface="Cambria Math" panose="02040503050406030204" pitchFamily="18" charset="0"/>
                          </a:rPr>
                          <m:t>|</m:t>
                        </m:r>
                      </m:den>
                    </m:f>
                    <m:nary>
                      <m:naryPr>
                        <m:chr m:val="∑"/>
                        <m:limLoc m:val="subSup"/>
                        <m:supHide m:val="on"/>
                        <m:ctrlPr>
                          <a:rPr lang="it-IT" sz="1200" i="1" smtClean="0">
                            <a:solidFill>
                              <a:srgbClr val="6E0918"/>
                            </a:solidFill>
                            <a:latin typeface="Cambria Math" panose="02040503050406030204" pitchFamily="18" charset="0"/>
                            <a:ea typeface="Cambria Math" panose="02040503050406030204" pitchFamily="18" charset="0"/>
                          </a:rPr>
                        </m:ctrlPr>
                      </m:naryPr>
                      <m:sub>
                        <m:r>
                          <m:rPr>
                            <m:brk m:alnAt="9"/>
                          </m:rPr>
                          <a:rPr lang="it-IT" sz="1200" b="0" i="1">
                            <a:solidFill>
                              <a:srgbClr val="6E0918"/>
                            </a:solidFill>
                            <a:latin typeface="Cambria Math" panose="02040503050406030204" pitchFamily="18" charset="0"/>
                            <a:ea typeface="Cambria Math" panose="02040503050406030204" pitchFamily="18" charset="0"/>
                          </a:rPr>
                          <m:t>𝑗</m:t>
                        </m:r>
                        <m:r>
                          <a:rPr lang="it-IT" sz="1200" b="0" i="1">
                            <a:solidFill>
                              <a:srgbClr val="6E0918"/>
                            </a:solidFill>
                            <a:latin typeface="Cambria Math" panose="02040503050406030204" pitchFamily="18" charset="0"/>
                            <a:ea typeface="Cambria Math" panose="02040503050406030204" pitchFamily="18" charset="0"/>
                          </a:rPr>
                          <m:t>∈</m:t>
                        </m:r>
                        <m:sSub>
                          <m:sSubPr>
                            <m:ctrlPr>
                              <a:rPr lang="it-IT" sz="1200" i="1">
                                <a:solidFill>
                                  <a:srgbClr val="6E0918"/>
                                </a:solidFill>
                                <a:latin typeface="Cambria Math" panose="02040503050406030204" pitchFamily="18" charset="0"/>
                                <a:ea typeface="Cambria Math" panose="02040503050406030204" pitchFamily="18" charset="0"/>
                              </a:rPr>
                            </m:ctrlPr>
                          </m:sSubPr>
                          <m:e>
                            <m:r>
                              <a:rPr lang="it-IT" sz="1200" b="0" i="1">
                                <a:solidFill>
                                  <a:srgbClr val="6E0918"/>
                                </a:solidFill>
                                <a:latin typeface="Cambria Math" panose="02040503050406030204" pitchFamily="18" charset="0"/>
                                <a:ea typeface="Cambria Math" panose="02040503050406030204" pitchFamily="18" charset="0"/>
                              </a:rPr>
                              <m:t>𝑁</m:t>
                            </m:r>
                          </m:e>
                          <m:sub>
                            <m:r>
                              <a:rPr lang="it-IT" sz="1200" b="0" i="1">
                                <a:solidFill>
                                  <a:srgbClr val="6E0918"/>
                                </a:solidFill>
                                <a:latin typeface="Cambria Math" panose="02040503050406030204" pitchFamily="18" charset="0"/>
                                <a:ea typeface="Cambria Math" panose="02040503050406030204" pitchFamily="18" charset="0"/>
                              </a:rPr>
                              <m:t>𝑖</m:t>
                            </m:r>
                          </m:sub>
                        </m:sSub>
                      </m:sub>
                      <m:sup/>
                      <m:e>
                        <m:sSub>
                          <m:sSubPr>
                            <m:ctrlPr>
                              <a:rPr lang="it-IT" sz="1200" i="1">
                                <a:solidFill>
                                  <a:srgbClr val="6E0918"/>
                                </a:solidFill>
                                <a:latin typeface="Cambria Math" panose="02040503050406030204" pitchFamily="18" charset="0"/>
                                <a:ea typeface="Cambria Math" panose="02040503050406030204" pitchFamily="18" charset="0"/>
                              </a:rPr>
                            </m:ctrlPr>
                          </m:sSubPr>
                          <m:e>
                            <m:r>
                              <a:rPr lang="it-IT" sz="1200" b="0" i="1" smtClean="0">
                                <a:solidFill>
                                  <a:srgbClr val="6E0918"/>
                                </a:solidFill>
                                <a:latin typeface="Cambria Math" panose="02040503050406030204" pitchFamily="18" charset="0"/>
                                <a:ea typeface="Cambria Math" panose="02040503050406030204" pitchFamily="18" charset="0"/>
                              </a:rPr>
                              <m:t>𝑣</m:t>
                            </m:r>
                          </m:e>
                          <m:sub>
                            <m:r>
                              <a:rPr lang="it-IT" sz="1200" i="1">
                                <a:solidFill>
                                  <a:srgbClr val="6E0918"/>
                                </a:solidFill>
                                <a:latin typeface="Cambria Math" panose="02040503050406030204" pitchFamily="18" charset="0"/>
                                <a:ea typeface="Cambria Math" panose="02040503050406030204" pitchFamily="18" charset="0"/>
                              </a:rPr>
                              <m:t>𝑗</m:t>
                            </m:r>
                          </m:sub>
                        </m:sSub>
                        <m:d>
                          <m:dPr>
                            <m:ctrlPr>
                              <a:rPr lang="it-IT" sz="1200" i="1">
                                <a:solidFill>
                                  <a:srgbClr val="6E0918"/>
                                </a:solidFill>
                                <a:latin typeface="Cambria Math" panose="02040503050406030204" pitchFamily="18" charset="0"/>
                                <a:ea typeface="Cambria Math" panose="02040503050406030204" pitchFamily="18" charset="0"/>
                              </a:rPr>
                            </m:ctrlPr>
                          </m:dPr>
                          <m:e>
                            <m:r>
                              <a:rPr lang="it-IT" sz="1200" i="1">
                                <a:solidFill>
                                  <a:srgbClr val="6E0918"/>
                                </a:solidFill>
                                <a:latin typeface="Cambria Math" panose="02040503050406030204" pitchFamily="18" charset="0"/>
                                <a:ea typeface="Cambria Math" panose="02040503050406030204" pitchFamily="18" charset="0"/>
                              </a:rPr>
                              <m:t>𝑡</m:t>
                            </m:r>
                            <m:r>
                              <a:rPr lang="it-IT" sz="1200" b="0" i="1" smtClean="0">
                                <a:solidFill>
                                  <a:srgbClr val="6E0918"/>
                                </a:solidFill>
                                <a:latin typeface="Cambria Math" panose="02040503050406030204" pitchFamily="18" charset="0"/>
                                <a:ea typeface="Cambria Math" panose="02040503050406030204" pitchFamily="18" charset="0"/>
                              </a:rPr>
                              <m:t>,</m:t>
                            </m:r>
                            <m:r>
                              <a:rPr lang="it-IT" sz="1200" b="0" i="1" smtClean="0">
                                <a:solidFill>
                                  <a:srgbClr val="6E0918"/>
                                </a:solidFill>
                                <a:latin typeface="Cambria Math" panose="02040503050406030204" pitchFamily="18" charset="0"/>
                                <a:ea typeface="Cambria Math" panose="02040503050406030204" pitchFamily="18" charset="0"/>
                              </a:rPr>
                              <m:t>h</m:t>
                            </m:r>
                          </m:e>
                        </m:d>
                      </m:e>
                    </m:nary>
                  </m:oMath>
                </a14:m>
                <a:endParaRPr lang="en-GB" sz="1200" dirty="0">
                  <a:solidFill>
                    <a:schemeClr val="accent1"/>
                  </a:solidFill>
                  <a:latin typeface="Raleway" pitchFamily="2" charset="77"/>
                </a:endParaRPr>
              </a:p>
            </p:txBody>
          </p:sp>
        </mc:Choice>
        <mc:Fallback xmlns="">
          <p:sp>
            <p:nvSpPr>
              <p:cNvPr id="5" name="CasellaDiTesto 4">
                <a:extLst>
                  <a:ext uri="{FF2B5EF4-FFF2-40B4-BE49-F238E27FC236}">
                    <a16:creationId xmlns:a16="http://schemas.microsoft.com/office/drawing/2014/main" id="{84A24764-94F8-D588-4120-AC26B6B4E405}"/>
                  </a:ext>
                </a:extLst>
              </p:cNvPr>
              <p:cNvSpPr txBox="1">
                <a:spLocks noRot="1" noChangeAspect="1" noMove="1" noResize="1" noEditPoints="1" noAdjustHandles="1" noChangeArrowheads="1" noChangeShapeType="1" noTextEdit="1"/>
              </p:cNvSpPr>
              <p:nvPr/>
            </p:nvSpPr>
            <p:spPr>
              <a:xfrm>
                <a:off x="1423532" y="3774715"/>
                <a:ext cx="6732739" cy="625108"/>
              </a:xfrm>
              <a:prstGeom prst="rect">
                <a:avLst/>
              </a:prstGeom>
              <a:blipFill>
                <a:blip r:embed="rId5"/>
                <a:stretch>
                  <a:fillRect l="-188" b="-60000"/>
                </a:stretch>
              </a:blipFill>
            </p:spPr>
            <p:txBody>
              <a:bodyPr/>
              <a:lstStyle/>
              <a:p>
                <a:r>
                  <a:rPr lang="en-GB">
                    <a:noFill/>
                  </a:rPr>
                  <a:t> </a:t>
                </a:r>
              </a:p>
            </p:txBody>
          </p:sp>
        </mc:Fallback>
      </mc:AlternateContent>
      <p:sp>
        <p:nvSpPr>
          <p:cNvPr id="6" name="Google Shape;119;p11">
            <a:extLst>
              <a:ext uri="{FF2B5EF4-FFF2-40B4-BE49-F238E27FC236}">
                <a16:creationId xmlns:a16="http://schemas.microsoft.com/office/drawing/2014/main" id="{0B161508-0EA2-389A-FC1B-1CA50AE7079A}"/>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p11">
            <a:extLst>
              <a:ext uri="{FF2B5EF4-FFF2-40B4-BE49-F238E27FC236}">
                <a16:creationId xmlns:a16="http://schemas.microsoft.com/office/drawing/2014/main" id="{53C58969-9A71-ED5E-E7CC-166ED8B72671}"/>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2;p11">
            <a:extLst>
              <a:ext uri="{FF2B5EF4-FFF2-40B4-BE49-F238E27FC236}">
                <a16:creationId xmlns:a16="http://schemas.microsoft.com/office/drawing/2014/main" id="{BB25526A-7C6D-D14E-D89D-BF4D37FA7DD6}"/>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p11">
            <a:extLst>
              <a:ext uri="{FF2B5EF4-FFF2-40B4-BE49-F238E27FC236}">
                <a16:creationId xmlns:a16="http://schemas.microsoft.com/office/drawing/2014/main" id="{B3BB1A38-803A-744A-0385-886728A35ED8}"/>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6E0918"/>
                </a:solidFill>
                <a:latin typeface="Raleway" pitchFamily="2" charset="77"/>
                <a:ea typeface="Catamaran"/>
                <a:cs typeface="Catamaran"/>
                <a:sym typeface="Catamaran"/>
              </a:rPr>
              <a:t>Control estimation</a:t>
            </a:r>
            <a:endParaRPr sz="1800" b="1" u="sng" dirty="0">
              <a:solidFill>
                <a:srgbClr val="6E0918"/>
              </a:solidFill>
              <a:latin typeface="Raleway" pitchFamily="2" charset="77"/>
              <a:ea typeface="Catamaran"/>
              <a:cs typeface="Catamaran"/>
              <a:sym typeface="Catamaran"/>
            </a:endParaRPr>
          </a:p>
        </p:txBody>
      </p:sp>
      <p:sp>
        <p:nvSpPr>
          <p:cNvPr id="10" name="Google Shape;118;p11">
            <a:extLst>
              <a:ext uri="{FF2B5EF4-FFF2-40B4-BE49-F238E27FC236}">
                <a16:creationId xmlns:a16="http://schemas.microsoft.com/office/drawing/2014/main" id="{E76FFA6F-B10B-5B87-D29C-C580AC27BF53}"/>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Results</a:t>
            </a:r>
            <a:endParaRPr sz="1800" dirty="0">
              <a:solidFill>
                <a:srgbClr val="66757C"/>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317888578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12187</TotalTime>
  <Words>2178</Words>
  <Application>Microsoft Macintosh PowerPoint</Application>
  <PresentationFormat>Presentazione su schermo (16:9)</PresentationFormat>
  <Paragraphs>213</Paragraphs>
  <Slides>18</Slides>
  <Notes>17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Catamaran</vt:lpstr>
      <vt:lpstr>Arial</vt:lpstr>
      <vt:lpstr>Raleway</vt:lpstr>
      <vt:lpstr>Cambria Math</vt:lpstr>
      <vt:lpstr>Streamline</vt:lpstr>
      <vt:lpstr>A New Distributed Protocol for Consensus of Discrete-Time Systems</vt:lpstr>
      <vt:lpstr>Table of contents</vt:lpstr>
      <vt:lpstr>Introduction</vt:lpstr>
      <vt:lpstr>Problem statement</vt:lpstr>
      <vt:lpstr>Problem statement</vt:lpstr>
      <vt:lpstr>Proposed centralized protocol</vt:lpstr>
      <vt:lpstr>Proposed centralized protocol</vt:lpstr>
      <vt:lpstr>Eigenvalues plots</vt:lpstr>
      <vt:lpstr>Distributed implementation</vt:lpstr>
      <vt:lpstr>Distributed implementation</vt:lpstr>
      <vt:lpstr>Simulation Results</vt:lpstr>
      <vt:lpstr>Simulation Results</vt:lpstr>
      <vt:lpstr>Conclusions and future work</vt:lpstr>
      <vt:lpstr>Thank you for the attention!</vt:lpstr>
      <vt:lpstr>Simulations and Results </vt:lpstr>
      <vt:lpstr>Slide example 2</vt:lpstr>
      <vt:lpstr>Presentazione standard di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Stefano Felli</cp:lastModifiedBy>
  <cp:revision>19</cp:revision>
  <dcterms:modified xsi:type="dcterms:W3CDTF">2024-07-03T07:46:10Z</dcterms:modified>
</cp:coreProperties>
</file>