
<file path=[Content_Types].xml><?xml version="1.0" encoding="utf-8"?>
<Types xmlns="http://schemas.openxmlformats.org/package/2006/content-types">
  <Default Extension="fntdata" ContentType="application/x-fontdata"/>
  <Default Extension="jpg" ContentType="image/pn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2" r:id="rId1"/>
  </p:sldMasterIdLst>
  <p:notesMasterIdLst>
    <p:notesMasterId r:id="rId16"/>
  </p:notesMasterIdLst>
  <p:sldIdLst>
    <p:sldId id="256" r:id="rId2"/>
    <p:sldId id="257" r:id="rId3"/>
    <p:sldId id="258" r:id="rId4"/>
    <p:sldId id="267" r:id="rId5"/>
    <p:sldId id="271" r:id="rId6"/>
    <p:sldId id="272" r:id="rId7"/>
    <p:sldId id="268" r:id="rId8"/>
    <p:sldId id="274" r:id="rId9"/>
    <p:sldId id="273" r:id="rId10"/>
    <p:sldId id="276" r:id="rId11"/>
    <p:sldId id="280" r:id="rId12"/>
    <p:sldId id="278" r:id="rId13"/>
    <p:sldId id="281" r:id="rId14"/>
    <p:sldId id="263" r:id="rId15"/>
  </p:sldIdLst>
  <p:sldSz cx="9144000" cy="5143500" type="screen16x9"/>
  <p:notesSz cx="6858000" cy="9144000"/>
  <p:embeddedFontLst>
    <p:embeddedFont>
      <p:font typeface="Cambria Math" panose="02040503050406030204" pitchFamily="18" charset="0"/>
      <p:regular r:id="rId17"/>
    </p:embeddedFont>
    <p:embeddedFont>
      <p:font typeface="Catamaran" pitchFamily="2" charset="77"/>
      <p:regular r:id="rId18"/>
      <p:bold r:id="rId18"/>
      <p:italic r:id="rId18"/>
    </p:embeddedFont>
    <p:embeddedFont>
      <p:font typeface="Raleway" pitchFamily="2" charset="77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6778"/>
    <a:srgbClr val="6E0918"/>
    <a:srgbClr val="66757C"/>
    <a:srgbClr val="18F06C"/>
    <a:srgbClr val="F7A6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98"/>
    <p:restoredTop sz="95270"/>
  </p:normalViewPr>
  <p:slideViewPr>
    <p:cSldViewPr snapToGrid="0">
      <p:cViewPr varScale="1">
        <p:scale>
          <a:sx n="203" d="100"/>
          <a:sy n="203" d="100"/>
        </p:scale>
        <p:origin x="1192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69727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374077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4432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95670f63ae_0_3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95670f63ae_0_3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2df644b60b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12df644b60b_0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224544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232963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6640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902574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647078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12ade092b4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12ade092b4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0178421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lt2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ctrTitle"/>
          </p:nvPr>
        </p:nvSpPr>
        <p:spPr>
          <a:xfrm>
            <a:off x="729627" y="1100108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Font typeface="Catamaran"/>
              <a:buNone/>
              <a:defRPr sz="4200">
                <a:solidFill>
                  <a:schemeClr val="dk2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200"/>
              <a:buNone/>
              <a:defRPr sz="4200">
                <a:solidFill>
                  <a:schemeClr val="dk2"/>
                </a:solidFill>
              </a:defRPr>
            </a:lvl9pPr>
          </a:lstStyle>
          <a:p>
            <a:endParaRPr dirty="0"/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Catamaran"/>
              <a:buNone/>
              <a:defRPr sz="1600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pic>
        <p:nvPicPr>
          <p:cNvPr id="14" name="Google Shape;14;p2"/>
          <p:cNvPicPr preferRelativeResize="0"/>
          <p:nvPr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52"/>
            <a:ext cx="2884575" cy="2690199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2"/>
          <p:cNvSpPr/>
          <p:nvPr/>
        </p:nvSpPr>
        <p:spPr>
          <a:xfrm>
            <a:off x="830400" y="977558"/>
            <a:ext cx="548700" cy="882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2"/>
          <p:cNvSpPr/>
          <p:nvPr/>
        </p:nvSpPr>
        <p:spPr>
          <a:xfrm>
            <a:off x="1379100" y="977558"/>
            <a:ext cx="548700" cy="882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TITLE_1">
    <p:bg>
      <p:bgPr>
        <a:solidFill>
          <a:schemeClr val="lt2"/>
        </a:solid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20" name="Google Shape;20;p3"/>
          <p:cNvSpPr txBox="1"/>
          <p:nvPr/>
        </p:nvSpPr>
        <p:spPr>
          <a:xfrm>
            <a:off x="3477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1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1" name="Google Shape;21;p3"/>
          <p:cNvSpPr txBox="1"/>
          <p:nvPr/>
        </p:nvSpPr>
        <p:spPr>
          <a:xfrm>
            <a:off x="3477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3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2" name="Google Shape;22;p3"/>
          <p:cNvSpPr txBox="1"/>
          <p:nvPr/>
        </p:nvSpPr>
        <p:spPr>
          <a:xfrm>
            <a:off x="4167025" y="198330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2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3" name="Google Shape;23;p3"/>
          <p:cNvSpPr txBox="1"/>
          <p:nvPr/>
        </p:nvSpPr>
        <p:spPr>
          <a:xfrm>
            <a:off x="4167025" y="2937794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4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4" name="Google Shape;24;p3"/>
          <p:cNvSpPr/>
          <p:nvPr/>
        </p:nvSpPr>
        <p:spPr>
          <a:xfrm>
            <a:off x="14143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5" name="Google Shape;25;p3"/>
          <p:cNvSpPr/>
          <p:nvPr/>
        </p:nvSpPr>
        <p:spPr>
          <a:xfrm>
            <a:off x="14143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6" name="Google Shape;26;p3"/>
          <p:cNvSpPr/>
          <p:nvPr/>
        </p:nvSpPr>
        <p:spPr>
          <a:xfrm>
            <a:off x="5233600" y="198332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7" name="Google Shape;27;p3"/>
          <p:cNvSpPr/>
          <p:nvPr/>
        </p:nvSpPr>
        <p:spPr>
          <a:xfrm>
            <a:off x="5233600" y="2937820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9" name="Google Shape;29;p3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0" name="Google Shape;30;p3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2" name="Google Shape;32;p3"/>
          <p:cNvSpPr txBox="1"/>
          <p:nvPr/>
        </p:nvSpPr>
        <p:spPr>
          <a:xfrm>
            <a:off x="3477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5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3" name="Google Shape;33;p3"/>
          <p:cNvSpPr txBox="1"/>
          <p:nvPr/>
        </p:nvSpPr>
        <p:spPr>
          <a:xfrm>
            <a:off x="4167025" y="3875250"/>
            <a:ext cx="9237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sz="4800">
                <a:latin typeface="Raleway"/>
                <a:ea typeface="Raleway"/>
                <a:cs typeface="Raleway"/>
                <a:sym typeface="Raleway"/>
              </a:rPr>
              <a:t>6</a:t>
            </a:r>
            <a:endParaRPr sz="480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4" name="Google Shape;34;p3"/>
          <p:cNvSpPr/>
          <p:nvPr/>
        </p:nvSpPr>
        <p:spPr>
          <a:xfrm>
            <a:off x="14143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35" name="Google Shape;35;p3"/>
          <p:cNvSpPr/>
          <p:nvPr/>
        </p:nvSpPr>
        <p:spPr>
          <a:xfrm>
            <a:off x="5233600" y="3875277"/>
            <a:ext cx="26525" cy="841231"/>
          </a:xfrm>
          <a:custGeom>
            <a:avLst/>
            <a:gdLst/>
            <a:ahLst/>
            <a:cxnLst/>
            <a:rect l="l" t="t" r="r" b="b"/>
            <a:pathLst>
              <a:path w="1061" h="31989" extrusionOk="0">
                <a:moveTo>
                  <a:pt x="0" y="0"/>
                </a:moveTo>
                <a:lnTo>
                  <a:pt x="0" y="31989"/>
                </a:lnTo>
                <a:lnTo>
                  <a:pt x="1060" y="31989"/>
                </a:lnTo>
                <a:lnTo>
                  <a:pt x="1060" y="0"/>
                </a:lnTo>
                <a:close/>
              </a:path>
            </a:pathLst>
          </a:cu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pic>
        <p:nvPicPr>
          <p:cNvPr id="2" name="Google Shape;14;p2">
            <a:extLst>
              <a:ext uri="{FF2B5EF4-FFF2-40B4-BE49-F238E27FC236}">
                <a16:creationId xmlns:a16="http://schemas.microsoft.com/office/drawing/2014/main" id="{8DF275D6-F78A-56B8-63A2-54F349093927}"/>
              </a:ext>
            </a:extLst>
          </p:cNvPr>
          <p:cNvPicPr preferRelativeResize="0"/>
          <p:nvPr userDrawn="1"/>
        </p:nvPicPr>
        <p:blipFill>
          <a:blip r:embed="rId2">
            <a:alphaModFix amt="25000"/>
          </a:blip>
          <a:stretch>
            <a:fillRect/>
          </a:stretch>
        </p:blipFill>
        <p:spPr>
          <a:xfrm>
            <a:off x="6259425" y="2453252"/>
            <a:ext cx="2884575" cy="2690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600"/>
              <a:buNone/>
              <a:defRPr sz="26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727650" y="1622025"/>
            <a:ext cx="7688700" cy="226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>
            <a:endParaRPr dirty="0"/>
          </a:p>
        </p:txBody>
      </p:sp>
      <p:sp>
        <p:nvSpPr>
          <p:cNvPr id="40" name="Google Shape;40;p4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0" y="4129750"/>
            <a:ext cx="1327200" cy="1013700"/>
          </a:xfrm>
          <a:prstGeom prst="rtTriangle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2" name="Google Shape;42;p4"/>
          <p:cNvPicPr preferRelativeResize="0"/>
          <p:nvPr/>
        </p:nvPicPr>
        <p:blipFill rotWithShape="1">
          <a:blip r:embed="rId2">
            <a:alphaModFix/>
          </a:blip>
          <a:srcRect l="7088" t="14912" r="9620" b="16523"/>
          <a:stretch/>
        </p:blipFill>
        <p:spPr>
          <a:xfrm>
            <a:off x="99550" y="4626400"/>
            <a:ext cx="505675" cy="48780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/>
          <p:nvPr/>
        </p:nvSpPr>
        <p:spPr>
          <a:xfrm rot="10800000" flipH="1">
            <a:off x="828588" y="734362"/>
            <a:ext cx="372900" cy="45900"/>
          </a:xfrm>
          <a:prstGeom prst="rect">
            <a:avLst/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4"/>
          <p:cNvSpPr/>
          <p:nvPr/>
        </p:nvSpPr>
        <p:spPr>
          <a:xfrm rot="10800000" flipH="1">
            <a:off x="1201463" y="734362"/>
            <a:ext cx="372900" cy="45900"/>
          </a:xfrm>
          <a:prstGeom prst="rect">
            <a:avLst/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45;p4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900"/>
              <a:buNone/>
              <a:defRPr sz="900"/>
            </a:lvl1pPr>
            <a:lvl2pPr lvl="1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1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treamline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Font typeface="Catamaran"/>
              <a:buNone/>
              <a:defRPr sz="2800" b="1">
                <a:latin typeface="Catamaran"/>
                <a:ea typeface="Catamaran"/>
                <a:cs typeface="Catamaran"/>
                <a:sym typeface="Catamaran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Font typeface="Raleway"/>
              <a:buNone/>
              <a:defRPr sz="28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Catamaran"/>
              <a:buChar char="●"/>
              <a:defRPr sz="13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lvl="1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lvl="2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lvl="3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lvl="4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lvl="5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lvl="6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●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lvl="7" indent="-29845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Catamaran"/>
              <a:buChar char="○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lvl="8" indent="-29845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1"/>
              </a:buClr>
              <a:buSzPts val="1100"/>
              <a:buFont typeface="Catamaran"/>
              <a:buChar char="■"/>
              <a:defRPr sz="11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‹N›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016/j.ejcon.2023.10083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26.pn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10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tefanoF00/CAMS_distributed_protocol.git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8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Relationship Id="rId6" Type="http://schemas.openxmlformats.org/officeDocument/2006/relationships/slide" Target="slide7.xml"/><Relationship Id="rId5" Type="http://schemas.openxmlformats.org/officeDocument/2006/relationships/image" Target="../media/image10.png"/><Relationship Id="rId4" Type="http://schemas.openxmlformats.org/officeDocument/2006/relationships/slide" Target="slide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6"/>
          <p:cNvSpPr txBox="1">
            <a:spLocks noGrp="1"/>
          </p:cNvSpPr>
          <p:nvPr>
            <p:ph type="ctrTitle"/>
          </p:nvPr>
        </p:nvSpPr>
        <p:spPr>
          <a:xfrm>
            <a:off x="727950" y="1089943"/>
            <a:ext cx="7688100" cy="166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3200" dirty="0">
                <a:latin typeface="Raleway" pitchFamily="2" charset="77"/>
              </a:rPr>
              <a:t>A New Distributed </a:t>
            </a:r>
            <a:r>
              <a:rPr lang="en-GB" sz="3200" dirty="0">
                <a:latin typeface="Raleway" pitchFamily="2" charset="77"/>
              </a:rPr>
              <a:t>Protocol</a:t>
            </a:r>
            <a:r>
              <a:rPr lang="it-IT" sz="3200" dirty="0">
                <a:latin typeface="Raleway" pitchFamily="2" charset="77"/>
              </a:rPr>
              <a:t> for Consensus of Discrete-Time Systems</a:t>
            </a:r>
            <a:endParaRPr sz="3200" dirty="0">
              <a:latin typeface="Raleway" pitchFamily="2" charset="77"/>
            </a:endParaRPr>
          </a:p>
        </p:txBody>
      </p:sp>
      <p:sp>
        <p:nvSpPr>
          <p:cNvPr id="64" name="Google Shape;64;p6"/>
          <p:cNvSpPr txBox="1">
            <a:spLocks noGrp="1"/>
          </p:cNvSpPr>
          <p:nvPr>
            <p:ph type="subTitle" idx="1"/>
          </p:nvPr>
        </p:nvSpPr>
        <p:spPr>
          <a:xfrm>
            <a:off x="729450" y="4164937"/>
            <a:ext cx="7688100" cy="82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Felli Stefano - 1896877 </a:t>
            </a:r>
            <a:endParaRPr dirty="0">
              <a:latin typeface="Raleway" pitchFamily="2" charset="77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dirty="0">
                <a:latin typeface="Raleway" pitchFamily="2" charset="77"/>
              </a:rPr>
              <a:t>Control of Autonomous Multi-Agent System – Multi-Robot Systems Module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Sapienza University of Rome</a:t>
            </a:r>
            <a:endParaRPr dirty="0">
              <a:latin typeface="Raleway" pitchFamily="2" charset="77"/>
            </a:endParaRPr>
          </a:p>
        </p:txBody>
      </p:sp>
      <p:sp>
        <p:nvSpPr>
          <p:cNvPr id="2" name="Google Shape;64;p6">
            <a:extLst>
              <a:ext uri="{FF2B5EF4-FFF2-40B4-BE49-F238E27FC236}">
                <a16:creationId xmlns:a16="http://schemas.microsoft.com/office/drawing/2014/main" id="{3C5BEB38-7981-F064-416F-8C6C06C8C511}"/>
              </a:ext>
            </a:extLst>
          </p:cNvPr>
          <p:cNvSpPr txBox="1">
            <a:spLocks/>
          </p:cNvSpPr>
          <p:nvPr/>
        </p:nvSpPr>
        <p:spPr>
          <a:xfrm>
            <a:off x="571175" y="2161050"/>
            <a:ext cx="7688100" cy="821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Catamaran"/>
              <a:buNone/>
              <a:defRPr sz="1600" b="0" i="0" u="none" strike="noStrike" cap="none">
                <a:solidFill>
                  <a:schemeClr val="accent1"/>
                </a:solidFill>
                <a:latin typeface="Catamaran"/>
                <a:ea typeface="Catamaran"/>
                <a:cs typeface="Catamaran"/>
                <a:sym typeface="Catamaran"/>
              </a:defRPr>
            </a:lvl9pPr>
          </a:lstStyle>
          <a:p>
            <a:r>
              <a:rPr lang="it-IT" dirty="0">
                <a:latin typeface="Raleway" pitchFamily="2" charset="77"/>
              </a:rPr>
              <a:t>Filippo Cacace, Mattia Mattioni, Salvatore Monaco, Dorothée Normand-Cyrot</a:t>
            </a:r>
          </a:p>
          <a:p>
            <a:r>
              <a:rPr lang="it-IT" dirty="0">
                <a:latin typeface="Raleway" pitchFamily="2" charset="77"/>
              </a:rPr>
              <a:t>European Journal of Control, 2023</a:t>
            </a:r>
          </a:p>
          <a:p>
            <a:r>
              <a:rPr lang="it-IT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https://doi.org/10.1016/j.ejcon.2023.100833</a:t>
            </a:r>
            <a:endParaRPr lang="it-IT" dirty="0">
              <a:solidFill>
                <a:srgbClr val="6E0918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Distributed implementation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49" y="1492265"/>
                <a:ext cx="7688701" cy="32575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lnSpc>
                    <a:spcPct val="15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Vector estimation: </a:t>
                </a:r>
                <a14:m>
                  <m:oMath xmlns:m="http://schemas.openxmlformats.org/officeDocument/2006/math"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nary>
                      <m:naryPr>
                        <m:chr m:val="∑"/>
                        <m:limLoc m:val="subSup"/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  <m:e>
                        <m:sSup>
                          <m:sSupPr>
                            <m:ctrlP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600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𝐿𝑥</m:t>
                        </m:r>
                        <m:d>
                          <m:dPr>
                            <m:ctrlP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e>
                    </m:nary>
                  </m:oMath>
                </a14:m>
                <a:r>
                  <a:rPr lang="en-GB" sz="1500" dirty="0">
                    <a:latin typeface="Raleway" pitchFamily="2" charset="77"/>
                  </a:rPr>
                  <a:t>, where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 is Schur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Dynamics: </a:t>
                </a:r>
                <a14:m>
                  <m:oMath xmlns:m="http://schemas.openxmlformats.org/officeDocument/2006/math">
                    <m:r>
                      <a:rPr lang="it-IT" sz="15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𝐭</m:t>
                        </m:r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1500" b="1" i="0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500" b="1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l-GR" sz="1500" b="1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𝚵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𝜸</m:t>
                        </m:r>
                      </m:e>
                    </m:d>
                    <m:r>
                      <a:rPr lang="it-IT" sz="15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 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nary>
                      <m:naryPr>
                        <m:chr m:val="∑"/>
                        <m:limLoc m:val="subSup"/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sup>
                      <m:e>
                        <m:sSup>
                          <m:sSup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nary>
                  </m:oMath>
                </a14:m>
                <a:r>
                  <a:rPr lang="en-GB" sz="1500" dirty="0">
                    <a:latin typeface="Raleway" pitchFamily="2" charset="77"/>
                  </a:rPr>
                  <a:t> 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𝑠𝑡</m:t>
                        </m:r>
                      </m:sup>
                    </m:sSup>
                  </m:oMath>
                </a14:m>
                <a:r>
                  <a:rPr lang="en-GB" sz="1500" dirty="0">
                    <a:latin typeface="Raleway" pitchFamily="2" charset="77"/>
                  </a:rPr>
                  <a:t> result: 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→∞</m:t>
                    </m:r>
                  </m:oMath>
                </a14:m>
                <a:r>
                  <a:rPr lang="en-GB" sz="1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5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en-GB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5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nary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=(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sSup>
                      <m:sSupPr>
                        <m:ctrlP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GB" sz="15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  <m:d>
                      <m:dPr>
                        <m:begChr m:val="{"/>
                        <m:endChr m:val=""/>
                        <m:ctrlPr>
                          <a:rPr lang="en-GB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GB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  <m:r>
                              <a:rPr lang="it-IT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;</m:t>
                            </m:r>
                          </m:e>
                          <m:e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Ξ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,∞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𝐼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  <m:r>
                              <a:rPr lang="it-IT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  <m:r>
                              <m:rPr>
                                <m:nor/>
                              </m:rPr>
                              <a:rPr lang="it-IT" dirty="0">
                                <a:latin typeface="Raleway" pitchFamily="2" charset="77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it-IT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m:rPr>
                                <m:sty m:val="p"/>
                              </m:rPr>
                              <a:rPr lang="el-G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Θ</m:t>
                            </m:r>
                            <m:d>
                              <m:dPr>
                                <m:ctrlP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it-IT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𝜅</m:t>
                                </m:r>
                              </m:e>
                            </m:d>
                          </m:e>
                        </m:eqArr>
                      </m:e>
                    </m:d>
                  </m:oMath>
                </a14:m>
                <a:endParaRPr lang="en-GB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𝑛𝑑</m:t>
                        </m:r>
                      </m:sup>
                    </m:sSup>
                  </m:oMath>
                </a14:m>
                <a:r>
                  <a:rPr lang="en-GB" sz="1400" dirty="0">
                    <a:latin typeface="Raleway" pitchFamily="2" charset="77"/>
                  </a:rPr>
                  <a:t> result: 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→0</m:t>
                    </m:r>
                  </m:oMath>
                </a14:m>
                <a:r>
                  <a:rPr lang="en-GB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4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h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𝐺</m:t>
                            </m:r>
                          </m:e>
                          <m:sup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p>
                        </m:sSup>
                      </m:e>
                    </m:nary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GB" sz="14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4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400" dirty="0">
                    <a:latin typeface="Raleway" pitchFamily="2" charset="77"/>
                  </a:rPr>
                  <a:t>By induction: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Ξ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d>
                      <m:dPr>
                        <m:ctrlP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𝐼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d>
                          <m:dPr>
                            <m:ctrlP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</m:den>
                    </m:f>
                    <m:sSup>
                      <m:sSupPr>
                        <m:ctrlP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𝐺</m:t>
                        </m:r>
                      </m:e>
                      <m:sup>
                        <m:r>
                          <a:rPr lang="it-IT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</m:t>
                        </m:r>
                      </m:sup>
                    </m:sSup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𝐺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</m:oMath>
                </a14:m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GB" sz="14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</m:e>
                      <m:sup>
                        <m:r>
                          <a:rPr lang="it-IT" sz="1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𝑟𝑑</m:t>
                        </m:r>
                      </m:sup>
                    </m:sSup>
                  </m:oMath>
                </a14:m>
                <a:r>
                  <a:rPr lang="en-GB" sz="1400" dirty="0">
                    <a:latin typeface="Raleway" pitchFamily="2" charset="77"/>
                  </a:rPr>
                  <a:t> result: </a:t>
                </a:r>
                <a14:m>
                  <m:oMath xmlns:m="http://schemas.openxmlformats.org/officeDocument/2006/math">
                    <m:r>
                      <a:rPr lang="it-IT" sz="14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  <m:r>
                      <a:rPr lang="en-GB" sz="14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4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400" i="1">
                        <a:latin typeface="Cambria Math" panose="02040503050406030204" pitchFamily="18" charset="0"/>
                      </a:rPr>
                      <m:t>𝑉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4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400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it-IT" sz="1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en-GB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5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500" dirty="0">
                  <a:latin typeface="Raleway" pitchFamily="2" charset="77"/>
                </a:endParaRPr>
              </a:p>
            </p:txBody>
          </p:sp>
        </mc:Choice>
        <mc:Fallback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49" y="1492265"/>
                <a:ext cx="7688701" cy="3257585"/>
              </a:xfrm>
              <a:prstGeom prst="rect">
                <a:avLst/>
              </a:prstGeom>
              <a:blipFill>
                <a:blip r:embed="rId3"/>
                <a:stretch>
                  <a:fillRect t="-700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10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6" name="Google Shape;119;p11">
            <a:extLst>
              <a:ext uri="{FF2B5EF4-FFF2-40B4-BE49-F238E27FC236}">
                <a16:creationId xmlns:a16="http://schemas.microsoft.com/office/drawing/2014/main" id="{0B161508-0EA2-389A-FC1B-1CA50AE7079A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0;p11">
            <a:extLst>
              <a:ext uri="{FF2B5EF4-FFF2-40B4-BE49-F238E27FC236}">
                <a16:creationId xmlns:a16="http://schemas.microsoft.com/office/drawing/2014/main" id="{53C58969-9A71-ED5E-E7CC-166ED8B72671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11">
            <a:extLst>
              <a:ext uri="{FF2B5EF4-FFF2-40B4-BE49-F238E27FC236}">
                <a16:creationId xmlns:a16="http://schemas.microsoft.com/office/drawing/2014/main" id="{BB25526A-7C6D-D14E-D89D-BF4D37FA7DD6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4;p11">
            <a:extLst>
              <a:ext uri="{FF2B5EF4-FFF2-40B4-BE49-F238E27FC236}">
                <a16:creationId xmlns:a16="http://schemas.microsoft.com/office/drawing/2014/main" id="{B3BB1A38-803A-744A-0385-886728A35ED8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Control estimation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;p11">
            <a:extLst>
              <a:ext uri="{FF2B5EF4-FFF2-40B4-BE49-F238E27FC236}">
                <a16:creationId xmlns:a16="http://schemas.microsoft.com/office/drawing/2014/main" id="{E76FFA6F-B10B-5B87-D29C-C580AC27BF53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Results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3580895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 descr="Immagine che contiene linea, Diagramma, testo, diagramma&#10;&#10;Descrizione generata automaticamente">
            <a:extLst>
              <a:ext uri="{FF2B5EF4-FFF2-40B4-BE49-F238E27FC236}">
                <a16:creationId xmlns:a16="http://schemas.microsoft.com/office/drawing/2014/main" id="{27811018-DEF7-0F47-2BBD-247C38338C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4096" y="1505406"/>
            <a:ext cx="4399472" cy="2639683"/>
          </a:xfrm>
          <a:prstGeom prst="rect">
            <a:avLst/>
          </a:prstGeom>
        </p:spPr>
      </p:pic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Simulation Results</a:t>
            </a:r>
            <a:endParaRPr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11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D2A2B31-850F-8B99-18D0-49810191D619}"/>
                  </a:ext>
                </a:extLst>
              </p:cNvPr>
              <p:cNvSpPr txBox="1"/>
              <p:nvPr/>
            </p:nvSpPr>
            <p:spPr>
              <a:xfrm>
                <a:off x="852357" y="4106056"/>
                <a:ext cx="4002800" cy="5224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6</a:t>
                </a:r>
                <a:r>
                  <a:rPr lang="it-IT" sz="1100" dirty="0">
                    <a:solidFill>
                      <a:srgbClr val="6E0918"/>
                    </a:solidFill>
                  </a:rPr>
                  <a:t>:</a:t>
                </a:r>
                <a:r>
                  <a:rPr lang="en-GB" sz="1100" dirty="0">
                    <a:solidFill>
                      <a:srgbClr val="6E0918"/>
                    </a:solidFill>
                  </a:rPr>
                  <a:t> </a:t>
                </a:r>
                <a:r>
                  <a:rPr lang="en-GB" sz="1100" dirty="0"/>
                  <a:t>Standard Algorithm, by varying</a:t>
                </a:r>
                <a:r>
                  <a:rPr lang="en-GB" sz="11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1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GB" sz="1100" dirty="0"/>
                  <a:t> Convergence is ensured for values up to </a:t>
                </a:r>
                <a14:m>
                  <m:oMath xmlns:m="http://schemas.openxmlformats.org/officeDocument/2006/math">
                    <m:r>
                      <a:rPr lang="en-GB" sz="11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GB" sz="1100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  <m:r>
                              <a:rPr lang="en-GB" sz="11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⁡</m:t>
                            </m:r>
                          </m:sub>
                        </m:sSub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f>
                      <m:fPr>
                        <m:ctrlP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1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GB" sz="11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3..8022</m:t>
                        </m:r>
                      </m:den>
                    </m:f>
                    <m:r>
                      <a:rPr lang="en-GB" sz="11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=0.263</m:t>
                    </m:r>
                  </m:oMath>
                </a14:m>
                <a:endParaRPr lang="en-GB" sz="1100" dirty="0"/>
              </a:p>
            </p:txBody>
          </p:sp>
        </mc:Choice>
        <mc:Fallback xmlns="">
          <p:sp>
            <p:nvSpPr>
              <p:cNvPr id="3" name="CasellaDiTesto 2">
                <a:extLst>
                  <a:ext uri="{FF2B5EF4-FFF2-40B4-BE49-F238E27FC236}">
                    <a16:creationId xmlns:a16="http://schemas.microsoft.com/office/drawing/2014/main" id="{4D2A2B31-850F-8B99-18D0-49810191D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2357" y="4106056"/>
                <a:ext cx="4002800" cy="522451"/>
              </a:xfrm>
              <a:prstGeom prst="rect">
                <a:avLst/>
              </a:prstGeom>
              <a:blipFill>
                <a:blip r:embed="rId5"/>
                <a:stretch>
                  <a:fillRect b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5536DD-C34C-E58D-247F-061544371685}"/>
                  </a:ext>
                </a:extLst>
              </p:cNvPr>
              <p:cNvSpPr txBox="1"/>
              <p:nvPr/>
            </p:nvSpPr>
            <p:spPr>
              <a:xfrm>
                <a:off x="5544000" y="4353431"/>
                <a:ext cx="2859994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5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en-GB" sz="1100" dirty="0"/>
                  <a:t>Strongly</a:t>
                </a:r>
                <a:r>
                  <a:rPr lang="it-IT" sz="1100" dirty="0"/>
                  <a:t> </a:t>
                </a:r>
                <a:r>
                  <a:rPr lang="en-GB" sz="1100" dirty="0"/>
                  <a:t>connected</a:t>
                </a:r>
                <a:r>
                  <a:rPr lang="it-IT" sz="1100" dirty="0"/>
                  <a:t> </a:t>
                </a:r>
                <a:r>
                  <a:rPr lang="en-GB" sz="1100" dirty="0"/>
                  <a:t>di-graph</a:t>
                </a:r>
                <a:r>
                  <a:rPr lang="it-IT" sz="1100" dirty="0"/>
                  <a:t> with 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it-IT" sz="1100" dirty="0"/>
                  <a:t> agents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1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3.8001+0.12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it-IT" sz="1100" dirty="0"/>
                  <a:t> </a:t>
                </a: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D75536DD-C34C-E58D-247F-0615443716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000" y="4353431"/>
                <a:ext cx="2859994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magine 6" descr="Immagine che contiene cerchio, linea, Simmetria, arte&#10;&#10;Descrizione generata automaticamente">
            <a:extLst>
              <a:ext uri="{FF2B5EF4-FFF2-40B4-BE49-F238E27FC236}">
                <a16:creationId xmlns:a16="http://schemas.microsoft.com/office/drawing/2014/main" id="{1A80672B-3D9E-6D8B-2AC0-76DFE8EACAB3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4379" t="2235" r="3983" b="4014"/>
          <a:stretch/>
        </p:blipFill>
        <p:spPr>
          <a:xfrm>
            <a:off x="5544000" y="528601"/>
            <a:ext cx="2546132" cy="1953609"/>
          </a:xfrm>
          <a:prstGeom prst="rect">
            <a:avLst/>
          </a:prstGeom>
        </p:spPr>
      </p:pic>
      <p:pic>
        <p:nvPicPr>
          <p:cNvPr id="11" name="Immagine 10" descr="Immagine che contiene testo, diagramma, linea, numero&#10;&#10;Descrizione generata automaticamente">
            <a:extLst>
              <a:ext uri="{FF2B5EF4-FFF2-40B4-BE49-F238E27FC236}">
                <a16:creationId xmlns:a16="http://schemas.microsoft.com/office/drawing/2014/main" id="{FFB4D4A1-EF0A-0B82-5D88-7EE15976B8F8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2885" t="8853" r="5973"/>
          <a:stretch/>
        </p:blipFill>
        <p:spPr>
          <a:xfrm>
            <a:off x="5261197" y="2540302"/>
            <a:ext cx="3030446" cy="1818347"/>
          </a:xfrm>
          <a:prstGeom prst="rect">
            <a:avLst/>
          </a:prstGeom>
        </p:spPr>
      </p:pic>
      <p:sp>
        <p:nvSpPr>
          <p:cNvPr id="13" name="Ovale 12">
            <a:extLst>
              <a:ext uri="{FF2B5EF4-FFF2-40B4-BE49-F238E27FC236}">
                <a16:creationId xmlns:a16="http://schemas.microsoft.com/office/drawing/2014/main" id="{C91A9F51-D815-2013-CDB5-61A495ED297C}"/>
              </a:ext>
            </a:extLst>
          </p:cNvPr>
          <p:cNvSpPr/>
          <p:nvPr/>
        </p:nvSpPr>
        <p:spPr>
          <a:xfrm>
            <a:off x="3995612" y="2540302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71819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Simulation Results</a:t>
            </a:r>
            <a:endParaRPr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12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p:pic>
        <p:nvPicPr>
          <p:cNvPr id="14" name="Immagine 13" descr="Immagine che contiene linea, diagramma, Diagramma, testo&#10;&#10;Descrizione generata automaticamente">
            <a:extLst>
              <a:ext uri="{FF2B5EF4-FFF2-40B4-BE49-F238E27FC236}">
                <a16:creationId xmlns:a16="http://schemas.microsoft.com/office/drawing/2014/main" id="{7443D047-2C17-F12B-21BE-53540052BE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718" y="1601836"/>
            <a:ext cx="4557386" cy="2734431"/>
          </a:xfrm>
          <a:prstGeom prst="rect">
            <a:avLst/>
          </a:prstGeom>
        </p:spPr>
      </p:pic>
      <p:pic>
        <p:nvPicPr>
          <p:cNvPr id="16" name="Immagine 15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D088C501-3217-0988-1F62-FED293D5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95902" y="807233"/>
            <a:ext cx="3921149" cy="352903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/>
              <p:nvPr/>
            </p:nvSpPr>
            <p:spPr>
              <a:xfrm>
                <a:off x="1317907" y="4355907"/>
                <a:ext cx="3055686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8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Distributed Algorithm by varying parameter </a:t>
                </a:r>
                <a14:m>
                  <m:oMath xmlns:m="http://schemas.openxmlformats.org/officeDocument/2006/math">
                    <m:r>
                      <a:rPr lang="en-GB" sz="105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sz="1050" dirty="0"/>
                  <a:t>, with fixed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05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en-GB" sz="1050" dirty="0"/>
                  <a:t> and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GB" sz="105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sz="1050" dirty="0"/>
                  <a:t> </a:t>
                </a:r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7907" y="4355907"/>
                <a:ext cx="3055686" cy="415498"/>
              </a:xfrm>
              <a:prstGeom prst="rect">
                <a:avLst/>
              </a:prstGeom>
              <a:blipFill>
                <a:blip r:embed="rId6"/>
                <a:stretch>
                  <a:fillRect b="-909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/>
              <p:nvPr/>
            </p:nvSpPr>
            <p:spPr>
              <a:xfrm>
                <a:off x="5861677" y="4348213"/>
                <a:ext cx="2674625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7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it-IT" sz="1100" dirty="0" err="1"/>
                  <a:t>Centralized</a:t>
                </a:r>
                <a:r>
                  <a:rPr lang="it-IT" sz="1100" dirty="0"/>
                  <a:t> </a:t>
                </a:r>
                <a:r>
                  <a:rPr lang="it-IT" sz="1100" dirty="0" err="1"/>
                  <a:t>Algorithm</a:t>
                </a:r>
                <a:r>
                  <a:rPr lang="it-IT" sz="1100" dirty="0"/>
                  <a:t> by </a:t>
                </a:r>
                <a:r>
                  <a:rPr lang="it-IT" sz="1100" dirty="0" err="1"/>
                  <a:t>varying</a:t>
                </a:r>
                <a:r>
                  <a:rPr lang="it-IT" sz="1100" dirty="0"/>
                  <a:t> </a:t>
                </a:r>
                <a:r>
                  <a:rPr lang="it-IT" sz="1100" dirty="0" err="1"/>
                  <a:t>parameter</a:t>
                </a:r>
                <a:r>
                  <a:rPr lang="it-IT" sz="1100" dirty="0"/>
                  <a:t> </a:t>
                </a:r>
                <a14:m>
                  <m:oMath xmlns:m="http://schemas.openxmlformats.org/officeDocument/2006/math"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-IT" sz="1100" dirty="0"/>
                  <a:t>, with fixed </a:t>
                </a:r>
                <a14:m>
                  <m:oMath xmlns:m="http://schemas.openxmlformats.org/officeDocument/2006/math">
                    <m:r>
                      <a:rPr lang="it-IT" sz="11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i="1">
                        <a:latin typeface="Cambria Math" panose="02040503050406030204" pitchFamily="18" charset="0"/>
                      </a:rPr>
                      <m:t>=20</m:t>
                    </m:r>
                  </m:oMath>
                </a14:m>
                <a:r>
                  <a:rPr lang="it-IT" sz="1100" dirty="0"/>
                  <a:t> </a:t>
                </a:r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1677" y="4348213"/>
                <a:ext cx="2674625" cy="430887"/>
              </a:xfrm>
              <a:prstGeom prst="rect">
                <a:avLst/>
              </a:prstGeom>
              <a:blipFill>
                <a:blip r:embed="rId7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e 34">
            <a:extLst>
              <a:ext uri="{FF2B5EF4-FFF2-40B4-BE49-F238E27FC236}">
                <a16:creationId xmlns:a16="http://schemas.microsoft.com/office/drawing/2014/main" id="{7EE17D32-F45F-77ED-B0DD-74DACD99D503}"/>
              </a:ext>
            </a:extLst>
          </p:cNvPr>
          <p:cNvSpPr/>
          <p:nvPr/>
        </p:nvSpPr>
        <p:spPr>
          <a:xfrm>
            <a:off x="8118000" y="17172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e 35">
            <a:extLst>
              <a:ext uri="{FF2B5EF4-FFF2-40B4-BE49-F238E27FC236}">
                <a16:creationId xmlns:a16="http://schemas.microsoft.com/office/drawing/2014/main" id="{755EB811-46AD-7BB9-3735-1F330AD690E4}"/>
              </a:ext>
            </a:extLst>
          </p:cNvPr>
          <p:cNvSpPr/>
          <p:nvPr/>
        </p:nvSpPr>
        <p:spPr>
          <a:xfrm>
            <a:off x="2288589" y="4015049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e 36">
            <a:extLst>
              <a:ext uri="{FF2B5EF4-FFF2-40B4-BE49-F238E27FC236}">
                <a16:creationId xmlns:a16="http://schemas.microsoft.com/office/drawing/2014/main" id="{E07B619F-856F-1C96-1F6C-9FF5EBB1FD0D}"/>
              </a:ext>
            </a:extLst>
          </p:cNvPr>
          <p:cNvSpPr/>
          <p:nvPr/>
        </p:nvSpPr>
        <p:spPr>
          <a:xfrm>
            <a:off x="3523340" y="26892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vale 37">
            <a:extLst>
              <a:ext uri="{FF2B5EF4-FFF2-40B4-BE49-F238E27FC236}">
                <a16:creationId xmlns:a16="http://schemas.microsoft.com/office/drawing/2014/main" id="{39C0C4B4-1393-1931-C87B-4023B2AC1295}"/>
              </a:ext>
            </a:extLst>
          </p:cNvPr>
          <p:cNvSpPr/>
          <p:nvPr/>
        </p:nvSpPr>
        <p:spPr>
          <a:xfrm>
            <a:off x="6624000" y="4032000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Ovale 38">
            <a:extLst>
              <a:ext uri="{FF2B5EF4-FFF2-40B4-BE49-F238E27FC236}">
                <a16:creationId xmlns:a16="http://schemas.microsoft.com/office/drawing/2014/main" id="{39101A6C-7C33-9590-05E1-22BD7DE25EB0}"/>
              </a:ext>
            </a:extLst>
          </p:cNvPr>
          <p:cNvSpPr/>
          <p:nvPr/>
        </p:nvSpPr>
        <p:spPr>
          <a:xfrm>
            <a:off x="7650000" y="2894128"/>
            <a:ext cx="236823" cy="236823"/>
          </a:xfrm>
          <a:prstGeom prst="ellipse">
            <a:avLst/>
          </a:prstGeom>
          <a:noFill/>
          <a:ln>
            <a:solidFill>
              <a:srgbClr val="6E0918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00881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1" name="Google Shape;81;p8"/>
              <p:cNvSpPr txBox="1">
                <a:spLocks noGrp="1"/>
              </p:cNvSpPr>
              <p:nvPr>
                <p:ph type="title"/>
              </p:nvPr>
            </p:nvSpPr>
            <p:spPr>
              <a:xfrm>
                <a:off x="727650" y="818437"/>
                <a:ext cx="7688700" cy="535200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it" dirty="0">
                    <a:latin typeface="Raleway" pitchFamily="2" charset="77"/>
                  </a:rPr>
                  <a:t>Simulation Results - Bigger </a:t>
                </a:r>
                <a14:m>
                  <m:oMath xmlns:m="http://schemas.openxmlformats.org/officeDocument/2006/math">
                    <m:r>
                      <a:rPr lang="it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</m:oMath>
                </a14:m>
                <a:endParaRPr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81" name="Google Shape;81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727650" y="818437"/>
                <a:ext cx="7688700" cy="535200"/>
              </a:xfrm>
              <a:prstGeom prst="rect">
                <a:avLst/>
              </a:prstGeom>
              <a:blipFill>
                <a:blip r:embed="rId3"/>
                <a:stretch>
                  <a:fillRect l="-1485" b="-325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13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12" name="Immagine 11">
            <a:extLst>
              <a:ext uri="{FF2B5EF4-FFF2-40B4-BE49-F238E27FC236}">
                <a16:creationId xmlns:a16="http://schemas.microsoft.com/office/drawing/2014/main" id="{F49B70C8-F72F-7A60-45DF-1477FBC4ACBE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596" r="3121"/>
          <a:stretch/>
        </p:blipFill>
        <p:spPr>
          <a:xfrm>
            <a:off x="0" y="4133461"/>
            <a:ext cx="1317906" cy="10099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/>
              <p:nvPr/>
            </p:nvSpPr>
            <p:spPr>
              <a:xfrm>
                <a:off x="6176670" y="3351893"/>
                <a:ext cx="2908332" cy="57708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11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Distributed Algorithm for a di-graph with 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050" dirty="0"/>
                  <a:t> agents</a:t>
                </a:r>
                <a:r>
                  <a:rPr lang="it-IT" sz="1050"/>
                  <a:t>, </a:t>
                </a:r>
                <a:r>
                  <a:rPr lang="en-GB" sz="1050" dirty="0"/>
                  <a:t>showing also </a:t>
                </a:r>
                <a:r>
                  <a:rPr lang="it-IT" sz="1050" dirty="0"/>
                  <a:t>performances with </a:t>
                </a:r>
                <a14:m>
                  <m:oMath xmlns:m="http://schemas.openxmlformats.org/officeDocument/2006/math">
                    <m:r>
                      <a:rPr lang="en-GB" sz="105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sz="105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endParaRPr lang="en-GB" sz="1050" dirty="0"/>
              </a:p>
            </p:txBody>
          </p:sp>
        </mc:Choice>
        <mc:Fallback xmlns="">
          <p:sp>
            <p:nvSpPr>
              <p:cNvPr id="18" name="CasellaDiTesto 17">
                <a:extLst>
                  <a:ext uri="{FF2B5EF4-FFF2-40B4-BE49-F238E27FC236}">
                    <a16:creationId xmlns:a16="http://schemas.microsoft.com/office/drawing/2014/main" id="{DFC33AAD-EBD5-B6B0-DF18-F89427381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76670" y="3351893"/>
                <a:ext cx="2908332" cy="577081"/>
              </a:xfrm>
              <a:prstGeom prst="rect">
                <a:avLst/>
              </a:prstGeom>
              <a:blipFill>
                <a:blip r:embed="rId5"/>
                <a:stretch>
                  <a:fillRect b="-434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/>
              <p:nvPr/>
            </p:nvSpPr>
            <p:spPr>
              <a:xfrm>
                <a:off x="73779" y="3424991"/>
                <a:ext cx="2914329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</a:rPr>
                  <a:t>Fig. 9</a:t>
                </a:r>
                <a:r>
                  <a:rPr lang="it-IT" sz="1100" dirty="0">
                    <a:solidFill>
                      <a:srgbClr val="6E0918"/>
                    </a:solidFill>
                  </a:rPr>
                  <a:t>: </a:t>
                </a:r>
                <a:r>
                  <a:rPr lang="it-IT" sz="1100" dirty="0"/>
                  <a:t>Standard </a:t>
                </a:r>
                <a:r>
                  <a:rPr lang="en-GB" sz="1100" dirty="0"/>
                  <a:t>Algorithm for a di-graph </a:t>
                </a:r>
                <a:r>
                  <a:rPr lang="it-IT" sz="1100" dirty="0"/>
                  <a:t>with </a:t>
                </a:r>
                <a14:m>
                  <m:oMath xmlns:m="http://schemas.openxmlformats.org/officeDocument/2006/math">
                    <m:r>
                      <a:rPr lang="it-IT" sz="11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10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100" dirty="0"/>
                  <a:t> agents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1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1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100" b="0" i="1" smtClean="0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=3.843+0</m:t>
                    </m:r>
                    <m:r>
                      <a:rPr lang="it-IT" sz="11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20" name="CasellaDiTesto 19">
                <a:extLst>
                  <a:ext uri="{FF2B5EF4-FFF2-40B4-BE49-F238E27FC236}">
                    <a16:creationId xmlns:a16="http://schemas.microsoft.com/office/drawing/2014/main" id="{02F5D594-B0C2-301C-8D88-D1DD3C30E5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79" y="3424991"/>
                <a:ext cx="2914329" cy="430887"/>
              </a:xfrm>
              <a:prstGeom prst="rect">
                <a:avLst/>
              </a:prstGeom>
              <a:blipFill>
                <a:blip r:embed="rId6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8C3EB181-5192-62F4-7FFD-9C03353D08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023114" y="1492428"/>
            <a:ext cx="3061888" cy="1837133"/>
          </a:xfrm>
          <a:prstGeom prst="rect">
            <a:avLst/>
          </a:prstGeom>
        </p:spPr>
      </p:pic>
      <p:pic>
        <p:nvPicPr>
          <p:cNvPr id="11" name="Immagine 10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2E5A786F-DA08-B174-7ABE-53B5F567E0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968789" y="1502977"/>
            <a:ext cx="3054325" cy="2748893"/>
          </a:xfrm>
          <a:prstGeom prst="rect">
            <a:avLst/>
          </a:prstGeom>
        </p:spPr>
      </p:pic>
      <p:pic>
        <p:nvPicPr>
          <p:cNvPr id="15" name="Immagine 14" descr="Immagine che contiene Diagramma, linea, testo, diagramma&#10;&#10;Descrizione generata automaticamente">
            <a:extLst>
              <a:ext uri="{FF2B5EF4-FFF2-40B4-BE49-F238E27FC236}">
                <a16:creationId xmlns:a16="http://schemas.microsoft.com/office/drawing/2014/main" id="{D9590EED-9448-665C-86EC-91FA56ECF85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0" y="1492429"/>
            <a:ext cx="3061889" cy="183713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A70D367-5403-8135-1D8C-3FAEEA70F7D1}"/>
                  </a:ext>
                </a:extLst>
              </p:cNvPr>
              <p:cNvSpPr txBox="1"/>
              <p:nvPr/>
            </p:nvSpPr>
            <p:spPr>
              <a:xfrm>
                <a:off x="3061889" y="4251870"/>
                <a:ext cx="2908332" cy="4154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050" b="1" dirty="0">
                    <a:solidFill>
                      <a:srgbClr val="6E0918"/>
                    </a:solidFill>
                  </a:rPr>
                  <a:t>Fig. 10</a:t>
                </a:r>
                <a:r>
                  <a:rPr lang="en-GB" sz="1050" dirty="0">
                    <a:solidFill>
                      <a:srgbClr val="6E0918"/>
                    </a:solidFill>
                  </a:rPr>
                  <a:t>: </a:t>
                </a:r>
                <a:r>
                  <a:rPr lang="en-GB" sz="1050" dirty="0"/>
                  <a:t>Centralized Algorithm for a di-graph with </a:t>
                </a:r>
                <a14:m>
                  <m:oMath xmlns:m="http://schemas.openxmlformats.org/officeDocument/2006/math">
                    <m:r>
                      <a:rPr lang="it-IT" sz="105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it-IT" sz="1050" i="1">
                        <a:latin typeface="Cambria Math" panose="02040503050406030204" pitchFamily="18" charset="0"/>
                      </a:rPr>
                      <m:t>=100</m:t>
                    </m:r>
                  </m:oMath>
                </a14:m>
                <a:r>
                  <a:rPr lang="it-IT" sz="1050" dirty="0"/>
                  <a:t> agents</a:t>
                </a:r>
                <a:endParaRPr lang="en-GB" sz="1050" dirty="0"/>
              </a:p>
            </p:txBody>
          </p:sp>
        </mc:Choice>
        <mc:Fallback xmlns="">
          <p:sp>
            <p:nvSpPr>
              <p:cNvPr id="21" name="CasellaDiTesto 20">
                <a:extLst>
                  <a:ext uri="{FF2B5EF4-FFF2-40B4-BE49-F238E27FC236}">
                    <a16:creationId xmlns:a16="http://schemas.microsoft.com/office/drawing/2014/main" id="{BA70D367-5403-8135-1D8C-3FAEEA70F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1889" y="4251870"/>
                <a:ext cx="2908332" cy="415498"/>
              </a:xfrm>
              <a:prstGeom prst="rect">
                <a:avLst/>
              </a:prstGeom>
              <a:blipFill>
                <a:blip r:embed="rId10"/>
                <a:stretch>
                  <a:fillRect b="-8824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7382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ctrTitle"/>
          </p:nvPr>
        </p:nvSpPr>
        <p:spPr>
          <a:xfrm>
            <a:off x="729450" y="1322450"/>
            <a:ext cx="7688100" cy="76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/>
              <a:t>Thank you for the attention!</a:t>
            </a:r>
            <a:endParaRPr dirty="0"/>
          </a:p>
        </p:txBody>
      </p:sp>
      <p:sp>
        <p:nvSpPr>
          <p:cNvPr id="2" name="CasellaDiTesto 1">
            <a:extLst>
              <a:ext uri="{FF2B5EF4-FFF2-40B4-BE49-F238E27FC236}">
                <a16:creationId xmlns:a16="http://schemas.microsoft.com/office/drawing/2014/main" id="{C87FE398-752D-4D12-5D00-6610DA30F0BC}"/>
              </a:ext>
            </a:extLst>
          </p:cNvPr>
          <p:cNvSpPr txBox="1"/>
          <p:nvPr/>
        </p:nvSpPr>
        <p:spPr>
          <a:xfrm>
            <a:off x="729450" y="2156604"/>
            <a:ext cx="5521063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latin typeface="Raleway" pitchFamily="2" charset="77"/>
              </a:rPr>
              <a:t>All My work and Simulations can be found on my GitHub Repo:</a:t>
            </a:r>
          </a:p>
          <a:p>
            <a:endParaRPr lang="en-GB" dirty="0">
              <a:latin typeface="Raleway" pitchFamily="2" charset="77"/>
            </a:endParaRPr>
          </a:p>
          <a:p>
            <a:r>
              <a:rPr lang="en-GB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en-GB" dirty="0" err="1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</a:t>
            </a:r>
            <a:r>
              <a:rPr lang="en-GB" dirty="0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/StefanoF00/</a:t>
            </a:r>
            <a:r>
              <a:rPr lang="en-GB" dirty="0" err="1">
                <a:solidFill>
                  <a:srgbClr val="6E0918"/>
                </a:solidFill>
                <a:latin typeface="Raleway" pitchFamily="2" charset="77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CAMS_distributed_protocol.git</a:t>
            </a:r>
            <a:endParaRPr lang="en-GB" dirty="0">
              <a:solidFill>
                <a:srgbClr val="6E0918"/>
              </a:solidFill>
              <a:latin typeface="Raleway" pitchFamily="2" charset="77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7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2</a:t>
            </a:fld>
            <a:endParaRPr/>
          </a:p>
        </p:txBody>
      </p:sp>
      <p:sp>
        <p:nvSpPr>
          <p:cNvPr id="70" name="Google Shape;70;p7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Table of contents</a:t>
            </a:r>
            <a:endParaRPr dirty="0">
              <a:latin typeface="Raleway" pitchFamily="2" charset="77"/>
            </a:endParaRPr>
          </a:p>
        </p:txBody>
      </p:sp>
      <p:sp>
        <p:nvSpPr>
          <p:cNvPr id="71" name="Google Shape;71;p7"/>
          <p:cNvSpPr txBox="1"/>
          <p:nvPr/>
        </p:nvSpPr>
        <p:spPr>
          <a:xfrm>
            <a:off x="15837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Introduction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2" name="Google Shape;72;p7"/>
          <p:cNvSpPr txBox="1"/>
          <p:nvPr/>
        </p:nvSpPr>
        <p:spPr>
          <a:xfrm>
            <a:off x="5403000" y="19833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Problem statement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3" name="Google Shape;73;p7"/>
          <p:cNvSpPr txBox="1"/>
          <p:nvPr/>
        </p:nvSpPr>
        <p:spPr>
          <a:xfrm>
            <a:off x="1583699" y="2937800"/>
            <a:ext cx="2391615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sz="1800" dirty="0">
                <a:latin typeface="Raleway"/>
                <a:ea typeface="Raleway"/>
                <a:cs typeface="Raleway"/>
                <a:sym typeface="Raleway"/>
              </a:rPr>
              <a:t>Proposed centralized protocol</a:t>
            </a:r>
          </a:p>
        </p:txBody>
      </p:sp>
      <p:sp>
        <p:nvSpPr>
          <p:cNvPr id="74" name="Google Shape;74;p7"/>
          <p:cNvSpPr txBox="1"/>
          <p:nvPr/>
        </p:nvSpPr>
        <p:spPr>
          <a:xfrm>
            <a:off x="5403000" y="293780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Distributed implementation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" name="Google Shape;75;p7"/>
          <p:cNvSpPr txBox="1"/>
          <p:nvPr/>
        </p:nvSpPr>
        <p:spPr>
          <a:xfrm>
            <a:off x="15837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Simulation results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6" name="Google Shape;76;p7"/>
          <p:cNvSpPr txBox="1"/>
          <p:nvPr/>
        </p:nvSpPr>
        <p:spPr>
          <a:xfrm>
            <a:off x="5403000" y="3875250"/>
            <a:ext cx="2141400" cy="8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latin typeface="Raleway"/>
                <a:ea typeface="Raleway"/>
                <a:cs typeface="Raleway"/>
                <a:sym typeface="Raleway"/>
              </a:rPr>
              <a:t>Conclusions and future works</a:t>
            </a:r>
            <a:endParaRPr sz="1800" dirty="0"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Introduction</a:t>
            </a:r>
            <a:endParaRPr dirty="0">
              <a:latin typeface="Raleway" pitchFamily="2" charset="77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4"/>
            <a:ext cx="6001141" cy="28569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dirty="0">
                <a:latin typeface="Raleway" pitchFamily="2" charset="77"/>
              </a:rPr>
              <a:t>Consensus protocol: drives the dynamics of multi-agent systems in an efficient and secure way to a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common behaviour</a:t>
            </a:r>
            <a:r>
              <a:rPr lang="it" sz="1600" dirty="0">
                <a:latin typeface="Raleway" pitchFamily="2" charset="77"/>
              </a:rPr>
              <a:t>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u="sng" dirty="0">
                <a:latin typeface="Raleway" pitchFamily="2" charset="77"/>
              </a:rPr>
              <a:t>Centralized</a:t>
            </a:r>
            <a:r>
              <a:rPr lang="it" sz="1600" dirty="0">
                <a:latin typeface="Raleway" pitchFamily="2" charset="77"/>
              </a:rPr>
              <a:t> protocol [Fig. 1]: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fast convergence </a:t>
            </a:r>
            <a:r>
              <a:rPr lang="it" sz="1600" dirty="0">
                <a:latin typeface="Raleway" pitchFamily="2" charset="77"/>
              </a:rPr>
              <a:t>for small systems.</a:t>
            </a:r>
          </a:p>
          <a:p>
            <a:pPr marL="285750" indent="-285750">
              <a:lnSpc>
                <a:spcPct val="100000"/>
              </a:lnSpc>
              <a:spcAft>
                <a:spcPts val="1600"/>
              </a:spcAft>
            </a:pPr>
            <a:r>
              <a:rPr lang="it" sz="1600" u="sng" dirty="0">
                <a:latin typeface="Raleway" pitchFamily="2" charset="77"/>
              </a:rPr>
              <a:t>Distributed</a:t>
            </a:r>
            <a:r>
              <a:rPr lang="it" sz="1600" dirty="0">
                <a:latin typeface="Raleway" pitchFamily="2" charset="77"/>
              </a:rPr>
              <a:t> protocol [Fig. 2]: </a:t>
            </a:r>
            <a:r>
              <a:rPr lang="it" sz="1600" dirty="0">
                <a:solidFill>
                  <a:srgbClr val="6E0918"/>
                </a:solidFill>
                <a:latin typeface="Raleway" pitchFamily="2" charset="77"/>
              </a:rPr>
              <a:t>more scalable </a:t>
            </a:r>
            <a:r>
              <a:rPr lang="it" sz="1600" dirty="0">
                <a:latin typeface="Raleway" pitchFamily="2" charset="77"/>
              </a:rPr>
              <a:t>for large networks.</a:t>
            </a:r>
          </a:p>
          <a:p>
            <a:pPr marL="0" indent="0">
              <a:spcAft>
                <a:spcPts val="1600"/>
              </a:spcAft>
              <a:buNone/>
            </a:pPr>
            <a:endParaRPr lang="it" sz="1600" dirty="0">
              <a:latin typeface="Raleway" pitchFamily="2" charset="77"/>
            </a:endParaRPr>
          </a:p>
          <a:p>
            <a:pPr marL="285750" indent="-285750">
              <a:spcAft>
                <a:spcPts val="1600"/>
              </a:spcAft>
            </a:pPr>
            <a:endParaRPr lang="it" sz="1600" dirty="0">
              <a:latin typeface="Raleway" pitchFamily="2" charset="77"/>
            </a:endParaRPr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3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pic>
        <p:nvPicPr>
          <p:cNvPr id="5" name="Immagine 4" descr="Immagine che contiene fuochi d'artificio&#10;&#10;Descrizione generata automaticamente">
            <a:extLst>
              <a:ext uri="{FF2B5EF4-FFF2-40B4-BE49-F238E27FC236}">
                <a16:creationId xmlns:a16="http://schemas.microsoft.com/office/drawing/2014/main" id="{68127429-4009-FF50-F89B-CDB5F7B3FE6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17109"/>
          <a:stretch/>
        </p:blipFill>
        <p:spPr>
          <a:xfrm rot="5400000">
            <a:off x="5568045" y="1452146"/>
            <a:ext cx="4427702" cy="2535909"/>
          </a:xfrm>
          <a:prstGeom prst="rect">
            <a:avLst/>
          </a:prstGeom>
        </p:spPr>
      </p:pic>
      <p:sp>
        <p:nvSpPr>
          <p:cNvPr id="14" name="Ovale 13">
            <a:extLst>
              <a:ext uri="{FF2B5EF4-FFF2-40B4-BE49-F238E27FC236}">
                <a16:creationId xmlns:a16="http://schemas.microsoft.com/office/drawing/2014/main" id="{D3C32787-3062-7B6D-08DF-870AC1C5D9A4}"/>
              </a:ext>
            </a:extLst>
          </p:cNvPr>
          <p:cNvSpPr/>
          <p:nvPr/>
        </p:nvSpPr>
        <p:spPr>
          <a:xfrm>
            <a:off x="7522229" y="1482451"/>
            <a:ext cx="172329" cy="172751"/>
          </a:xfrm>
          <a:prstGeom prst="ellipse">
            <a:avLst/>
          </a:prstGeom>
          <a:solidFill>
            <a:srgbClr val="F7A697"/>
          </a:solidFill>
          <a:ln w="12700">
            <a:solidFill>
              <a:srgbClr val="66757C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23" name="CasellaDiTesto 22">
            <a:extLst>
              <a:ext uri="{FF2B5EF4-FFF2-40B4-BE49-F238E27FC236}">
                <a16:creationId xmlns:a16="http://schemas.microsoft.com/office/drawing/2014/main" id="{65EF7FA9-C37E-2903-76E6-34936A852F76}"/>
              </a:ext>
            </a:extLst>
          </p:cNvPr>
          <p:cNvSpPr txBox="1"/>
          <p:nvPr/>
        </p:nvSpPr>
        <p:spPr>
          <a:xfrm>
            <a:off x="6800821" y="2215498"/>
            <a:ext cx="196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6E0918"/>
                </a:solidFill>
              </a:rPr>
              <a:t>Fig. 1</a:t>
            </a:r>
            <a:r>
              <a:rPr lang="it-IT" sz="1100" dirty="0">
                <a:solidFill>
                  <a:srgbClr val="6E0918"/>
                </a:solidFill>
              </a:rPr>
              <a:t>: </a:t>
            </a:r>
            <a:r>
              <a:rPr lang="it-IT" sz="1100" dirty="0"/>
              <a:t>Centralized protocol</a:t>
            </a:r>
          </a:p>
        </p:txBody>
      </p:sp>
      <p:sp>
        <p:nvSpPr>
          <p:cNvPr id="24" name="CasellaDiTesto 23">
            <a:extLst>
              <a:ext uri="{FF2B5EF4-FFF2-40B4-BE49-F238E27FC236}">
                <a16:creationId xmlns:a16="http://schemas.microsoft.com/office/drawing/2014/main" id="{D6D789B0-6047-6B53-3801-BCAE66FB5952}"/>
              </a:ext>
            </a:extLst>
          </p:cNvPr>
          <p:cNvSpPr txBox="1"/>
          <p:nvPr/>
        </p:nvSpPr>
        <p:spPr>
          <a:xfrm>
            <a:off x="6800821" y="4685040"/>
            <a:ext cx="196215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100" b="1" dirty="0">
                <a:solidFill>
                  <a:srgbClr val="6E0918"/>
                </a:solidFill>
              </a:rPr>
              <a:t>Fig. 2</a:t>
            </a:r>
            <a:r>
              <a:rPr lang="it-IT" sz="1100" dirty="0">
                <a:solidFill>
                  <a:srgbClr val="6E0918"/>
                </a:solidFill>
              </a:rPr>
              <a:t>:</a:t>
            </a:r>
            <a:r>
              <a:rPr lang="it-IT" sz="1100" dirty="0"/>
              <a:t> Distributed protocol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831031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Problem statement</a:t>
            </a:r>
            <a:endParaRPr dirty="0">
              <a:latin typeface="Raleway" pitchFamily="2" charset="77"/>
            </a:endParaRPr>
          </a:p>
        </p:txBody>
      </p:sp>
      <p:sp>
        <p:nvSpPr>
          <p:cNvPr id="82" name="Google Shape;82;p8"/>
          <p:cNvSpPr txBox="1">
            <a:spLocks noGrp="1"/>
          </p:cNvSpPr>
          <p:nvPr>
            <p:ph type="body" idx="1"/>
          </p:nvPr>
        </p:nvSpPr>
        <p:spPr>
          <a:xfrm>
            <a:off x="727650" y="1622024"/>
            <a:ext cx="7688700" cy="303623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1" indent="0">
              <a:spcAft>
                <a:spcPts val="1600"/>
              </a:spcAft>
              <a:buNone/>
            </a:pPr>
            <a:endParaRPr lang="it-IT" sz="1400" dirty="0"/>
          </a:p>
          <a:p>
            <a:pPr marL="285750" indent="-285750">
              <a:spcAft>
                <a:spcPts val="1600"/>
              </a:spcAft>
            </a:pPr>
            <a:endParaRPr sz="1600" dirty="0"/>
          </a:p>
        </p:txBody>
      </p:sp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4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/>
              <a:t>Multi-Robot Systems presentation</a:t>
            </a:r>
            <a:r>
              <a:rPr lang="it" sz="900" dirty="0"/>
              <a:t> – Felli Stefano</a:t>
            </a:r>
            <a:endParaRPr sz="9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Google Shape;82;p8">
                <a:extLst>
                  <a:ext uri="{FF2B5EF4-FFF2-40B4-BE49-F238E27FC236}">
                    <a16:creationId xmlns:a16="http://schemas.microsoft.com/office/drawing/2014/main" id="{7E68BD52-D18E-4E38-2F48-41E50A835F49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27649" y="1622024"/>
                <a:ext cx="8217346" cy="285698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>
                <a:defPPr marR="0" lvl="0" algn="l" rtl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</a:defPPr>
                <a:lvl1pPr marL="457200" marR="0" lvl="0" indent="-311150" algn="l" rtl="0">
                  <a:lnSpc>
                    <a:spcPct val="115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accent1"/>
                  </a:buClr>
                  <a:buSzPts val="1300"/>
                  <a:buFont typeface="Catamaran"/>
                  <a:buChar char="●"/>
                  <a:defRPr sz="13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1pPr>
                <a:lvl2pPr marL="914400" marR="0" lvl="1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2pPr>
                <a:lvl3pPr marL="1371600" marR="0" lvl="2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3pPr>
                <a:lvl4pPr marL="1828800" marR="0" lvl="3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4pPr>
                <a:lvl5pPr marL="2286000" marR="0" lvl="4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5pPr>
                <a:lvl6pPr marL="2743200" marR="0" lvl="5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6pPr>
                <a:lvl7pPr marL="3200400" marR="0" lvl="6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●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7pPr>
                <a:lvl8pPr marL="3657600" marR="0" lvl="7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0"/>
                  </a:spcAft>
                  <a:buClr>
                    <a:schemeClr val="accent1"/>
                  </a:buClr>
                  <a:buSzPts val="1100"/>
                  <a:buFont typeface="Catamaran"/>
                  <a:buChar char="○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8pPr>
                <a:lvl9pPr marL="4114800" marR="0" lvl="8" indent="-298450" algn="l" rtl="0">
                  <a:lnSpc>
                    <a:spcPct val="115000"/>
                  </a:lnSpc>
                  <a:spcBef>
                    <a:spcPts val="1600"/>
                  </a:spcBef>
                  <a:spcAft>
                    <a:spcPts val="1600"/>
                  </a:spcAft>
                  <a:buClr>
                    <a:schemeClr val="accent1"/>
                  </a:buClr>
                  <a:buSzPts val="1100"/>
                  <a:buFont typeface="Catamaran"/>
                  <a:buChar char="■"/>
                  <a:defRPr sz="1100" b="0" i="0" u="none" strike="noStrike" cap="none">
                    <a:solidFill>
                      <a:schemeClr val="accent1"/>
                    </a:solidFill>
                    <a:latin typeface="Catamaran"/>
                    <a:ea typeface="Catamaran"/>
                    <a:cs typeface="Catamaran"/>
                    <a:sym typeface="Catamaran"/>
                  </a:defRPr>
                </a:lvl9pPr>
              </a:lstStyle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N-agents system modeled as a graph </a:t>
                </a:r>
                <a14:m>
                  <m:oMath xmlns:m="http://schemas.openxmlformats.org/officeDocument/2006/math">
                    <m:r>
                      <a:rPr lang="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ℊ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ℰ</m:t>
                        </m:r>
                      </m:e>
                    </m:d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Each vertex i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𝒱</m:t>
                    </m:r>
                  </m:oMath>
                </a14:m>
                <a:r>
                  <a:rPr lang="it" sz="1600" dirty="0">
                    <a:latin typeface="Raleway" pitchFamily="2" charset="77"/>
                  </a:rPr>
                  <a:t> models an agent. Set of neighbors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𝒱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(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)∈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ℰ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D</a:t>
                </a:r>
                <a:r>
                  <a:rPr lang="it" sz="1600" dirty="0">
                    <a:latin typeface="Raleway" pitchFamily="2" charset="77"/>
                  </a:rPr>
                  <a:t>ynamics of agents: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it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</a:rPr>
                  <a:t>Standard local controls: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nary>
                      <m:naryPr>
                        <m:chr m:val="∑"/>
                        <m:supHide m:val="on"/>
                        <m:ctrlP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6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  <m:sub>
                            <m:r>
                              <a:rPr lang="it-IT" sz="16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6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6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</m:t>
                    </m:r>
                    <m:r>
                      <a:rPr lang="it-IT" sz="16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1600" dirty="0">
                    <a:latin typeface="Raleway" pitchFamily="2" charset="77"/>
                  </a:rPr>
                  <a:t>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Standard vector control: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600" i="1">
                        <a:latin typeface="Cambria Math" panose="02040503050406030204" pitchFamily="18" charset="0"/>
                      </a:rPr>
                      <m:t>= 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𝐿𝑥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</a:rPr>
                  <a:t>  </a:t>
                </a:r>
                <a:r>
                  <a:rPr lang="it" sz="1600" dirty="0">
                    <a:solidFill>
                      <a:srgbClr val="66757C"/>
                    </a:solidFill>
                    <a:latin typeface="Raleway" pitchFamily="2" charset="77"/>
                  </a:rPr>
                  <a:t>where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</m:sup>
                    </m:sSup>
                  </m:oMath>
                </a14:m>
                <a:r>
                  <a:rPr lang="it" sz="1600" dirty="0">
                    <a:solidFill>
                      <a:srgbClr val="66757C"/>
                    </a:solidFill>
                    <a:latin typeface="Raleway" pitchFamily="2" charset="77"/>
                  </a:rPr>
                  <a:t> is the 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Laplatian matrix </a:t>
                </a:r>
                <a:endParaRPr lang="it" sz="1600" b="1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Network dynamics: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b="1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)=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it-IT" sz="16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it-IT" sz="1600" b="0" dirty="0"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19" name="Google Shape;82;p8">
                <a:extLst>
                  <a:ext uri="{FF2B5EF4-FFF2-40B4-BE49-F238E27FC236}">
                    <a16:creationId xmlns:a16="http://schemas.microsoft.com/office/drawing/2014/main" id="{7E68BD52-D18E-4E38-2F48-41E50A835F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649" y="1622024"/>
                <a:ext cx="8217346" cy="2856985"/>
              </a:xfrm>
              <a:prstGeom prst="rect">
                <a:avLst/>
              </a:prstGeom>
              <a:blipFill>
                <a:blip r:embed="rId3"/>
                <a:stretch>
                  <a:fillRect b="-265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Google Shape;119;p11">
            <a:extLst>
              <a:ext uri="{FF2B5EF4-FFF2-40B4-BE49-F238E27FC236}">
                <a16:creationId xmlns:a16="http://schemas.microsoft.com/office/drawing/2014/main" id="{F75903D9-8FEE-84B9-A2BC-795A59B4C576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F9254521-803A-B539-5E79-BAC8F82CF33F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F7102438-7EFB-B722-7172-8D7848543443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0749BE47-FAA3-4293-6CA9-7C6964758EB3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Problem formulation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BC042314-D0D4-B441-2171-C4004C06F4A1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Motivation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1294913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Problem statement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48" y="1622024"/>
                <a:ext cx="8255485" cy="3127827"/>
              </a:xfrm>
              <a:prstGeom prst="rect">
                <a:avLst/>
              </a:prstGeom>
            </p:spPr>
            <p:txBody>
              <a:bodyPr spcFirstLastPara="1" wrap="square" lIns="91425" tIns="91425" rIns="91425" bIns="91425" spcCol="0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it" sz="1400" dirty="0">
                    <a:latin typeface="Raleway" pitchFamily="2" charset="77"/>
                  </a:rPr>
                  <a:t>Spectrum:</a:t>
                </a:r>
                <a14:m>
                  <m:oMath xmlns:m="http://schemas.openxmlformats.org/officeDocument/2006/math">
                    <m:r>
                      <a:rPr lang="it-IT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lang="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𝐴</m:t>
                        </m:r>
                        <m:d>
                          <m:dPr>
                            <m:ctrlP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)=</m:t>
                        </m:r>
                        <m:d>
                          <m:dPr>
                            <m:ctrlP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r>
                              <a:rPr lang="it-IT" sz="14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4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 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=1,…,</m:t>
                    </m:r>
                    <m:r>
                      <a:rPr lang="it-IT" sz="14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𝑁</m:t>
                    </m:r>
                    <m:r>
                      <a:rPr lang="it-IT" sz="14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;</m:t>
                    </m:r>
                  </m:oMath>
                </a14:m>
                <a:r>
                  <a:rPr lang="it" sz="1400" dirty="0">
                    <a:latin typeface="Raleway" pitchFamily="2" charset="77"/>
                  </a:rPr>
                  <a:t>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4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r>
                      <a:rPr lang="it" sz="14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it" sz="1400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</a:pPr>
                <a:r>
                  <a:rPr lang="en-GB" sz="1400" dirty="0">
                    <a:latin typeface="Raleway" pitchFamily="2" charset="77"/>
                  </a:rPr>
                  <a:t>Existing centralized methods: 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Are stable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en-GB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1⟺</m:t>
                    </m:r>
                    <m:d>
                      <m:dPr>
                        <m:begChr m:val="|"/>
                        <m:endChr m:val="|"/>
                        <m:ctrlPr>
                          <a:rPr lang="en-GB" sz="13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3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e>
                    </m:d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en-GB" sz="13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b>
                          <m:sSubPr>
                            <m:ctrlP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GB" sz="13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𝑚𝑎𝑥</m:t>
                            </m:r>
                          </m:sub>
                        </m:sSub>
                      </m:den>
                    </m:f>
                  </m:oMath>
                </a14:m>
                <a:r>
                  <a:rPr lang="en-GB" sz="13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3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Slow convergence  </a:t>
                </a:r>
                <a:r>
                  <a:rPr lang="en-GB" sz="1600" b="1" dirty="0">
                    <a:solidFill>
                      <a:srgbClr val="016778"/>
                    </a:solidFill>
                    <a:latin typeface="Raleway" pitchFamily="2" charset="77"/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[Fig. 3]</a:t>
                </a:r>
                <a:endParaRPr lang="en-GB" sz="1600" b="1" dirty="0">
                  <a:solidFill>
                    <a:srgbClr val="016778"/>
                  </a:solidFill>
                  <a:latin typeface="Raleway" pitchFamily="2" charset="77"/>
                </a:endParaRP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Bigger network</a:t>
                </a:r>
                <a:r>
                  <a:rPr lang="en-GB" sz="13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bigger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GB" sz="13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smaller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Even slower convergence </a:t>
                </a:r>
              </a:p>
              <a:p>
                <a:pPr marL="285750" indent="-285750">
                  <a:lnSpc>
                    <a:spcPct val="150000"/>
                  </a:lnSpc>
                  <a:spcAft>
                    <a:spcPts val="400"/>
                  </a:spcAft>
                </a:pPr>
                <a:r>
                  <a:rPr lang="en-GB" sz="1400" dirty="0">
                    <a:latin typeface="Raleway" pitchFamily="2" charset="77"/>
                  </a:rPr>
                  <a:t>Existing decentralized methods:</a:t>
                </a:r>
              </a:p>
              <a:p>
                <a:pPr marL="742950" lvl="1" indent="-285750"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300" dirty="0">
                    <a:latin typeface="Raleway" pitchFamily="2" charset="77"/>
                  </a:rPr>
                  <a:t>Finite speed of information transfer </a:t>
                </a:r>
                <a14:m>
                  <m:oMath xmlns:m="http://schemas.openxmlformats.org/officeDocument/2006/math">
                    <m:r>
                      <a:rPr lang="en-GB" sz="13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300" dirty="0">
                    <a:latin typeface="Raleway" pitchFamily="2" charset="77"/>
                  </a:rPr>
                  <a:t> </a:t>
                </a:r>
                <a:r>
                  <a:rPr lang="en-GB" sz="1300" dirty="0">
                    <a:solidFill>
                      <a:srgbClr val="6E0918"/>
                    </a:solidFill>
                    <a:latin typeface="Raleway" pitchFamily="2" charset="77"/>
                  </a:rPr>
                  <a:t>Many practical limitations</a:t>
                </a:r>
              </a:p>
              <a:p>
                <a:pPr marL="285750" indent="-285750">
                  <a:lnSpc>
                    <a:spcPct val="150000"/>
                  </a:lnSpc>
                  <a:spcBef>
                    <a:spcPts val="400"/>
                  </a:spcBef>
                  <a:spcAft>
                    <a:spcPts val="400"/>
                  </a:spcAft>
                </a:pPr>
                <a:r>
                  <a:rPr lang="en-GB" sz="1400" dirty="0">
                    <a:latin typeface="Raleway" pitchFamily="2" charset="77"/>
                  </a:rPr>
                  <a:t>Convergence rate cannot be fixed arbitrarily </a:t>
                </a:r>
                <a14:m>
                  <m:oMath xmlns:m="http://schemas.openxmlformats.org/officeDocument/2006/math">
                    <m:r>
                      <a:rPr lang="en-GB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GB" sz="1400" dirty="0">
                    <a:latin typeface="Raleway" pitchFamily="2" charset="77"/>
                  </a:rPr>
                  <a:t> </a:t>
                </a:r>
                <a:r>
                  <a:rPr lang="en-GB" sz="1400" dirty="0">
                    <a:solidFill>
                      <a:srgbClr val="6E0918"/>
                    </a:solidFill>
                    <a:latin typeface="Raleway" pitchFamily="2" charset="77"/>
                  </a:rPr>
                  <a:t>Finite time consensus not ensured</a:t>
                </a:r>
                <a:endParaRPr lang="en-GB" sz="1400" dirty="0">
                  <a:latin typeface="Raleway" pitchFamily="2" charset="77"/>
                </a:endParaRPr>
              </a:p>
              <a:p>
                <a:pPr marL="285750" indent="-285750">
                  <a:spcBef>
                    <a:spcPts val="400"/>
                  </a:spcBef>
                  <a:spcAft>
                    <a:spcPts val="400"/>
                  </a:spcAft>
                </a:pPr>
                <a:endParaRPr lang="en-GB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en-GB" sz="1600" dirty="0">
                  <a:latin typeface="Raleway" pitchFamily="2" charset="77"/>
                </a:endParaRPr>
              </a:p>
            </p:txBody>
          </p:sp>
        </mc:Choice>
        <mc:Fallback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48" y="1622024"/>
                <a:ext cx="8255485" cy="312782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5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2" name="Google Shape;119;p11">
            <a:extLst>
              <a:ext uri="{FF2B5EF4-FFF2-40B4-BE49-F238E27FC236}">
                <a16:creationId xmlns:a16="http://schemas.microsoft.com/office/drawing/2014/main" id="{D4D8E05F-A28D-00D0-C7C3-2AFDEE4B3F2B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120;p11">
            <a:extLst>
              <a:ext uri="{FF2B5EF4-FFF2-40B4-BE49-F238E27FC236}">
                <a16:creationId xmlns:a16="http://schemas.microsoft.com/office/drawing/2014/main" id="{4C8CEBF0-6878-6E42-7EF2-9DCAECE04767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" name="Google Shape;122;p11">
            <a:extLst>
              <a:ext uri="{FF2B5EF4-FFF2-40B4-BE49-F238E27FC236}">
                <a16:creationId xmlns:a16="http://schemas.microsoft.com/office/drawing/2014/main" id="{82EDD3DF-1837-6C0C-6EAC-408DF7245409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" name="Google Shape;114;p11">
            <a:extLst>
              <a:ext uri="{FF2B5EF4-FFF2-40B4-BE49-F238E27FC236}">
                <a16:creationId xmlns:a16="http://schemas.microsoft.com/office/drawing/2014/main" id="{486A2FD0-C519-1E61-F6DD-FE3CF012F0D9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Problem formulation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6" name="Google Shape;118;p11">
            <a:extLst>
              <a:ext uri="{FF2B5EF4-FFF2-40B4-BE49-F238E27FC236}">
                <a16:creationId xmlns:a16="http://schemas.microsoft.com/office/drawing/2014/main" id="{F12440D4-5F9E-F668-47BE-1F4A69244BB6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Motivation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29390203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Proposed centralized protocol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639859"/>
                <a:ext cx="8284614" cy="2856985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New local controls: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500" b="1" i="1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𝜿</m:t>
                    </m:r>
                    <m:nary>
                      <m:naryPr>
                        <m:chr m:val="∑"/>
                        <m:supHide m:val="on"/>
                        <m:ctrl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𝒚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sz="1500" b="1" dirty="0">
                    <a:solidFill>
                      <a:srgbClr val="016778"/>
                    </a:solidFill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𝒈</m:t>
                    </m:r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𝒕</m:t>
                    </m:r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1500" b="1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US" sz="1600" dirty="0">
                    <a:latin typeface="Raleway" pitchFamily="2" charset="77"/>
                  </a:rPr>
                  <a:t>Vector control input: </a:t>
                </a:r>
                <a14:m>
                  <m:oMath xmlns:m="http://schemas.openxmlformats.org/officeDocument/2006/math">
                    <m:r>
                      <a:rPr lang="it-IT" sz="1500" i="1">
                        <a:latin typeface="Cambria Math" panose="02040503050406030204" pitchFamily="18" charset="0"/>
                      </a:rPr>
                      <m:t>𝑢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it-IT" sz="1500" i="1">
                        <a:latin typeface="Cambria Math" panose="02040503050406030204" pitchFamily="18" charset="0"/>
                      </a:rPr>
                      <m:t>=−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5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𝑥</m:t>
                    </m:r>
                    <m:d>
                      <m:dPr>
                        <m:ctrlP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1500" dirty="0">
                    <a:latin typeface="Raleway" pitchFamily="2" charset="77"/>
                  </a:rPr>
                  <a:t>,  </a:t>
                </a:r>
                <a14:m>
                  <m:oMath xmlns:m="http://schemas.openxmlformats.org/officeDocument/2006/math">
                    <m:r>
                      <a:rPr lang="it-IT" sz="15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5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5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  <m:r>
                      <a:rPr lang="it-IT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𝐼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50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𝑔𝐿</m:t>
                    </m:r>
                    <m:sSup>
                      <m:sSupPr>
                        <m:ctrlP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  <m:sup>
                        <m:r>
                          <a:rPr lang="it-IT" sz="15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it-IT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 </a:t>
                </a:r>
                <a:r>
                  <a:rPr lang="it" sz="1400" dirty="0">
                    <a:solidFill>
                      <a:srgbClr val="6E0918"/>
                    </a:solidFill>
                    <a:latin typeface="Raleway" pitchFamily="2" charset="77"/>
                  </a:rPr>
                  <a:t>weighted Laplatian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 </a:t>
                </a: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-IT" sz="1600" dirty="0">
                    <a:latin typeface="Raleway" pitchFamily="2" charset="77"/>
                  </a:rPr>
                  <a:t>New dynamics: </a:t>
                </a:r>
                <a14:m>
                  <m:oMath xmlns:m="http://schemas.openxmlformats.org/officeDocument/2006/math">
                    <m:r>
                      <a:rPr lang="it-IT" sz="1600" b="0" i="0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𝒕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it-IT" sz="1600" b="1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  <m:r>
                      <a:rPr lang="it-IT" sz="1600" b="1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l-GR" sz="1600" b="1" i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𝚯</m:t>
                    </m:r>
                    <m:d>
                      <m:dPr>
                        <m:ctrlP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e>
                    </m:d>
                    <m:r>
                      <a:rPr lang="it-IT" sz="1600" b="1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1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r>
                      <m:rPr>
                        <m:sty m:val="p"/>
                      </m:rPr>
                      <a:rPr lang="el-G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Θ</m:t>
                    </m:r>
                    <m:d>
                      <m:dPr>
                        <m:ctrlP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it-IT" sz="16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𝐿</m:t>
                    </m:r>
                  </m:oMath>
                </a14:m>
                <a:endParaRPr lang="it-IT" sz="1600" dirty="0">
                  <a:solidFill>
                    <a:schemeClr val="accent1"/>
                  </a:solidFill>
                  <a:latin typeface="Raleway" pitchFamily="2" charset="77"/>
                  <a:ea typeface="Cambria Math" panose="02040503050406030204" pitchFamily="18" charset="0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it" sz="1600" dirty="0">
                    <a:latin typeface="Raleway" pitchFamily="2" charset="77"/>
                    <a:ea typeface="Cambria Math" panose="02040503050406030204" pitchFamily="18" charset="0"/>
                  </a:rPr>
                  <a:t>Spectrum: </a:t>
                </a:r>
                <a14:m>
                  <m:oMath xmlns:m="http://schemas.openxmlformats.org/officeDocument/2006/math">
                    <m:r>
                      <a:rPr lang="it" sz="16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  <m:d>
                      <m:dPr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l-GR" sz="16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Θ</m:t>
                        </m:r>
                        <m:d>
                          <m:dPr>
                            <m:ctrlP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6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</m:e>
                        </m:d>
                      </m:e>
                    </m:d>
                    <m:r>
                      <a:rPr lang="it-IT" sz="16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it-IT" sz="16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𝜇</m:t>
                            </m:r>
                          </m:e>
                          <m:sub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  <m:r>
                          <a:rPr lang="it-IT" sz="16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d>
                              <m:d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d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  <m:r>
                          <a:rPr lang="it-IT" sz="16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=1−</m:t>
                        </m:r>
                        <m:f>
                          <m:fPr>
                            <m:ctrlPr>
                              <a:rPr lang="it-IT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num>
                          <m:den>
                            <m:r>
                              <a:rPr lang="it-IT" sz="16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it-IT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𝜅</m:t>
                            </m:r>
                            <m:sSub>
                              <m:sSubPr>
                                <m:ctrlP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6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it-IT" sz="16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den>
                        </m:f>
                      </m:e>
                    </m:d>
                  </m:oMath>
                </a14:m>
                <a:r>
                  <a:rPr lang="it-IT" sz="16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it-IT" sz="16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&gt;0,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  <m:r>
                      <a:rPr lang="it-IT" sz="16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6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 ensure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i="1">
                        <a:latin typeface="Cambria Math" panose="02040503050406030204" pitchFamily="18" charset="0"/>
                      </a:rPr>
                      <m:t>)→</m:t>
                    </m:r>
                    <m:r>
                      <a:rPr lang="it-IT" sz="16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𝟏</m:t>
                    </m:r>
                    <m:sSub>
                      <m:sSubPr>
                        <m:ctrlPr>
                          <a:rPr lang="it-IT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it-IT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it" sz="1600" dirty="0">
                    <a:solidFill>
                      <a:schemeClr val="accent1"/>
                    </a:solidFill>
                    <a:latin typeface="Raleway" pitchFamily="2" charset="77"/>
                  </a:rPr>
                  <a:t> as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</a:rPr>
                      <m:t>𝑡</m:t>
                    </m:r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it-IT" sz="1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  <m:r>
                      <a:rPr lang="it-IT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" sz="1600" dirty="0">
                    <a:latin typeface="Raleway" pitchFamily="2" charset="77"/>
                  </a:rPr>
                  <a:t> </a:t>
                </a:r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no more bounds for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lang="it" sz="1600" dirty="0">
                  <a:latin typeface="Raleway" pitchFamily="2" charset="77"/>
                </a:endParaRPr>
              </a:p>
            </p:txBody>
          </p:sp>
        </mc:Choice>
        <mc:Fallback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639859"/>
                <a:ext cx="8284614" cy="2856985"/>
              </a:xfrm>
              <a:prstGeom prst="rect">
                <a:avLst/>
              </a:prstGeom>
              <a:blipFill>
                <a:blip r:embed="rId3"/>
                <a:stretch>
                  <a:fillRect t="-9735" r="-15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6</a:t>
            </a:fld>
            <a:endParaRPr dirty="0"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7" name="Google Shape;119;p11">
            <a:extLst>
              <a:ext uri="{FF2B5EF4-FFF2-40B4-BE49-F238E27FC236}">
                <a16:creationId xmlns:a16="http://schemas.microsoft.com/office/drawing/2014/main" id="{CCFAAD96-6B9A-0F71-DEEB-267C67F80406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7DDEF952-4511-4BC3-69DE-A916D851246C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FD7D3FB1-4365-B05C-3BAA-A8DCA718A888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491ABE0B-CD4A-3C30-BED9-BB32F2FAC68D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New control input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12C3F919-74B1-BAA3-26EE-9FA29A14C41E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Recalls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5025098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Proposed centralized protocol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525594"/>
                <a:ext cx="7532947" cy="3127826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400"/>
                  </a:spcAft>
                </a:pPr>
                <a14:m>
                  <m:oMath xmlns:m="http://schemas.openxmlformats.org/officeDocument/2006/math"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8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e>
                    </m:d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−0.5</m:t>
                        </m:r>
                        <m:r>
                          <a:rPr lang="it-IT" sz="1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0.5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:r>
                  <a:rPr lang="it-IT" sz="1600" dirty="0">
                    <a:solidFill>
                      <a:srgbClr val="6E0918"/>
                    </a:solidFill>
                    <a:latin typeface="Raleway" pitchFamily="2" charset="77"/>
                  </a:rPr>
                  <a:t>standard </a:t>
                </a:r>
                <a:r>
                  <a:rPr lang="en-GB" sz="1600" dirty="0">
                    <a:solidFill>
                      <a:srgbClr val="6E0918"/>
                    </a:solidFill>
                    <a:latin typeface="Raleway" pitchFamily="2" charset="77"/>
                  </a:rPr>
                  <a:t>protocol results</a:t>
                </a:r>
              </a:p>
              <a:p>
                <a:pPr marL="285750" indent="-285750">
                  <a:lnSpc>
                    <a:spcPct val="200000"/>
                  </a:lnSpc>
                  <a:spcAft>
                    <a:spcPts val="1600"/>
                  </a:spcAft>
                </a:pPr>
                <a14:m>
                  <m:oMath xmlns:m="http://schemas.openxmlformats.org/officeDocument/2006/math">
                    <m:r>
                      <a:rPr lang="it-IT" sz="18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it-IT" sz="18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it-IT" sz="1800" b="0" i="0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it-IT" sz="1800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it-IT" sz="180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it-I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it-IT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</m:oMath>
                </a14:m>
                <a:r>
                  <a:rPr lang="it-IT" sz="1800" dirty="0">
                    <a:latin typeface="Raleway" pitchFamily="2" charset="77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d>
                          <m:d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num>
                      <m:den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it-IT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it-IT" sz="1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sSub>
                          <m:sSubPr>
                            <m:ctrlP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it-IT" sz="1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lang="it-IT" sz="1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it-IT" sz="1800" dirty="0">
                    <a:latin typeface="Raleway" pitchFamily="2" charset="77"/>
                  </a:rPr>
                  <a:t> </a:t>
                </a:r>
                <a:r>
                  <a:rPr lang="it-IT" sz="1600" dirty="0">
                    <a:solidFill>
                      <a:srgbClr val="6E0918"/>
                    </a:solidFill>
                    <a:latin typeface="Raleway" pitchFamily="2" charset="77"/>
                  </a:rPr>
                  <a:t>convergence rate depends on </a:t>
                </a:r>
                <a14:m>
                  <m:oMath xmlns:m="http://schemas.openxmlformats.org/officeDocument/2006/math">
                    <m:r>
                      <a:rPr lang="it-IT" sz="16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endParaRPr lang="it-IT" sz="1600" dirty="0">
                  <a:solidFill>
                    <a:srgbClr val="6E0918"/>
                  </a:solidFill>
                  <a:latin typeface="Raleway" pitchFamily="2" charset="77"/>
                </a:endParaRPr>
              </a:p>
              <a:p>
                <a:pPr marL="285750" indent="-285750">
                  <a:lnSpc>
                    <a:spcPct val="200000"/>
                  </a:lnSpc>
                  <a:spcAft>
                    <a:spcPts val="1600"/>
                  </a:spcAft>
                </a:pPr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Fixing </a:t>
                </a:r>
                <a14:m>
                  <m:oMath xmlns:m="http://schemas.openxmlformats.org/officeDocument/2006/math">
                    <m:r>
                      <a:rPr lang="it-IT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</m:oMath>
                </a14:m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 large, </a:t>
                </a:r>
                <a:r>
                  <a:rPr lang="it-IT" sz="1600" dirty="0">
                    <a:latin typeface="Raleway" pitchFamily="2" charset="77"/>
                  </a:rPr>
                  <a:t>o</a:t>
                </a:r>
                <a:r>
                  <a:rPr lang="it-IT" sz="1600" dirty="0">
                    <a:solidFill>
                      <a:schemeClr val="accent1"/>
                    </a:solidFill>
                    <a:latin typeface="Raleway" pitchFamily="2" charset="77"/>
                  </a:rPr>
                  <a:t>ptimal </a:t>
                </a:r>
                <a14:m>
                  <m:oMath xmlns:m="http://schemas.openxmlformats.org/officeDocument/2006/math">
                    <m:r>
                      <a:rPr lang="it-IT" sz="1600" i="1" smtClean="0">
                        <a:latin typeface="Cambria Math" panose="02040503050406030204" pitchFamily="18" charset="0"/>
                      </a:rPr>
                      <m:t>𝑔</m:t>
                    </m:r>
                  </m:oMath>
                </a14:m>
                <a:r>
                  <a:rPr lang="it" sz="1600" dirty="0">
                    <a:solidFill>
                      <a:srgbClr val="6E0918"/>
                    </a:solidFill>
                    <a:latin typeface="Raleway" pitchFamily="2" charset="77"/>
                  </a:rPr>
                  <a:t> </a:t>
                </a:r>
                <a:r>
                  <a:rPr lang="it" sz="1600" dirty="0">
                    <a:latin typeface="Raleway" pitchFamily="2" charset="77"/>
                  </a:rPr>
                  <a:t>values: around 1 </a:t>
                </a:r>
                <a:r>
                  <a:rPr lang="it" sz="1600" b="1" dirty="0">
                    <a:solidFill>
                      <a:srgbClr val="016778"/>
                    </a:solidFill>
                    <a:latin typeface="Raleway" pitchFamily="2" charset="77"/>
                    <a:hlinkClick r:id="rId3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[Fig. 4]</a:t>
                </a:r>
                <a:endParaRPr lang="it-IT" sz="16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endParaRPr sz="1600" dirty="0">
                  <a:latin typeface="Raleway" pitchFamily="2" charset="77"/>
                </a:endParaRPr>
              </a:p>
            </p:txBody>
          </p:sp>
        </mc:Choice>
        <mc:Fallback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525594"/>
                <a:ext cx="7532947" cy="3127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7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p:sp>
        <p:nvSpPr>
          <p:cNvPr id="7" name="Google Shape;119;p11">
            <a:extLst>
              <a:ext uri="{FF2B5EF4-FFF2-40B4-BE49-F238E27FC236}">
                <a16:creationId xmlns:a16="http://schemas.microsoft.com/office/drawing/2014/main" id="{0976AAEA-5E31-5ADC-98D0-DA48DBB0A4C2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0;p11">
            <a:extLst>
              <a:ext uri="{FF2B5EF4-FFF2-40B4-BE49-F238E27FC236}">
                <a16:creationId xmlns:a16="http://schemas.microsoft.com/office/drawing/2014/main" id="{8B793733-B03A-8D2D-9C21-53B0968C599E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22;p11">
            <a:extLst>
              <a:ext uri="{FF2B5EF4-FFF2-40B4-BE49-F238E27FC236}">
                <a16:creationId xmlns:a16="http://schemas.microsoft.com/office/drawing/2014/main" id="{8D202CBD-6895-46AE-A051-022613A68037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14;p11">
            <a:extLst>
              <a:ext uri="{FF2B5EF4-FFF2-40B4-BE49-F238E27FC236}">
                <a16:creationId xmlns:a16="http://schemas.microsoft.com/office/drawing/2014/main" id="{D5FE7F2D-255B-5417-5587-8A78C982DBDF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New control input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1" name="Google Shape;118;p11">
            <a:extLst>
              <a:ext uri="{FF2B5EF4-FFF2-40B4-BE49-F238E27FC236}">
                <a16:creationId xmlns:a16="http://schemas.microsoft.com/office/drawing/2014/main" id="{98D66B36-8601-46FA-DD5F-CDF065890422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01677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Recalls</a:t>
            </a:r>
            <a:endParaRPr sz="1800" b="1" u="sng" dirty="0">
              <a:solidFill>
                <a:srgbClr val="01677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780286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CBAE9F1F-F758-34CD-AB9F-DEF7BB65DB3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951" t="9900" r="7861" b="4921"/>
          <a:stretch/>
        </p:blipFill>
        <p:spPr>
          <a:xfrm>
            <a:off x="994926" y="1313917"/>
            <a:ext cx="3047236" cy="2910269"/>
          </a:xfrm>
          <a:prstGeom prst="rect">
            <a:avLst/>
          </a:prstGeom>
        </p:spPr>
      </p:pic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DF0C7EB8-BB1D-0DCD-4ACA-687B2D9C0D4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mtClean="0"/>
              <a:t>8</a:t>
            </a:fld>
            <a:endParaRPr lang="it-IT"/>
          </a:p>
        </p:txBody>
      </p:sp>
      <p:sp>
        <p:nvSpPr>
          <p:cNvPr id="5" name="Sottotitolo 4">
            <a:extLst>
              <a:ext uri="{FF2B5EF4-FFF2-40B4-BE49-F238E27FC236}">
                <a16:creationId xmlns:a16="http://schemas.microsoft.com/office/drawing/2014/main" id="{E3BACC1E-BF4C-424E-E244-B6102005C1CE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-IT" sz="900" dirty="0">
                <a:latin typeface="Raleway" pitchFamily="2" charset="77"/>
              </a:rPr>
              <a:t> – Felli Stefano</a:t>
            </a:r>
          </a:p>
        </p:txBody>
      </p:sp>
      <p:pic>
        <p:nvPicPr>
          <p:cNvPr id="9" name="Immagine 8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EDB07895-869E-6D1B-780E-D85177C159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9119" y="1337733"/>
            <a:ext cx="2989955" cy="290723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4D5870B-2AB4-EB73-D87E-D57C7D8020CC}"/>
                  </a:ext>
                </a:extLst>
              </p:cNvPr>
              <p:cNvSpPr txBox="1"/>
              <p:nvPr/>
            </p:nvSpPr>
            <p:spPr>
              <a:xfrm>
                <a:off x="1137226" y="4244963"/>
                <a:ext cx="3047237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Fig. 3</a:t>
                </a:r>
                <a:r>
                  <a:rPr lang="it-IT" sz="1100" dirty="0">
                    <a:solidFill>
                      <a:srgbClr val="6E0918"/>
                    </a:solidFill>
                    <a:hlinkClick r:id="rId4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: </a:t>
                </a:r>
                <a:r>
                  <a:rPr lang="it-IT" sz="1100" dirty="0">
                    <a:solidFill>
                      <a:schemeClr val="accent1"/>
                    </a:solidFill>
                  </a:rPr>
                  <a:t>Eigenvalues with standard protocol for </a:t>
                </a:r>
                <a14:m>
                  <m:oMath xmlns:m="http://schemas.openxmlformats.org/officeDocument/2006/math"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1100" dirty="0">
                    <a:solidFill>
                      <a:schemeClr val="accent1"/>
                    </a:solidFill>
                  </a:rPr>
                  <a:t>varying</a:t>
                </a:r>
                <a:endParaRPr lang="it-IT" sz="1100" dirty="0"/>
              </a:p>
            </p:txBody>
          </p:sp>
        </mc:Choice>
        <mc:Fallback xmlns="">
          <p:sp>
            <p:nvSpPr>
              <p:cNvPr id="10" name="CasellaDiTesto 9">
                <a:extLst>
                  <a:ext uri="{FF2B5EF4-FFF2-40B4-BE49-F238E27FC236}">
                    <a16:creationId xmlns:a16="http://schemas.microsoft.com/office/drawing/2014/main" id="{14D5870B-2AB4-EB73-D87E-D57C7D802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37226" y="4244963"/>
                <a:ext cx="3047237" cy="430887"/>
              </a:xfrm>
              <a:prstGeom prst="rect">
                <a:avLst/>
              </a:prstGeom>
              <a:blipFill>
                <a:blip r:embed="rId5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7CFC50-6C1D-0C35-8181-25744226E2FD}"/>
                  </a:ext>
                </a:extLst>
              </p:cNvPr>
              <p:cNvSpPr txBox="1"/>
              <p:nvPr/>
            </p:nvSpPr>
            <p:spPr>
              <a:xfrm>
                <a:off x="5358699" y="4224186"/>
                <a:ext cx="3057651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it-IT" sz="1100" b="1" dirty="0">
                    <a:solidFill>
                      <a:srgbClr val="6E0918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Fig. 4</a:t>
                </a:r>
                <a:r>
                  <a:rPr lang="it-IT" sz="1100" dirty="0">
                    <a:solidFill>
                      <a:srgbClr val="6E0918"/>
                    </a:solidFill>
                    <a:hlinkClick r:id="rId6" action="ppaction://hlinksldjump">
                      <a:extLst>
                        <a:ext uri="{A12FA001-AC4F-418D-AE19-62706E023703}">
                          <ahyp:hlinkClr xmlns:ahyp="http://schemas.microsoft.com/office/drawing/2018/hyperlinkcolor" val="tx"/>
                        </a:ext>
                      </a:extLst>
                    </a:hlinkClick>
                  </a:rPr>
                  <a:t>: </a:t>
                </a:r>
                <a:r>
                  <a:rPr lang="it-IT" sz="1100" dirty="0">
                    <a:solidFill>
                      <a:schemeClr val="accent1"/>
                    </a:solidFill>
                  </a:rPr>
                  <a:t>New protocol eigenvalues, with fixed </a:t>
                </a:r>
                <a14:m>
                  <m:oMath xmlns:m="http://schemas.openxmlformats.org/officeDocument/2006/math">
                    <m:r>
                      <a:rPr lang="it-IT" sz="110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𝜅</m:t>
                    </m:r>
                    <m:r>
                      <a:rPr lang="it-IT" sz="11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=70</m:t>
                    </m:r>
                  </m:oMath>
                </a14:m>
                <a:r>
                  <a:rPr lang="it-IT" sz="1100" dirty="0">
                    <a:solidFill>
                      <a:schemeClr val="accent1"/>
                    </a:solidFill>
                  </a:rPr>
                  <a:t> and varying </a:t>
                </a:r>
                <a14:m>
                  <m:oMath xmlns:m="http://schemas.openxmlformats.org/officeDocument/2006/math">
                    <m:r>
                      <a:rPr lang="it-IT" sz="1100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𝑔</m:t>
                    </m:r>
                  </m:oMath>
                </a14:m>
                <a:endParaRPr lang="it-IT" sz="1100" dirty="0"/>
              </a:p>
            </p:txBody>
          </p:sp>
        </mc:Choice>
        <mc:Fallback xmlns="">
          <p:sp>
            <p:nvSpPr>
              <p:cNvPr id="11" name="CasellaDiTesto 10">
                <a:extLst>
                  <a:ext uri="{FF2B5EF4-FFF2-40B4-BE49-F238E27FC236}">
                    <a16:creationId xmlns:a16="http://schemas.microsoft.com/office/drawing/2014/main" id="{9D7CFC50-6C1D-0C35-8181-25744226E2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699" y="4224186"/>
                <a:ext cx="3057651" cy="430887"/>
              </a:xfrm>
              <a:prstGeom prst="rect">
                <a:avLst/>
              </a:prstGeom>
              <a:blipFill>
                <a:blip r:embed="rId7"/>
                <a:stretch>
                  <a:fillRect b="-11429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Google Shape;81;p8">
            <a:extLst>
              <a:ext uri="{FF2B5EF4-FFF2-40B4-BE49-F238E27FC236}">
                <a16:creationId xmlns:a16="http://schemas.microsoft.com/office/drawing/2014/main" id="{F814F4EC-3257-41D1-D0B7-12BE64B24D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Eigenvalues plots</a:t>
            </a:r>
            <a:endParaRPr dirty="0">
              <a:latin typeface="Raleway" pitchFamily="2" charset="77"/>
            </a:endParaRPr>
          </a:p>
        </p:txBody>
      </p:sp>
    </p:spTree>
    <p:extLst>
      <p:ext uri="{BB962C8B-B14F-4D97-AF65-F5344CB8AC3E}">
        <p14:creationId xmlns:p14="http://schemas.microsoft.com/office/powerpoint/2010/main" val="9416110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8"/>
          <p:cNvSpPr txBox="1">
            <a:spLocks noGrp="1"/>
          </p:cNvSpPr>
          <p:nvPr>
            <p:ph type="title"/>
          </p:nvPr>
        </p:nvSpPr>
        <p:spPr>
          <a:xfrm>
            <a:off x="727650" y="861800"/>
            <a:ext cx="7688700" cy="53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" dirty="0">
                <a:latin typeface="Raleway" pitchFamily="2" charset="77"/>
              </a:rPr>
              <a:t>Distributed implementation</a:t>
            </a:r>
            <a:endParaRPr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2" name="Google Shape;82;p8"/>
              <p:cNvSpPr txBox="1">
                <a:spLocks noGrp="1"/>
              </p:cNvSpPr>
              <p:nvPr>
                <p:ph type="body" idx="1"/>
              </p:nvPr>
            </p:nvSpPr>
            <p:spPr>
              <a:xfrm>
                <a:off x="727650" y="1492266"/>
                <a:ext cx="7688700" cy="1597164"/>
              </a:xfrm>
              <a:prstGeom prst="rect">
                <a:avLst/>
              </a:prstGeom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285750" indent="-285750">
                  <a:spcAft>
                    <a:spcPts val="1600"/>
                  </a:spcAft>
                </a:pPr>
                <a:r>
                  <a:rPr lang="it-IT" sz="1500" dirty="0">
                    <a:latin typeface="Raleway" pitchFamily="2" charset="77"/>
                  </a:rPr>
                  <a:t>Local controls: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𝒖</m:t>
                        </m:r>
                      </m:e>
                      <m:sub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𝒊</m:t>
                        </m:r>
                      </m:sub>
                    </m:sSub>
                    <m:d>
                      <m:d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𝒕</m:t>
                        </m:r>
                      </m:e>
                    </m:d>
                    <m:r>
                      <a:rPr lang="it-IT" sz="1500" b="1" i="1" smtClean="0">
                        <a:solidFill>
                          <a:srgbClr val="01677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</m:num>
                      <m:den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𝟏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𝒈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𝜿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  <m:sub>
                                <m:r>
                                  <a:rPr lang="it-IT" sz="1500" b="1" i="1" smtClean="0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𝒋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𝒕</m:t>
                                </m:r>
                              </m:e>
                            </m:d>
                          </m:e>
                        </m:d>
                        <m: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</m:num>
                          <m:den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𝒈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𝜿</m:t>
                            </m:r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𝑵</m:t>
                                </m:r>
                              </m:e>
                              <m:sub>
                                <m:r>
                                  <a:rPr lang="it-IT" sz="1500" b="1" i="1">
                                    <a:solidFill>
                                      <a:srgbClr val="016778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𝒊</m:t>
                                </m:r>
                              </m:sub>
                            </m:s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</m:den>
                        </m:f>
                      </m:e>
                    </m:nary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500" b="1" i="1" smtClean="0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𝒋</m:t>
                        </m:r>
                        <m:r>
                          <a:rPr lang="it-IT" sz="1500" b="1" i="1">
                            <a:solidFill>
                              <a:srgbClr val="01677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𝑵</m:t>
                            </m:r>
                          </m:e>
                          <m:sub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𝒊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𝒖</m:t>
                            </m:r>
                          </m:e>
                          <m:sub>
                            <m:r>
                              <a:rPr lang="it-IT" sz="1500" b="1" i="1" smtClean="0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𝒋</m:t>
                            </m:r>
                          </m:sub>
                        </m:sSub>
                        <m:d>
                          <m:dPr>
                            <m:ctrlP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500" b="1" i="1">
                                <a:solidFill>
                                  <a:srgbClr val="01677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𝒕</m:t>
                            </m:r>
                          </m:e>
                        </m:d>
                      </m:e>
                    </m:nary>
                  </m:oMath>
                </a14:m>
                <a:endParaRPr lang="it-IT" sz="1500" b="1" dirty="0">
                  <a:latin typeface="Raleway" pitchFamily="2" charset="77"/>
                </a:endParaRPr>
              </a:p>
              <a:p>
                <a:pPr marL="285750" indent="-285750">
                  <a:lnSpc>
                    <a:spcPct val="100000"/>
                  </a:lnSpc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Communication</a:t>
                </a:r>
                <a:r>
                  <a:rPr lang="it-IT" sz="1500" dirty="0">
                    <a:latin typeface="Raleway" pitchFamily="2" charset="77"/>
                  </a:rPr>
                  <a:t> delays </a:t>
                </a:r>
                <a14:m>
                  <m:oMath xmlns:m="http://schemas.openxmlformats.org/officeDocument/2006/math">
                    <m:r>
                      <a:rPr lang="it" sz="150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⟹</m:t>
                    </m:r>
                  </m:oMath>
                </a14:m>
                <a:r>
                  <a:rPr lang="it-IT" sz="1500" dirty="0">
                    <a:latin typeface="Raleway" pitchFamily="2" charset="77"/>
                  </a:rPr>
                  <a:t> </a:t>
                </a:r>
                <a:r>
                  <a:rPr lang="it-IT" sz="1500" dirty="0">
                    <a:solidFill>
                      <a:srgbClr val="6E0918"/>
                    </a:solidFill>
                    <a:latin typeface="Raleway" pitchFamily="2" charset="77"/>
                  </a:rPr>
                  <a:t>time scale separation for estimating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5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d>
                      <m:dPr>
                        <m:ctrlPr>
                          <a:rPr lang="it-IT" sz="15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5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it-IT" sz="1500" dirty="0">
                  <a:latin typeface="Raleway" pitchFamily="2" charset="77"/>
                </a:endParaRPr>
              </a:p>
              <a:p>
                <a:pPr marL="285750" indent="-285750">
                  <a:spcAft>
                    <a:spcPts val="1600"/>
                  </a:spcAft>
                </a:pPr>
                <a:r>
                  <a:rPr lang="en-GB" sz="1500" dirty="0">
                    <a:latin typeface="Raleway" pitchFamily="2" charset="77"/>
                  </a:rPr>
                  <a:t>Neighbours control approximation algorithm for a generic time unit </a:t>
                </a:r>
                <a14:m>
                  <m:oMath xmlns:m="http://schemas.openxmlformats.org/officeDocument/2006/math">
                    <m:r>
                      <a:rPr lang="en-GB" sz="15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sz="1500" dirty="0">
                    <a:latin typeface="Raleway" pitchFamily="2" charset="77"/>
                  </a:rPr>
                  <a:t>:</a:t>
                </a:r>
              </a:p>
            </p:txBody>
          </p:sp>
        </mc:Choice>
        <mc:Fallback xmlns="">
          <p:sp>
            <p:nvSpPr>
              <p:cNvPr id="82" name="Google Shape;82;p8"/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727650" y="1492266"/>
                <a:ext cx="7688700" cy="1597164"/>
              </a:xfrm>
              <a:prstGeom prst="rect">
                <a:avLst/>
              </a:prstGeom>
              <a:blipFill>
                <a:blip r:embed="rId3"/>
                <a:stretch>
                  <a:fillRect t="-1259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3" name="Google Shape;83;p8"/>
          <p:cNvSpPr txBox="1">
            <a:spLocks noGrp="1"/>
          </p:cNvSpPr>
          <p:nvPr>
            <p:ph type="sldNum" idx="12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"/>
              <a:t>9</a:t>
            </a:fld>
            <a:endParaRPr/>
          </a:p>
        </p:txBody>
      </p:sp>
      <p:sp>
        <p:nvSpPr>
          <p:cNvPr id="84" name="Google Shape;84;p8"/>
          <p:cNvSpPr txBox="1">
            <a:spLocks noGrp="1"/>
          </p:cNvSpPr>
          <p:nvPr>
            <p:ph type="subTitle" idx="2"/>
          </p:nvPr>
        </p:nvSpPr>
        <p:spPr>
          <a:xfrm>
            <a:off x="1414800" y="4779100"/>
            <a:ext cx="5854500" cy="3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-IT" dirty="0">
                <a:latin typeface="Raleway" pitchFamily="2" charset="77"/>
              </a:rPr>
              <a:t>Multi-Robot Systems presentation</a:t>
            </a:r>
            <a:r>
              <a:rPr lang="it" sz="900" dirty="0">
                <a:latin typeface="Raleway" pitchFamily="2" charset="77"/>
              </a:rPr>
              <a:t> – Felli Stefano</a:t>
            </a:r>
            <a:endParaRPr sz="900" dirty="0">
              <a:latin typeface="Raleway" pitchFamily="2" charset="7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BD884A5-2387-27D2-A848-2DC509650CB0}"/>
                  </a:ext>
                </a:extLst>
              </p:cNvPr>
              <p:cNvSpPr txBox="1"/>
              <p:nvPr/>
            </p:nvSpPr>
            <p:spPr>
              <a:xfrm>
                <a:off x="1037007" y="3018556"/>
                <a:ext cx="7595895" cy="169232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For each agent </a:t>
                </a:r>
                <a14:m>
                  <m:oMath xmlns:m="http://schemas.openxmlformats.org/officeDocument/2006/math">
                    <m:r>
                      <a:rPr lang="it-IT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it-IT" sz="1400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compute an initial estimate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dirty="0">
                    <a:solidFill>
                      <a:srgbClr val="01677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b="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d>
                          <m:dPr>
                            <m:ctrlPr>
                              <a:rPr lang="it-IT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it-IT" b="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d>
                              <m:dPr>
                                <m:ctrlPr>
                                  <a:rPr lang="it-IT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it-IT" b="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Update estimates through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 intra-consensus iterations. </a:t>
                </a:r>
                <a14:m>
                  <m:oMath xmlns:m="http://schemas.openxmlformats.org/officeDocument/2006/math">
                    <m:r>
                      <a:rPr lang="en-GB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it-IT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=0,…,</m:t>
                    </m:r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 </a:t>
                </a:r>
                <a14:m>
                  <m:oMath xmlns:m="http://schemas.openxmlformats.org/officeDocument/2006/math">
                    <m:r>
                      <a:rPr lang="en-GB" b="0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it-IT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−1:</m:t>
                    </m:r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buFont typeface="+mj-lt"/>
                  <a:buAutoNum type="arabicParenR"/>
                </a:pPr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  <a:p>
                <a:pPr marL="342900" indent="-342900">
                  <a:lnSpc>
                    <a:spcPct val="150000"/>
                  </a:lnSpc>
                  <a:buFont typeface="+mj-lt"/>
                  <a:buAutoNum type="arabicParenR"/>
                </a:pPr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The produced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GB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</m:d>
                  </m:oMath>
                </a14:m>
                <a:r>
                  <a:rPr lang="en-GB" dirty="0">
                    <a:solidFill>
                      <a:schemeClr val="accent1"/>
                    </a:solidFill>
                    <a:latin typeface="Raleway" pitchFamily="2" charset="77"/>
                  </a:rPr>
                  <a:t> is an estimation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GB" dirty="0">
                  <a:solidFill>
                    <a:schemeClr val="accent1"/>
                  </a:solidFill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4" name="CasellaDiTesto 3">
                <a:extLst>
                  <a:ext uri="{FF2B5EF4-FFF2-40B4-BE49-F238E27FC236}">
                    <a16:creationId xmlns:a16="http://schemas.microsoft.com/office/drawing/2014/main" id="{0BD884A5-2387-27D2-A848-2DC509650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7007" y="3018556"/>
                <a:ext cx="7595895" cy="1692323"/>
              </a:xfrm>
              <a:prstGeom prst="rect">
                <a:avLst/>
              </a:prstGeom>
              <a:blipFill>
                <a:blip r:embed="rId4"/>
                <a:stretch>
                  <a:fillRect l="-167" t="-15556" b="-14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4A24764-94F8-D588-4120-AC26B6B4E405}"/>
                  </a:ext>
                </a:extLst>
              </p:cNvPr>
              <p:cNvSpPr txBox="1"/>
              <p:nvPr/>
            </p:nvSpPr>
            <p:spPr>
              <a:xfrm>
                <a:off x="1423532" y="3774715"/>
                <a:ext cx="6732739" cy="625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400050" indent="-400050">
                  <a:buFont typeface="+mj-lt"/>
                  <a:buAutoNum type="romanLcPeriod"/>
                </a:pPr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Propagate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</m:d>
                  </m:oMath>
                </a14:m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 to the neighbours</a:t>
                </a:r>
              </a:p>
              <a:p>
                <a:pPr marL="400050" indent="-400050">
                  <a:spcBef>
                    <a:spcPts val="600"/>
                  </a:spcBef>
                  <a:buFont typeface="+mj-lt"/>
                  <a:buAutoNum type="romanLcPeriod"/>
                </a:pPr>
                <a:r>
                  <a:rPr lang="en-GB" sz="1200" dirty="0">
                    <a:solidFill>
                      <a:schemeClr val="accent1"/>
                    </a:solidFill>
                    <a:latin typeface="Raleway" pitchFamily="2" charset="77"/>
                  </a:rPr>
                  <a:t>Compute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it-IT" sz="1200" b="0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it-IT" sz="1200" dirty="0">
                    <a:solidFill>
                      <a:srgbClr val="6E0918"/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it-IT" sz="1200" i="1">
                        <a:solidFill>
                          <a:srgbClr val="6E0918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it-IT" sz="1200" b="0" i="1" smtClean="0">
                        <a:solidFill>
                          <a:srgbClr val="6E0918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it-IT" sz="120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it-IT" sz="1200" b="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</m:num>
                      <m:den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𝑔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𝜅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</m:den>
                    </m:f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it-IT" sz="1200" i="1" smtClean="0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it-IT" sz="1200" b="0" i="1">
                            <a:solidFill>
                              <a:srgbClr val="6E0918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it-IT" sz="1200" b="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  <m:sup/>
                      <m:e>
                        <m:sSub>
                          <m:sSub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d>
                          <m:dPr>
                            <m:ctrlP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it-IT" sz="1200" i="1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it-IT" sz="1200" b="0" i="1" smtClean="0">
                                <a:solidFill>
                                  <a:srgbClr val="6E0918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e>
                        </m:d>
                      </m:e>
                    </m:nary>
                  </m:oMath>
                </a14:m>
                <a:endParaRPr lang="en-GB" sz="1200" dirty="0">
                  <a:solidFill>
                    <a:schemeClr val="accent1"/>
                  </a:solidFill>
                  <a:latin typeface="Raleway" pitchFamily="2" charset="77"/>
                </a:endParaRPr>
              </a:p>
            </p:txBody>
          </p:sp>
        </mc:Choice>
        <mc:Fallback xmlns="">
          <p:sp>
            <p:nvSpPr>
              <p:cNvPr id="5" name="CasellaDiTesto 4">
                <a:extLst>
                  <a:ext uri="{FF2B5EF4-FFF2-40B4-BE49-F238E27FC236}">
                    <a16:creationId xmlns:a16="http://schemas.microsoft.com/office/drawing/2014/main" id="{84A24764-94F8-D588-4120-AC26B6B4E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3532" y="3774715"/>
                <a:ext cx="6732739" cy="625108"/>
              </a:xfrm>
              <a:prstGeom prst="rect">
                <a:avLst/>
              </a:prstGeom>
              <a:blipFill>
                <a:blip r:embed="rId5"/>
                <a:stretch>
                  <a:fillRect l="-188" b="-60000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Google Shape;119;p11">
            <a:extLst>
              <a:ext uri="{FF2B5EF4-FFF2-40B4-BE49-F238E27FC236}">
                <a16:creationId xmlns:a16="http://schemas.microsoft.com/office/drawing/2014/main" id="{0B161508-0EA2-389A-FC1B-1CA50AE7079A}"/>
              </a:ext>
            </a:extLst>
          </p:cNvPr>
          <p:cNvSpPr/>
          <p:nvPr/>
        </p:nvSpPr>
        <p:spPr>
          <a:xfrm>
            <a:off x="5748402" y="1120561"/>
            <a:ext cx="3336600" cy="138987"/>
          </a:xfrm>
          <a:prstGeom prst="rect">
            <a:avLst/>
          </a:prstGeom>
          <a:solidFill>
            <a:srgbClr val="59595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" name="Google Shape;120;p11">
            <a:extLst>
              <a:ext uri="{FF2B5EF4-FFF2-40B4-BE49-F238E27FC236}">
                <a16:creationId xmlns:a16="http://schemas.microsoft.com/office/drawing/2014/main" id="{53C58969-9A71-ED5E-E7CC-166ED8B72671}"/>
              </a:ext>
            </a:extLst>
          </p:cNvPr>
          <p:cNvSpPr/>
          <p:nvPr/>
        </p:nvSpPr>
        <p:spPr>
          <a:xfrm>
            <a:off x="6235002" y="741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6F0A19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" name="Google Shape;122;p11">
            <a:extLst>
              <a:ext uri="{FF2B5EF4-FFF2-40B4-BE49-F238E27FC236}">
                <a16:creationId xmlns:a16="http://schemas.microsoft.com/office/drawing/2014/main" id="{BB25526A-7C6D-D14E-D89D-BF4D37FA7DD6}"/>
              </a:ext>
            </a:extLst>
          </p:cNvPr>
          <p:cNvSpPr/>
          <p:nvPr/>
        </p:nvSpPr>
        <p:spPr>
          <a:xfrm rot="10800000" flipH="1">
            <a:off x="7832802" y="859623"/>
            <a:ext cx="800100" cy="800100"/>
          </a:xfrm>
          <a:prstGeom prst="blockArc">
            <a:avLst>
              <a:gd name="adj1" fmla="val 10800000"/>
              <a:gd name="adj2" fmla="val 0"/>
              <a:gd name="adj3" fmla="val 25000"/>
            </a:avLst>
          </a:prstGeom>
          <a:solidFill>
            <a:srgbClr val="0067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" name="Google Shape;114;p11">
            <a:extLst>
              <a:ext uri="{FF2B5EF4-FFF2-40B4-BE49-F238E27FC236}">
                <a16:creationId xmlns:a16="http://schemas.microsoft.com/office/drawing/2014/main" id="{B3BB1A38-803A-744A-0385-886728A35ED8}"/>
              </a:ext>
            </a:extLst>
          </p:cNvPr>
          <p:cNvSpPr txBox="1"/>
          <p:nvPr/>
        </p:nvSpPr>
        <p:spPr>
          <a:xfrm>
            <a:off x="5292247" y="372687"/>
            <a:ext cx="2667024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b="1" u="sng" dirty="0">
                <a:solidFill>
                  <a:srgbClr val="6E0918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Control estimation</a:t>
            </a:r>
            <a:endParaRPr sz="1800" b="1" u="sng" dirty="0">
              <a:solidFill>
                <a:srgbClr val="6E0918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  <p:sp>
        <p:nvSpPr>
          <p:cNvPr id="10" name="Google Shape;118;p11">
            <a:extLst>
              <a:ext uri="{FF2B5EF4-FFF2-40B4-BE49-F238E27FC236}">
                <a16:creationId xmlns:a16="http://schemas.microsoft.com/office/drawing/2014/main" id="{E76FFA6F-B10B-5B87-D29C-C580AC27BF53}"/>
              </a:ext>
            </a:extLst>
          </p:cNvPr>
          <p:cNvSpPr txBox="1"/>
          <p:nvPr/>
        </p:nvSpPr>
        <p:spPr>
          <a:xfrm>
            <a:off x="6801918" y="1558268"/>
            <a:ext cx="2861867" cy="38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it" sz="1800" dirty="0">
                <a:solidFill>
                  <a:srgbClr val="66757C"/>
                </a:solidFill>
                <a:latin typeface="Raleway" pitchFamily="2" charset="77"/>
                <a:ea typeface="Catamaran"/>
                <a:cs typeface="Catamaran"/>
                <a:sym typeface="Catamaran"/>
              </a:rPr>
              <a:t>Results</a:t>
            </a:r>
            <a:endParaRPr sz="1800" dirty="0">
              <a:solidFill>
                <a:srgbClr val="66757C"/>
              </a:solidFill>
              <a:latin typeface="Raleway" pitchFamily="2" charset="77"/>
              <a:ea typeface="Catamaran"/>
              <a:cs typeface="Catamaran"/>
              <a:sym typeface="Catamaran"/>
            </a:endParaRPr>
          </a:p>
        </p:txBody>
      </p:sp>
    </p:spTree>
    <p:extLst>
      <p:ext uri="{BB962C8B-B14F-4D97-AF65-F5344CB8AC3E}">
        <p14:creationId xmlns:p14="http://schemas.microsoft.com/office/powerpoint/2010/main" val="3178885785"/>
      </p:ext>
    </p:extLst>
  </p:cSld>
  <p:clrMapOvr>
    <a:masterClrMapping/>
  </p:clrMapOvr>
</p:sld>
</file>

<file path=ppt/theme/theme1.xml><?xml version="1.0" encoding="utf-8"?>
<a:theme xmlns:a="http://schemas.openxmlformats.org/drawingml/2006/main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14111</TotalTime>
  <Words>955</Words>
  <Application>Microsoft Macintosh PowerPoint</Application>
  <PresentationFormat>Presentazione su schermo (16:9)</PresentationFormat>
  <Paragraphs>116</Paragraphs>
  <Slides>14</Slides>
  <Notes>13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14</vt:i4>
      </vt:variant>
    </vt:vector>
  </HeadingPairs>
  <TitlesOfParts>
    <vt:vector size="19" baseType="lpstr">
      <vt:lpstr>Arial</vt:lpstr>
      <vt:lpstr>Catamaran</vt:lpstr>
      <vt:lpstr>Cambria Math</vt:lpstr>
      <vt:lpstr>Raleway</vt:lpstr>
      <vt:lpstr>Streamline</vt:lpstr>
      <vt:lpstr>A New Distributed Protocol for Consensus of Discrete-Time Systems</vt:lpstr>
      <vt:lpstr>Table of contents</vt:lpstr>
      <vt:lpstr>Introduction</vt:lpstr>
      <vt:lpstr>Problem statement</vt:lpstr>
      <vt:lpstr>Problem statement</vt:lpstr>
      <vt:lpstr>Proposed centralized protocol</vt:lpstr>
      <vt:lpstr>Proposed centralized protocol</vt:lpstr>
      <vt:lpstr>Eigenvalues plots</vt:lpstr>
      <vt:lpstr>Distributed implementation</vt:lpstr>
      <vt:lpstr>Distributed implementation</vt:lpstr>
      <vt:lpstr>Simulation Results</vt:lpstr>
      <vt:lpstr>Simulation Results</vt:lpstr>
      <vt:lpstr>Simulation Results - Bigger g</vt:lpstr>
      <vt:lpstr>Thank you for the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Stefano Felli</cp:lastModifiedBy>
  <cp:revision>32</cp:revision>
  <dcterms:modified xsi:type="dcterms:W3CDTF">2024-07-06T18:13:36Z</dcterms:modified>
</cp:coreProperties>
</file>