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71" r:id="rId6"/>
    <p:sldId id="272" r:id="rId7"/>
    <p:sldId id="268" r:id="rId8"/>
    <p:sldId id="274" r:id="rId9"/>
    <p:sldId id="273" r:id="rId10"/>
    <p:sldId id="276" r:id="rId11"/>
    <p:sldId id="280" r:id="rId12"/>
    <p:sldId id="278" r:id="rId13"/>
    <p:sldId id="281" r:id="rId14"/>
    <p:sldId id="263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Catamaran" pitchFamily="2" charset="77"/>
      <p:regular r:id="rId18"/>
      <p:bold r:id="rId18"/>
      <p:italic r:id="rId18"/>
    </p:embeddedFont>
    <p:embeddedFont>
      <p:font typeface="Raleway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778"/>
    <a:srgbClr val="6E0918"/>
    <a:srgbClr val="66757C"/>
    <a:srgbClr val="18F06C"/>
    <a:srgbClr val="F7A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5490"/>
  </p:normalViewPr>
  <p:slideViewPr>
    <p:cSldViewPr snapToGrid="0">
      <p:cViewPr varScale="1">
        <p:scale>
          <a:sx n="204" d="100"/>
          <a:sy n="204" d="100"/>
        </p:scale>
        <p:origin x="28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97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0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43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670f63a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670f63a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f644b6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f644b6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45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29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40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25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70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78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627" y="1100108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tamaran"/>
              <a:buNone/>
              <a:defRPr sz="42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52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977558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9100" y="977558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1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3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2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4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5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6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Google Shape;14;p2">
            <a:extLst>
              <a:ext uri="{FF2B5EF4-FFF2-40B4-BE49-F238E27FC236}">
                <a16:creationId xmlns:a16="http://schemas.microsoft.com/office/drawing/2014/main" id="{8DF275D6-F78A-56B8-63A2-54F349093927}"/>
              </a:ext>
            </a:extLst>
          </p:cNvPr>
          <p:cNvPicPr preferRelativeResize="0"/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52"/>
            <a:ext cx="2884575" cy="269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 b="1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jcon.2023.10083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fanoF00/CAMS_distributed_protocol.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>
            <a:off x="727950" y="1089943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latin typeface="Raleway" pitchFamily="2" charset="77"/>
              </a:rPr>
              <a:t>A New Distributed </a:t>
            </a:r>
            <a:r>
              <a:rPr lang="en-GB" sz="3200" dirty="0">
                <a:latin typeface="Raleway" pitchFamily="2" charset="77"/>
              </a:rPr>
              <a:t>Protocol</a:t>
            </a:r>
            <a:r>
              <a:rPr lang="it-IT" sz="3200" dirty="0">
                <a:latin typeface="Raleway" pitchFamily="2" charset="77"/>
              </a:rPr>
              <a:t> for Consensus of Discrete-Time Systems</a:t>
            </a:r>
            <a:endParaRPr sz="3200" dirty="0">
              <a:latin typeface="Raleway" pitchFamily="2" charset="77"/>
            </a:endParaRPr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729450" y="4164937"/>
            <a:ext cx="76881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Felli Stefano - 1896877 </a:t>
            </a:r>
            <a:endParaRPr dirty="0">
              <a:latin typeface="Raleway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aleway" pitchFamily="2" charset="77"/>
              </a:rPr>
              <a:t>Control of Autonomous Multi-Agent System – Multi-Robot Systems Module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Sapienza University of Rome</a:t>
            </a:r>
            <a:endParaRPr dirty="0">
              <a:latin typeface="Raleway" pitchFamily="2" charset="77"/>
            </a:endParaRPr>
          </a:p>
        </p:txBody>
      </p:sp>
      <p:sp>
        <p:nvSpPr>
          <p:cNvPr id="2" name="Google Shape;64;p6">
            <a:extLst>
              <a:ext uri="{FF2B5EF4-FFF2-40B4-BE49-F238E27FC236}">
                <a16:creationId xmlns:a16="http://schemas.microsoft.com/office/drawing/2014/main" id="{3C5BEB38-7981-F064-416F-8C6C06C8C511}"/>
              </a:ext>
            </a:extLst>
          </p:cNvPr>
          <p:cNvSpPr txBox="1">
            <a:spLocks/>
          </p:cNvSpPr>
          <p:nvPr/>
        </p:nvSpPr>
        <p:spPr>
          <a:xfrm>
            <a:off x="571175" y="2161050"/>
            <a:ext cx="76881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it-IT" dirty="0">
                <a:latin typeface="Raleway" pitchFamily="2" charset="77"/>
              </a:rPr>
              <a:t>Filippo Cacace, Mattia Mattioni, Salvatore Monaco, Dorothée Normand-Cyrot</a:t>
            </a:r>
          </a:p>
          <a:p>
            <a:r>
              <a:rPr lang="it-IT" dirty="0">
                <a:latin typeface="Raleway" pitchFamily="2" charset="77"/>
              </a:rPr>
              <a:t>European Journal of Control, 2023</a:t>
            </a:r>
          </a:p>
          <a:p>
            <a:r>
              <a:rPr lang="it-IT" dirty="0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https://doi.org/10.1016/j.ejcon.2023.100833</a:t>
            </a:r>
            <a:endParaRPr lang="it-IT" dirty="0">
              <a:solidFill>
                <a:srgbClr val="6E0918"/>
              </a:solidFill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Distributed implementation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49" y="1492265"/>
                <a:ext cx="7688701" cy="32575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Assumption: </a:t>
                </a:r>
                <a14:m>
                  <m:oMath xmlns:m="http://schemas.openxmlformats.org/officeDocument/2006/math">
                    <m:r>
                      <a:rPr lang="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 is connected/strongly connected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Vector estimation: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nary>
                      <m:naryPr>
                        <m:chr m:val="∑"/>
                        <m:limLoc m:val="subSup"/>
                        <m:ctrl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  <m:e>
                        <m:sSup>
                          <m:sSupPr>
                            <m:ctrlP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𝐿𝑥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z="1500" dirty="0">
                    <a:latin typeface="Raleway" pitchFamily="2" charset="77"/>
                  </a:rPr>
                  <a:t>, where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 is Schur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Dynamics: </a:t>
                </a:r>
                <a14:m>
                  <m:oMath xmlns:m="http://schemas.openxmlformats.org/officeDocument/2006/math">
                    <m:r>
                      <a:rPr lang="it-IT" sz="15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0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  <m:r>
                          <a:rPr lang="it-IT" sz="1500" b="1" i="0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1500" b="1" i="0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1500" b="1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1500" b="1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𝚵</m:t>
                    </m:r>
                    <m:d>
                      <m:dPr>
                        <m:ctrlP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lang="it-IT" sz="15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nary>
                      <m:naryPr>
                        <m:chr m:val="∑"/>
                        <m:limLoc m:val="subSup"/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  <m:e>
                        <m:sSup>
                          <m:s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nary>
                  </m:oMath>
                </a14:m>
                <a:r>
                  <a:rPr lang="en-GB" sz="1500" dirty="0">
                    <a:latin typeface="Raleway" pitchFamily="2" charset="77"/>
                  </a:rPr>
                  <a:t> 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GB" sz="1500" dirty="0">
                    <a:latin typeface="Raleway" pitchFamily="2" charset="77"/>
                  </a:rPr>
                  <a:t> result: 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sz="1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t-IT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nary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5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latin typeface="Raleway" pitchFamily="2" charset="77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GB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GB" sz="1400" dirty="0">
                    <a:latin typeface="Raleway" pitchFamily="2" charset="77"/>
                  </a:rPr>
                  <a:t> result: 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GB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nary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14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4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en-GB" sz="1400" dirty="0">
                    <a:latin typeface="Raleway" pitchFamily="2" charset="77"/>
                  </a:rPr>
                  <a:t> result</a:t>
                </a:r>
                <a:r>
                  <a:rPr lang="en-GB" sz="1200" dirty="0">
                    <a:latin typeface="Raleway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GB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2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2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it-IT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d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sSup>
                      <m:sSup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</m:oMath>
                </a14:m>
                <a:endParaRPr lang="en-GB" sz="12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en-GB" sz="15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en-GB" sz="150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49" y="1492265"/>
                <a:ext cx="7688701" cy="3257585"/>
              </a:xfrm>
              <a:prstGeom prst="rect">
                <a:avLst/>
              </a:prstGeom>
              <a:blipFill>
                <a:blip r:embed="rId3"/>
                <a:stretch>
                  <a:fillRect b="-8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6" name="Google Shape;119;p11">
            <a:extLst>
              <a:ext uri="{FF2B5EF4-FFF2-40B4-BE49-F238E27FC236}">
                <a16:creationId xmlns:a16="http://schemas.microsoft.com/office/drawing/2014/main" id="{0B161508-0EA2-389A-FC1B-1CA50AE7079A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0;p11">
            <a:extLst>
              <a:ext uri="{FF2B5EF4-FFF2-40B4-BE49-F238E27FC236}">
                <a16:creationId xmlns:a16="http://schemas.microsoft.com/office/drawing/2014/main" id="{53C58969-9A71-ED5E-E7CC-166ED8B72671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2;p11">
            <a:extLst>
              <a:ext uri="{FF2B5EF4-FFF2-40B4-BE49-F238E27FC236}">
                <a16:creationId xmlns:a16="http://schemas.microsoft.com/office/drawing/2014/main" id="{BB25526A-7C6D-D14E-D89D-BF4D37FA7DD6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4;p11">
            <a:extLst>
              <a:ext uri="{FF2B5EF4-FFF2-40B4-BE49-F238E27FC236}">
                <a16:creationId xmlns:a16="http://schemas.microsoft.com/office/drawing/2014/main" id="{B3BB1A38-803A-744A-0385-886728A35ED8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Control estimation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;p11">
            <a:extLst>
              <a:ext uri="{FF2B5EF4-FFF2-40B4-BE49-F238E27FC236}">
                <a16:creationId xmlns:a16="http://schemas.microsoft.com/office/drawing/2014/main" id="{E76FFA6F-B10B-5B87-D29C-C580AC27BF53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01677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Results</a:t>
            </a:r>
            <a:endParaRPr sz="1800" b="1" u="sng" dirty="0">
              <a:solidFill>
                <a:srgbClr val="01677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35808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27811018-DEF7-0F47-2BBD-247C38338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6" y="1505406"/>
            <a:ext cx="4399472" cy="2639683"/>
          </a:xfrm>
          <a:prstGeom prst="rect">
            <a:avLst/>
          </a:prstGeom>
        </p:spPr>
      </p:pic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Simulation Results</a:t>
            </a:r>
            <a:endParaRPr dirty="0">
              <a:latin typeface="Raleway" pitchFamily="2" charset="77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49B70C8-F72F-7A60-45DF-1477FBC4A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96" r="3121"/>
          <a:stretch/>
        </p:blipFill>
        <p:spPr>
          <a:xfrm>
            <a:off x="0" y="4133461"/>
            <a:ext cx="1317906" cy="100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D2A2B31-850F-8B99-18D0-49810191D619}"/>
                  </a:ext>
                </a:extLst>
              </p:cNvPr>
              <p:cNvSpPr txBox="1"/>
              <p:nvPr/>
            </p:nvSpPr>
            <p:spPr>
              <a:xfrm>
                <a:off x="852357" y="4106056"/>
                <a:ext cx="4002800" cy="52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6</a:t>
                </a:r>
                <a:r>
                  <a:rPr lang="it-IT" sz="1100" dirty="0">
                    <a:solidFill>
                      <a:srgbClr val="6E0918"/>
                    </a:solidFill>
                  </a:rPr>
                  <a:t>:</a:t>
                </a:r>
                <a:r>
                  <a:rPr lang="en-GB" sz="1100" dirty="0">
                    <a:solidFill>
                      <a:srgbClr val="6E0918"/>
                    </a:solidFill>
                  </a:rPr>
                  <a:t> </a:t>
                </a:r>
                <a:r>
                  <a:rPr lang="en-GB" sz="1100" dirty="0"/>
                  <a:t>Standard Algorithm, by varying</a:t>
                </a:r>
                <a:r>
                  <a:rPr lang="en-GB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100" dirty="0"/>
                  <a:t> Convergence is ensured for values up to </a:t>
                </a:r>
                <a14:m>
                  <m:oMath xmlns:m="http://schemas.openxmlformats.org/officeDocument/2006/math">
                    <m:r>
                      <a:rPr lang="en-GB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3..8022</m:t>
                        </m:r>
                      </m:den>
                    </m:f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=0.263</m:t>
                    </m:r>
                  </m:oMath>
                </a14:m>
                <a:endParaRPr lang="en-GB" sz="11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D2A2B31-850F-8B99-18D0-49810191D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57" y="4106056"/>
                <a:ext cx="4002800" cy="522451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75536DD-C34C-E58D-247F-061544371685}"/>
                  </a:ext>
                </a:extLst>
              </p:cNvPr>
              <p:cNvSpPr txBox="1"/>
              <p:nvPr/>
            </p:nvSpPr>
            <p:spPr>
              <a:xfrm>
                <a:off x="5544000" y="4353431"/>
                <a:ext cx="285999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5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en-GB" sz="1100" dirty="0"/>
                  <a:t>Strongly</a:t>
                </a:r>
                <a:r>
                  <a:rPr lang="it-IT" sz="1100" dirty="0"/>
                  <a:t> </a:t>
                </a:r>
                <a:r>
                  <a:rPr lang="en-GB" sz="1100" dirty="0"/>
                  <a:t>connected</a:t>
                </a:r>
                <a:r>
                  <a:rPr lang="it-IT" sz="1100" dirty="0"/>
                  <a:t> </a:t>
                </a:r>
                <a:r>
                  <a:rPr lang="en-GB" sz="1100" dirty="0"/>
                  <a:t>di-graph</a:t>
                </a:r>
                <a:r>
                  <a:rPr lang="it-IT" sz="1100" dirty="0"/>
                  <a:t> with 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it-IT" sz="1100" dirty="0"/>
                  <a:t> agents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1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3.8001+0.12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1100" dirty="0"/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75536DD-C34C-E58D-247F-06154437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000" y="4353431"/>
                <a:ext cx="2859994" cy="43088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cerchio, linea, Simmetria, arte&#10;&#10;Descrizione generata automaticamente">
            <a:extLst>
              <a:ext uri="{FF2B5EF4-FFF2-40B4-BE49-F238E27FC236}">
                <a16:creationId xmlns:a16="http://schemas.microsoft.com/office/drawing/2014/main" id="{1A80672B-3D9E-6D8B-2AC0-76DFE8EACA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79" t="2235" r="3983" b="4014"/>
          <a:stretch/>
        </p:blipFill>
        <p:spPr>
          <a:xfrm>
            <a:off x="5544000" y="528601"/>
            <a:ext cx="2546132" cy="1953609"/>
          </a:xfrm>
          <a:prstGeom prst="rect">
            <a:avLst/>
          </a:prstGeom>
        </p:spPr>
      </p:pic>
      <p:pic>
        <p:nvPicPr>
          <p:cNvPr id="11" name="Immagine 10" descr="Immagine che contiene testo, diagramma, linea, numero&#10;&#10;Descrizione generata automaticamente">
            <a:extLst>
              <a:ext uri="{FF2B5EF4-FFF2-40B4-BE49-F238E27FC236}">
                <a16:creationId xmlns:a16="http://schemas.microsoft.com/office/drawing/2014/main" id="{FFB4D4A1-EF0A-0B82-5D88-7EE15976B8F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85" t="8853" r="5973"/>
          <a:stretch/>
        </p:blipFill>
        <p:spPr>
          <a:xfrm>
            <a:off x="5261197" y="2540302"/>
            <a:ext cx="3030446" cy="1818347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C91A9F51-D815-2013-CDB5-61A495ED297C}"/>
              </a:ext>
            </a:extLst>
          </p:cNvPr>
          <p:cNvSpPr/>
          <p:nvPr/>
        </p:nvSpPr>
        <p:spPr>
          <a:xfrm>
            <a:off x="3995612" y="2540302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1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Simulation Results</a:t>
            </a:r>
            <a:endParaRPr dirty="0">
              <a:latin typeface="Raleway" pitchFamily="2" charset="77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49B70C8-F72F-7A60-45DF-1477FBC4A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96" r="3121"/>
          <a:stretch/>
        </p:blipFill>
        <p:spPr>
          <a:xfrm>
            <a:off x="0" y="4133461"/>
            <a:ext cx="1317906" cy="1009990"/>
          </a:xfrm>
          <a:prstGeom prst="rect">
            <a:avLst/>
          </a:prstGeom>
        </p:spPr>
      </p:pic>
      <p:pic>
        <p:nvPicPr>
          <p:cNvPr id="14" name="Immagine 13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7443D047-2C17-F12B-21BE-53540052B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18" y="1601836"/>
            <a:ext cx="4557386" cy="2734431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088C501-3217-0988-1F62-FED293D5C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902" y="807233"/>
            <a:ext cx="3921149" cy="3529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/>
              <p:nvPr/>
            </p:nvSpPr>
            <p:spPr>
              <a:xfrm>
                <a:off x="1317907" y="4355907"/>
                <a:ext cx="30556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solidFill>
                      <a:srgbClr val="6E0918"/>
                    </a:solidFill>
                  </a:rPr>
                  <a:t>Fig. 8</a:t>
                </a:r>
                <a:r>
                  <a:rPr lang="en-GB" sz="1050" dirty="0">
                    <a:solidFill>
                      <a:srgbClr val="6E0918"/>
                    </a:solidFill>
                  </a:rPr>
                  <a:t>: </a:t>
                </a:r>
                <a:r>
                  <a:rPr lang="en-GB" sz="1050" dirty="0"/>
                  <a:t>Distributed Algorithm by varying parameter </a:t>
                </a:r>
                <a14:m>
                  <m:oMath xmlns:m="http://schemas.openxmlformats.org/officeDocument/2006/math">
                    <m:r>
                      <a:rPr lang="en-GB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050" dirty="0"/>
                  <a:t>, with fixed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05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GB" sz="1050" dirty="0"/>
                  <a:t> and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050" dirty="0"/>
                  <a:t> 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907" y="4355907"/>
                <a:ext cx="3055686" cy="415498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/>
              <p:nvPr/>
            </p:nvSpPr>
            <p:spPr>
              <a:xfrm>
                <a:off x="5861677" y="4348213"/>
                <a:ext cx="267462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7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it-IT" sz="1100" dirty="0" err="1"/>
                  <a:t>Centralized</a:t>
                </a:r>
                <a:r>
                  <a:rPr lang="it-IT" sz="1100" dirty="0"/>
                  <a:t> </a:t>
                </a:r>
                <a:r>
                  <a:rPr lang="it-IT" sz="1100" dirty="0" err="1"/>
                  <a:t>Algorithm</a:t>
                </a:r>
                <a:r>
                  <a:rPr lang="it-IT" sz="1100" dirty="0"/>
                  <a:t> by </a:t>
                </a:r>
                <a:r>
                  <a:rPr lang="it-IT" sz="1100" dirty="0" err="1"/>
                  <a:t>varying</a:t>
                </a:r>
                <a:r>
                  <a:rPr lang="it-IT" sz="1100" dirty="0"/>
                  <a:t> </a:t>
                </a:r>
                <a:r>
                  <a:rPr lang="it-IT" sz="1100" dirty="0" err="1"/>
                  <a:t>parameter</a:t>
                </a:r>
                <a:r>
                  <a:rPr lang="it-IT" sz="1100" dirty="0"/>
                  <a:t> 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sz="1100" dirty="0"/>
                  <a:t>, with fixed </a:t>
                </a:r>
                <a14:m>
                  <m:oMath xmlns:m="http://schemas.openxmlformats.org/officeDocument/2006/math">
                    <m:r>
                      <a:rPr lang="it-IT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1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it-IT" sz="1100" dirty="0"/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77" y="4348213"/>
                <a:ext cx="2674625" cy="430887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e 34">
            <a:extLst>
              <a:ext uri="{FF2B5EF4-FFF2-40B4-BE49-F238E27FC236}">
                <a16:creationId xmlns:a16="http://schemas.microsoft.com/office/drawing/2014/main" id="{7EE17D32-F45F-77ED-B0DD-74DACD99D503}"/>
              </a:ext>
            </a:extLst>
          </p:cNvPr>
          <p:cNvSpPr/>
          <p:nvPr/>
        </p:nvSpPr>
        <p:spPr>
          <a:xfrm>
            <a:off x="8118000" y="1717200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755EB811-46AD-7BB9-3735-1F330AD690E4}"/>
              </a:ext>
            </a:extLst>
          </p:cNvPr>
          <p:cNvSpPr/>
          <p:nvPr/>
        </p:nvSpPr>
        <p:spPr>
          <a:xfrm>
            <a:off x="2288589" y="4015049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E07B619F-856F-1C96-1F6C-9FF5EBB1FD0D}"/>
              </a:ext>
            </a:extLst>
          </p:cNvPr>
          <p:cNvSpPr/>
          <p:nvPr/>
        </p:nvSpPr>
        <p:spPr>
          <a:xfrm>
            <a:off x="3523340" y="2689200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39C0C4B4-1393-1931-C87B-4023B2AC1295}"/>
              </a:ext>
            </a:extLst>
          </p:cNvPr>
          <p:cNvSpPr/>
          <p:nvPr/>
        </p:nvSpPr>
        <p:spPr>
          <a:xfrm>
            <a:off x="6624000" y="4032000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9101A6C-7C33-9590-05E1-22BD7DE25EB0}"/>
              </a:ext>
            </a:extLst>
          </p:cNvPr>
          <p:cNvSpPr/>
          <p:nvPr/>
        </p:nvSpPr>
        <p:spPr>
          <a:xfrm>
            <a:off x="7650000" y="2894128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8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81;p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7650" y="818437"/>
                <a:ext cx="76887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dirty="0">
                    <a:latin typeface="Raleway" pitchFamily="2" charset="77"/>
                  </a:rPr>
                  <a:t>Simulation Results - Bigger </a:t>
                </a:r>
                <a14:m>
                  <m:oMath xmlns:m="http://schemas.openxmlformats.org/officeDocument/2006/math">
                    <m:r>
                      <a:rPr lang="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endParaRPr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1" name="Google Shape;81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7650" y="818437"/>
                <a:ext cx="7688700" cy="535200"/>
              </a:xfrm>
              <a:prstGeom prst="rect">
                <a:avLst/>
              </a:prstGeom>
              <a:blipFill>
                <a:blip r:embed="rId3"/>
                <a:stretch>
                  <a:fillRect l="-148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49B70C8-F72F-7A60-45DF-1477FBC4A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96" r="3121"/>
          <a:stretch/>
        </p:blipFill>
        <p:spPr>
          <a:xfrm>
            <a:off x="0" y="4133461"/>
            <a:ext cx="1317906" cy="100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/>
              <p:nvPr/>
            </p:nvSpPr>
            <p:spPr>
              <a:xfrm>
                <a:off x="6176670" y="3351893"/>
                <a:ext cx="290833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solidFill>
                      <a:srgbClr val="6E0918"/>
                    </a:solidFill>
                  </a:rPr>
                  <a:t>Fig. 11</a:t>
                </a:r>
                <a:r>
                  <a:rPr lang="en-GB" sz="1050" dirty="0">
                    <a:solidFill>
                      <a:srgbClr val="6E0918"/>
                    </a:solidFill>
                  </a:rPr>
                  <a:t>: </a:t>
                </a:r>
                <a:r>
                  <a:rPr lang="en-GB" sz="1050" dirty="0"/>
                  <a:t>Distributed Algorithm for a di-graph with 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050" dirty="0"/>
                  <a:t> agents</a:t>
                </a:r>
                <a:r>
                  <a:rPr lang="it-IT" sz="1050"/>
                  <a:t>, </a:t>
                </a:r>
                <a:r>
                  <a:rPr lang="en-GB" sz="1050" dirty="0"/>
                  <a:t>showing also </a:t>
                </a:r>
                <a:r>
                  <a:rPr lang="it-IT" sz="1050" dirty="0"/>
                  <a:t>performances with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05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670" y="3351893"/>
                <a:ext cx="2908332" cy="577081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/>
              <p:nvPr/>
            </p:nvSpPr>
            <p:spPr>
              <a:xfrm>
                <a:off x="73779" y="3424991"/>
                <a:ext cx="29143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9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it-IT" sz="1100" dirty="0"/>
                  <a:t>Standard </a:t>
                </a:r>
                <a:r>
                  <a:rPr lang="en-GB" sz="1100" dirty="0"/>
                  <a:t>Algorithm for a di-graph </a:t>
                </a:r>
                <a:r>
                  <a:rPr lang="it-IT" sz="1100" dirty="0"/>
                  <a:t>with </a:t>
                </a:r>
                <a14:m>
                  <m:oMath xmlns:m="http://schemas.openxmlformats.org/officeDocument/2006/math">
                    <m:r>
                      <a:rPr lang="it-IT" sz="11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1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100" dirty="0"/>
                  <a:t> agents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1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=3.843+0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" y="3424991"/>
                <a:ext cx="2914329" cy="43088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C3EB181-5192-62F4-7FFD-9C03353D08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114" y="1492428"/>
            <a:ext cx="3061888" cy="1837133"/>
          </a:xfrm>
          <a:prstGeom prst="rect">
            <a:avLst/>
          </a:prstGeom>
        </p:spPr>
      </p:pic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E5A786F-DA08-B174-7ABE-53B5F567E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789" y="1502977"/>
            <a:ext cx="3054325" cy="2748893"/>
          </a:xfrm>
          <a:prstGeom prst="rect">
            <a:avLst/>
          </a:prstGeom>
        </p:spPr>
      </p:pic>
      <p:pic>
        <p:nvPicPr>
          <p:cNvPr id="15" name="Immagine 14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D9590EED-9448-665C-86EC-91FA56ECF8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492429"/>
            <a:ext cx="3061889" cy="1837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A70D367-5403-8135-1D8C-3FAEEA70F7D1}"/>
                  </a:ext>
                </a:extLst>
              </p:cNvPr>
              <p:cNvSpPr txBox="1"/>
              <p:nvPr/>
            </p:nvSpPr>
            <p:spPr>
              <a:xfrm>
                <a:off x="3061889" y="4251870"/>
                <a:ext cx="29083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solidFill>
                      <a:srgbClr val="6E0918"/>
                    </a:solidFill>
                  </a:rPr>
                  <a:t>Fig. 10</a:t>
                </a:r>
                <a:r>
                  <a:rPr lang="en-GB" sz="1050" dirty="0">
                    <a:solidFill>
                      <a:srgbClr val="6E0918"/>
                    </a:solidFill>
                  </a:rPr>
                  <a:t>: </a:t>
                </a:r>
                <a:r>
                  <a:rPr lang="en-GB" sz="1050" dirty="0"/>
                  <a:t>Centralized Algorithm for a di-graph with 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050" dirty="0"/>
                  <a:t> agents</a:t>
                </a:r>
                <a:endParaRPr lang="en-GB" sz="105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A70D367-5403-8135-1D8C-3FAEEA70F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89" y="4251870"/>
                <a:ext cx="2908332" cy="415498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38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Thank you for the attention!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7FE398-752D-4D12-5D00-6610DA30F0BC}"/>
              </a:ext>
            </a:extLst>
          </p:cNvPr>
          <p:cNvSpPr txBox="1"/>
          <p:nvPr/>
        </p:nvSpPr>
        <p:spPr>
          <a:xfrm>
            <a:off x="729450" y="2156604"/>
            <a:ext cx="5521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aleway" pitchFamily="2" charset="77"/>
              </a:rPr>
              <a:t>All My work and Simulations can be found on my GitHub Repo:</a:t>
            </a:r>
          </a:p>
          <a:p>
            <a:endParaRPr lang="en-GB" dirty="0">
              <a:latin typeface="Raleway" pitchFamily="2" charset="77"/>
            </a:endParaRPr>
          </a:p>
          <a:p>
            <a:r>
              <a:rPr lang="en-GB" dirty="0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GB" dirty="0" err="1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GB" dirty="0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/StefanoF00/</a:t>
            </a:r>
            <a:r>
              <a:rPr lang="en-GB" dirty="0" err="1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CAMS_distributed_protocol.git</a:t>
            </a:r>
            <a:endParaRPr lang="en-GB" dirty="0">
              <a:solidFill>
                <a:srgbClr val="6E0918"/>
              </a:solidFill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Table of contents</a:t>
            </a:r>
            <a:endParaRPr dirty="0">
              <a:latin typeface="Raleway" pitchFamily="2" charset="77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15837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54030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583699" y="2937800"/>
            <a:ext cx="2391615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Proposed centralized protocol</a:t>
            </a:r>
          </a:p>
        </p:txBody>
      </p:sp>
      <p:sp>
        <p:nvSpPr>
          <p:cNvPr id="74" name="Google Shape;74;p7"/>
          <p:cNvSpPr txBox="1"/>
          <p:nvPr/>
        </p:nvSpPr>
        <p:spPr>
          <a:xfrm>
            <a:off x="54030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Distributed implementation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15837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Simulation results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54030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Introduction</a:t>
            </a:r>
            <a:endParaRPr dirty="0">
              <a:latin typeface="Raleway" pitchFamily="2" charset="77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4"/>
            <a:ext cx="6001141" cy="2856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t" sz="1600" dirty="0">
                <a:latin typeface="Raleway" pitchFamily="2" charset="77"/>
              </a:rPr>
              <a:t>Consensus protocol: drives the dynamics of multi-agent systems in an efficient and secure way to a </a:t>
            </a:r>
            <a:r>
              <a:rPr lang="it" sz="1600" dirty="0">
                <a:solidFill>
                  <a:srgbClr val="6E0918"/>
                </a:solidFill>
                <a:latin typeface="Raleway" pitchFamily="2" charset="77"/>
              </a:rPr>
              <a:t>common behaviour</a:t>
            </a:r>
            <a:r>
              <a:rPr lang="it" sz="1600" dirty="0">
                <a:latin typeface="Raleway" pitchFamily="2" charset="77"/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t" sz="1600" u="sng" dirty="0">
                <a:latin typeface="Raleway" pitchFamily="2" charset="77"/>
              </a:rPr>
              <a:t>Centralized</a:t>
            </a:r>
            <a:r>
              <a:rPr lang="it" sz="1600" dirty="0">
                <a:latin typeface="Raleway" pitchFamily="2" charset="77"/>
              </a:rPr>
              <a:t> protocol [Fig. 1]: </a:t>
            </a:r>
            <a:r>
              <a:rPr lang="it" sz="1600" dirty="0">
                <a:solidFill>
                  <a:srgbClr val="6E0918"/>
                </a:solidFill>
                <a:latin typeface="Raleway" pitchFamily="2" charset="77"/>
              </a:rPr>
              <a:t>fast convergence </a:t>
            </a:r>
            <a:r>
              <a:rPr lang="it" sz="1600" dirty="0">
                <a:latin typeface="Raleway" pitchFamily="2" charset="77"/>
              </a:rPr>
              <a:t>for small systems.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t" sz="1600" u="sng" dirty="0">
                <a:latin typeface="Raleway" pitchFamily="2" charset="77"/>
              </a:rPr>
              <a:t>Distributed</a:t>
            </a:r>
            <a:r>
              <a:rPr lang="it" sz="1600" dirty="0">
                <a:latin typeface="Raleway" pitchFamily="2" charset="77"/>
              </a:rPr>
              <a:t> protocol [Fig. 2]: </a:t>
            </a:r>
            <a:r>
              <a:rPr lang="it" sz="1600" dirty="0">
                <a:solidFill>
                  <a:srgbClr val="6E0918"/>
                </a:solidFill>
                <a:latin typeface="Raleway" pitchFamily="2" charset="77"/>
              </a:rPr>
              <a:t>more scalable </a:t>
            </a:r>
            <a:r>
              <a:rPr lang="it" sz="1600" dirty="0">
                <a:latin typeface="Raleway" pitchFamily="2" charset="77"/>
              </a:rPr>
              <a:t>for large networks.</a:t>
            </a:r>
          </a:p>
          <a:p>
            <a:pPr marL="0" indent="0">
              <a:spcAft>
                <a:spcPts val="1600"/>
              </a:spcAft>
              <a:buNone/>
            </a:pPr>
            <a:endParaRPr lang="it" sz="1600" dirty="0">
              <a:latin typeface="Raleway" pitchFamily="2" charset="77"/>
            </a:endParaRPr>
          </a:p>
          <a:p>
            <a:pPr marL="285750" indent="-285750">
              <a:spcAft>
                <a:spcPts val="1600"/>
              </a:spcAft>
            </a:pPr>
            <a:endParaRPr lang="it" sz="1600" dirty="0">
              <a:latin typeface="Raleway" pitchFamily="2" charset="77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5" name="Immagine 4" descr="Immagine che contiene fuochi d'artificio&#10;&#10;Descrizione generata automaticamente">
            <a:extLst>
              <a:ext uri="{FF2B5EF4-FFF2-40B4-BE49-F238E27FC236}">
                <a16:creationId xmlns:a16="http://schemas.microsoft.com/office/drawing/2014/main" id="{68127429-4009-FF50-F89B-CDB5F7B3F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09"/>
          <a:stretch/>
        </p:blipFill>
        <p:spPr>
          <a:xfrm rot="5400000">
            <a:off x="5568045" y="1452146"/>
            <a:ext cx="4427702" cy="2535909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D3C32787-3062-7B6D-08DF-870AC1C5D9A4}"/>
              </a:ext>
            </a:extLst>
          </p:cNvPr>
          <p:cNvSpPr/>
          <p:nvPr/>
        </p:nvSpPr>
        <p:spPr>
          <a:xfrm>
            <a:off x="7522229" y="1482451"/>
            <a:ext cx="172329" cy="172751"/>
          </a:xfrm>
          <a:prstGeom prst="ellipse">
            <a:avLst/>
          </a:prstGeom>
          <a:solidFill>
            <a:srgbClr val="F7A697"/>
          </a:solidFill>
          <a:ln w="12700">
            <a:solidFill>
              <a:srgbClr val="6675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5EF7FA9-C37E-2903-76E6-34936A852F76}"/>
              </a:ext>
            </a:extLst>
          </p:cNvPr>
          <p:cNvSpPr txBox="1"/>
          <p:nvPr/>
        </p:nvSpPr>
        <p:spPr>
          <a:xfrm>
            <a:off x="6800821" y="2215498"/>
            <a:ext cx="1962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6E0918"/>
                </a:solidFill>
              </a:rPr>
              <a:t>Fig. 1</a:t>
            </a:r>
            <a:r>
              <a:rPr lang="it-IT" sz="1100" dirty="0">
                <a:solidFill>
                  <a:srgbClr val="6E0918"/>
                </a:solidFill>
              </a:rPr>
              <a:t>: </a:t>
            </a:r>
            <a:r>
              <a:rPr lang="it-IT" sz="1100" dirty="0"/>
              <a:t>Centralized protocol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D789B0-6047-6B53-3801-BCAE66FB5952}"/>
              </a:ext>
            </a:extLst>
          </p:cNvPr>
          <p:cNvSpPr txBox="1"/>
          <p:nvPr/>
        </p:nvSpPr>
        <p:spPr>
          <a:xfrm>
            <a:off x="6800821" y="4685040"/>
            <a:ext cx="1962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6E0918"/>
                </a:solidFill>
              </a:rPr>
              <a:t>Fig. 2</a:t>
            </a:r>
            <a:r>
              <a:rPr lang="it-IT" sz="1100" dirty="0">
                <a:solidFill>
                  <a:srgbClr val="6E0918"/>
                </a:solidFill>
              </a:rPr>
              <a:t>:</a:t>
            </a:r>
            <a:r>
              <a:rPr lang="it-IT" sz="1100" dirty="0"/>
              <a:t> Distributed protocol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831031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Problem statement</a:t>
            </a:r>
            <a:endParaRPr dirty="0">
              <a:latin typeface="Raleway" pitchFamily="2" charset="77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4"/>
            <a:ext cx="7688700" cy="3036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Aft>
                <a:spcPts val="1600"/>
              </a:spcAft>
              <a:buNone/>
            </a:pPr>
            <a:endParaRPr lang="it-IT" sz="1400" dirty="0"/>
          </a:p>
          <a:p>
            <a:pPr marL="285750" indent="-285750">
              <a:spcAft>
                <a:spcPts val="1600"/>
              </a:spcAft>
            </a:pPr>
            <a:endParaRPr sz="1600" dirty="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Multi-Robot Systems presentation</a:t>
            </a:r>
            <a:r>
              <a:rPr lang="it" sz="900" dirty="0"/>
              <a:t> – Felli Stefano</a:t>
            </a:r>
            <a:endParaRPr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82;p8">
                <a:extLst>
                  <a:ext uri="{FF2B5EF4-FFF2-40B4-BE49-F238E27FC236}">
                    <a16:creationId xmlns:a16="http://schemas.microsoft.com/office/drawing/2014/main" id="{7E68BD52-D18E-4E38-2F48-41E50A835F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49" y="1622024"/>
                <a:ext cx="8217346" cy="28569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Catamaran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1"/>
                  </a:buClr>
                  <a:buSzPts val="1100"/>
                  <a:buFont typeface="Catamaran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</a:rPr>
                  <a:t>N-agents system modeled as a graph </a:t>
                </a:r>
                <a14:m>
                  <m:oMath xmlns:m="http://schemas.openxmlformats.org/officeDocument/2006/math">
                    <m:r>
                      <a:rPr lang="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</a:rPr>
                  <a:t>Each vertex i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it" sz="1600" dirty="0">
                    <a:latin typeface="Raleway" pitchFamily="2" charset="77"/>
                  </a:rPr>
                  <a:t> models an agent. Set of neighbors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-IT" sz="1600" dirty="0">
                    <a:latin typeface="Raleway" pitchFamily="2" charset="77"/>
                  </a:rPr>
                  <a:t>D</a:t>
                </a:r>
                <a:r>
                  <a:rPr lang="it" sz="1600" dirty="0">
                    <a:latin typeface="Raleway" pitchFamily="2" charset="77"/>
                  </a:rPr>
                  <a:t>ynamics of agents: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</a:rPr>
                  <a:t>Standard local controls: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nary>
                      <m:naryPr>
                        <m:chr m:val="∑"/>
                        <m:supHide m:val="on"/>
                        <m:ctrlP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it" sz="1600" b="1" dirty="0">
                    <a:solidFill>
                      <a:srgbClr val="016778"/>
                    </a:solidFill>
                    <a:latin typeface="Raleway" pitchFamily="2" charset="77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dirty="0">
                    <a:latin typeface="Raleway" pitchFamily="2" charset="77"/>
                  </a:rPr>
                  <a:t>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sz="1600" dirty="0">
                    <a:latin typeface="Raleway" pitchFamily="2" charset="77"/>
                  </a:rPr>
                  <a:t>Standard vector control: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" sz="1600" b="1" dirty="0">
                    <a:solidFill>
                      <a:srgbClr val="016778"/>
                    </a:solidFill>
                    <a:latin typeface="Raleway" pitchFamily="2" charset="77"/>
                  </a:rPr>
                  <a:t>  </a:t>
                </a:r>
                <a:r>
                  <a:rPr lang="it" sz="1600" dirty="0">
                    <a:solidFill>
                      <a:srgbClr val="66757C"/>
                    </a:solidFill>
                    <a:latin typeface="Raleway" pitchFamily="2" charset="77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it" sz="1600" dirty="0">
                    <a:solidFill>
                      <a:srgbClr val="66757C"/>
                    </a:solidFill>
                    <a:latin typeface="Raleway" pitchFamily="2" charset="77"/>
                  </a:rPr>
                  <a:t> is the </a:t>
                </a:r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Laplatian matrix </a:t>
                </a:r>
                <a:endParaRPr lang="it" sz="1600" b="1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-IT" sz="1600" dirty="0">
                    <a:latin typeface="Raleway" pitchFamily="2" charset="77"/>
                  </a:rPr>
                  <a:t>Network dynamics: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1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it-IT" sz="1600" b="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19" name="Google Shape;82;p8">
                <a:extLst>
                  <a:ext uri="{FF2B5EF4-FFF2-40B4-BE49-F238E27FC236}">
                    <a16:creationId xmlns:a16="http://schemas.microsoft.com/office/drawing/2014/main" id="{7E68BD52-D18E-4E38-2F48-41E50A835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9" y="1622024"/>
                <a:ext cx="8217346" cy="2856985"/>
              </a:xfrm>
              <a:prstGeom prst="rect">
                <a:avLst/>
              </a:prstGeom>
              <a:blipFill>
                <a:blip r:embed="rId3"/>
                <a:stretch>
                  <a:fillRect b="-2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119;p11">
            <a:extLst>
              <a:ext uri="{FF2B5EF4-FFF2-40B4-BE49-F238E27FC236}">
                <a16:creationId xmlns:a16="http://schemas.microsoft.com/office/drawing/2014/main" id="{F75903D9-8FEE-84B9-A2BC-795A59B4C576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;p11">
            <a:extLst>
              <a:ext uri="{FF2B5EF4-FFF2-40B4-BE49-F238E27FC236}">
                <a16:creationId xmlns:a16="http://schemas.microsoft.com/office/drawing/2014/main" id="{F9254521-803A-B539-5E79-BAC8F82CF33F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;p11">
            <a:extLst>
              <a:ext uri="{FF2B5EF4-FFF2-40B4-BE49-F238E27FC236}">
                <a16:creationId xmlns:a16="http://schemas.microsoft.com/office/drawing/2014/main" id="{F7102438-7EFB-B722-7172-8D7848543443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4;p11">
            <a:extLst>
              <a:ext uri="{FF2B5EF4-FFF2-40B4-BE49-F238E27FC236}">
                <a16:creationId xmlns:a16="http://schemas.microsoft.com/office/drawing/2014/main" id="{0749BE47-FAA3-4293-6CA9-7C6964758EB3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6E091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Problem formulation</a:t>
            </a:r>
            <a:endParaRPr sz="1800" b="1" u="sng" dirty="0">
              <a:solidFill>
                <a:srgbClr val="6E091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118;p11">
            <a:extLst>
              <a:ext uri="{FF2B5EF4-FFF2-40B4-BE49-F238E27FC236}">
                <a16:creationId xmlns:a16="http://schemas.microsoft.com/office/drawing/2014/main" id="{BC042314-D0D4-B441-2171-C4004C06F4A1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Motivation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29491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Problem statement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48" y="1622024"/>
                <a:ext cx="8255485" cy="31278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spcCol="0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it" sz="1400" dirty="0">
                    <a:latin typeface="Raleway" pitchFamily="2" charset="77"/>
                  </a:rPr>
                  <a:t>Spectrum: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d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it" sz="1400" dirty="0">
                    <a:latin typeface="Raleway" pitchFamily="2" charset="77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it" sz="1400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GB" sz="1400" dirty="0">
                    <a:latin typeface="Raleway" pitchFamily="2" charset="77"/>
                  </a:rPr>
                  <a:t>Existing centralized methods: </a:t>
                </a: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Are stable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1⟺</m:t>
                    </m:r>
                    <m:d>
                      <m:dPr>
                        <m:begChr m:val="|"/>
                        <m:endChr m:val="|"/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3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Slow convergence  </a:t>
                </a:r>
                <a:r>
                  <a:rPr lang="en-GB" sz="1600" b="1" dirty="0">
                    <a:solidFill>
                      <a:srgbClr val="016778"/>
                    </a:solidFill>
                    <a:latin typeface="Raleway" pitchFamily="2" charset="77"/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[Fig. 3]</a:t>
                </a:r>
                <a:endParaRPr lang="en-GB" sz="1600" b="1" dirty="0">
                  <a:solidFill>
                    <a:srgbClr val="016778"/>
                  </a:solidFill>
                  <a:latin typeface="Raleway" pitchFamily="2" charset="77"/>
                </a:endParaRP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Bigger network</a:t>
                </a:r>
                <a:r>
                  <a:rPr lang="en-GB" sz="13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bigger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smaller </a:t>
                </a:r>
                <a14:m>
                  <m:oMath xmlns:m="http://schemas.openxmlformats.org/officeDocument/2006/math"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Even slower convergence 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</a:pPr>
                <a:r>
                  <a:rPr lang="en-GB" sz="1400" dirty="0">
                    <a:latin typeface="Raleway" pitchFamily="2" charset="77"/>
                  </a:rPr>
                  <a:t>Existing decentralized methods:</a:t>
                </a: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Finite speed of information transfer </a:t>
                </a:r>
                <a14:m>
                  <m:oMath xmlns:m="http://schemas.openxmlformats.org/officeDocument/2006/math"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Many practical limitations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400" dirty="0">
                    <a:latin typeface="Raleway" pitchFamily="2" charset="77"/>
                  </a:rPr>
                  <a:t>Convergence rate cannot be fixed arbitrarily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400" dirty="0">
                    <a:latin typeface="Raleway" pitchFamily="2" charset="77"/>
                  </a:rPr>
                  <a:t> </a:t>
                </a:r>
                <a:r>
                  <a:rPr lang="en-GB" sz="1400" dirty="0">
                    <a:solidFill>
                      <a:srgbClr val="6E0918"/>
                    </a:solidFill>
                    <a:latin typeface="Raleway" pitchFamily="2" charset="77"/>
                  </a:rPr>
                  <a:t>Finite time consensus not ensured</a:t>
                </a:r>
                <a:endParaRPr lang="en-GB" sz="1400" dirty="0">
                  <a:latin typeface="Raleway" pitchFamily="2" charset="77"/>
                </a:endParaRPr>
              </a:p>
              <a:p>
                <a:pPr marL="285750" indent="-285750">
                  <a:spcBef>
                    <a:spcPts val="400"/>
                  </a:spcBef>
                  <a:spcAft>
                    <a:spcPts val="400"/>
                  </a:spcAft>
                </a:pPr>
                <a:endParaRPr lang="en-GB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en-GB" sz="160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48" y="1622024"/>
                <a:ext cx="8255485" cy="31278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2" name="Google Shape;119;p11">
            <a:extLst>
              <a:ext uri="{FF2B5EF4-FFF2-40B4-BE49-F238E27FC236}">
                <a16:creationId xmlns:a16="http://schemas.microsoft.com/office/drawing/2014/main" id="{D4D8E05F-A28D-00D0-C7C3-2AFDEE4B3F2B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0;p11">
            <a:extLst>
              <a:ext uri="{FF2B5EF4-FFF2-40B4-BE49-F238E27FC236}">
                <a16:creationId xmlns:a16="http://schemas.microsoft.com/office/drawing/2014/main" id="{4C8CEBF0-6878-6E42-7EF2-9DCAECE04767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2;p11">
            <a:extLst>
              <a:ext uri="{FF2B5EF4-FFF2-40B4-BE49-F238E27FC236}">
                <a16:creationId xmlns:a16="http://schemas.microsoft.com/office/drawing/2014/main" id="{82EDD3DF-1837-6C0C-6EAC-408DF7245409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4;p11">
            <a:extLst>
              <a:ext uri="{FF2B5EF4-FFF2-40B4-BE49-F238E27FC236}">
                <a16:creationId xmlns:a16="http://schemas.microsoft.com/office/drawing/2014/main" id="{486A2FD0-C519-1E61-F6DD-FE3CF012F0D9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Problem formulation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;p11">
            <a:extLst>
              <a:ext uri="{FF2B5EF4-FFF2-40B4-BE49-F238E27FC236}">
                <a16:creationId xmlns:a16="http://schemas.microsoft.com/office/drawing/2014/main" id="{F12440D4-5F9E-F668-47BE-1F4A69244BB6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01677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Motivation</a:t>
            </a:r>
            <a:endParaRPr sz="1800" b="1" u="sng" dirty="0">
              <a:solidFill>
                <a:srgbClr val="01677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93902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Proposed centralized protocol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639859"/>
                <a:ext cx="8284614" cy="28569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sz="1600" dirty="0">
                    <a:latin typeface="Raleway" pitchFamily="2" charset="77"/>
                  </a:rPr>
                  <a:t>New local controls: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500" b="1" i="1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nary>
                      <m:naryPr>
                        <m:chr m:val="∑"/>
                        <m:supHide m:val="on"/>
                        <m:ctrlP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500" b="1" dirty="0">
                    <a:solidFill>
                      <a:srgbClr val="016778"/>
                    </a:solidFill>
                    <a:latin typeface="Raleway" pitchFamily="2" charset="77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b="1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sz="1600" dirty="0">
                    <a:latin typeface="Raleway" pitchFamily="2" charset="77"/>
                  </a:rPr>
                  <a:t>Vector control input: 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500" dirty="0">
                    <a:latin typeface="Raleway" pitchFamily="2" charset="77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5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1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𝑔𝐿</m:t>
                    </m:r>
                    <m:sSup>
                      <m:sSupPr>
                        <m:ctrlP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1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t" sz="1600" dirty="0">
                    <a:solidFill>
                      <a:schemeClr val="accent1"/>
                    </a:solidFill>
                    <a:latin typeface="Raleway" pitchFamily="2" charset="77"/>
                  </a:rPr>
                  <a:t>  </a:t>
                </a:r>
                <a:r>
                  <a:rPr lang="it" sz="1400" dirty="0">
                    <a:solidFill>
                      <a:srgbClr val="6E0918"/>
                    </a:solidFill>
                    <a:latin typeface="Raleway" pitchFamily="2" charset="77"/>
                  </a:rPr>
                  <a:t>weighted Laplatian</a:t>
                </a:r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-IT" sz="1600" dirty="0">
                    <a:latin typeface="Raleway" pitchFamily="2" charset="77"/>
                  </a:rPr>
                  <a:t>New dynamics: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1600" b="1" i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e>
                    </m:d>
                    <m:r>
                      <a:rPr lang="it-IT" sz="1600" b="1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it-IT" sz="1600" dirty="0">
                  <a:solidFill>
                    <a:schemeClr val="accent1"/>
                  </a:solidFill>
                  <a:latin typeface="Raleway" pitchFamily="2" charset="77"/>
                  <a:ea typeface="Cambria Math" panose="02040503050406030204" pitchFamily="18" charset="0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  <a:ea typeface="Cambria Math" panose="02040503050406030204" pitchFamily="18" charset="0"/>
                  </a:rPr>
                  <a:t>Spectrum: </a:t>
                </a:r>
                <a14:m>
                  <m:oMath xmlns:m="http://schemas.openxmlformats.org/officeDocument/2006/math">
                    <m:r>
                      <a:rPr lang="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d>
                              <m:d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it-IT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it-IT" sz="16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" sz="1600" dirty="0">
                    <a:solidFill>
                      <a:schemeClr val="accent1"/>
                    </a:solidFill>
                    <a:latin typeface="Raleway" pitchFamily="2" charset="77"/>
                  </a:rPr>
                  <a:t>  ensure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" sz="1600" dirty="0">
                    <a:solidFill>
                      <a:schemeClr val="accent1"/>
                    </a:solidFill>
                    <a:latin typeface="Raleway" pitchFamily="2" charset="77"/>
                  </a:rPr>
                  <a:t> as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" sz="1600" dirty="0">
                    <a:latin typeface="Raleway" pitchFamily="2" charset="77"/>
                  </a:rPr>
                  <a:t> </a:t>
                </a:r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no more bounds for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it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it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it" sz="160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639859"/>
                <a:ext cx="8284614" cy="2856985"/>
              </a:xfrm>
              <a:prstGeom prst="rect">
                <a:avLst/>
              </a:prstGeom>
              <a:blipFill>
                <a:blip r:embed="rId3"/>
                <a:stretch>
                  <a:fillRect t="-9735" r="-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 dirty="0"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7" name="Google Shape;119;p11">
            <a:extLst>
              <a:ext uri="{FF2B5EF4-FFF2-40B4-BE49-F238E27FC236}">
                <a16:creationId xmlns:a16="http://schemas.microsoft.com/office/drawing/2014/main" id="{CCFAAD96-6B9A-0F71-DEEB-267C67F80406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;p11">
            <a:extLst>
              <a:ext uri="{FF2B5EF4-FFF2-40B4-BE49-F238E27FC236}">
                <a16:creationId xmlns:a16="http://schemas.microsoft.com/office/drawing/2014/main" id="{7DDEF952-4511-4BC3-69DE-A916D851246C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;p11">
            <a:extLst>
              <a:ext uri="{FF2B5EF4-FFF2-40B4-BE49-F238E27FC236}">
                <a16:creationId xmlns:a16="http://schemas.microsoft.com/office/drawing/2014/main" id="{FD7D3FB1-4365-B05C-3BAA-A8DCA718A888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4;p11">
            <a:extLst>
              <a:ext uri="{FF2B5EF4-FFF2-40B4-BE49-F238E27FC236}">
                <a16:creationId xmlns:a16="http://schemas.microsoft.com/office/drawing/2014/main" id="{491ABE0B-CD4A-3C30-BED9-BB32F2FAC68D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6E091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New control input</a:t>
            </a:r>
            <a:endParaRPr sz="1800" b="1" u="sng" dirty="0">
              <a:solidFill>
                <a:srgbClr val="6E091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118;p11">
            <a:extLst>
              <a:ext uri="{FF2B5EF4-FFF2-40B4-BE49-F238E27FC236}">
                <a16:creationId xmlns:a16="http://schemas.microsoft.com/office/drawing/2014/main" id="{12C3F919-74B1-BAA3-26EE-9FA29A14C41E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Recalls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50250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Proposed centralized protocol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525594"/>
                <a:ext cx="7532947" cy="312782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sz="18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18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800" dirty="0">
                    <a:latin typeface="Raleway" pitchFamily="2" charset="77"/>
                  </a:rPr>
                  <a:t> </a:t>
                </a:r>
                <a:r>
                  <a:rPr lang="it-IT" sz="1600" dirty="0">
                    <a:solidFill>
                      <a:srgbClr val="6E0918"/>
                    </a:solidFill>
                    <a:latin typeface="Raleway" pitchFamily="2" charset="77"/>
                  </a:rPr>
                  <a:t>standard </a:t>
                </a:r>
                <a:r>
                  <a:rPr lang="en-GB" sz="1600" dirty="0">
                    <a:solidFill>
                      <a:srgbClr val="6E0918"/>
                    </a:solidFill>
                    <a:latin typeface="Raleway" pitchFamily="2" charset="77"/>
                  </a:rPr>
                  <a:t>protocol results</a:t>
                </a:r>
              </a:p>
              <a:p>
                <a:pPr marL="285750" indent="-285750">
                  <a:lnSpc>
                    <a:spcPct val="2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80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it-IT" sz="18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it-I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it-IT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800" dirty="0">
                    <a:latin typeface="Raleway" pitchFamily="2" charset="77"/>
                  </a:rPr>
                  <a:t> </a:t>
                </a:r>
                <a:r>
                  <a:rPr lang="it-IT" sz="1600" dirty="0">
                    <a:solidFill>
                      <a:srgbClr val="6E0918"/>
                    </a:solidFill>
                    <a:latin typeface="Raleway" pitchFamily="2" charset="77"/>
                  </a:rPr>
                  <a:t>convergence rate depends on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it-IT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lnSpc>
                    <a:spcPct val="200000"/>
                  </a:lnSpc>
                  <a:spcAft>
                    <a:spcPts val="1600"/>
                  </a:spcAft>
                </a:pPr>
                <a:r>
                  <a:rPr lang="it-IT" sz="1600" dirty="0">
                    <a:solidFill>
                      <a:schemeClr val="accent1"/>
                    </a:solidFill>
                    <a:latin typeface="Raleway" pitchFamily="2" charset="77"/>
                  </a:rPr>
                  <a:t>Fixing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  <a:latin typeface="Raleway" pitchFamily="2" charset="77"/>
                  </a:rPr>
                  <a:t> large, </a:t>
                </a:r>
                <a:r>
                  <a:rPr lang="it-IT" sz="1600" dirty="0">
                    <a:latin typeface="Raleway" pitchFamily="2" charset="77"/>
                  </a:rPr>
                  <a:t>o</a:t>
                </a:r>
                <a:r>
                  <a:rPr lang="it-IT" sz="1600" dirty="0">
                    <a:solidFill>
                      <a:schemeClr val="accent1"/>
                    </a:solidFill>
                    <a:latin typeface="Raleway" pitchFamily="2" charset="77"/>
                  </a:rPr>
                  <a:t>ptimal </a:t>
                </a: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 </a:t>
                </a:r>
                <a:r>
                  <a:rPr lang="it" sz="1600" dirty="0">
                    <a:latin typeface="Raleway" pitchFamily="2" charset="77"/>
                  </a:rPr>
                  <a:t>values: around 1 </a:t>
                </a:r>
                <a:r>
                  <a:rPr lang="it" sz="1600" b="1" dirty="0">
                    <a:solidFill>
                      <a:srgbClr val="016778"/>
                    </a:solidFill>
                    <a:latin typeface="Raleway" pitchFamily="2" charset="77"/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[Fig. 4]</a:t>
                </a:r>
                <a:endParaRPr lang="it-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sz="160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525594"/>
                <a:ext cx="7532947" cy="3127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7" name="Google Shape;119;p11">
            <a:extLst>
              <a:ext uri="{FF2B5EF4-FFF2-40B4-BE49-F238E27FC236}">
                <a16:creationId xmlns:a16="http://schemas.microsoft.com/office/drawing/2014/main" id="{0976AAEA-5E31-5ADC-98D0-DA48DBB0A4C2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;p11">
            <a:extLst>
              <a:ext uri="{FF2B5EF4-FFF2-40B4-BE49-F238E27FC236}">
                <a16:creationId xmlns:a16="http://schemas.microsoft.com/office/drawing/2014/main" id="{8B793733-B03A-8D2D-9C21-53B0968C599E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;p11">
            <a:extLst>
              <a:ext uri="{FF2B5EF4-FFF2-40B4-BE49-F238E27FC236}">
                <a16:creationId xmlns:a16="http://schemas.microsoft.com/office/drawing/2014/main" id="{8D202CBD-6895-46AE-A051-022613A68037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4;p11">
            <a:extLst>
              <a:ext uri="{FF2B5EF4-FFF2-40B4-BE49-F238E27FC236}">
                <a16:creationId xmlns:a16="http://schemas.microsoft.com/office/drawing/2014/main" id="{D5FE7F2D-255B-5417-5587-8A78C982DBDF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New control input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118;p11">
            <a:extLst>
              <a:ext uri="{FF2B5EF4-FFF2-40B4-BE49-F238E27FC236}">
                <a16:creationId xmlns:a16="http://schemas.microsoft.com/office/drawing/2014/main" id="{98D66B36-8601-46FA-DD5F-CDF065890422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01677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Recalls</a:t>
            </a:r>
            <a:endParaRPr sz="1800" b="1" u="sng" dirty="0">
              <a:solidFill>
                <a:srgbClr val="01677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78028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0C7EB8-BB1D-0DCD-4ACA-687B2D9C0D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3BACC1E-BF4C-424E-E244-B6102005C1C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-IT" sz="900" dirty="0">
                <a:latin typeface="Raleway" pitchFamily="2" charset="77"/>
              </a:rPr>
              <a:t> – Felli Stefano</a:t>
            </a: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DB07895-869E-6D1B-780E-D85177C1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19" y="1337733"/>
            <a:ext cx="2989955" cy="2907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4D5870B-2AB4-EB73-D87E-D57C7D8020CC}"/>
                  </a:ext>
                </a:extLst>
              </p:cNvPr>
              <p:cNvSpPr txBox="1"/>
              <p:nvPr/>
            </p:nvSpPr>
            <p:spPr>
              <a:xfrm>
                <a:off x="1137226" y="4244963"/>
                <a:ext cx="304723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Fig. 3</a:t>
                </a:r>
                <a:r>
                  <a:rPr lang="it-IT" sz="1100" dirty="0">
                    <a:solidFill>
                      <a:srgbClr val="6E0918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: </a:t>
                </a:r>
                <a:r>
                  <a:rPr lang="it-IT" sz="1100" dirty="0">
                    <a:solidFill>
                      <a:schemeClr val="accent1"/>
                    </a:solidFill>
                  </a:rPr>
                  <a:t>Eigenvalues with standard protocol for </a:t>
                </a:r>
                <a14:m>
                  <m:oMath xmlns:m="http://schemas.openxmlformats.org/officeDocument/2006/math">
                    <m:r>
                      <a:rPr lang="it-IT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100" dirty="0">
                    <a:solidFill>
                      <a:schemeClr val="accent1"/>
                    </a:solidFill>
                  </a:rPr>
                  <a:t>varying</a:t>
                </a:r>
                <a:endParaRPr lang="it-IT" sz="11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4D5870B-2AB4-EB73-D87E-D57C7D802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26" y="4244963"/>
                <a:ext cx="3047237" cy="430887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D7CFC50-6C1D-0C35-8181-25744226E2FD}"/>
                  </a:ext>
                </a:extLst>
              </p:cNvPr>
              <p:cNvSpPr txBox="1"/>
              <p:nvPr/>
            </p:nvSpPr>
            <p:spPr>
              <a:xfrm>
                <a:off x="5358699" y="4224186"/>
                <a:ext cx="30576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Fig. 4</a:t>
                </a:r>
                <a:r>
                  <a:rPr lang="it-IT" sz="1100" dirty="0">
                    <a:solidFill>
                      <a:srgbClr val="6E0918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: </a:t>
                </a:r>
                <a:r>
                  <a:rPr lang="it-IT" sz="1100" dirty="0">
                    <a:solidFill>
                      <a:schemeClr val="accent1"/>
                    </a:solidFill>
                  </a:rPr>
                  <a:t>New protocol eigenvalues, with fixed </a:t>
                </a:r>
                <a14:m>
                  <m:oMath xmlns:m="http://schemas.openxmlformats.org/officeDocument/2006/math">
                    <m:r>
                      <a:rPr lang="it-IT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=70</m:t>
                    </m:r>
                  </m:oMath>
                </a14:m>
                <a:r>
                  <a:rPr lang="it-IT" sz="1100" dirty="0">
                    <a:solidFill>
                      <a:schemeClr val="accent1"/>
                    </a:solidFill>
                  </a:rPr>
                  <a:t> and varying </a:t>
                </a:r>
                <a14:m>
                  <m:oMath xmlns:m="http://schemas.openxmlformats.org/officeDocument/2006/math">
                    <m:r>
                      <a:rPr lang="it-IT" sz="11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D7CFC50-6C1D-0C35-8181-25744226E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699" y="4224186"/>
                <a:ext cx="3057651" cy="430887"/>
              </a:xfrm>
              <a:prstGeom prst="rect">
                <a:avLst/>
              </a:prstGeom>
              <a:blipFill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81;p8">
            <a:extLst>
              <a:ext uri="{FF2B5EF4-FFF2-40B4-BE49-F238E27FC236}">
                <a16:creationId xmlns:a16="http://schemas.microsoft.com/office/drawing/2014/main" id="{F814F4EC-3257-41D1-D0B7-12BE64B24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Eigenvalues plots</a:t>
            </a:r>
            <a:endParaRPr dirty="0">
              <a:latin typeface="Raleway" pitchFamily="2" charset="77"/>
            </a:endParaRPr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D7C45A66-F743-7769-5C56-E9287FD0AB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34" t="11660" r="9241" b="3850"/>
          <a:stretch/>
        </p:blipFill>
        <p:spPr>
          <a:xfrm>
            <a:off x="994927" y="1397000"/>
            <a:ext cx="2989955" cy="28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1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Distributed implementation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492266"/>
                <a:ext cx="7688700" cy="15971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it-IT" sz="1500" dirty="0">
                    <a:latin typeface="Raleway" pitchFamily="2" charset="77"/>
                  </a:rPr>
                  <a:t>Local controls: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num>
                      <m:den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</m:num>
                          <m:den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nary>
                  </m:oMath>
                </a14:m>
                <a:endParaRPr lang="it-IT" sz="1500" b="1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Communication</a:t>
                </a:r>
                <a:r>
                  <a:rPr lang="it-IT" sz="1500" dirty="0">
                    <a:latin typeface="Raleway" pitchFamily="2" charset="77"/>
                  </a:rPr>
                  <a:t> delays </a:t>
                </a:r>
                <a14:m>
                  <m:oMath xmlns:m="http://schemas.openxmlformats.org/officeDocument/2006/math">
                    <m:r>
                      <a:rPr lang="it" sz="15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1500" dirty="0">
                    <a:latin typeface="Raleway" pitchFamily="2" charset="77"/>
                  </a:rPr>
                  <a:t> </a:t>
                </a:r>
                <a:r>
                  <a:rPr lang="it-IT" sz="1500" dirty="0">
                    <a:solidFill>
                      <a:srgbClr val="6E0918"/>
                    </a:solidFill>
                    <a:latin typeface="Raleway" pitchFamily="2" charset="77"/>
                  </a:rPr>
                  <a:t>time scale separation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5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sz="15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sz="15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Neighbours control approximation algorithm for a generic time unit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:</a:t>
                </a: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492266"/>
                <a:ext cx="7688700" cy="1597164"/>
              </a:xfrm>
              <a:prstGeom prst="rect">
                <a:avLst/>
              </a:prstGeom>
              <a:blipFill>
                <a:blip r:embed="rId3"/>
                <a:stretch>
                  <a:fillRect t="-12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BD884A5-2387-27D2-A848-2DC509650CB0}"/>
                  </a:ext>
                </a:extLst>
              </p:cNvPr>
              <p:cNvSpPr txBox="1"/>
              <p:nvPr/>
            </p:nvSpPr>
            <p:spPr>
              <a:xfrm>
                <a:off x="1037007" y="3018556"/>
                <a:ext cx="7595895" cy="1692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For each agent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compute an initial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rgbClr val="016778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Update estimates through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GB" b="1" dirty="0">
                    <a:solidFill>
                      <a:srgbClr val="016778"/>
                    </a:solidFill>
                    <a:latin typeface="Raleway" pitchFamily="2" charset="77"/>
                  </a:rPr>
                  <a:t> intra-consensus iterations</a:t>
                </a: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.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=0,…,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−1:</m:t>
                    </m:r>
                  </m:oMath>
                </a14:m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buFont typeface="+mj-lt"/>
                  <a:buAutoNum type="arabicParenR"/>
                </a:pPr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buFont typeface="+mj-lt"/>
                  <a:buAutoNum type="arabicParenR"/>
                </a:pPr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buFont typeface="+mj-lt"/>
                  <a:buAutoNum type="arabicParenR"/>
                </a:pPr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The produced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 is an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BD884A5-2387-27D2-A848-2DC50965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07" y="3018556"/>
                <a:ext cx="7595895" cy="1692323"/>
              </a:xfrm>
              <a:prstGeom prst="rect">
                <a:avLst/>
              </a:prstGeom>
              <a:blipFill>
                <a:blip r:embed="rId4"/>
                <a:stretch>
                  <a:fillRect l="-167" t="-15556" b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4A24764-94F8-D588-4120-AC26B6B4E405}"/>
                  </a:ext>
                </a:extLst>
              </p:cNvPr>
              <p:cNvSpPr txBox="1"/>
              <p:nvPr/>
            </p:nvSpPr>
            <p:spPr>
              <a:xfrm>
                <a:off x="1423532" y="3774715"/>
                <a:ext cx="6732739" cy="62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LcPeriod"/>
                </a:pPr>
                <a:r>
                  <a:rPr lang="en-GB" sz="1200" dirty="0">
                    <a:solidFill>
                      <a:schemeClr val="accent1"/>
                    </a:solidFill>
                    <a:latin typeface="Raleway" pitchFamily="2" charset="77"/>
                  </a:rPr>
                  <a:t>Propagate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sz="1200" dirty="0">
                    <a:solidFill>
                      <a:schemeClr val="accent1"/>
                    </a:solidFill>
                    <a:latin typeface="Raleway" pitchFamily="2" charset="77"/>
                  </a:rPr>
                  <a:t> to the neighbours</a:t>
                </a:r>
              </a:p>
              <a:p>
                <a:pPr marL="400050" indent="-400050">
                  <a:spcBef>
                    <a:spcPts val="600"/>
                  </a:spcBef>
                  <a:buFont typeface="+mj-lt"/>
                  <a:buAutoNum type="romanLcPeriod"/>
                </a:pPr>
                <a:r>
                  <a:rPr lang="en-GB" sz="1200" dirty="0">
                    <a:solidFill>
                      <a:schemeClr val="accent1"/>
                    </a:solidFill>
                    <a:latin typeface="Raleway" pitchFamily="2" charset="77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2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1200" b="0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200" dirty="0">
                    <a:solidFill>
                      <a:srgbClr val="6E0918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it-IT" sz="1200" i="1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12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200" b="0" i="1" smtClean="0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200" b="0" i="1" smtClean="0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GB" sz="1200" dirty="0">
                  <a:solidFill>
                    <a:schemeClr val="accent1"/>
                  </a:solidFill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4A24764-94F8-D588-4120-AC26B6B4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32" y="3774715"/>
                <a:ext cx="6732739" cy="625108"/>
              </a:xfrm>
              <a:prstGeom prst="rect">
                <a:avLst/>
              </a:prstGeom>
              <a:blipFill>
                <a:blip r:embed="rId5"/>
                <a:stretch>
                  <a:fillRect l="-188" b="-6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19;p11">
            <a:extLst>
              <a:ext uri="{FF2B5EF4-FFF2-40B4-BE49-F238E27FC236}">
                <a16:creationId xmlns:a16="http://schemas.microsoft.com/office/drawing/2014/main" id="{0B161508-0EA2-389A-FC1B-1CA50AE7079A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0;p11">
            <a:extLst>
              <a:ext uri="{FF2B5EF4-FFF2-40B4-BE49-F238E27FC236}">
                <a16:creationId xmlns:a16="http://schemas.microsoft.com/office/drawing/2014/main" id="{53C58969-9A71-ED5E-E7CC-166ED8B72671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2;p11">
            <a:extLst>
              <a:ext uri="{FF2B5EF4-FFF2-40B4-BE49-F238E27FC236}">
                <a16:creationId xmlns:a16="http://schemas.microsoft.com/office/drawing/2014/main" id="{BB25526A-7C6D-D14E-D89D-BF4D37FA7DD6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4;p11">
            <a:extLst>
              <a:ext uri="{FF2B5EF4-FFF2-40B4-BE49-F238E27FC236}">
                <a16:creationId xmlns:a16="http://schemas.microsoft.com/office/drawing/2014/main" id="{B3BB1A38-803A-744A-0385-886728A35ED8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6E091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Control estimation</a:t>
            </a:r>
            <a:endParaRPr sz="1800" b="1" u="sng" dirty="0">
              <a:solidFill>
                <a:srgbClr val="6E091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;p11">
            <a:extLst>
              <a:ext uri="{FF2B5EF4-FFF2-40B4-BE49-F238E27FC236}">
                <a16:creationId xmlns:a16="http://schemas.microsoft.com/office/drawing/2014/main" id="{E76FFA6F-B10B-5B87-D29C-C580AC27BF53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Results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1788857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14571</TotalTime>
  <Words>959</Words>
  <Application>Microsoft Macintosh PowerPoint</Application>
  <PresentationFormat>Presentazione su schermo (16:9)</PresentationFormat>
  <Paragraphs>116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Catamaran</vt:lpstr>
      <vt:lpstr>Cambria Math</vt:lpstr>
      <vt:lpstr>Raleway</vt:lpstr>
      <vt:lpstr>Streamline</vt:lpstr>
      <vt:lpstr>A New Distributed Protocol for Consensus of Discrete-Time Systems</vt:lpstr>
      <vt:lpstr>Table of contents</vt:lpstr>
      <vt:lpstr>Introduction</vt:lpstr>
      <vt:lpstr>Problem statement</vt:lpstr>
      <vt:lpstr>Problem statement</vt:lpstr>
      <vt:lpstr>Proposed centralized protocol</vt:lpstr>
      <vt:lpstr>Proposed centralized protocol</vt:lpstr>
      <vt:lpstr>Eigenvalues plots</vt:lpstr>
      <vt:lpstr>Distributed implementation</vt:lpstr>
      <vt:lpstr>Distributed implementation</vt:lpstr>
      <vt:lpstr>Simulation Results</vt:lpstr>
      <vt:lpstr>Simulation Results</vt:lpstr>
      <vt:lpstr>Simulation Results - Bigger g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Stefano Felli</cp:lastModifiedBy>
  <cp:revision>35</cp:revision>
  <dcterms:modified xsi:type="dcterms:W3CDTF">2024-07-07T18:47:35Z</dcterms:modified>
</cp:coreProperties>
</file>