
<file path=[Content_Types].xml><?xml version="1.0" encoding="utf-8"?>
<Types xmlns="http://schemas.openxmlformats.org/package/2006/content-types">
  <Default Extension="fntdata" ContentType="application/x-fontdata"/>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2" r:id="rId1"/>
  </p:sldMasterIdLst>
  <p:notesMasterIdLst>
    <p:notesMasterId r:id="rId20"/>
  </p:notesMasterIdLst>
  <p:sldIdLst>
    <p:sldId id="256" r:id="rId2"/>
    <p:sldId id="257" r:id="rId3"/>
    <p:sldId id="258" r:id="rId4"/>
    <p:sldId id="267" r:id="rId5"/>
    <p:sldId id="271" r:id="rId6"/>
    <p:sldId id="272" r:id="rId7"/>
    <p:sldId id="268" r:id="rId8"/>
    <p:sldId id="274" r:id="rId9"/>
    <p:sldId id="273" r:id="rId10"/>
    <p:sldId id="276" r:id="rId11"/>
    <p:sldId id="280" r:id="rId12"/>
    <p:sldId id="278" r:id="rId13"/>
    <p:sldId id="277" r:id="rId14"/>
    <p:sldId id="263" r:id="rId15"/>
    <p:sldId id="275" r:id="rId16"/>
    <p:sldId id="259" r:id="rId17"/>
    <p:sldId id="261" r:id="rId18"/>
    <p:sldId id="262" r:id="rId19"/>
  </p:sldIdLst>
  <p:sldSz cx="9144000" cy="5143500" type="screen16x9"/>
  <p:notesSz cx="6858000" cy="9144000"/>
  <p:embeddedFontLst>
    <p:embeddedFont>
      <p:font typeface="Cambria Math" panose="02040503050406030204" pitchFamily="18" charset="0"/>
      <p:regular r:id="rId21"/>
    </p:embeddedFont>
    <p:embeddedFont>
      <p:font typeface="Catamaran" pitchFamily="2" charset="77"/>
      <p:regular r:id="rId22"/>
      <p:bold r:id="rId22"/>
      <p:italic r:id="rId23"/>
    </p:embeddedFont>
    <p:embeddedFont>
      <p:font typeface="Raleway" pitchFamily="2" charset="77"/>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E0918"/>
    <a:srgbClr val="66757C"/>
    <a:srgbClr val="016778"/>
    <a:srgbClr val="18F06C"/>
    <a:srgbClr val="F7A6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942"/>
    <p:restoredTop sz="95260"/>
  </p:normalViewPr>
  <p:slideViewPr>
    <p:cSldViewPr snapToGrid="0">
      <p:cViewPr>
        <p:scale>
          <a:sx n="171" d="100"/>
          <a:sy n="171" d="100"/>
        </p:scale>
        <p:origin x="416" y="3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Good </a:t>
            </a:r>
            <a:r>
              <a:rPr lang="it-IT" dirty="0" err="1"/>
              <a:t>morning</a:t>
            </a:r>
            <a:r>
              <a:rPr lang="it-IT" dirty="0"/>
              <a:t>. </a:t>
            </a:r>
          </a:p>
          <a:p>
            <a:pPr marL="0" lvl="0" indent="0" algn="l" rtl="0">
              <a:spcBef>
                <a:spcPts val="0"/>
              </a:spcBef>
              <a:spcAft>
                <a:spcPts val="0"/>
              </a:spcAft>
              <a:buNone/>
            </a:pPr>
            <a:r>
              <a:rPr lang="it-IT" dirty="0"/>
              <a:t>Today, I </a:t>
            </a:r>
            <a:r>
              <a:rPr lang="it-IT" dirty="0" err="1"/>
              <a:t>will</a:t>
            </a:r>
            <a:r>
              <a:rPr lang="it-IT" dirty="0"/>
              <a:t> be </a:t>
            </a:r>
            <a:r>
              <a:rPr lang="it-IT" dirty="0" err="1"/>
              <a:t>presenting</a:t>
            </a:r>
            <a:r>
              <a:rPr lang="it-IT" dirty="0"/>
              <a:t> the </a:t>
            </a:r>
            <a:r>
              <a:rPr lang="it-IT" dirty="0" err="1"/>
              <a:t>research</a:t>
            </a:r>
            <a:r>
              <a:rPr lang="it-IT" dirty="0"/>
              <a:t> paper </a:t>
            </a:r>
            <a:r>
              <a:rPr lang="it-IT" dirty="0" err="1"/>
              <a:t>titled</a:t>
            </a:r>
            <a:r>
              <a:rPr lang="it-IT" dirty="0"/>
              <a:t> 'A New Distributed </a:t>
            </a:r>
            <a:r>
              <a:rPr lang="it-IT" dirty="0" err="1"/>
              <a:t>Protocol</a:t>
            </a:r>
            <a:r>
              <a:rPr lang="it-IT" dirty="0"/>
              <a:t> for Consensus of Discrete-Time Systems.' </a:t>
            </a:r>
          </a:p>
          <a:p>
            <a:pPr marL="0" lvl="0" indent="0" algn="l" rtl="0">
              <a:spcBef>
                <a:spcPts val="0"/>
              </a:spcBef>
              <a:spcAft>
                <a:spcPts val="0"/>
              </a:spcAft>
              <a:buNone/>
            </a:pPr>
            <a:r>
              <a:rPr lang="it-IT" dirty="0" err="1"/>
              <a:t>This</a:t>
            </a:r>
            <a:r>
              <a:rPr lang="it-IT" dirty="0"/>
              <a:t> work </a:t>
            </a:r>
            <a:r>
              <a:rPr lang="it-IT" dirty="0" err="1"/>
              <a:t>is</a:t>
            </a:r>
            <a:r>
              <a:rPr lang="it-IT" dirty="0"/>
              <a:t> </a:t>
            </a:r>
            <a:r>
              <a:rPr lang="it-IT" dirty="0" err="1"/>
              <a:t>authored</a:t>
            </a:r>
            <a:r>
              <a:rPr lang="it-IT" dirty="0"/>
              <a:t> by Filippo Cacace, Mattia Mattioni, Salvatore Monaco, and </a:t>
            </a:r>
            <a:r>
              <a:rPr lang="it-IT" dirty="0" err="1"/>
              <a:t>Dorothée</a:t>
            </a:r>
            <a:r>
              <a:rPr lang="it-IT" dirty="0"/>
              <a:t> </a:t>
            </a:r>
            <a:r>
              <a:rPr lang="it-IT" dirty="0" err="1"/>
              <a:t>Normand-Cyrot</a:t>
            </a:r>
            <a:r>
              <a:rPr lang="it-IT" dirty="0"/>
              <a:t>, and </a:t>
            </a:r>
            <a:r>
              <a:rPr lang="it-IT" dirty="0" err="1"/>
              <a:t>published</a:t>
            </a:r>
            <a:r>
              <a:rPr lang="it-IT" dirty="0"/>
              <a:t> in the </a:t>
            </a:r>
            <a:r>
              <a:rPr lang="it-IT" dirty="0" err="1"/>
              <a:t>European</a:t>
            </a:r>
            <a:r>
              <a:rPr lang="it-IT" dirty="0"/>
              <a:t> Journal of Control in 2023.</a:t>
            </a:r>
          </a:p>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2ade092b4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2ade092b4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endParaRPr/>
          </a:p>
        </p:txBody>
      </p:sp>
    </p:spTree>
    <p:extLst>
      <p:ext uri="{BB962C8B-B14F-4D97-AF65-F5344CB8AC3E}">
        <p14:creationId xmlns:p14="http://schemas.microsoft.com/office/powerpoint/2010/main" val="18669727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2ade092b4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2ade092b4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endParaRPr/>
          </a:p>
        </p:txBody>
      </p:sp>
    </p:spTree>
    <p:extLst>
      <p:ext uri="{BB962C8B-B14F-4D97-AF65-F5344CB8AC3E}">
        <p14:creationId xmlns:p14="http://schemas.microsoft.com/office/powerpoint/2010/main" val="6374077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2ade092b4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2ade092b4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endParaRPr dirty="0"/>
          </a:p>
        </p:txBody>
      </p:sp>
    </p:spTree>
    <p:extLst>
      <p:ext uri="{BB962C8B-B14F-4D97-AF65-F5344CB8AC3E}">
        <p14:creationId xmlns:p14="http://schemas.microsoft.com/office/powerpoint/2010/main" val="17531616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95670f63ae_0_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95670f63ae_0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2df644b60b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2df644b60b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86363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289395c232_45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289395c232_45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2df644b60b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2df644b60b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2a3e01eb3d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2a3e01eb3d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2df644b60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2df644b60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2ade092b4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2ade092b4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it-IT" dirty="0" err="1"/>
              <a:t>As</a:t>
            </a:r>
            <a:r>
              <a:rPr lang="it-IT" dirty="0"/>
              <a:t> the paper </a:t>
            </a:r>
            <a:r>
              <a:rPr lang="it-IT" dirty="0" err="1"/>
              <a:t>title</a:t>
            </a:r>
            <a:r>
              <a:rPr lang="it-IT" dirty="0"/>
              <a:t> </a:t>
            </a:r>
            <a:r>
              <a:rPr lang="it-IT" dirty="0" err="1"/>
              <a:t>suggests</a:t>
            </a:r>
            <a:r>
              <a:rPr lang="it-IT" dirty="0"/>
              <a:t>, the </a:t>
            </a:r>
            <a:r>
              <a:rPr lang="it-IT" dirty="0" err="1"/>
              <a:t>main</a:t>
            </a:r>
            <a:r>
              <a:rPr lang="it-IT" dirty="0"/>
              <a:t> </a:t>
            </a:r>
            <a:r>
              <a:rPr lang="it-IT" dirty="0" err="1"/>
              <a:t>topic</a:t>
            </a:r>
            <a:r>
              <a:rPr lang="it-IT" dirty="0"/>
              <a:t> </a:t>
            </a:r>
            <a:r>
              <a:rPr lang="it-IT" dirty="0" err="1"/>
              <a:t>is</a:t>
            </a:r>
            <a:r>
              <a:rPr lang="it-IT" dirty="0"/>
              <a:t> consensus </a:t>
            </a:r>
            <a:r>
              <a:rPr lang="it-IT" dirty="0" err="1"/>
              <a:t>protocol</a:t>
            </a:r>
            <a:endParaRPr lang="it-IT" dirty="0"/>
          </a:p>
          <a:p>
            <a:pPr marL="0" lvl="0" indent="0" algn="l" rtl="0">
              <a:lnSpc>
                <a:spcPct val="115000"/>
              </a:lnSpc>
              <a:spcBef>
                <a:spcPts val="0"/>
              </a:spcBef>
              <a:spcAft>
                <a:spcPts val="1600"/>
              </a:spcAft>
              <a:buNone/>
            </a:pPr>
            <a:r>
              <a:rPr lang="it-IT" dirty="0"/>
              <a:t>Consensus </a:t>
            </a:r>
            <a:r>
              <a:rPr lang="it-IT" dirty="0" err="1"/>
              <a:t>protocol</a:t>
            </a:r>
            <a:r>
              <a:rPr lang="it-IT" dirty="0"/>
              <a:t> </a:t>
            </a:r>
            <a:r>
              <a:rPr lang="it-IT" dirty="0" err="1"/>
              <a:t>is</a:t>
            </a:r>
            <a:r>
              <a:rPr lang="it-IT" dirty="0"/>
              <a:t> a </a:t>
            </a:r>
            <a:r>
              <a:rPr lang="it-IT" dirty="0" err="1"/>
              <a:t>foundational</a:t>
            </a:r>
            <a:r>
              <a:rPr lang="it-IT" dirty="0"/>
              <a:t> technique </a:t>
            </a:r>
            <a:r>
              <a:rPr lang="it-IT" dirty="0" err="1"/>
              <a:t>that</a:t>
            </a:r>
            <a:r>
              <a:rPr lang="it-IT" dirty="0"/>
              <a:t> drives the dynamics of multiple agents of a system in a </a:t>
            </a:r>
            <a:r>
              <a:rPr lang="it-IT" dirty="0" err="1"/>
              <a:t>reliable</a:t>
            </a:r>
            <a:r>
              <a:rPr lang="it-IT" dirty="0"/>
              <a:t>, </a:t>
            </a:r>
            <a:r>
              <a:rPr lang="it-IT" dirty="0" err="1"/>
              <a:t>efficient</a:t>
            </a:r>
            <a:r>
              <a:rPr lang="it-IT" dirty="0"/>
              <a:t> and secure way to a common </a:t>
            </a:r>
            <a:r>
              <a:rPr lang="it-IT" dirty="0" err="1"/>
              <a:t>behavior</a:t>
            </a:r>
            <a:r>
              <a:rPr lang="it-IT" dirty="0"/>
              <a:t>.</a:t>
            </a:r>
          </a:p>
          <a:p>
            <a:pPr marL="0" lvl="0" indent="0" algn="l" rtl="0">
              <a:lnSpc>
                <a:spcPct val="115000"/>
              </a:lnSpc>
              <a:spcBef>
                <a:spcPts val="0"/>
              </a:spcBef>
              <a:spcAft>
                <a:spcPts val="1600"/>
              </a:spcAft>
              <a:buNone/>
            </a:pPr>
            <a:endParaRPr lang="it-IT" dirty="0"/>
          </a:p>
          <a:p>
            <a:pPr marL="0" lvl="0" indent="0" algn="l" rtl="0">
              <a:lnSpc>
                <a:spcPct val="115000"/>
              </a:lnSpc>
              <a:spcBef>
                <a:spcPts val="0"/>
              </a:spcBef>
              <a:spcAft>
                <a:spcPts val="1600"/>
              </a:spcAft>
              <a:buNone/>
            </a:pPr>
            <a:r>
              <a:rPr lang="it-IT" dirty="0" err="1"/>
              <a:t>Centralized</a:t>
            </a:r>
            <a:r>
              <a:rPr lang="it-IT" dirty="0"/>
              <a:t> </a:t>
            </a:r>
            <a:r>
              <a:rPr lang="it-IT" dirty="0" err="1"/>
              <a:t>protocol</a:t>
            </a:r>
            <a:r>
              <a:rPr lang="it-IT" dirty="0"/>
              <a:t>: a </a:t>
            </a:r>
            <a:r>
              <a:rPr lang="it-IT" dirty="0" err="1"/>
              <a:t>central</a:t>
            </a:r>
            <a:r>
              <a:rPr lang="it-IT" dirty="0"/>
              <a:t> </a:t>
            </a:r>
            <a:r>
              <a:rPr lang="it-IT" dirty="0" err="1"/>
              <a:t>entity</a:t>
            </a:r>
            <a:r>
              <a:rPr lang="it-IT" dirty="0"/>
              <a:t> </a:t>
            </a:r>
            <a:r>
              <a:rPr lang="it-IT" dirty="0" err="1"/>
              <a:t>collects</a:t>
            </a:r>
            <a:r>
              <a:rPr lang="it-IT" dirty="0"/>
              <a:t> </a:t>
            </a:r>
            <a:r>
              <a:rPr lang="it-IT" dirty="0" err="1"/>
              <a:t>all</a:t>
            </a:r>
            <a:r>
              <a:rPr lang="it-IT" dirty="0"/>
              <a:t> the information and </a:t>
            </a:r>
            <a:r>
              <a:rPr lang="it-IT" dirty="0" err="1"/>
              <a:t>calculates</a:t>
            </a:r>
            <a:r>
              <a:rPr lang="it-IT" dirty="0"/>
              <a:t> the control action for </a:t>
            </a:r>
            <a:r>
              <a:rPr lang="it-IT" dirty="0" err="1"/>
              <a:t>all</a:t>
            </a:r>
            <a:r>
              <a:rPr lang="it-IT" dirty="0"/>
              <a:t> agents​​.</a:t>
            </a:r>
          </a:p>
          <a:p>
            <a:pPr marL="0" lvl="0" indent="0" algn="l" rtl="0">
              <a:lnSpc>
                <a:spcPct val="115000"/>
              </a:lnSpc>
              <a:spcBef>
                <a:spcPts val="0"/>
              </a:spcBef>
              <a:spcAft>
                <a:spcPts val="1600"/>
              </a:spcAft>
              <a:buNone/>
            </a:pPr>
            <a:r>
              <a:rPr lang="it-IT" dirty="0"/>
              <a:t>PRO: </a:t>
            </a:r>
            <a:r>
              <a:rPr lang="it-IT" dirty="0" err="1"/>
              <a:t>centralized</a:t>
            </a:r>
            <a:r>
              <a:rPr lang="it-IT" dirty="0"/>
              <a:t> </a:t>
            </a:r>
            <a:r>
              <a:rPr lang="it-IT" dirty="0" err="1"/>
              <a:t>protocol</a:t>
            </a:r>
            <a:r>
              <a:rPr lang="it-IT" dirty="0"/>
              <a:t> can </a:t>
            </a:r>
            <a:r>
              <a:rPr lang="it-IT" dirty="0" err="1"/>
              <a:t>offer</a:t>
            </a:r>
            <a:r>
              <a:rPr lang="it-IT" dirty="0"/>
              <a:t> </a:t>
            </a:r>
            <a:r>
              <a:rPr lang="it-IT" dirty="0" err="1"/>
              <a:t>faster</a:t>
            </a:r>
            <a:r>
              <a:rPr lang="it-IT" dirty="0"/>
              <a:t> and more </a:t>
            </a:r>
            <a:r>
              <a:rPr lang="it-IT" dirty="0" err="1"/>
              <a:t>deterministic</a:t>
            </a:r>
            <a:r>
              <a:rPr lang="it-IT" dirty="0"/>
              <a:t> </a:t>
            </a:r>
            <a:r>
              <a:rPr lang="it-IT" dirty="0" err="1"/>
              <a:t>convergence</a:t>
            </a:r>
            <a:r>
              <a:rPr lang="it-IT" dirty="0"/>
              <a:t> in </a:t>
            </a:r>
            <a:r>
              <a:rPr lang="it-IT" dirty="0" err="1"/>
              <a:t>smaller</a:t>
            </a:r>
            <a:r>
              <a:rPr lang="it-IT" dirty="0"/>
              <a:t> networks.</a:t>
            </a:r>
          </a:p>
          <a:p>
            <a:pPr marL="0" lvl="0" indent="0" algn="l" rtl="0">
              <a:lnSpc>
                <a:spcPct val="115000"/>
              </a:lnSpc>
              <a:spcBef>
                <a:spcPts val="0"/>
              </a:spcBef>
              <a:spcAft>
                <a:spcPts val="1600"/>
              </a:spcAft>
              <a:buNone/>
            </a:pPr>
            <a:r>
              <a:rPr lang="it-IT" dirty="0"/>
              <a:t>CON: limited </a:t>
            </a:r>
            <a:r>
              <a:rPr lang="it-IT" dirty="0" err="1"/>
              <a:t>Scalability</a:t>
            </a:r>
            <a:r>
              <a:rPr lang="it-IT" dirty="0"/>
              <a:t>. Central </a:t>
            </a:r>
            <a:r>
              <a:rPr lang="it-IT" dirty="0" err="1"/>
              <a:t>collection</a:t>
            </a:r>
            <a:r>
              <a:rPr lang="it-IT" dirty="0"/>
              <a:t> can </a:t>
            </a:r>
            <a:r>
              <a:rPr lang="it-IT" dirty="0" err="1"/>
              <a:t>become</a:t>
            </a:r>
            <a:r>
              <a:rPr lang="it-IT" dirty="0"/>
              <a:t> </a:t>
            </a:r>
            <a:r>
              <a:rPr lang="it-IT" dirty="0" err="1"/>
              <a:t>inefficient</a:t>
            </a:r>
            <a:r>
              <a:rPr lang="it-IT" dirty="0"/>
              <a:t> for large networks​​</a:t>
            </a:r>
          </a:p>
          <a:p>
            <a:pPr marL="0" lvl="0" indent="0" algn="l" rtl="0">
              <a:lnSpc>
                <a:spcPct val="115000"/>
              </a:lnSpc>
              <a:spcBef>
                <a:spcPts val="0"/>
              </a:spcBef>
              <a:spcAft>
                <a:spcPts val="1600"/>
              </a:spcAft>
              <a:buNone/>
            </a:pPr>
            <a:endParaRPr lang="it-IT" dirty="0"/>
          </a:p>
          <a:p>
            <a:pPr marL="0" lvl="0" indent="0" algn="l" rtl="0">
              <a:lnSpc>
                <a:spcPct val="115000"/>
              </a:lnSpc>
              <a:spcBef>
                <a:spcPts val="0"/>
              </a:spcBef>
              <a:spcAft>
                <a:spcPts val="1600"/>
              </a:spcAft>
              <a:buNone/>
            </a:pPr>
            <a:r>
              <a:rPr lang="it-IT" dirty="0" err="1"/>
              <a:t>Decentralized</a:t>
            </a:r>
            <a:r>
              <a:rPr lang="it-IT" dirty="0"/>
              <a:t> </a:t>
            </a:r>
            <a:r>
              <a:rPr lang="it-IT" dirty="0" err="1"/>
              <a:t>protocol</a:t>
            </a:r>
            <a:r>
              <a:rPr lang="it-IT" dirty="0"/>
              <a:t>: control action </a:t>
            </a:r>
            <a:r>
              <a:rPr lang="it-IT" dirty="0" err="1"/>
              <a:t>calculated</a:t>
            </a:r>
            <a:r>
              <a:rPr lang="it-IT" dirty="0"/>
              <a:t> </a:t>
            </a:r>
            <a:r>
              <a:rPr lang="it-IT" dirty="0" err="1"/>
              <a:t>locally</a:t>
            </a:r>
            <a:r>
              <a:rPr lang="it-IT" dirty="0"/>
              <a:t> by </a:t>
            </a:r>
            <a:r>
              <a:rPr lang="it-IT" dirty="0" err="1"/>
              <a:t>each</a:t>
            </a:r>
            <a:r>
              <a:rPr lang="it-IT" dirty="0"/>
              <a:t> agent </a:t>
            </a:r>
            <a:r>
              <a:rPr lang="it-IT" dirty="0" err="1"/>
              <a:t>using</a:t>
            </a:r>
            <a:r>
              <a:rPr lang="it-IT" dirty="0"/>
              <a:t> </a:t>
            </a:r>
            <a:r>
              <a:rPr lang="it-IT" dirty="0" err="1"/>
              <a:t>only</a:t>
            </a:r>
            <a:r>
              <a:rPr lang="it-IT" dirty="0"/>
              <a:t> the </a:t>
            </a:r>
            <a:r>
              <a:rPr lang="it-IT" dirty="0" err="1"/>
              <a:t>locally</a:t>
            </a:r>
            <a:r>
              <a:rPr lang="it-IT" dirty="0"/>
              <a:t> </a:t>
            </a:r>
            <a:r>
              <a:rPr lang="it-IT" dirty="0" err="1"/>
              <a:t>available</a:t>
            </a:r>
            <a:r>
              <a:rPr lang="it-IT" dirty="0"/>
              <a:t> information. </a:t>
            </a:r>
          </a:p>
          <a:p>
            <a:pPr marL="0" lvl="0" indent="0" algn="l" rtl="0">
              <a:lnSpc>
                <a:spcPct val="115000"/>
              </a:lnSpc>
              <a:spcBef>
                <a:spcPts val="0"/>
              </a:spcBef>
              <a:spcAft>
                <a:spcPts val="1600"/>
              </a:spcAft>
              <a:buNone/>
            </a:pPr>
            <a:r>
              <a:rPr lang="it-IT" dirty="0" err="1"/>
              <a:t>This</a:t>
            </a:r>
            <a:r>
              <a:rPr lang="it-IT" dirty="0"/>
              <a:t> </a:t>
            </a:r>
            <a:r>
              <a:rPr lang="it-IT" dirty="0" err="1"/>
              <a:t>is</a:t>
            </a:r>
            <a:r>
              <a:rPr lang="it-IT" dirty="0"/>
              <a:t> </a:t>
            </a:r>
            <a:r>
              <a:rPr lang="it-IT" dirty="0" err="1"/>
              <a:t>done</a:t>
            </a:r>
            <a:r>
              <a:rPr lang="it-IT" dirty="0"/>
              <a:t> </a:t>
            </a:r>
            <a:r>
              <a:rPr lang="it-IT" dirty="0" err="1"/>
              <a:t>through</a:t>
            </a:r>
            <a:r>
              <a:rPr lang="it-IT" dirty="0"/>
              <a:t> multiple consensus </a:t>
            </a:r>
            <a:r>
              <a:rPr lang="it-IT" dirty="0" err="1"/>
              <a:t>iterations</a:t>
            </a:r>
            <a:r>
              <a:rPr lang="it-IT" dirty="0"/>
              <a:t>. </a:t>
            </a:r>
            <a:r>
              <a:rPr lang="it-IT" dirty="0" err="1"/>
              <a:t>Need</a:t>
            </a:r>
            <a:r>
              <a:rPr lang="it-IT" dirty="0"/>
              <a:t> to </a:t>
            </a:r>
            <a:r>
              <a:rPr lang="it-IT" dirty="0" err="1"/>
              <a:t>define</a:t>
            </a:r>
            <a:r>
              <a:rPr lang="it-IT" dirty="0"/>
              <a:t> a </a:t>
            </a:r>
            <a:r>
              <a:rPr lang="it-IT" dirty="0" err="1"/>
              <a:t>topology</a:t>
            </a:r>
            <a:r>
              <a:rPr lang="it-IT" dirty="0"/>
              <a:t>.</a:t>
            </a:r>
          </a:p>
          <a:p>
            <a:pPr marL="0" lvl="0" indent="0" algn="l" rtl="0">
              <a:lnSpc>
                <a:spcPct val="115000"/>
              </a:lnSpc>
              <a:spcBef>
                <a:spcPts val="0"/>
              </a:spcBef>
              <a:spcAft>
                <a:spcPts val="1600"/>
              </a:spcAft>
              <a:buNone/>
            </a:pPr>
            <a:r>
              <a:rPr lang="it-IT" dirty="0"/>
              <a:t>PRO: more </a:t>
            </a:r>
            <a:r>
              <a:rPr lang="it-IT" dirty="0" err="1"/>
              <a:t>suitable</a:t>
            </a:r>
            <a:r>
              <a:rPr lang="it-IT" dirty="0"/>
              <a:t> for large networks due to </a:t>
            </a:r>
            <a:r>
              <a:rPr lang="it-IT" dirty="0" err="1"/>
              <a:t>its</a:t>
            </a:r>
            <a:r>
              <a:rPr lang="it-IT" dirty="0"/>
              <a:t> </a:t>
            </a:r>
            <a:r>
              <a:rPr lang="it-IT" dirty="0" err="1"/>
              <a:t>scalable</a:t>
            </a:r>
            <a:r>
              <a:rPr lang="it-IT" dirty="0"/>
              <a:t> nature and </a:t>
            </a:r>
            <a:r>
              <a:rPr lang="it-IT" dirty="0" err="1"/>
              <a:t>local</a:t>
            </a:r>
            <a:r>
              <a:rPr lang="it-IT" dirty="0"/>
              <a:t> </a:t>
            </a:r>
            <a:r>
              <a:rPr lang="it-IT" dirty="0" err="1"/>
              <a:t>calculations</a:t>
            </a:r>
            <a:endParaRPr lang="it-IT" dirty="0"/>
          </a:p>
          <a:p>
            <a:pPr marL="0" lvl="0" indent="0" algn="l" rtl="0">
              <a:lnSpc>
                <a:spcPct val="115000"/>
              </a:lnSpc>
              <a:spcBef>
                <a:spcPts val="0"/>
              </a:spcBef>
              <a:spcAft>
                <a:spcPts val="1600"/>
              </a:spcAft>
              <a:buNone/>
            </a:pPr>
            <a:r>
              <a:rPr lang="it-IT" dirty="0"/>
              <a:t>CON: </a:t>
            </a:r>
            <a:r>
              <a:rPr lang="it-IT" dirty="0" err="1"/>
              <a:t>potentially</a:t>
            </a:r>
            <a:r>
              <a:rPr lang="it-IT" dirty="0"/>
              <a:t> </a:t>
            </a:r>
            <a:r>
              <a:rPr lang="it-IT" dirty="0" err="1"/>
              <a:t>slower</a:t>
            </a:r>
            <a:r>
              <a:rPr lang="it-IT" dirty="0"/>
              <a:t> and more iterative </a:t>
            </a:r>
            <a:r>
              <a:rPr lang="it-IT" dirty="0" err="1"/>
              <a:t>convergence</a:t>
            </a:r>
            <a:r>
              <a:rPr lang="it-IT" dirty="0"/>
              <a:t>.</a:t>
            </a:r>
          </a:p>
          <a:p>
            <a:pPr marL="0" lvl="0" indent="0" algn="l" rtl="0">
              <a:lnSpc>
                <a:spcPct val="115000"/>
              </a:lnSpc>
              <a:spcBef>
                <a:spcPts val="0"/>
              </a:spcBef>
              <a:spcAft>
                <a:spcPts val="1600"/>
              </a:spcAft>
              <a:buNone/>
            </a:pPr>
            <a:endParaRPr lang="it-IT" dirty="0"/>
          </a:p>
          <a:p>
            <a:pPr marL="0" lvl="0" indent="0" algn="l" rtl="0">
              <a:lnSpc>
                <a:spcPct val="115000"/>
              </a:lnSpc>
              <a:spcBef>
                <a:spcPts val="0"/>
              </a:spcBef>
              <a:spcAft>
                <a:spcPts val="1600"/>
              </a:spcAft>
              <a:buNone/>
            </a:pPr>
            <a:r>
              <a:rPr lang="it-IT" dirty="0"/>
              <a:t>Consensus </a:t>
            </a:r>
            <a:r>
              <a:rPr lang="it-IT" dirty="0" err="1"/>
              <a:t>protocols</a:t>
            </a:r>
            <a:r>
              <a:rPr lang="it-IT" dirty="0"/>
              <a:t> are </a:t>
            </a:r>
            <a:r>
              <a:rPr lang="it-IT" dirty="0" err="1"/>
              <a:t>crucial</a:t>
            </a:r>
            <a:r>
              <a:rPr lang="it-IT" dirty="0"/>
              <a:t> in </a:t>
            </a:r>
            <a:r>
              <a:rPr lang="it-IT" dirty="0" err="1"/>
              <a:t>various</a:t>
            </a:r>
            <a:r>
              <a:rPr lang="it-IT" dirty="0"/>
              <a:t> </a:t>
            </a:r>
            <a:r>
              <a:rPr lang="it-IT" dirty="0" err="1"/>
              <a:t>applications</a:t>
            </a:r>
            <a:r>
              <a:rPr lang="it-IT" dirty="0"/>
              <a:t>, </a:t>
            </a:r>
            <a:r>
              <a:rPr lang="it-IT" dirty="0" err="1"/>
              <a:t>including</a:t>
            </a:r>
            <a:r>
              <a:rPr lang="it-IT" dirty="0"/>
              <a:t> opinion dynamics, network </a:t>
            </a:r>
            <a:r>
              <a:rPr lang="it-IT" dirty="0" err="1"/>
              <a:t>routing</a:t>
            </a:r>
            <a:r>
              <a:rPr lang="it-IT" dirty="0"/>
              <a:t>, and </a:t>
            </a:r>
            <a:r>
              <a:rPr lang="it-IT" dirty="0" err="1"/>
              <a:t>federated</a:t>
            </a:r>
            <a:r>
              <a:rPr lang="it-IT" dirty="0"/>
              <a:t> learning </a:t>
            </a:r>
            <a:r>
              <a:rPr lang="it-IT" dirty="0" err="1"/>
              <a:t>problems</a:t>
            </a:r>
            <a:r>
              <a:rPr lang="it-IT" dirty="0"/>
              <a:t>.</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2ade092b4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2ade092b4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it-IT" dirty="0" err="1"/>
              <a:t>Sys</a:t>
            </a:r>
            <a:r>
              <a:rPr lang="it-IT" dirty="0"/>
              <a:t> </a:t>
            </a:r>
            <a:r>
              <a:rPr lang="it-IT" dirty="0" err="1"/>
              <a:t>modeled</a:t>
            </a:r>
            <a:r>
              <a:rPr lang="it-IT" dirty="0"/>
              <a:t> </a:t>
            </a:r>
            <a:r>
              <a:rPr lang="it-IT" dirty="0" err="1"/>
              <a:t>as</a:t>
            </a:r>
            <a:r>
              <a:rPr lang="it-IT" dirty="0"/>
              <a:t> a </a:t>
            </a:r>
            <a:r>
              <a:rPr lang="it-IT" dirty="0" err="1"/>
              <a:t>graph</a:t>
            </a:r>
            <a:r>
              <a:rPr lang="it-IT" dirty="0"/>
              <a:t> </a:t>
            </a:r>
            <a:r>
              <a:rPr lang="it-IT" dirty="0" err="1"/>
              <a:t>undirected</a:t>
            </a:r>
            <a:r>
              <a:rPr lang="it-IT" dirty="0"/>
              <a:t>, with set of </a:t>
            </a:r>
            <a:r>
              <a:rPr lang="it-IT" dirty="0" err="1"/>
              <a:t>vertexes</a:t>
            </a:r>
            <a:r>
              <a:rPr lang="it-IT" dirty="0"/>
              <a:t> and set of </a:t>
            </a:r>
            <a:r>
              <a:rPr lang="it-IT" dirty="0" err="1"/>
              <a:t>edges</a:t>
            </a:r>
            <a:r>
              <a:rPr lang="it-IT" dirty="0"/>
              <a:t>.</a:t>
            </a:r>
          </a:p>
          <a:p>
            <a:pPr marL="0" lvl="0" indent="0" algn="l" rtl="0">
              <a:lnSpc>
                <a:spcPct val="115000"/>
              </a:lnSpc>
              <a:spcBef>
                <a:spcPts val="0"/>
              </a:spcBef>
              <a:spcAft>
                <a:spcPts val="1600"/>
              </a:spcAft>
              <a:buNone/>
            </a:pPr>
            <a:r>
              <a:rPr lang="it-IT" dirty="0"/>
              <a:t>Dynamics discrete time -&gt; INTEGRATOR: Nell'equazione continua </a:t>
            </a:r>
            <a:r>
              <a:rPr lang="it-IT" dirty="0" err="1"/>
              <a:t>x_dot</a:t>
            </a:r>
            <a:r>
              <a:rPr lang="it-IT" dirty="0"/>
              <a:t> = u, </a:t>
            </a:r>
            <a:r>
              <a:rPr lang="it-IT" dirty="0" err="1"/>
              <a:t>x_dot</a:t>
            </a:r>
            <a:r>
              <a:rPr lang="it-IT" dirty="0"/>
              <a:t> rappresenta la derivata di x rispetto al tempo, </a:t>
            </a:r>
          </a:p>
          <a:p>
            <a:pPr marL="0" lvl="0" indent="0" algn="l" rtl="0">
              <a:lnSpc>
                <a:spcPct val="115000"/>
              </a:lnSpc>
              <a:spcBef>
                <a:spcPts val="0"/>
              </a:spcBef>
              <a:spcAft>
                <a:spcPts val="1600"/>
              </a:spcAft>
              <a:buNone/>
            </a:pPr>
            <a:r>
              <a:rPr lang="it-IT" dirty="0"/>
              <a:t>che può essere approssimata come la differenza tra i valori di x in due istanti di tempo successivi nel dominio discreto. Così, possiamo scrivere:</a:t>
            </a:r>
          </a:p>
          <a:p>
            <a:pPr marL="0" lvl="0" indent="0" algn="l" rtl="0">
              <a:lnSpc>
                <a:spcPct val="115000"/>
              </a:lnSpc>
              <a:spcBef>
                <a:spcPts val="0"/>
              </a:spcBef>
              <a:spcAft>
                <a:spcPts val="1600"/>
              </a:spcAft>
              <a:buNone/>
            </a:pPr>
            <a:r>
              <a:rPr lang="it-IT" dirty="0" err="1"/>
              <a:t>x_dot</a:t>
            </a:r>
            <a:r>
              <a:rPr lang="it-IT" dirty="0"/>
              <a:t> = x(t+1)-x(t) =&gt; ecco che abbiamo x(t+1)-x(t)=u(t) -&gt; x(t+1)=x(t)+u(t)</a:t>
            </a:r>
          </a:p>
          <a:p>
            <a:pPr marL="0" lvl="0" indent="0" algn="l" rtl="0">
              <a:lnSpc>
                <a:spcPct val="115000"/>
              </a:lnSpc>
              <a:spcBef>
                <a:spcPts val="0"/>
              </a:spcBef>
              <a:spcAft>
                <a:spcPts val="1600"/>
              </a:spcAft>
              <a:buNone/>
            </a:pPr>
            <a:r>
              <a:rPr lang="it-IT" dirty="0" err="1"/>
              <a:t>Std</a:t>
            </a:r>
            <a:r>
              <a:rPr lang="it-IT" dirty="0"/>
              <a:t> </a:t>
            </a:r>
            <a:r>
              <a:rPr lang="it-IT" dirty="0" err="1"/>
              <a:t>protocol</a:t>
            </a:r>
            <a:r>
              <a:rPr lang="it-IT" dirty="0"/>
              <a:t>, </a:t>
            </a:r>
            <a:r>
              <a:rPr lang="it-IT" dirty="0" err="1"/>
              <a:t>where</a:t>
            </a:r>
            <a:r>
              <a:rPr lang="it-IT" dirty="0"/>
              <a:t> </a:t>
            </a:r>
            <a:r>
              <a:rPr lang="it-IT" dirty="0" err="1"/>
              <a:t>N_i</a:t>
            </a:r>
            <a:r>
              <a:rPr lang="it-IT" dirty="0"/>
              <a:t> </a:t>
            </a:r>
            <a:r>
              <a:rPr lang="it-IT" dirty="0" err="1"/>
              <a:t>is</a:t>
            </a:r>
            <a:r>
              <a:rPr lang="it-IT" dirty="0"/>
              <a:t> set of </a:t>
            </a:r>
            <a:r>
              <a:rPr lang="it-IT" dirty="0" err="1"/>
              <a:t>neighbors</a:t>
            </a:r>
            <a:r>
              <a:rPr lang="it-IT" dirty="0"/>
              <a:t> -&gt; </a:t>
            </a:r>
            <a:r>
              <a:rPr lang="it-IT" dirty="0" err="1"/>
              <a:t>nw</a:t>
            </a:r>
            <a:r>
              <a:rPr lang="it-IT" dirty="0"/>
              <a:t> dynamics </a:t>
            </a:r>
            <a:r>
              <a:rPr lang="it-IT" dirty="0" err="1"/>
              <a:t>is</a:t>
            </a:r>
            <a:r>
              <a:rPr lang="it-IT" dirty="0"/>
              <a:t>... with </a:t>
            </a:r>
            <a:r>
              <a:rPr lang="it-IT" dirty="0" err="1"/>
              <a:t>dynamic</a:t>
            </a:r>
            <a:r>
              <a:rPr lang="it-IT" dirty="0"/>
              <a:t> </a:t>
            </a:r>
            <a:r>
              <a:rPr lang="it-IT" dirty="0" err="1"/>
              <a:t>matrix</a:t>
            </a:r>
            <a:r>
              <a:rPr lang="it-IT" dirty="0"/>
              <a:t> (A) : </a:t>
            </a:r>
            <a:r>
              <a:rPr lang="it-IT" dirty="0" err="1"/>
              <a:t>eigenvalues</a:t>
            </a:r>
            <a:r>
              <a:rPr lang="it-IT" dirty="0"/>
              <a:t> </a:t>
            </a:r>
            <a:r>
              <a:rPr lang="it-IT" dirty="0" err="1"/>
              <a:t>mu_i</a:t>
            </a:r>
            <a:r>
              <a:rPr lang="it-IT" dirty="0"/>
              <a:t> = 1 -K*</a:t>
            </a:r>
            <a:r>
              <a:rPr lang="it-IT" dirty="0" err="1"/>
              <a:t>l_i</a:t>
            </a:r>
            <a:endParaRPr dirty="0"/>
          </a:p>
        </p:txBody>
      </p:sp>
    </p:spTree>
    <p:extLst>
      <p:ext uri="{BB962C8B-B14F-4D97-AF65-F5344CB8AC3E}">
        <p14:creationId xmlns:p14="http://schemas.microsoft.com/office/powerpoint/2010/main" val="3622454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2ade092b4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2ade092b4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it-IT" dirty="0" err="1"/>
              <a:t>Centralized</a:t>
            </a:r>
            <a:r>
              <a:rPr lang="it-IT" dirty="0"/>
              <a:t> </a:t>
            </a:r>
            <a:r>
              <a:rPr lang="it-IT" dirty="0" err="1"/>
              <a:t>protocols</a:t>
            </a:r>
            <a:r>
              <a:rPr lang="it-IT" dirty="0"/>
              <a:t>:</a:t>
            </a:r>
          </a:p>
          <a:p>
            <a:pPr marL="0" lvl="0" indent="0" algn="l" rtl="0">
              <a:lnSpc>
                <a:spcPct val="115000"/>
              </a:lnSpc>
              <a:spcBef>
                <a:spcPts val="0"/>
              </a:spcBef>
              <a:spcAft>
                <a:spcPts val="1600"/>
              </a:spcAft>
              <a:buNone/>
            </a:pPr>
            <a:r>
              <a:rPr lang="it-IT" dirty="0" err="1"/>
              <a:t>require</a:t>
            </a:r>
            <a:r>
              <a:rPr lang="it-IT" dirty="0"/>
              <a:t> </a:t>
            </a:r>
            <a:r>
              <a:rPr lang="it-IT" dirty="0" err="1"/>
              <a:t>restrictive</a:t>
            </a:r>
            <a:r>
              <a:rPr lang="it-IT" dirty="0"/>
              <a:t> </a:t>
            </a:r>
            <a:r>
              <a:rPr lang="it-IT" dirty="0" err="1"/>
              <a:t>conditions</a:t>
            </a:r>
            <a:r>
              <a:rPr lang="it-IT" dirty="0"/>
              <a:t> on the </a:t>
            </a:r>
            <a:r>
              <a:rPr lang="it-IT" dirty="0" err="1"/>
              <a:t>coupling</a:t>
            </a:r>
            <a:r>
              <a:rPr lang="it-IT" dirty="0"/>
              <a:t> gain K, </a:t>
            </a:r>
            <a:r>
              <a:rPr lang="it-IT" dirty="0" err="1"/>
              <a:t>that</a:t>
            </a:r>
            <a:r>
              <a:rPr lang="it-IT" dirty="0"/>
              <a:t> </a:t>
            </a:r>
            <a:r>
              <a:rPr lang="it-IT" dirty="0" err="1"/>
              <a:t>determines</a:t>
            </a:r>
            <a:r>
              <a:rPr lang="it-IT" dirty="0"/>
              <a:t> the </a:t>
            </a:r>
            <a:r>
              <a:rPr lang="it-IT" dirty="0" err="1"/>
              <a:t>mutual</a:t>
            </a:r>
            <a:r>
              <a:rPr lang="it-IT" dirty="0"/>
              <a:t> </a:t>
            </a:r>
            <a:r>
              <a:rPr lang="it-IT" dirty="0" err="1"/>
              <a:t>influence</a:t>
            </a:r>
            <a:r>
              <a:rPr lang="it-IT" dirty="0"/>
              <a:t> </a:t>
            </a:r>
            <a:r>
              <a:rPr lang="it-IT" dirty="0" err="1"/>
              <a:t>between</a:t>
            </a:r>
            <a:r>
              <a:rPr lang="it-IT" dirty="0"/>
              <a:t> </a:t>
            </a:r>
            <a:r>
              <a:rPr lang="it-IT" dirty="0" err="1"/>
              <a:t>nodes</a:t>
            </a:r>
            <a:r>
              <a:rPr lang="it-IT" dirty="0"/>
              <a:t>.</a:t>
            </a:r>
          </a:p>
          <a:p>
            <a:pPr marL="0" lvl="0" indent="0" algn="l" rtl="0">
              <a:lnSpc>
                <a:spcPct val="115000"/>
              </a:lnSpc>
              <a:spcBef>
                <a:spcPts val="0"/>
              </a:spcBef>
              <a:spcAft>
                <a:spcPts val="1600"/>
              </a:spcAft>
              <a:buNone/>
            </a:pPr>
            <a:r>
              <a:rPr lang="it-IT" dirty="0" err="1"/>
              <a:t>Convergence</a:t>
            </a:r>
            <a:r>
              <a:rPr lang="it-IT" dirty="0"/>
              <a:t> </a:t>
            </a:r>
            <a:r>
              <a:rPr lang="it-IT" dirty="0" err="1"/>
              <a:t>ensured</a:t>
            </a:r>
            <a:r>
              <a:rPr lang="it-IT" dirty="0"/>
              <a:t> </a:t>
            </a:r>
            <a:r>
              <a:rPr lang="it-IT" dirty="0" err="1"/>
              <a:t>only</a:t>
            </a:r>
            <a:r>
              <a:rPr lang="it-IT" dirty="0"/>
              <a:t> </a:t>
            </a:r>
            <a:r>
              <a:rPr lang="it-IT" dirty="0" err="1"/>
              <a:t>if</a:t>
            </a:r>
            <a:r>
              <a:rPr lang="it-IT" dirty="0"/>
              <a:t> K&lt;=1/</a:t>
            </a:r>
            <a:r>
              <a:rPr lang="it-IT" dirty="0" err="1"/>
              <a:t>l_max</a:t>
            </a:r>
            <a:endParaRPr lang="it-IT" dirty="0"/>
          </a:p>
          <a:p>
            <a:pPr marL="0" lvl="0" indent="0" algn="l" rtl="0">
              <a:lnSpc>
                <a:spcPct val="115000"/>
              </a:lnSpc>
              <a:spcBef>
                <a:spcPts val="0"/>
              </a:spcBef>
              <a:spcAft>
                <a:spcPts val="1600"/>
              </a:spcAft>
              <a:buNone/>
            </a:pPr>
            <a:r>
              <a:rPr lang="it-IT" dirty="0"/>
              <a:t>K small =&gt; k*</a:t>
            </a:r>
            <a:r>
              <a:rPr lang="it-IT" dirty="0" err="1"/>
              <a:t>l_i</a:t>
            </a:r>
            <a:r>
              <a:rPr lang="it-IT" dirty="0"/>
              <a:t> small =&gt; </a:t>
            </a:r>
            <a:r>
              <a:rPr lang="it-IT" dirty="0" err="1"/>
              <a:t>eigenvalues</a:t>
            </a:r>
            <a:r>
              <a:rPr lang="it-IT" dirty="0"/>
              <a:t> </a:t>
            </a:r>
            <a:r>
              <a:rPr lang="it-IT" dirty="0" err="1"/>
              <a:t>mu_i</a:t>
            </a:r>
            <a:r>
              <a:rPr lang="it-IT" dirty="0"/>
              <a:t> stay close to 1 (</a:t>
            </a:r>
            <a:r>
              <a:rPr lang="it-IT" dirty="0" err="1"/>
              <a:t>unitary</a:t>
            </a:r>
            <a:r>
              <a:rPr lang="it-IT" dirty="0"/>
              <a:t> </a:t>
            </a:r>
            <a:r>
              <a:rPr lang="it-IT" dirty="0" err="1"/>
              <a:t>circle</a:t>
            </a:r>
            <a:r>
              <a:rPr lang="it-IT" dirty="0"/>
              <a:t> </a:t>
            </a:r>
            <a:r>
              <a:rPr lang="it-IT" dirty="0" err="1"/>
              <a:t>boundary</a:t>
            </a:r>
            <a:r>
              <a:rPr lang="it-IT" dirty="0"/>
              <a:t>) =&gt;slow </a:t>
            </a:r>
            <a:r>
              <a:rPr lang="it-IT" dirty="0" err="1"/>
              <a:t>convergence</a:t>
            </a:r>
            <a:r>
              <a:rPr lang="it-IT" dirty="0"/>
              <a:t> rates </a:t>
            </a:r>
          </a:p>
          <a:p>
            <a:pPr marL="0" lvl="0" indent="0" algn="l" rtl="0">
              <a:lnSpc>
                <a:spcPct val="115000"/>
              </a:lnSpc>
              <a:spcBef>
                <a:spcPts val="0"/>
              </a:spcBef>
              <a:spcAft>
                <a:spcPts val="1600"/>
              </a:spcAft>
              <a:buNone/>
            </a:pPr>
            <a:r>
              <a:rPr lang="it-IT" dirty="0" err="1"/>
              <a:t>Consequently</a:t>
            </a:r>
            <a:r>
              <a:rPr lang="it-IT" dirty="0"/>
              <a:t>, </a:t>
            </a:r>
            <a:r>
              <a:rPr lang="it-IT" dirty="0" err="1"/>
              <a:t>this</a:t>
            </a:r>
            <a:r>
              <a:rPr lang="it-IT" dirty="0"/>
              <a:t> leads to </a:t>
            </a:r>
            <a:r>
              <a:rPr lang="it-IT" dirty="0" err="1"/>
              <a:t>slower</a:t>
            </a:r>
            <a:r>
              <a:rPr lang="it-IT" dirty="0"/>
              <a:t> </a:t>
            </a:r>
            <a:r>
              <a:rPr lang="it-IT" dirty="0" err="1"/>
              <a:t>convergence</a:t>
            </a:r>
            <a:r>
              <a:rPr lang="it-IT" dirty="0"/>
              <a:t> rates and </a:t>
            </a:r>
            <a:r>
              <a:rPr lang="it-IT" dirty="0" err="1"/>
              <a:t>higher</a:t>
            </a:r>
            <a:r>
              <a:rPr lang="it-IT" dirty="0"/>
              <a:t> </a:t>
            </a:r>
            <a:r>
              <a:rPr lang="it-IT" dirty="0" err="1"/>
              <a:t>communication</a:t>
            </a:r>
            <a:r>
              <a:rPr lang="it-IT" dirty="0"/>
              <a:t> overhead. </a:t>
            </a:r>
          </a:p>
          <a:p>
            <a:pPr marL="0" lvl="0" indent="0" algn="l" rtl="0">
              <a:lnSpc>
                <a:spcPct val="115000"/>
              </a:lnSpc>
              <a:spcBef>
                <a:spcPts val="0"/>
              </a:spcBef>
              <a:spcAft>
                <a:spcPts val="1600"/>
              </a:spcAft>
              <a:buNone/>
            </a:pPr>
            <a:endParaRPr lang="it-IT" dirty="0"/>
          </a:p>
          <a:p>
            <a:pPr marL="0" lvl="0" indent="0" algn="l" rtl="0">
              <a:lnSpc>
                <a:spcPct val="115000"/>
              </a:lnSpc>
              <a:spcBef>
                <a:spcPts val="0"/>
              </a:spcBef>
              <a:spcAft>
                <a:spcPts val="1600"/>
              </a:spcAft>
              <a:buNone/>
            </a:pPr>
            <a:r>
              <a:rPr lang="it-IT" dirty="0" err="1"/>
              <a:t>Decentralized</a:t>
            </a:r>
            <a:r>
              <a:rPr lang="it-IT" dirty="0"/>
              <a:t> </a:t>
            </a:r>
            <a:r>
              <a:rPr lang="it-IT" dirty="0" err="1"/>
              <a:t>protocols</a:t>
            </a:r>
            <a:r>
              <a:rPr lang="it-IT" dirty="0"/>
              <a:t>:</a:t>
            </a:r>
          </a:p>
          <a:p>
            <a:pPr marL="0" lvl="0" indent="0" algn="l" rtl="0">
              <a:lnSpc>
                <a:spcPct val="115000"/>
              </a:lnSpc>
              <a:spcBef>
                <a:spcPts val="0"/>
              </a:spcBef>
              <a:spcAft>
                <a:spcPts val="1600"/>
              </a:spcAft>
              <a:buNone/>
            </a:pPr>
            <a:r>
              <a:rPr lang="it-IT" dirty="0"/>
              <a:t>* </a:t>
            </a:r>
            <a:r>
              <a:rPr lang="it-IT" dirty="0" err="1"/>
              <a:t>Practical</a:t>
            </a:r>
            <a:r>
              <a:rPr lang="it-IT" dirty="0"/>
              <a:t> </a:t>
            </a:r>
            <a:r>
              <a:rPr lang="it-IT" dirty="0" err="1"/>
              <a:t>limitation</a:t>
            </a:r>
            <a:r>
              <a:rPr lang="it-IT" dirty="0"/>
              <a:t> due to the </a:t>
            </a:r>
            <a:r>
              <a:rPr lang="it-IT" dirty="0" err="1"/>
              <a:t>need</a:t>
            </a:r>
            <a:r>
              <a:rPr lang="it-IT" dirty="0"/>
              <a:t> for </a:t>
            </a:r>
            <a:r>
              <a:rPr lang="it-IT" dirty="0" err="1"/>
              <a:t>each</a:t>
            </a:r>
            <a:r>
              <a:rPr lang="it-IT" dirty="0"/>
              <a:t> </a:t>
            </a:r>
            <a:r>
              <a:rPr lang="it-IT" dirty="0" err="1"/>
              <a:t>node</a:t>
            </a:r>
            <a:r>
              <a:rPr lang="it-IT" dirty="0"/>
              <a:t> to </a:t>
            </a:r>
            <a:r>
              <a:rPr lang="it-IT" dirty="0" err="1"/>
              <a:t>have</a:t>
            </a:r>
            <a:r>
              <a:rPr lang="it-IT" dirty="0"/>
              <a:t> the precise knowledge of the network </a:t>
            </a:r>
            <a:r>
              <a:rPr lang="it-IT" dirty="0" err="1"/>
              <a:t>topology</a:t>
            </a:r>
            <a:r>
              <a:rPr lang="it-IT" dirty="0"/>
              <a:t> </a:t>
            </a:r>
          </a:p>
          <a:p>
            <a:pPr marL="0" lvl="0" indent="0" algn="l" rtl="0">
              <a:lnSpc>
                <a:spcPct val="115000"/>
              </a:lnSpc>
              <a:spcBef>
                <a:spcPts val="0"/>
              </a:spcBef>
              <a:spcAft>
                <a:spcPts val="1600"/>
              </a:spcAft>
              <a:buNone/>
            </a:pPr>
            <a:r>
              <a:rPr lang="it-IT" dirty="0"/>
              <a:t>* </a:t>
            </a:r>
            <a:r>
              <a:rPr lang="it-IT" dirty="0" err="1"/>
              <a:t>Absence</a:t>
            </a:r>
            <a:r>
              <a:rPr lang="it-IT" dirty="0"/>
              <a:t> of a </a:t>
            </a:r>
            <a:r>
              <a:rPr lang="it-IT" dirty="0" err="1"/>
              <a:t>central</a:t>
            </a:r>
            <a:r>
              <a:rPr lang="it-IT" dirty="0"/>
              <a:t> </a:t>
            </a:r>
            <a:r>
              <a:rPr lang="it-IT" dirty="0" err="1"/>
              <a:t>entity</a:t>
            </a:r>
            <a:r>
              <a:rPr lang="it-IT" dirty="0"/>
              <a:t>:</a:t>
            </a:r>
          </a:p>
          <a:p>
            <a:pPr marL="0" lvl="0" indent="0" algn="l" rtl="0">
              <a:lnSpc>
                <a:spcPct val="115000"/>
              </a:lnSpc>
              <a:spcBef>
                <a:spcPts val="0"/>
              </a:spcBef>
              <a:spcAft>
                <a:spcPts val="1600"/>
              </a:spcAft>
              <a:buNone/>
            </a:pPr>
            <a:r>
              <a:rPr lang="it-IT" dirty="0"/>
              <a:t>	</a:t>
            </a:r>
            <a:r>
              <a:rPr lang="it-IT" dirty="0" err="1"/>
              <a:t>Each</a:t>
            </a:r>
            <a:r>
              <a:rPr lang="it-IT" dirty="0"/>
              <a:t> </a:t>
            </a:r>
            <a:r>
              <a:rPr lang="it-IT" dirty="0" err="1"/>
              <a:t>node</a:t>
            </a:r>
            <a:r>
              <a:rPr lang="it-IT" dirty="0"/>
              <a:t> </a:t>
            </a:r>
            <a:r>
              <a:rPr lang="it-IT" dirty="0" err="1"/>
              <a:t>now</a:t>
            </a:r>
            <a:r>
              <a:rPr lang="it-IT" dirty="0"/>
              <a:t> </a:t>
            </a:r>
            <a:r>
              <a:rPr lang="it-IT" dirty="0" err="1"/>
              <a:t>has</a:t>
            </a:r>
            <a:r>
              <a:rPr lang="it-IT" dirty="0"/>
              <a:t> </a:t>
            </a:r>
            <a:r>
              <a:rPr lang="it-IT" dirty="0" err="1"/>
              <a:t>only</a:t>
            </a:r>
            <a:r>
              <a:rPr lang="it-IT" dirty="0"/>
              <a:t> </a:t>
            </a:r>
            <a:r>
              <a:rPr lang="it-IT" dirty="0" err="1"/>
              <a:t>local</a:t>
            </a:r>
            <a:r>
              <a:rPr lang="it-IT" dirty="0"/>
              <a:t> information from </a:t>
            </a:r>
            <a:r>
              <a:rPr lang="it-IT" dirty="0" err="1"/>
              <a:t>its</a:t>
            </a:r>
            <a:r>
              <a:rPr lang="it-IT" dirty="0"/>
              <a:t> </a:t>
            </a:r>
            <a:r>
              <a:rPr lang="it-IT" dirty="0" err="1"/>
              <a:t>neighbors</a:t>
            </a:r>
            <a:r>
              <a:rPr lang="it-IT" dirty="0"/>
              <a:t> (&amp; </a:t>
            </a:r>
            <a:r>
              <a:rPr lang="it-IT" dirty="0" err="1"/>
              <a:t>possibly</a:t>
            </a:r>
            <a:r>
              <a:rPr lang="it-IT" dirty="0"/>
              <a:t> some </a:t>
            </a:r>
            <a:r>
              <a:rPr lang="it-IT" dirty="0" err="1"/>
              <a:t>additional</a:t>
            </a:r>
            <a:r>
              <a:rPr lang="it-IT" dirty="0"/>
              <a:t> information from </a:t>
            </a:r>
            <a:r>
              <a:rPr lang="it-IT" dirty="0" err="1"/>
              <a:t>previous</a:t>
            </a:r>
            <a:r>
              <a:rPr lang="it-IT" dirty="0"/>
              <a:t> time steps)</a:t>
            </a:r>
          </a:p>
          <a:p>
            <a:pPr marL="0" lvl="0" indent="0" algn="l" rtl="0">
              <a:lnSpc>
                <a:spcPct val="115000"/>
              </a:lnSpc>
              <a:spcBef>
                <a:spcPts val="0"/>
              </a:spcBef>
              <a:spcAft>
                <a:spcPts val="1600"/>
              </a:spcAft>
              <a:buNone/>
            </a:pPr>
            <a:r>
              <a:rPr lang="it-IT" dirty="0"/>
              <a:t>	So </a:t>
            </a:r>
            <a:r>
              <a:rPr lang="it-IT" dirty="0" err="1"/>
              <a:t>all</a:t>
            </a:r>
            <a:r>
              <a:rPr lang="it-IT" dirty="0"/>
              <a:t> </a:t>
            </a:r>
            <a:r>
              <a:rPr lang="it-IT" dirty="0" err="1"/>
              <a:t>necessary</a:t>
            </a:r>
            <a:r>
              <a:rPr lang="it-IT" dirty="0"/>
              <a:t> information </a:t>
            </a:r>
            <a:r>
              <a:rPr lang="it-IT" dirty="0" err="1"/>
              <a:t>is</a:t>
            </a:r>
            <a:r>
              <a:rPr lang="it-IT" dirty="0"/>
              <a:t> </a:t>
            </a:r>
            <a:r>
              <a:rPr lang="it-IT" dirty="0" err="1"/>
              <a:t>not</a:t>
            </a:r>
            <a:r>
              <a:rPr lang="it-IT" dirty="0"/>
              <a:t> </a:t>
            </a:r>
            <a:r>
              <a:rPr lang="it-IT" dirty="0" err="1"/>
              <a:t>available</a:t>
            </a:r>
            <a:r>
              <a:rPr lang="it-IT" dirty="0"/>
              <a:t> in a single step</a:t>
            </a:r>
          </a:p>
          <a:p>
            <a:pPr marL="0" lvl="0" indent="0" algn="l" rtl="0">
              <a:lnSpc>
                <a:spcPct val="115000"/>
              </a:lnSpc>
              <a:spcBef>
                <a:spcPts val="0"/>
              </a:spcBef>
              <a:spcAft>
                <a:spcPts val="1600"/>
              </a:spcAft>
              <a:buNone/>
            </a:pPr>
            <a:r>
              <a:rPr lang="it-IT" dirty="0"/>
              <a:t>	</a:t>
            </a:r>
            <a:r>
              <a:rPr lang="it-IT" dirty="0" err="1"/>
              <a:t>Nodes</a:t>
            </a:r>
            <a:r>
              <a:rPr lang="it-IT" dirty="0"/>
              <a:t> </a:t>
            </a:r>
            <a:r>
              <a:rPr lang="it-IT" dirty="0" err="1"/>
              <a:t>require</a:t>
            </a:r>
            <a:r>
              <a:rPr lang="it-IT" dirty="0"/>
              <a:t> more steps to </a:t>
            </a:r>
            <a:r>
              <a:rPr lang="it-IT" dirty="0" err="1"/>
              <a:t>communicate</a:t>
            </a:r>
            <a:r>
              <a:rPr lang="it-IT" dirty="0"/>
              <a:t> with </a:t>
            </a:r>
            <a:r>
              <a:rPr lang="it-IT" dirty="0" err="1"/>
              <a:t>others</a:t>
            </a:r>
            <a:r>
              <a:rPr lang="it-IT" dirty="0"/>
              <a:t> and </a:t>
            </a:r>
            <a:r>
              <a:rPr lang="it-IT" dirty="0" err="1"/>
              <a:t>exchange</a:t>
            </a:r>
            <a:r>
              <a:rPr lang="it-IT" dirty="0"/>
              <a:t> information</a:t>
            </a:r>
          </a:p>
          <a:p>
            <a:pPr marL="0" lvl="0" indent="0" algn="l" rtl="0">
              <a:lnSpc>
                <a:spcPct val="115000"/>
              </a:lnSpc>
              <a:spcBef>
                <a:spcPts val="0"/>
              </a:spcBef>
              <a:spcAft>
                <a:spcPts val="1600"/>
              </a:spcAft>
              <a:buNone/>
            </a:pPr>
            <a:r>
              <a:rPr lang="it-IT" dirty="0"/>
              <a:t>	=&gt; </a:t>
            </a:r>
            <a:r>
              <a:rPr lang="it-IT" dirty="0" err="1"/>
              <a:t>This</a:t>
            </a:r>
            <a:r>
              <a:rPr lang="it-IT" dirty="0"/>
              <a:t> </a:t>
            </a:r>
            <a:r>
              <a:rPr lang="it-IT" dirty="0" err="1"/>
              <a:t>communication</a:t>
            </a:r>
            <a:r>
              <a:rPr lang="it-IT" dirty="0"/>
              <a:t> </a:t>
            </a:r>
            <a:r>
              <a:rPr lang="it-IT" dirty="0" err="1"/>
              <a:t>is</a:t>
            </a:r>
            <a:r>
              <a:rPr lang="it-IT" dirty="0"/>
              <a:t> </a:t>
            </a:r>
            <a:r>
              <a:rPr lang="it-IT" dirty="0" err="1"/>
              <a:t>subject</a:t>
            </a:r>
            <a:r>
              <a:rPr lang="it-IT" dirty="0"/>
              <a:t> to delays due to the finite speed of information transfer.</a:t>
            </a:r>
          </a:p>
          <a:p>
            <a:pPr marL="0" lvl="0" indent="0" algn="l" rtl="0">
              <a:lnSpc>
                <a:spcPct val="115000"/>
              </a:lnSpc>
              <a:spcBef>
                <a:spcPts val="0"/>
              </a:spcBef>
              <a:spcAft>
                <a:spcPts val="1600"/>
              </a:spcAft>
              <a:buNone/>
            </a:pPr>
            <a:endParaRPr lang="it-IT" dirty="0"/>
          </a:p>
          <a:p>
            <a:pPr marL="0" lvl="0" indent="0" algn="l" rtl="0">
              <a:lnSpc>
                <a:spcPct val="115000"/>
              </a:lnSpc>
              <a:spcBef>
                <a:spcPts val="0"/>
              </a:spcBef>
              <a:spcAft>
                <a:spcPts val="1600"/>
              </a:spcAft>
              <a:buNone/>
            </a:pPr>
            <a:r>
              <a:rPr lang="it-IT" dirty="0"/>
              <a:t>Common </a:t>
            </a:r>
            <a:r>
              <a:rPr lang="it-IT" dirty="0" err="1"/>
              <a:t>problem</a:t>
            </a:r>
            <a:r>
              <a:rPr lang="it-IT" dirty="0"/>
              <a:t>: </a:t>
            </a:r>
            <a:r>
              <a:rPr lang="it-IT" dirty="0" err="1"/>
              <a:t>Convergence</a:t>
            </a:r>
            <a:r>
              <a:rPr lang="it-IT" dirty="0"/>
              <a:t> rate </a:t>
            </a:r>
            <a:r>
              <a:rPr lang="it-IT" dirty="0" err="1"/>
              <a:t>cannot</a:t>
            </a:r>
            <a:r>
              <a:rPr lang="it-IT" dirty="0"/>
              <a:t> be </a:t>
            </a:r>
            <a:r>
              <a:rPr lang="it-IT" dirty="0" err="1"/>
              <a:t>fixed</a:t>
            </a:r>
            <a:r>
              <a:rPr lang="it-IT" dirty="0"/>
              <a:t> </a:t>
            </a:r>
            <a:r>
              <a:rPr lang="it-IT" dirty="0" err="1"/>
              <a:t>arbitrarily</a:t>
            </a:r>
            <a:r>
              <a:rPr lang="it-IT" dirty="0"/>
              <a:t> </a:t>
            </a:r>
          </a:p>
          <a:p>
            <a:pPr marL="0" lvl="0" indent="0" algn="l" rtl="0">
              <a:lnSpc>
                <a:spcPct val="115000"/>
              </a:lnSpc>
              <a:spcBef>
                <a:spcPts val="0"/>
              </a:spcBef>
              <a:spcAft>
                <a:spcPts val="1600"/>
              </a:spcAft>
              <a:buNone/>
            </a:pPr>
            <a:endParaRPr lang="it-IT" dirty="0"/>
          </a:p>
          <a:p>
            <a:pPr marL="0" lvl="0" indent="0" algn="l" rtl="0">
              <a:lnSpc>
                <a:spcPct val="115000"/>
              </a:lnSpc>
              <a:spcBef>
                <a:spcPts val="0"/>
              </a:spcBef>
              <a:spcAft>
                <a:spcPts val="1600"/>
              </a:spcAft>
              <a:buNone/>
            </a:pPr>
            <a:r>
              <a:rPr lang="it-IT" dirty="0"/>
              <a:t>The following </a:t>
            </a:r>
            <a:r>
              <a:rPr lang="it-IT" dirty="0" err="1"/>
              <a:t>research</a:t>
            </a:r>
            <a:r>
              <a:rPr lang="it-IT" dirty="0"/>
              <a:t> </a:t>
            </a:r>
            <a:r>
              <a:rPr lang="it-IT" dirty="0" err="1"/>
              <a:t>aims</a:t>
            </a:r>
            <a:r>
              <a:rPr lang="it-IT" dirty="0"/>
              <a:t> to </a:t>
            </a:r>
            <a:r>
              <a:rPr lang="it-IT" dirty="0" err="1"/>
              <a:t>overcome</a:t>
            </a:r>
            <a:r>
              <a:rPr lang="it-IT" dirty="0"/>
              <a:t> </a:t>
            </a:r>
            <a:r>
              <a:rPr lang="it-IT" dirty="0" err="1"/>
              <a:t>these</a:t>
            </a:r>
            <a:r>
              <a:rPr lang="it-IT" dirty="0"/>
              <a:t> </a:t>
            </a:r>
            <a:r>
              <a:rPr lang="it-IT" dirty="0" err="1"/>
              <a:t>limitations</a:t>
            </a:r>
            <a:r>
              <a:rPr lang="it-IT" dirty="0"/>
              <a:t>.</a:t>
            </a:r>
            <a:endParaRPr dirty="0"/>
          </a:p>
        </p:txBody>
      </p:sp>
    </p:spTree>
    <p:extLst>
      <p:ext uri="{BB962C8B-B14F-4D97-AF65-F5344CB8AC3E}">
        <p14:creationId xmlns:p14="http://schemas.microsoft.com/office/powerpoint/2010/main" val="4223296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2ade092b4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2ade092b4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it-IT" dirty="0"/>
              <a:t>Extension of the Mattioni et al. work</a:t>
            </a:r>
          </a:p>
          <a:p>
            <a:pPr marL="0" lvl="0" indent="0" algn="l" rtl="0">
              <a:lnSpc>
                <a:spcPct val="115000"/>
              </a:lnSpc>
              <a:spcBef>
                <a:spcPts val="0"/>
              </a:spcBef>
              <a:spcAft>
                <a:spcPts val="1600"/>
              </a:spcAft>
              <a:buNone/>
            </a:pPr>
            <a:r>
              <a:rPr lang="it-IT" dirty="0"/>
              <a:t>Local controls</a:t>
            </a:r>
          </a:p>
          <a:p>
            <a:pPr marL="0" lvl="0" indent="0" algn="l" rtl="0">
              <a:lnSpc>
                <a:spcPct val="115000"/>
              </a:lnSpc>
              <a:spcBef>
                <a:spcPts val="0"/>
              </a:spcBef>
              <a:spcAft>
                <a:spcPts val="1600"/>
              </a:spcAft>
              <a:buNone/>
            </a:pPr>
            <a:r>
              <a:rPr lang="it-IT" dirty="0" err="1"/>
              <a:t>Centralized</a:t>
            </a:r>
            <a:r>
              <a:rPr lang="it-IT" dirty="0"/>
              <a:t> control </a:t>
            </a:r>
            <a:r>
              <a:rPr lang="it-IT" dirty="0" err="1"/>
              <a:t>vector</a:t>
            </a:r>
            <a:r>
              <a:rPr lang="it-IT" dirty="0"/>
              <a:t>: </a:t>
            </a:r>
            <a:r>
              <a:rPr lang="it-IT" dirty="0" err="1"/>
              <a:t>Weighted</a:t>
            </a:r>
            <a:r>
              <a:rPr lang="it-IT" dirty="0"/>
              <a:t> </a:t>
            </a:r>
            <a:r>
              <a:rPr lang="it-IT" dirty="0" err="1"/>
              <a:t>Laplatian</a:t>
            </a:r>
            <a:r>
              <a:rPr lang="it-IT" dirty="0"/>
              <a:t> </a:t>
            </a:r>
            <a:r>
              <a:rPr lang="it-IT" dirty="0" err="1"/>
              <a:t>W</a:t>
            </a:r>
            <a:r>
              <a:rPr lang="it-IT" dirty="0"/>
              <a:t>, </a:t>
            </a:r>
            <a:r>
              <a:rPr lang="it-IT" dirty="0" err="1"/>
              <a:t>associated</a:t>
            </a:r>
            <a:r>
              <a:rPr lang="it-IT" dirty="0"/>
              <a:t> to a new dummy network. </a:t>
            </a:r>
            <a:r>
              <a:rPr lang="it-IT" dirty="0" err="1"/>
              <a:t>W</a:t>
            </a:r>
            <a:r>
              <a:rPr lang="it-IT" dirty="0"/>
              <a:t> </a:t>
            </a:r>
            <a:r>
              <a:rPr lang="it-IT" dirty="0" err="1"/>
              <a:t>depends</a:t>
            </a:r>
            <a:r>
              <a:rPr lang="it-IT" dirty="0"/>
              <a:t> on L, </a:t>
            </a:r>
            <a:r>
              <a:rPr lang="it-IT" dirty="0" err="1"/>
              <a:t>that</a:t>
            </a:r>
            <a:r>
              <a:rPr lang="it-IT" dirty="0"/>
              <a:t> can be </a:t>
            </a:r>
            <a:r>
              <a:rPr lang="it-IT" dirty="0" err="1"/>
              <a:t>computed</a:t>
            </a:r>
            <a:r>
              <a:rPr lang="it-IT" dirty="0"/>
              <a:t> </a:t>
            </a:r>
            <a:r>
              <a:rPr lang="it-IT" dirty="0" err="1"/>
              <a:t>locally</a:t>
            </a:r>
            <a:r>
              <a:rPr lang="it-IT" dirty="0"/>
              <a:t> </a:t>
            </a:r>
            <a:r>
              <a:rPr lang="it-IT" dirty="0" err="1"/>
              <a:t>only</a:t>
            </a:r>
            <a:r>
              <a:rPr lang="it-IT" dirty="0"/>
              <a:t> </a:t>
            </a:r>
            <a:r>
              <a:rPr lang="it-IT" dirty="0" err="1"/>
              <a:t>if</a:t>
            </a:r>
            <a:r>
              <a:rPr lang="it-IT" dirty="0"/>
              <a:t> agents know the </a:t>
            </a:r>
            <a:r>
              <a:rPr lang="it-IT" dirty="0" err="1"/>
              <a:t>topology</a:t>
            </a:r>
            <a:r>
              <a:rPr lang="it-IT" dirty="0"/>
              <a:t>.</a:t>
            </a:r>
          </a:p>
          <a:p>
            <a:pPr marL="0" lvl="0" indent="0" algn="l" rtl="0">
              <a:lnSpc>
                <a:spcPct val="115000"/>
              </a:lnSpc>
              <a:spcBef>
                <a:spcPts val="0"/>
              </a:spcBef>
              <a:spcAft>
                <a:spcPts val="1600"/>
              </a:spcAft>
              <a:buNone/>
            </a:pPr>
            <a:r>
              <a:rPr lang="it-IT" dirty="0"/>
              <a:t>New </a:t>
            </a:r>
            <a:r>
              <a:rPr lang="it-IT" dirty="0" err="1"/>
              <a:t>eigenvalues</a:t>
            </a:r>
            <a:endParaRPr lang="it-IT" dirty="0"/>
          </a:p>
          <a:p>
            <a:pPr marL="0" lvl="0" indent="0" algn="l" rtl="0">
              <a:lnSpc>
                <a:spcPct val="115000"/>
              </a:lnSpc>
              <a:spcBef>
                <a:spcPts val="0"/>
              </a:spcBef>
              <a:spcAft>
                <a:spcPts val="1600"/>
              </a:spcAft>
              <a:buNone/>
            </a:pPr>
            <a:endParaRPr lang="it-IT" dirty="0"/>
          </a:p>
          <a:p>
            <a:pPr marL="0" lvl="0" indent="0" algn="l" rtl="0">
              <a:lnSpc>
                <a:spcPct val="115000"/>
              </a:lnSpc>
              <a:spcBef>
                <a:spcPts val="0"/>
              </a:spcBef>
              <a:spcAft>
                <a:spcPts val="1600"/>
              </a:spcAft>
              <a:buNone/>
            </a:pPr>
            <a:r>
              <a:rPr lang="it-IT" dirty="0"/>
              <a:t>Recall </a:t>
            </a:r>
            <a:r>
              <a:rPr lang="it-IT" dirty="0" err="1"/>
              <a:t>Passivity</a:t>
            </a:r>
            <a:r>
              <a:rPr lang="it-IT" dirty="0"/>
              <a:t>: </a:t>
            </a:r>
            <a:r>
              <a:rPr lang="it-IT" dirty="0" err="1"/>
              <a:t>defined</a:t>
            </a:r>
            <a:r>
              <a:rPr lang="it-IT" dirty="0"/>
              <a:t> storage </a:t>
            </a:r>
            <a:r>
              <a:rPr lang="it-IT" dirty="0" err="1"/>
              <a:t>function</a:t>
            </a:r>
            <a:r>
              <a:rPr lang="it-IT" dirty="0"/>
              <a:t> </a:t>
            </a:r>
            <a:r>
              <a:rPr lang="it-IT" dirty="0" err="1"/>
              <a:t>S</a:t>
            </a:r>
            <a:r>
              <a:rPr lang="it-IT" dirty="0"/>
              <a:t>(x) = 0.5x(t)^2</a:t>
            </a:r>
          </a:p>
          <a:p>
            <a:pPr marL="0" lvl="0" indent="0" algn="l" rtl="0">
              <a:lnSpc>
                <a:spcPct val="115000"/>
              </a:lnSpc>
              <a:spcBef>
                <a:spcPts val="0"/>
              </a:spcBef>
              <a:spcAft>
                <a:spcPts val="1600"/>
              </a:spcAft>
              <a:buNone/>
            </a:pPr>
            <a:r>
              <a:rPr lang="it-IT" dirty="0"/>
              <a:t>	</a:t>
            </a:r>
            <a:r>
              <a:rPr lang="it-IT" dirty="0" err="1"/>
              <a:t>lets</a:t>
            </a:r>
            <a:r>
              <a:rPr lang="it-IT" dirty="0"/>
              <a:t> compute </a:t>
            </a:r>
            <a:r>
              <a:rPr lang="it-IT" dirty="0" err="1"/>
              <a:t>increment</a:t>
            </a:r>
            <a:r>
              <a:rPr lang="it-IT" dirty="0"/>
              <a:t> </a:t>
            </a:r>
            <a:r>
              <a:rPr lang="it-IT" dirty="0" err="1"/>
              <a:t>delta_S</a:t>
            </a:r>
            <a:r>
              <a:rPr lang="it-IT" dirty="0"/>
              <a:t>=</a:t>
            </a:r>
            <a:r>
              <a:rPr lang="it-IT" dirty="0" err="1"/>
              <a:t>S</a:t>
            </a:r>
            <a:r>
              <a:rPr lang="it-IT" dirty="0"/>
              <a:t>(x(t+1))-</a:t>
            </a:r>
            <a:r>
              <a:rPr lang="it-IT" dirty="0" err="1"/>
              <a:t>S</a:t>
            </a:r>
            <a:r>
              <a:rPr lang="it-IT" dirty="0"/>
              <a:t>(x(t))</a:t>
            </a:r>
          </a:p>
          <a:p>
            <a:pPr marL="0" lvl="0" indent="0" algn="l" rtl="0">
              <a:lnSpc>
                <a:spcPct val="115000"/>
              </a:lnSpc>
              <a:spcBef>
                <a:spcPts val="0"/>
              </a:spcBef>
              <a:spcAft>
                <a:spcPts val="1600"/>
              </a:spcAft>
              <a:buNone/>
            </a:pPr>
            <a:r>
              <a:rPr lang="it-IT" dirty="0"/>
              <a:t>	</a:t>
            </a:r>
            <a:r>
              <a:rPr lang="it-IT" dirty="0" err="1"/>
              <a:t>substitute</a:t>
            </a:r>
            <a:r>
              <a:rPr lang="it-IT" dirty="0"/>
              <a:t> x(t+1) = x(t) + u(t) in the </a:t>
            </a:r>
            <a:r>
              <a:rPr lang="it-IT" dirty="0" err="1"/>
              <a:t>increment</a:t>
            </a:r>
            <a:endParaRPr lang="it-IT" dirty="0"/>
          </a:p>
          <a:p>
            <a:pPr marL="0" lvl="0" indent="0" algn="l" rtl="0">
              <a:lnSpc>
                <a:spcPct val="115000"/>
              </a:lnSpc>
              <a:spcBef>
                <a:spcPts val="0"/>
              </a:spcBef>
              <a:spcAft>
                <a:spcPts val="1600"/>
              </a:spcAft>
              <a:buNone/>
            </a:pPr>
            <a:r>
              <a:rPr lang="it-IT" dirty="0"/>
              <a:t>	</a:t>
            </a:r>
            <a:r>
              <a:rPr lang="it-IT" dirty="0" err="1"/>
              <a:t>inn</a:t>
            </a:r>
            <a:r>
              <a:rPr lang="it-IT" dirty="0"/>
              <a:t> the </a:t>
            </a:r>
            <a:r>
              <a:rPr lang="it-IT" dirty="0" err="1"/>
              <a:t>increment</a:t>
            </a:r>
            <a:r>
              <a:rPr lang="it-IT" dirty="0"/>
              <a:t>, express x in </a:t>
            </a:r>
            <a:r>
              <a:rPr lang="it-IT" dirty="0" err="1"/>
              <a:t>terms</a:t>
            </a:r>
            <a:r>
              <a:rPr lang="it-IT" dirty="0"/>
              <a:t> of the output and input: y = </a:t>
            </a:r>
            <a:r>
              <a:rPr lang="it-IT" dirty="0" err="1"/>
              <a:t>x+gu</a:t>
            </a:r>
            <a:r>
              <a:rPr lang="it-IT" dirty="0"/>
              <a:t> -&gt; x=y-</a:t>
            </a:r>
            <a:r>
              <a:rPr lang="it-IT" dirty="0" err="1"/>
              <a:t>gu</a:t>
            </a:r>
            <a:endParaRPr lang="it-IT" dirty="0"/>
          </a:p>
          <a:p>
            <a:pPr marL="0" lvl="0" indent="0" algn="l" rtl="0">
              <a:lnSpc>
                <a:spcPct val="115000"/>
              </a:lnSpc>
              <a:spcBef>
                <a:spcPts val="0"/>
              </a:spcBef>
              <a:spcAft>
                <a:spcPts val="1600"/>
              </a:spcAft>
              <a:buNone/>
            </a:pPr>
            <a:r>
              <a:rPr lang="it-IT" dirty="0"/>
              <a:t>g=1/2: </a:t>
            </a:r>
            <a:r>
              <a:rPr lang="it-IT" dirty="0" err="1"/>
              <a:t>Loseless</a:t>
            </a:r>
            <a:r>
              <a:rPr lang="it-IT" dirty="0"/>
              <a:t>: the energy </a:t>
            </a:r>
            <a:r>
              <a:rPr lang="it-IT" dirty="0" err="1"/>
              <a:t>provided</a:t>
            </a:r>
            <a:r>
              <a:rPr lang="it-IT" dirty="0"/>
              <a:t> by the input </a:t>
            </a:r>
            <a:r>
              <a:rPr lang="it-IT" dirty="0" err="1"/>
              <a:t>exactly</a:t>
            </a:r>
            <a:r>
              <a:rPr lang="it-IT" dirty="0"/>
              <a:t> matches the </a:t>
            </a:r>
            <a:r>
              <a:rPr lang="it-IT" dirty="0" err="1"/>
              <a:t>change</a:t>
            </a:r>
            <a:r>
              <a:rPr lang="it-IT" dirty="0"/>
              <a:t> in </a:t>
            </a:r>
            <a:r>
              <a:rPr lang="it-IT" dirty="0" err="1"/>
              <a:t>stored</a:t>
            </a:r>
            <a:r>
              <a:rPr lang="it-IT" dirty="0"/>
              <a:t> energy, with no </a:t>
            </a:r>
            <a:r>
              <a:rPr lang="it-IT" dirty="0" err="1"/>
              <a:t>additional</a:t>
            </a:r>
            <a:r>
              <a:rPr lang="it-IT" dirty="0"/>
              <a:t> energy </a:t>
            </a:r>
            <a:r>
              <a:rPr lang="it-IT" dirty="0" err="1"/>
              <a:t>dissipation</a:t>
            </a:r>
            <a:r>
              <a:rPr lang="it-IT" dirty="0"/>
              <a:t>. The system </a:t>
            </a:r>
            <a:r>
              <a:rPr lang="it-IT" dirty="0" err="1"/>
              <a:t>does</a:t>
            </a:r>
            <a:r>
              <a:rPr lang="it-IT" dirty="0"/>
              <a:t> </a:t>
            </a:r>
            <a:r>
              <a:rPr lang="it-IT" dirty="0" err="1"/>
              <a:t>not</a:t>
            </a:r>
            <a:r>
              <a:rPr lang="it-IT" dirty="0"/>
              <a:t> generate or dissipate extra energy.</a:t>
            </a:r>
          </a:p>
          <a:p>
            <a:pPr marL="0" lvl="0" indent="0" algn="l" rtl="0">
              <a:lnSpc>
                <a:spcPct val="115000"/>
              </a:lnSpc>
              <a:spcBef>
                <a:spcPts val="0"/>
              </a:spcBef>
              <a:spcAft>
                <a:spcPts val="1600"/>
              </a:spcAft>
              <a:buNone/>
            </a:pPr>
            <a:r>
              <a:rPr lang="it-IT" dirty="0"/>
              <a:t>g&gt;1/2: input-</a:t>
            </a:r>
            <a:r>
              <a:rPr lang="it-IT" dirty="0" err="1"/>
              <a:t>strictly</a:t>
            </a:r>
            <a:r>
              <a:rPr lang="it-IT" dirty="0"/>
              <a:t> passive: agents dissipate a </a:t>
            </a:r>
            <a:r>
              <a:rPr lang="it-IT" dirty="0" err="1"/>
              <a:t>certain</a:t>
            </a:r>
            <a:r>
              <a:rPr lang="it-IT" dirty="0"/>
              <a:t> </a:t>
            </a:r>
            <a:r>
              <a:rPr lang="it-IT" dirty="0" err="1"/>
              <a:t>amount</a:t>
            </a:r>
            <a:r>
              <a:rPr lang="it-IT" dirty="0"/>
              <a:t> of energy, </a:t>
            </a:r>
            <a:r>
              <a:rPr lang="it-IT" dirty="0" err="1"/>
              <a:t>contributing</a:t>
            </a:r>
            <a:r>
              <a:rPr lang="it-IT" dirty="0"/>
              <a:t> to </a:t>
            </a:r>
            <a:r>
              <a:rPr lang="it-IT" dirty="0" err="1"/>
              <a:t>enhanced</a:t>
            </a:r>
            <a:r>
              <a:rPr lang="it-IT" dirty="0"/>
              <a:t> </a:t>
            </a:r>
            <a:r>
              <a:rPr lang="it-IT" dirty="0" err="1"/>
              <a:t>stability</a:t>
            </a:r>
            <a:r>
              <a:rPr lang="it-IT" dirty="0"/>
              <a:t> and </a:t>
            </a:r>
            <a:r>
              <a:rPr lang="it-IT" dirty="0" err="1"/>
              <a:t>robustness</a:t>
            </a:r>
            <a:r>
              <a:rPr lang="it-IT" dirty="0"/>
              <a:t>.</a:t>
            </a:r>
          </a:p>
          <a:p>
            <a:pPr marL="0" lvl="0" indent="0" algn="l" rtl="0">
              <a:lnSpc>
                <a:spcPct val="115000"/>
              </a:lnSpc>
              <a:spcBef>
                <a:spcPts val="0"/>
              </a:spcBef>
              <a:spcAft>
                <a:spcPts val="1600"/>
              </a:spcAft>
              <a:buNone/>
            </a:pPr>
            <a:endParaRPr dirty="0"/>
          </a:p>
        </p:txBody>
      </p:sp>
    </p:spTree>
    <p:extLst>
      <p:ext uri="{BB962C8B-B14F-4D97-AF65-F5344CB8AC3E}">
        <p14:creationId xmlns:p14="http://schemas.microsoft.com/office/powerpoint/2010/main" val="27664046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2ade092b4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2ade092b4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endParaRPr/>
          </a:p>
        </p:txBody>
      </p:sp>
    </p:spTree>
    <p:extLst>
      <p:ext uri="{BB962C8B-B14F-4D97-AF65-F5344CB8AC3E}">
        <p14:creationId xmlns:p14="http://schemas.microsoft.com/office/powerpoint/2010/main" val="39902574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2ade092b4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2ade092b4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it-IT" dirty="0"/>
              <a:t>Local control </a:t>
            </a:r>
            <a:r>
              <a:rPr lang="it-IT" dirty="0" err="1"/>
              <a:t>laws</a:t>
            </a:r>
            <a:r>
              <a:rPr lang="it-IT" dirty="0"/>
              <a:t> are </a:t>
            </a:r>
            <a:r>
              <a:rPr lang="it-IT" dirty="0" err="1"/>
              <a:t>obtained</a:t>
            </a:r>
            <a:r>
              <a:rPr lang="it-IT" dirty="0"/>
              <a:t> by </a:t>
            </a:r>
            <a:r>
              <a:rPr lang="it-IT" dirty="0" err="1"/>
              <a:t>explicating</a:t>
            </a:r>
            <a:r>
              <a:rPr lang="it-IT" dirty="0"/>
              <a:t> </a:t>
            </a:r>
            <a:r>
              <a:rPr lang="it-IT" dirty="0" err="1"/>
              <a:t>u_i</a:t>
            </a:r>
            <a:r>
              <a:rPr lang="it-IT" dirty="0"/>
              <a:t> from the </a:t>
            </a:r>
            <a:r>
              <a:rPr lang="it-IT" dirty="0" err="1"/>
              <a:t>centralized</a:t>
            </a:r>
            <a:r>
              <a:rPr lang="it-IT" dirty="0"/>
              <a:t> one </a:t>
            </a:r>
            <a:r>
              <a:rPr lang="it-IT" dirty="0" err="1"/>
              <a:t>previously</a:t>
            </a:r>
            <a:r>
              <a:rPr lang="it-IT" dirty="0"/>
              <a:t> </a:t>
            </a:r>
            <a:r>
              <a:rPr lang="it-IT" dirty="0" err="1"/>
              <a:t>defined</a:t>
            </a:r>
            <a:r>
              <a:rPr lang="it-IT" dirty="0"/>
              <a:t>, </a:t>
            </a:r>
            <a:r>
              <a:rPr lang="it-IT" dirty="0" err="1"/>
              <a:t>such</a:t>
            </a:r>
            <a:r>
              <a:rPr lang="it-IT" dirty="0"/>
              <a:t> </a:t>
            </a:r>
            <a:r>
              <a:rPr lang="it-IT" dirty="0" err="1"/>
              <a:t>that</a:t>
            </a:r>
            <a:r>
              <a:rPr lang="it-IT" dirty="0"/>
              <a:t> </a:t>
            </a:r>
            <a:r>
              <a:rPr lang="it-IT" dirty="0" err="1"/>
              <a:t>it</a:t>
            </a:r>
            <a:r>
              <a:rPr lang="it-IT" dirty="0"/>
              <a:t> </a:t>
            </a:r>
            <a:r>
              <a:rPr lang="it-IT" dirty="0" err="1"/>
              <a:t>is</a:t>
            </a:r>
            <a:r>
              <a:rPr lang="it-IT" dirty="0"/>
              <a:t> </a:t>
            </a:r>
            <a:r>
              <a:rPr lang="it-IT" dirty="0" err="1"/>
              <a:t>composed</a:t>
            </a:r>
            <a:r>
              <a:rPr lang="it-IT" dirty="0"/>
              <a:t> by </a:t>
            </a:r>
            <a:r>
              <a:rPr lang="it-IT" dirty="0" err="1"/>
              <a:t>two</a:t>
            </a:r>
            <a:r>
              <a:rPr lang="it-IT" dirty="0"/>
              <a:t> </a:t>
            </a:r>
            <a:r>
              <a:rPr lang="it-IT" dirty="0" err="1"/>
              <a:t>main</a:t>
            </a:r>
            <a:r>
              <a:rPr lang="it-IT" dirty="0"/>
              <a:t> </a:t>
            </a:r>
            <a:r>
              <a:rPr lang="it-IT" dirty="0" err="1"/>
              <a:t>terms</a:t>
            </a:r>
            <a:r>
              <a:rPr lang="it-IT" dirty="0"/>
              <a:t>:</a:t>
            </a:r>
          </a:p>
          <a:p>
            <a:pPr marL="0" lvl="0" indent="0" algn="l" rtl="0">
              <a:lnSpc>
                <a:spcPct val="115000"/>
              </a:lnSpc>
              <a:spcBef>
                <a:spcPts val="0"/>
              </a:spcBef>
              <a:spcAft>
                <a:spcPts val="1600"/>
              </a:spcAft>
              <a:buNone/>
            </a:pPr>
            <a:r>
              <a:rPr lang="it-IT" dirty="0"/>
              <a:t>	</a:t>
            </a:r>
            <a:r>
              <a:rPr lang="it-IT" dirty="0" err="1"/>
              <a:t>term</a:t>
            </a:r>
            <a:r>
              <a:rPr lang="it-IT" dirty="0"/>
              <a:t> 1: </a:t>
            </a:r>
            <a:r>
              <a:rPr lang="it-IT" dirty="0" err="1"/>
              <a:t>dependent</a:t>
            </a:r>
            <a:r>
              <a:rPr lang="it-IT" dirty="0"/>
              <a:t> </a:t>
            </a:r>
            <a:r>
              <a:rPr lang="it-IT" dirty="0" err="1"/>
              <a:t>only</a:t>
            </a:r>
            <a:r>
              <a:rPr lang="it-IT" dirty="0"/>
              <a:t> on </a:t>
            </a:r>
            <a:r>
              <a:rPr lang="it-IT" dirty="0" err="1"/>
              <a:t>states</a:t>
            </a:r>
            <a:r>
              <a:rPr lang="it-IT" dirty="0"/>
              <a:t> </a:t>
            </a:r>
            <a:r>
              <a:rPr lang="it-IT" dirty="0" err="1"/>
              <a:t>x_i</a:t>
            </a:r>
            <a:r>
              <a:rPr lang="it-IT" dirty="0"/>
              <a:t> and </a:t>
            </a:r>
            <a:r>
              <a:rPr lang="it-IT" dirty="0" err="1"/>
              <a:t>x_j</a:t>
            </a:r>
            <a:r>
              <a:rPr lang="it-IT" dirty="0"/>
              <a:t>: </a:t>
            </a:r>
            <a:r>
              <a:rPr lang="it-IT" dirty="0" err="1"/>
              <a:t>available</a:t>
            </a:r>
            <a:r>
              <a:rPr lang="it-IT" dirty="0"/>
              <a:t> </a:t>
            </a:r>
            <a:r>
              <a:rPr lang="it-IT" dirty="0" err="1"/>
              <a:t>at</a:t>
            </a:r>
            <a:r>
              <a:rPr lang="it-IT" dirty="0"/>
              <a:t> </a:t>
            </a:r>
            <a:r>
              <a:rPr lang="it-IT" dirty="0" err="1"/>
              <a:t>each</a:t>
            </a:r>
            <a:r>
              <a:rPr lang="it-IT" dirty="0"/>
              <a:t> time step t</a:t>
            </a:r>
          </a:p>
          <a:p>
            <a:pPr marL="0" lvl="0" indent="0" algn="l" rtl="0">
              <a:lnSpc>
                <a:spcPct val="115000"/>
              </a:lnSpc>
              <a:spcBef>
                <a:spcPts val="0"/>
              </a:spcBef>
              <a:spcAft>
                <a:spcPts val="1600"/>
              </a:spcAft>
              <a:buNone/>
            </a:pPr>
            <a:r>
              <a:rPr lang="it-IT" dirty="0"/>
              <a:t>	</a:t>
            </a:r>
            <a:r>
              <a:rPr lang="it-IT" dirty="0" err="1"/>
              <a:t>term</a:t>
            </a:r>
            <a:r>
              <a:rPr lang="it-IT" dirty="0"/>
              <a:t> 2: </a:t>
            </a:r>
            <a:r>
              <a:rPr lang="it-IT" dirty="0" err="1"/>
              <a:t>neighbors</a:t>
            </a:r>
            <a:r>
              <a:rPr lang="it-IT" dirty="0"/>
              <a:t> controls </a:t>
            </a:r>
            <a:r>
              <a:rPr lang="it-IT" dirty="0" err="1"/>
              <a:t>dependent</a:t>
            </a:r>
            <a:r>
              <a:rPr lang="it-IT" dirty="0"/>
              <a:t>: </a:t>
            </a:r>
            <a:r>
              <a:rPr lang="it-IT" dirty="0" err="1"/>
              <a:t>need</a:t>
            </a:r>
            <a:r>
              <a:rPr lang="it-IT" dirty="0"/>
              <a:t> to estimate </a:t>
            </a:r>
            <a:r>
              <a:rPr lang="it-IT" dirty="0" err="1"/>
              <a:t>them</a:t>
            </a:r>
            <a:r>
              <a:rPr lang="it-IT" dirty="0"/>
              <a:t>, </a:t>
            </a:r>
            <a:r>
              <a:rPr lang="it-IT" dirty="0" err="1"/>
              <a:t>because</a:t>
            </a:r>
            <a:r>
              <a:rPr lang="it-IT" dirty="0"/>
              <a:t> </a:t>
            </a:r>
            <a:r>
              <a:rPr lang="it-IT" dirty="0" err="1"/>
              <a:t>if</a:t>
            </a:r>
            <a:r>
              <a:rPr lang="it-IT" dirty="0"/>
              <a:t> </a:t>
            </a:r>
            <a:r>
              <a:rPr lang="it-IT" dirty="0" err="1"/>
              <a:t>there</a:t>
            </a:r>
            <a:r>
              <a:rPr lang="it-IT" dirty="0"/>
              <a:t> are </a:t>
            </a:r>
            <a:r>
              <a:rPr lang="it-IT" dirty="0" err="1"/>
              <a:t>communication</a:t>
            </a:r>
            <a:r>
              <a:rPr lang="it-IT" dirty="0"/>
              <a:t> delays, agent I-</a:t>
            </a:r>
            <a:r>
              <a:rPr lang="it-IT" dirty="0" err="1"/>
              <a:t>th</a:t>
            </a:r>
            <a:r>
              <a:rPr lang="it-IT" dirty="0"/>
              <a:t> works in </a:t>
            </a:r>
            <a:r>
              <a:rPr lang="it-IT" dirty="0" err="1"/>
              <a:t>outdated</a:t>
            </a:r>
            <a:r>
              <a:rPr lang="it-IT" dirty="0"/>
              <a:t> information</a:t>
            </a:r>
          </a:p>
          <a:p>
            <a:pPr marL="0" lvl="0" indent="0" algn="l" rtl="0">
              <a:lnSpc>
                <a:spcPct val="115000"/>
              </a:lnSpc>
              <a:spcBef>
                <a:spcPts val="0"/>
              </a:spcBef>
              <a:spcAft>
                <a:spcPts val="1600"/>
              </a:spcAft>
              <a:buNone/>
            </a:pPr>
            <a:r>
              <a:rPr lang="it-IT" dirty="0"/>
              <a:t>Time scale </a:t>
            </a:r>
            <a:r>
              <a:rPr lang="it-IT" dirty="0" err="1"/>
              <a:t>separation</a:t>
            </a:r>
            <a:r>
              <a:rPr lang="it-IT" dirty="0"/>
              <a:t> </a:t>
            </a:r>
            <a:r>
              <a:rPr lang="it-IT" dirty="0" err="1"/>
              <a:t>involves</a:t>
            </a:r>
            <a:r>
              <a:rPr lang="it-IT" dirty="0"/>
              <a:t> </a:t>
            </a:r>
            <a:r>
              <a:rPr lang="it-IT" dirty="0" err="1"/>
              <a:t>separating</a:t>
            </a:r>
            <a:r>
              <a:rPr lang="it-IT" dirty="0"/>
              <a:t> the </a:t>
            </a:r>
            <a:r>
              <a:rPr lang="it-IT" dirty="0" err="1"/>
              <a:t>rapid</a:t>
            </a:r>
            <a:r>
              <a:rPr lang="it-IT" dirty="0"/>
              <a:t> </a:t>
            </a:r>
            <a:r>
              <a:rPr lang="it-IT" dirty="0" err="1"/>
              <a:t>exchange</a:t>
            </a:r>
            <a:r>
              <a:rPr lang="it-IT" dirty="0"/>
              <a:t> of </a:t>
            </a:r>
            <a:r>
              <a:rPr lang="it-IT" dirty="0" err="1"/>
              <a:t>local</a:t>
            </a:r>
            <a:r>
              <a:rPr lang="it-IT" dirty="0"/>
              <a:t> information </a:t>
            </a:r>
            <a:r>
              <a:rPr lang="it-IT" dirty="0" err="1"/>
              <a:t>between</a:t>
            </a:r>
            <a:r>
              <a:rPr lang="it-IT" dirty="0"/>
              <a:t> </a:t>
            </a:r>
            <a:r>
              <a:rPr lang="it-IT" dirty="0" err="1"/>
              <a:t>nodes</a:t>
            </a:r>
            <a:r>
              <a:rPr lang="it-IT" dirty="0"/>
              <a:t> (fast dynamics) from the </a:t>
            </a:r>
            <a:r>
              <a:rPr lang="it-IT" dirty="0" err="1"/>
              <a:t>slower</a:t>
            </a:r>
            <a:r>
              <a:rPr lang="it-IT" dirty="0"/>
              <a:t> updates of the overall system state (slow dynamics).</a:t>
            </a:r>
          </a:p>
          <a:p>
            <a:pPr marL="0" lvl="0" indent="0" algn="l" rtl="0">
              <a:lnSpc>
                <a:spcPct val="115000"/>
              </a:lnSpc>
              <a:spcBef>
                <a:spcPts val="0"/>
              </a:spcBef>
              <a:spcAft>
                <a:spcPts val="1600"/>
              </a:spcAft>
              <a:buNone/>
            </a:pPr>
            <a:r>
              <a:rPr lang="it-IT" dirty="0" err="1"/>
              <a:t>Algorithm</a:t>
            </a:r>
            <a:r>
              <a:rPr lang="it-IT" dirty="0"/>
              <a:t> for a </a:t>
            </a:r>
            <a:r>
              <a:rPr lang="it-IT" dirty="0" err="1"/>
              <a:t>generic</a:t>
            </a:r>
            <a:r>
              <a:rPr lang="it-IT" dirty="0"/>
              <a:t> time </a:t>
            </a:r>
            <a:r>
              <a:rPr lang="it-IT" dirty="0" err="1"/>
              <a:t>unit</a:t>
            </a:r>
            <a:r>
              <a:rPr lang="it-IT" dirty="0"/>
              <a:t> t:</a:t>
            </a:r>
          </a:p>
          <a:p>
            <a:pPr marL="0" lvl="0" indent="0" algn="l" rtl="0">
              <a:lnSpc>
                <a:spcPct val="115000"/>
              </a:lnSpc>
              <a:spcBef>
                <a:spcPts val="0"/>
              </a:spcBef>
              <a:spcAft>
                <a:spcPts val="1600"/>
              </a:spcAft>
              <a:buNone/>
            </a:pPr>
            <a:r>
              <a:rPr lang="it-IT" dirty="0"/>
              <a:t>	</a:t>
            </a:r>
            <a:r>
              <a:rPr lang="it-IT" dirty="0" err="1"/>
              <a:t>initial</a:t>
            </a:r>
            <a:r>
              <a:rPr lang="it-IT" dirty="0"/>
              <a:t> </a:t>
            </a:r>
            <a:r>
              <a:rPr lang="it-IT" dirty="0" err="1"/>
              <a:t>estimates</a:t>
            </a:r>
            <a:r>
              <a:rPr lang="it-IT" dirty="0"/>
              <a:t> </a:t>
            </a:r>
            <a:r>
              <a:rPr lang="it-IT" dirty="0" err="1"/>
              <a:t>v_i</a:t>
            </a:r>
            <a:r>
              <a:rPr lang="it-IT" dirty="0"/>
              <a:t>(t,0) are </a:t>
            </a:r>
            <a:r>
              <a:rPr lang="it-IT" dirty="0" err="1"/>
              <a:t>computed</a:t>
            </a:r>
            <a:r>
              <a:rPr lang="it-IT" dirty="0"/>
              <a:t> for </a:t>
            </a:r>
            <a:r>
              <a:rPr lang="it-IT" dirty="0" err="1"/>
              <a:t>each</a:t>
            </a:r>
            <a:r>
              <a:rPr lang="it-IT" dirty="0"/>
              <a:t> agent</a:t>
            </a:r>
          </a:p>
          <a:p>
            <a:pPr marL="0" lvl="0" indent="0" algn="l" rtl="0">
              <a:lnSpc>
                <a:spcPct val="115000"/>
              </a:lnSpc>
              <a:spcBef>
                <a:spcPts val="0"/>
              </a:spcBef>
              <a:spcAft>
                <a:spcPts val="1600"/>
              </a:spcAft>
              <a:buNone/>
            </a:pPr>
            <a:r>
              <a:rPr lang="it-IT" dirty="0"/>
              <a:t>	</a:t>
            </a:r>
            <a:r>
              <a:rPr lang="it-IT" dirty="0" err="1"/>
              <a:t>estimates</a:t>
            </a:r>
            <a:r>
              <a:rPr lang="it-IT" dirty="0"/>
              <a:t> are </a:t>
            </a:r>
            <a:r>
              <a:rPr lang="it-IT" dirty="0" err="1"/>
              <a:t>updated</a:t>
            </a:r>
            <a:r>
              <a:rPr lang="it-IT" dirty="0"/>
              <a:t> </a:t>
            </a:r>
            <a:r>
              <a:rPr lang="it-IT" dirty="0" err="1"/>
              <a:t>through</a:t>
            </a:r>
            <a:r>
              <a:rPr lang="it-IT" dirty="0"/>
              <a:t> \gamma intra-consensus </a:t>
            </a:r>
            <a:r>
              <a:rPr lang="it-IT" dirty="0" err="1"/>
              <a:t>iterations</a:t>
            </a:r>
            <a:r>
              <a:rPr lang="it-IT" dirty="0"/>
              <a:t>: for h=0...\gamma:</a:t>
            </a:r>
          </a:p>
          <a:p>
            <a:pPr marL="0" lvl="0" indent="0" algn="l" rtl="0">
              <a:lnSpc>
                <a:spcPct val="115000"/>
              </a:lnSpc>
              <a:spcBef>
                <a:spcPts val="0"/>
              </a:spcBef>
              <a:spcAft>
                <a:spcPts val="1600"/>
              </a:spcAft>
              <a:buNone/>
            </a:pPr>
            <a:r>
              <a:rPr lang="it-IT" dirty="0"/>
              <a:t>		</a:t>
            </a:r>
            <a:r>
              <a:rPr lang="it-IT" dirty="0" err="1"/>
              <a:t>v_i</a:t>
            </a:r>
            <a:r>
              <a:rPr lang="it-IT" dirty="0"/>
              <a:t>(</a:t>
            </a:r>
            <a:r>
              <a:rPr lang="it-IT" dirty="0" err="1"/>
              <a:t>t,h</a:t>
            </a:r>
            <a:r>
              <a:rPr lang="it-IT" dirty="0"/>
              <a:t>) </a:t>
            </a:r>
            <a:r>
              <a:rPr lang="it-IT" dirty="0" err="1"/>
              <a:t>is</a:t>
            </a:r>
            <a:r>
              <a:rPr lang="it-IT" dirty="0"/>
              <a:t> </a:t>
            </a:r>
            <a:r>
              <a:rPr lang="it-IT" dirty="0" err="1"/>
              <a:t>propagated</a:t>
            </a:r>
            <a:r>
              <a:rPr lang="it-IT" dirty="0"/>
              <a:t> to the </a:t>
            </a:r>
            <a:r>
              <a:rPr lang="it-IT" dirty="0" err="1"/>
              <a:t>neighbors</a:t>
            </a:r>
            <a:endParaRPr lang="it-IT" dirty="0"/>
          </a:p>
          <a:p>
            <a:pPr marL="0" lvl="0" indent="0" algn="l" rtl="0">
              <a:lnSpc>
                <a:spcPct val="115000"/>
              </a:lnSpc>
              <a:spcBef>
                <a:spcPts val="0"/>
              </a:spcBef>
              <a:spcAft>
                <a:spcPts val="1600"/>
              </a:spcAft>
              <a:buNone/>
            </a:pPr>
            <a:r>
              <a:rPr lang="it-IT" dirty="0"/>
              <a:t>		</a:t>
            </a:r>
            <a:r>
              <a:rPr lang="it-IT" dirty="0" err="1"/>
              <a:t>v_i</a:t>
            </a:r>
            <a:r>
              <a:rPr lang="it-IT" dirty="0"/>
              <a:t>(t,h+1) </a:t>
            </a:r>
            <a:r>
              <a:rPr lang="it-IT" dirty="0" err="1"/>
              <a:t>is</a:t>
            </a:r>
            <a:r>
              <a:rPr lang="it-IT" dirty="0"/>
              <a:t> </a:t>
            </a:r>
            <a:r>
              <a:rPr lang="it-IT" dirty="0" err="1"/>
              <a:t>computed</a:t>
            </a:r>
            <a:r>
              <a:rPr lang="it-IT" dirty="0"/>
              <a:t>, </a:t>
            </a:r>
            <a:r>
              <a:rPr lang="it-IT" dirty="0" err="1"/>
              <a:t>using</a:t>
            </a:r>
            <a:r>
              <a:rPr lang="it-IT" dirty="0"/>
              <a:t> </a:t>
            </a:r>
            <a:r>
              <a:rPr lang="it-IT" dirty="0" err="1"/>
              <a:t>v_j</a:t>
            </a:r>
            <a:r>
              <a:rPr lang="it-IT" dirty="0"/>
              <a:t>(</a:t>
            </a:r>
            <a:r>
              <a:rPr lang="it-IT" dirty="0" err="1"/>
              <a:t>t,h</a:t>
            </a:r>
            <a:r>
              <a:rPr lang="it-IT" dirty="0"/>
              <a:t>)</a:t>
            </a:r>
          </a:p>
          <a:p>
            <a:pPr marL="0" lvl="0" indent="0" algn="l" rtl="0">
              <a:lnSpc>
                <a:spcPct val="115000"/>
              </a:lnSpc>
              <a:spcBef>
                <a:spcPts val="0"/>
              </a:spcBef>
              <a:spcAft>
                <a:spcPts val="1600"/>
              </a:spcAft>
              <a:buNone/>
            </a:pPr>
            <a:r>
              <a:rPr lang="it-IT" dirty="0" err="1"/>
              <a:t>Algorithm</a:t>
            </a:r>
            <a:r>
              <a:rPr lang="it-IT" dirty="0"/>
              <a:t> </a:t>
            </a:r>
            <a:r>
              <a:rPr lang="it-IT" dirty="0" err="1"/>
              <a:t>produces</a:t>
            </a:r>
            <a:r>
              <a:rPr lang="it-IT" dirty="0"/>
              <a:t> </a:t>
            </a:r>
            <a:r>
              <a:rPr lang="it-IT" dirty="0" err="1"/>
              <a:t>v_i</a:t>
            </a:r>
            <a:r>
              <a:rPr lang="it-IT" dirty="0"/>
              <a:t>(t,\gamma) </a:t>
            </a:r>
            <a:r>
              <a:rPr lang="it-IT" dirty="0" err="1"/>
              <a:t>that</a:t>
            </a:r>
            <a:r>
              <a:rPr lang="it-IT" dirty="0"/>
              <a:t> </a:t>
            </a:r>
            <a:r>
              <a:rPr lang="it-IT" dirty="0" err="1"/>
              <a:t>is</a:t>
            </a:r>
            <a:r>
              <a:rPr lang="it-IT" dirty="0"/>
              <a:t> an </a:t>
            </a:r>
            <a:r>
              <a:rPr lang="it-IT" dirty="0" err="1"/>
              <a:t>estimation</a:t>
            </a:r>
            <a:r>
              <a:rPr lang="it-IT" dirty="0"/>
              <a:t> of </a:t>
            </a:r>
            <a:r>
              <a:rPr lang="it-IT" dirty="0" err="1"/>
              <a:t>u_i</a:t>
            </a:r>
            <a:r>
              <a:rPr lang="it-IT" dirty="0"/>
              <a:t>(t)</a:t>
            </a:r>
            <a:endParaRPr dirty="0"/>
          </a:p>
        </p:txBody>
      </p:sp>
    </p:spTree>
    <p:extLst>
      <p:ext uri="{BB962C8B-B14F-4D97-AF65-F5344CB8AC3E}">
        <p14:creationId xmlns:p14="http://schemas.microsoft.com/office/powerpoint/2010/main" val="24647078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2ade092b4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2ade092b4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endParaRPr/>
          </a:p>
        </p:txBody>
      </p:sp>
    </p:spTree>
    <p:extLst>
      <p:ext uri="{BB962C8B-B14F-4D97-AF65-F5344CB8AC3E}">
        <p14:creationId xmlns:p14="http://schemas.microsoft.com/office/powerpoint/2010/main" val="8017842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729627" y="1100108"/>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Font typeface="Catamaran"/>
              <a:buNone/>
              <a:defRPr sz="4200">
                <a:solidFill>
                  <a:schemeClr val="dk2"/>
                </a:solidFill>
                <a:latin typeface="Catamaran"/>
                <a:ea typeface="Catamaran"/>
                <a:cs typeface="Catamaran"/>
                <a:sym typeface="Catamaran"/>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dirty="0"/>
          </a:p>
        </p:txBody>
      </p:sp>
      <p:sp>
        <p:nvSpPr>
          <p:cNvPr id="12" name="Google Shape;12;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Font typeface="Catamaran"/>
              <a:buNone/>
              <a:defRPr sz="1600">
                <a:latin typeface="Catamaran"/>
                <a:ea typeface="Catamaran"/>
                <a:cs typeface="Catamaran"/>
                <a:sym typeface="Catamaran"/>
              </a:defRPr>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 name="Google Shape;13;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pic>
        <p:nvPicPr>
          <p:cNvPr id="14" name="Google Shape;14;p2"/>
          <p:cNvPicPr preferRelativeResize="0"/>
          <p:nvPr/>
        </p:nvPicPr>
        <p:blipFill>
          <a:blip r:embed="rId2">
            <a:alphaModFix amt="25000"/>
          </a:blip>
          <a:stretch>
            <a:fillRect/>
          </a:stretch>
        </p:blipFill>
        <p:spPr>
          <a:xfrm>
            <a:off x="6259425" y="2453252"/>
            <a:ext cx="2884575" cy="2690199"/>
          </a:xfrm>
          <a:prstGeom prst="rect">
            <a:avLst/>
          </a:prstGeom>
          <a:noFill/>
          <a:ln>
            <a:noFill/>
          </a:ln>
        </p:spPr>
      </p:pic>
      <p:sp>
        <p:nvSpPr>
          <p:cNvPr id="15" name="Google Shape;15;p2"/>
          <p:cNvSpPr/>
          <p:nvPr/>
        </p:nvSpPr>
        <p:spPr>
          <a:xfrm>
            <a:off x="830400" y="977558"/>
            <a:ext cx="548700" cy="88200"/>
          </a:xfrm>
          <a:prstGeom prst="rect">
            <a:avLst/>
          </a:prstGeom>
          <a:solidFill>
            <a:srgbClr val="0067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379100" y="977558"/>
            <a:ext cx="548700" cy="88200"/>
          </a:xfrm>
          <a:prstGeom prst="rect">
            <a:avLst/>
          </a:prstGeom>
          <a:solidFill>
            <a:srgbClr val="6F0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TITLE_1">
    <p:bg>
      <p:bgPr>
        <a:solidFill>
          <a:schemeClr val="lt2"/>
        </a:solidFill>
        <a:effectLst/>
      </p:bgPr>
    </p:bg>
    <p:spTree>
      <p:nvGrpSpPr>
        <p:cNvPr id="1" name="Shape 17"/>
        <p:cNvGrpSpPr/>
        <p:nvPr/>
      </p:nvGrpSpPr>
      <p:grpSpPr>
        <a:xfrm>
          <a:off x="0" y="0"/>
          <a:ext cx="0" cy="0"/>
          <a:chOff x="0" y="0"/>
          <a:chExt cx="0" cy="0"/>
        </a:xfrm>
      </p:grpSpPr>
      <p:sp>
        <p:nvSpPr>
          <p:cNvPr id="18" name="Google Shape;18;p3"/>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t"/>
              <a:t>‹N›</a:t>
            </a:fld>
            <a:endParaRPr/>
          </a:p>
        </p:txBody>
      </p:sp>
      <p:sp>
        <p:nvSpPr>
          <p:cNvPr id="20" name="Google Shape;20;p3"/>
          <p:cNvSpPr txBox="1"/>
          <p:nvPr/>
        </p:nvSpPr>
        <p:spPr>
          <a:xfrm>
            <a:off x="347725" y="1983300"/>
            <a:ext cx="923700" cy="8412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it" sz="4800">
                <a:latin typeface="Raleway"/>
                <a:ea typeface="Raleway"/>
                <a:cs typeface="Raleway"/>
                <a:sym typeface="Raleway"/>
              </a:rPr>
              <a:t>1</a:t>
            </a:r>
            <a:endParaRPr sz="4800">
              <a:latin typeface="Raleway"/>
              <a:ea typeface="Raleway"/>
              <a:cs typeface="Raleway"/>
              <a:sym typeface="Raleway"/>
            </a:endParaRPr>
          </a:p>
        </p:txBody>
      </p:sp>
      <p:sp>
        <p:nvSpPr>
          <p:cNvPr id="21" name="Google Shape;21;p3"/>
          <p:cNvSpPr txBox="1"/>
          <p:nvPr/>
        </p:nvSpPr>
        <p:spPr>
          <a:xfrm>
            <a:off x="347725" y="2937794"/>
            <a:ext cx="923700" cy="8412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it" sz="4800">
                <a:latin typeface="Raleway"/>
                <a:ea typeface="Raleway"/>
                <a:cs typeface="Raleway"/>
                <a:sym typeface="Raleway"/>
              </a:rPr>
              <a:t>3</a:t>
            </a:r>
            <a:endParaRPr sz="4800">
              <a:latin typeface="Raleway"/>
              <a:ea typeface="Raleway"/>
              <a:cs typeface="Raleway"/>
              <a:sym typeface="Raleway"/>
            </a:endParaRPr>
          </a:p>
        </p:txBody>
      </p:sp>
      <p:sp>
        <p:nvSpPr>
          <p:cNvPr id="22" name="Google Shape;22;p3"/>
          <p:cNvSpPr txBox="1"/>
          <p:nvPr/>
        </p:nvSpPr>
        <p:spPr>
          <a:xfrm>
            <a:off x="4167025" y="1983300"/>
            <a:ext cx="923700" cy="8412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it" sz="4800">
                <a:latin typeface="Raleway"/>
                <a:ea typeface="Raleway"/>
                <a:cs typeface="Raleway"/>
                <a:sym typeface="Raleway"/>
              </a:rPr>
              <a:t>2</a:t>
            </a:r>
            <a:endParaRPr sz="4800">
              <a:latin typeface="Raleway"/>
              <a:ea typeface="Raleway"/>
              <a:cs typeface="Raleway"/>
              <a:sym typeface="Raleway"/>
            </a:endParaRPr>
          </a:p>
        </p:txBody>
      </p:sp>
      <p:sp>
        <p:nvSpPr>
          <p:cNvPr id="23" name="Google Shape;23;p3"/>
          <p:cNvSpPr txBox="1"/>
          <p:nvPr/>
        </p:nvSpPr>
        <p:spPr>
          <a:xfrm>
            <a:off x="4167025" y="2937794"/>
            <a:ext cx="923700" cy="8412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it" sz="4800">
                <a:latin typeface="Raleway"/>
                <a:ea typeface="Raleway"/>
                <a:cs typeface="Raleway"/>
                <a:sym typeface="Raleway"/>
              </a:rPr>
              <a:t>4</a:t>
            </a:r>
            <a:endParaRPr sz="4800">
              <a:latin typeface="Raleway"/>
              <a:ea typeface="Raleway"/>
              <a:cs typeface="Raleway"/>
              <a:sym typeface="Raleway"/>
            </a:endParaRPr>
          </a:p>
        </p:txBody>
      </p:sp>
      <p:sp>
        <p:nvSpPr>
          <p:cNvPr id="24" name="Google Shape;24;p3"/>
          <p:cNvSpPr/>
          <p:nvPr/>
        </p:nvSpPr>
        <p:spPr>
          <a:xfrm>
            <a:off x="1414300" y="1983327"/>
            <a:ext cx="26525" cy="841231"/>
          </a:xfrm>
          <a:custGeom>
            <a:avLst/>
            <a:gdLst/>
            <a:ahLst/>
            <a:cxnLst/>
            <a:rect l="l" t="t" r="r" b="b"/>
            <a:pathLst>
              <a:path w="1061" h="31989" extrusionOk="0">
                <a:moveTo>
                  <a:pt x="0" y="0"/>
                </a:moveTo>
                <a:lnTo>
                  <a:pt x="0" y="31989"/>
                </a:lnTo>
                <a:lnTo>
                  <a:pt x="1060" y="31989"/>
                </a:lnTo>
                <a:lnTo>
                  <a:pt x="1060" y="0"/>
                </a:lnTo>
                <a:close/>
              </a:path>
            </a:pathLst>
          </a:custGeom>
          <a:solidFill>
            <a:srgbClr val="6F0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a:ea typeface="Raleway"/>
              <a:cs typeface="Raleway"/>
              <a:sym typeface="Raleway"/>
            </a:endParaRPr>
          </a:p>
        </p:txBody>
      </p:sp>
      <p:sp>
        <p:nvSpPr>
          <p:cNvPr id="25" name="Google Shape;25;p3"/>
          <p:cNvSpPr/>
          <p:nvPr/>
        </p:nvSpPr>
        <p:spPr>
          <a:xfrm>
            <a:off x="1414300" y="2937820"/>
            <a:ext cx="26525" cy="841231"/>
          </a:xfrm>
          <a:custGeom>
            <a:avLst/>
            <a:gdLst/>
            <a:ahLst/>
            <a:cxnLst/>
            <a:rect l="l" t="t" r="r" b="b"/>
            <a:pathLst>
              <a:path w="1061" h="31989" extrusionOk="0">
                <a:moveTo>
                  <a:pt x="0" y="0"/>
                </a:moveTo>
                <a:lnTo>
                  <a:pt x="0" y="31989"/>
                </a:lnTo>
                <a:lnTo>
                  <a:pt x="1060" y="31989"/>
                </a:lnTo>
                <a:lnTo>
                  <a:pt x="1060" y="0"/>
                </a:lnTo>
                <a:close/>
              </a:path>
            </a:pathLst>
          </a:custGeom>
          <a:solidFill>
            <a:srgbClr val="6F0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a:ea typeface="Raleway"/>
              <a:cs typeface="Raleway"/>
              <a:sym typeface="Raleway"/>
            </a:endParaRPr>
          </a:p>
        </p:txBody>
      </p:sp>
      <p:sp>
        <p:nvSpPr>
          <p:cNvPr id="26" name="Google Shape;26;p3"/>
          <p:cNvSpPr/>
          <p:nvPr/>
        </p:nvSpPr>
        <p:spPr>
          <a:xfrm>
            <a:off x="5233600" y="1983327"/>
            <a:ext cx="26525" cy="841231"/>
          </a:xfrm>
          <a:custGeom>
            <a:avLst/>
            <a:gdLst/>
            <a:ahLst/>
            <a:cxnLst/>
            <a:rect l="l" t="t" r="r" b="b"/>
            <a:pathLst>
              <a:path w="1061" h="31989" extrusionOk="0">
                <a:moveTo>
                  <a:pt x="0" y="0"/>
                </a:moveTo>
                <a:lnTo>
                  <a:pt x="0" y="31989"/>
                </a:lnTo>
                <a:lnTo>
                  <a:pt x="1060" y="31989"/>
                </a:lnTo>
                <a:lnTo>
                  <a:pt x="1060" y="0"/>
                </a:lnTo>
                <a:close/>
              </a:path>
            </a:pathLst>
          </a:custGeom>
          <a:solidFill>
            <a:srgbClr val="0067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a:ea typeface="Raleway"/>
              <a:cs typeface="Raleway"/>
              <a:sym typeface="Raleway"/>
            </a:endParaRPr>
          </a:p>
        </p:txBody>
      </p:sp>
      <p:sp>
        <p:nvSpPr>
          <p:cNvPr id="27" name="Google Shape;27;p3"/>
          <p:cNvSpPr/>
          <p:nvPr/>
        </p:nvSpPr>
        <p:spPr>
          <a:xfrm>
            <a:off x="5233600" y="2937820"/>
            <a:ext cx="26525" cy="841231"/>
          </a:xfrm>
          <a:custGeom>
            <a:avLst/>
            <a:gdLst/>
            <a:ahLst/>
            <a:cxnLst/>
            <a:rect l="l" t="t" r="r" b="b"/>
            <a:pathLst>
              <a:path w="1061" h="31989" extrusionOk="0">
                <a:moveTo>
                  <a:pt x="0" y="0"/>
                </a:moveTo>
                <a:lnTo>
                  <a:pt x="0" y="31989"/>
                </a:lnTo>
                <a:lnTo>
                  <a:pt x="1060" y="31989"/>
                </a:lnTo>
                <a:lnTo>
                  <a:pt x="1060" y="0"/>
                </a:lnTo>
                <a:close/>
              </a:path>
            </a:pathLst>
          </a:custGeom>
          <a:solidFill>
            <a:srgbClr val="0067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a:ea typeface="Raleway"/>
              <a:cs typeface="Raleway"/>
              <a:sym typeface="Raleway"/>
            </a:endParaRPr>
          </a:p>
        </p:txBody>
      </p:sp>
      <p:sp>
        <p:nvSpPr>
          <p:cNvPr id="28" name="Google Shape;28;p3"/>
          <p:cNvSpPr txBox="1">
            <a:spLocks noGrp="1"/>
          </p:cNvSpPr>
          <p:nvPr>
            <p:ph type="title"/>
          </p:nvPr>
        </p:nvSpPr>
        <p:spPr>
          <a:xfrm>
            <a:off x="727650" y="861800"/>
            <a:ext cx="7688700" cy="53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29" name="Google Shape;29;p3"/>
          <p:cNvSpPr/>
          <p:nvPr/>
        </p:nvSpPr>
        <p:spPr>
          <a:xfrm rot="10800000" flipH="1">
            <a:off x="828588" y="734362"/>
            <a:ext cx="372900" cy="45900"/>
          </a:xfrm>
          <a:prstGeom prst="rect">
            <a:avLst/>
          </a:prstGeom>
          <a:solidFill>
            <a:srgbClr val="0067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rot="10800000" flipH="1">
            <a:off x="1201463" y="734362"/>
            <a:ext cx="372900" cy="45900"/>
          </a:xfrm>
          <a:prstGeom prst="rect">
            <a:avLst/>
          </a:prstGeom>
          <a:solidFill>
            <a:srgbClr val="6F0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txBox="1"/>
          <p:nvPr/>
        </p:nvSpPr>
        <p:spPr>
          <a:xfrm>
            <a:off x="347725" y="3875250"/>
            <a:ext cx="923700" cy="8412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it" sz="4800">
                <a:latin typeface="Raleway"/>
                <a:ea typeface="Raleway"/>
                <a:cs typeface="Raleway"/>
                <a:sym typeface="Raleway"/>
              </a:rPr>
              <a:t>5</a:t>
            </a:r>
            <a:endParaRPr sz="4800">
              <a:latin typeface="Raleway"/>
              <a:ea typeface="Raleway"/>
              <a:cs typeface="Raleway"/>
              <a:sym typeface="Raleway"/>
            </a:endParaRPr>
          </a:p>
        </p:txBody>
      </p:sp>
      <p:sp>
        <p:nvSpPr>
          <p:cNvPr id="33" name="Google Shape;33;p3"/>
          <p:cNvSpPr txBox="1"/>
          <p:nvPr/>
        </p:nvSpPr>
        <p:spPr>
          <a:xfrm>
            <a:off x="4167025" y="3875250"/>
            <a:ext cx="923700" cy="8412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it" sz="4800">
                <a:latin typeface="Raleway"/>
                <a:ea typeface="Raleway"/>
                <a:cs typeface="Raleway"/>
                <a:sym typeface="Raleway"/>
              </a:rPr>
              <a:t>6</a:t>
            </a:r>
            <a:endParaRPr sz="4800">
              <a:latin typeface="Raleway"/>
              <a:ea typeface="Raleway"/>
              <a:cs typeface="Raleway"/>
              <a:sym typeface="Raleway"/>
            </a:endParaRPr>
          </a:p>
        </p:txBody>
      </p:sp>
      <p:sp>
        <p:nvSpPr>
          <p:cNvPr id="34" name="Google Shape;34;p3"/>
          <p:cNvSpPr/>
          <p:nvPr/>
        </p:nvSpPr>
        <p:spPr>
          <a:xfrm>
            <a:off x="1414300" y="3875277"/>
            <a:ext cx="26525" cy="841231"/>
          </a:xfrm>
          <a:custGeom>
            <a:avLst/>
            <a:gdLst/>
            <a:ahLst/>
            <a:cxnLst/>
            <a:rect l="l" t="t" r="r" b="b"/>
            <a:pathLst>
              <a:path w="1061" h="31989" extrusionOk="0">
                <a:moveTo>
                  <a:pt x="0" y="0"/>
                </a:moveTo>
                <a:lnTo>
                  <a:pt x="0" y="31989"/>
                </a:lnTo>
                <a:lnTo>
                  <a:pt x="1060" y="31989"/>
                </a:lnTo>
                <a:lnTo>
                  <a:pt x="1060" y="0"/>
                </a:lnTo>
                <a:close/>
              </a:path>
            </a:pathLst>
          </a:custGeom>
          <a:solidFill>
            <a:srgbClr val="6F0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a:ea typeface="Raleway"/>
              <a:cs typeface="Raleway"/>
              <a:sym typeface="Raleway"/>
            </a:endParaRPr>
          </a:p>
        </p:txBody>
      </p:sp>
      <p:sp>
        <p:nvSpPr>
          <p:cNvPr id="35" name="Google Shape;35;p3"/>
          <p:cNvSpPr/>
          <p:nvPr/>
        </p:nvSpPr>
        <p:spPr>
          <a:xfrm>
            <a:off x="5233600" y="3875277"/>
            <a:ext cx="26525" cy="841231"/>
          </a:xfrm>
          <a:custGeom>
            <a:avLst/>
            <a:gdLst/>
            <a:ahLst/>
            <a:cxnLst/>
            <a:rect l="l" t="t" r="r" b="b"/>
            <a:pathLst>
              <a:path w="1061" h="31989" extrusionOk="0">
                <a:moveTo>
                  <a:pt x="0" y="0"/>
                </a:moveTo>
                <a:lnTo>
                  <a:pt x="0" y="31989"/>
                </a:lnTo>
                <a:lnTo>
                  <a:pt x="1060" y="31989"/>
                </a:lnTo>
                <a:lnTo>
                  <a:pt x="1060" y="0"/>
                </a:lnTo>
                <a:close/>
              </a:path>
            </a:pathLst>
          </a:custGeom>
          <a:solidFill>
            <a:srgbClr val="0067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a:ea typeface="Raleway"/>
              <a:cs typeface="Raleway"/>
              <a:sym typeface="Raleway"/>
            </a:endParaRPr>
          </a:p>
        </p:txBody>
      </p:sp>
      <p:pic>
        <p:nvPicPr>
          <p:cNvPr id="2" name="Google Shape;14;p2">
            <a:extLst>
              <a:ext uri="{FF2B5EF4-FFF2-40B4-BE49-F238E27FC236}">
                <a16:creationId xmlns:a16="http://schemas.microsoft.com/office/drawing/2014/main" id="{8DF275D6-F78A-56B8-63A2-54F349093927}"/>
              </a:ext>
            </a:extLst>
          </p:cNvPr>
          <p:cNvPicPr preferRelativeResize="0"/>
          <p:nvPr userDrawn="1"/>
        </p:nvPicPr>
        <p:blipFill>
          <a:blip r:embed="rId2">
            <a:alphaModFix amt="25000"/>
          </a:blip>
          <a:stretch>
            <a:fillRect/>
          </a:stretch>
        </p:blipFill>
        <p:spPr>
          <a:xfrm>
            <a:off x="6259425" y="2453252"/>
            <a:ext cx="2884575" cy="269019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6"/>
        <p:cNvGrpSpPr/>
        <p:nvPr/>
      </p:nvGrpSpPr>
      <p:grpSpPr>
        <a:xfrm>
          <a:off x="0" y="0"/>
          <a:ext cx="0" cy="0"/>
          <a:chOff x="0" y="0"/>
          <a:chExt cx="0" cy="0"/>
        </a:xfrm>
      </p:grpSpPr>
      <p:sp>
        <p:nvSpPr>
          <p:cNvPr id="37" name="Google Shape;37;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txBox="1">
            <a:spLocks noGrp="1"/>
          </p:cNvSpPr>
          <p:nvPr>
            <p:ph type="title"/>
          </p:nvPr>
        </p:nvSpPr>
        <p:spPr>
          <a:xfrm>
            <a:off x="727650" y="86180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9" name="Google Shape;39;p4"/>
          <p:cNvSpPr txBox="1">
            <a:spLocks noGrp="1"/>
          </p:cNvSpPr>
          <p:nvPr>
            <p:ph type="body" idx="1"/>
          </p:nvPr>
        </p:nvSpPr>
        <p:spPr>
          <a:xfrm>
            <a:off x="727650" y="162202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dirty="0"/>
          </a:p>
        </p:txBody>
      </p:sp>
      <p:sp>
        <p:nvSpPr>
          <p:cNvPr id="40" name="Google Shape;4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
        <p:nvSpPr>
          <p:cNvPr id="41" name="Google Shape;41;p4"/>
          <p:cNvSpPr/>
          <p:nvPr/>
        </p:nvSpPr>
        <p:spPr>
          <a:xfrm>
            <a:off x="0" y="4129750"/>
            <a:ext cx="1327200" cy="1013700"/>
          </a:xfrm>
          <a:prstGeom prst="rtTriangle">
            <a:avLst/>
          </a:prstGeom>
          <a:solidFill>
            <a:srgbClr val="6F0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 name="Google Shape;42;p4"/>
          <p:cNvPicPr preferRelativeResize="0"/>
          <p:nvPr/>
        </p:nvPicPr>
        <p:blipFill rotWithShape="1">
          <a:blip r:embed="rId2">
            <a:alphaModFix/>
          </a:blip>
          <a:srcRect l="7088" t="14912" r="9620" b="16523"/>
          <a:stretch/>
        </p:blipFill>
        <p:spPr>
          <a:xfrm>
            <a:off x="99550" y="4626400"/>
            <a:ext cx="505675" cy="487800"/>
          </a:xfrm>
          <a:prstGeom prst="rect">
            <a:avLst/>
          </a:prstGeom>
          <a:noFill/>
          <a:ln>
            <a:noFill/>
          </a:ln>
        </p:spPr>
      </p:pic>
      <p:sp>
        <p:nvSpPr>
          <p:cNvPr id="43" name="Google Shape;43;p4"/>
          <p:cNvSpPr/>
          <p:nvPr/>
        </p:nvSpPr>
        <p:spPr>
          <a:xfrm rot="10800000" flipH="1">
            <a:off x="828588" y="734362"/>
            <a:ext cx="372900" cy="45900"/>
          </a:xfrm>
          <a:prstGeom prst="rect">
            <a:avLst/>
          </a:prstGeom>
          <a:solidFill>
            <a:srgbClr val="0067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rot="10800000" flipH="1">
            <a:off x="1201463" y="734362"/>
            <a:ext cx="372900" cy="45900"/>
          </a:xfrm>
          <a:prstGeom prst="rect">
            <a:avLst/>
          </a:prstGeom>
          <a:solidFill>
            <a:srgbClr val="6F0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txBox="1">
            <a:spLocks noGrp="1"/>
          </p:cNvSpPr>
          <p:nvPr>
            <p:ph type="subTitle" idx="2"/>
          </p:nvPr>
        </p:nvSpPr>
        <p:spPr>
          <a:xfrm>
            <a:off x="1414800" y="4779100"/>
            <a:ext cx="5854500" cy="335100"/>
          </a:xfrm>
          <a:prstGeom prst="rect">
            <a:avLst/>
          </a:prstGeom>
        </p:spPr>
        <p:txBody>
          <a:bodyPr spcFirstLastPara="1" wrap="square" lIns="91425" tIns="91425" rIns="91425" bIns="91425" anchor="t" anchorCtr="0">
            <a:noAutofit/>
          </a:bodyPr>
          <a:lstStyle>
            <a:lvl1pPr lvl="0" rtl="0">
              <a:spcBef>
                <a:spcPts val="0"/>
              </a:spcBef>
              <a:spcAft>
                <a:spcPts val="0"/>
              </a:spcAft>
              <a:buSzPts val="900"/>
              <a:buNone/>
              <a:defRPr sz="900"/>
            </a:lvl1pPr>
            <a:lvl2pPr lvl="1" rtl="0">
              <a:spcBef>
                <a:spcPts val="1600"/>
              </a:spcBef>
              <a:spcAft>
                <a:spcPts val="0"/>
              </a:spcAft>
              <a:buSzPts val="1100"/>
              <a:buNone/>
              <a:defRPr/>
            </a:lvl2pPr>
            <a:lvl3pPr lvl="2" rtl="0">
              <a:spcBef>
                <a:spcPts val="1600"/>
              </a:spcBef>
              <a:spcAft>
                <a:spcPts val="0"/>
              </a:spcAft>
              <a:buSzPts val="1100"/>
              <a:buNone/>
              <a:defRPr/>
            </a:lvl3pPr>
            <a:lvl4pPr lvl="3" rtl="0">
              <a:spcBef>
                <a:spcPts val="1600"/>
              </a:spcBef>
              <a:spcAft>
                <a:spcPts val="0"/>
              </a:spcAft>
              <a:buSzPts val="1100"/>
              <a:buNone/>
              <a:defRPr/>
            </a:lvl4pPr>
            <a:lvl5pPr lvl="4" rtl="0">
              <a:spcBef>
                <a:spcPts val="1600"/>
              </a:spcBef>
              <a:spcAft>
                <a:spcPts val="0"/>
              </a:spcAft>
              <a:buSzPts val="1100"/>
              <a:buNone/>
              <a:defRPr/>
            </a:lvl5pPr>
            <a:lvl6pPr lvl="5" rtl="0">
              <a:spcBef>
                <a:spcPts val="1600"/>
              </a:spcBef>
              <a:spcAft>
                <a:spcPts val="0"/>
              </a:spcAft>
              <a:buSzPts val="1100"/>
              <a:buNone/>
              <a:defRPr/>
            </a:lvl6pPr>
            <a:lvl7pPr lvl="6" rtl="0">
              <a:spcBef>
                <a:spcPts val="1600"/>
              </a:spcBef>
              <a:spcAft>
                <a:spcPts val="0"/>
              </a:spcAft>
              <a:buSzPts val="1100"/>
              <a:buNone/>
              <a:defRPr/>
            </a:lvl7pPr>
            <a:lvl8pPr lvl="7" rtl="0">
              <a:spcBef>
                <a:spcPts val="1600"/>
              </a:spcBef>
              <a:spcAft>
                <a:spcPts val="0"/>
              </a:spcAft>
              <a:buSzPts val="1100"/>
              <a:buNone/>
              <a:defRPr/>
            </a:lvl8pPr>
            <a:lvl9pPr lvl="8" rtl="0">
              <a:spcBef>
                <a:spcPts val="1600"/>
              </a:spcBef>
              <a:spcAft>
                <a:spcPts val="1600"/>
              </a:spcAft>
              <a:buSzPts val="11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5"/>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txBox="1">
            <a:spLocks noGrp="1"/>
          </p:cNvSpPr>
          <p:nvPr>
            <p:ph type="title"/>
          </p:nvPr>
        </p:nvSpPr>
        <p:spPr>
          <a:xfrm>
            <a:off x="770150" y="831575"/>
            <a:ext cx="3300900" cy="13608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9" name="Google Shape;49;p5"/>
          <p:cNvSpPr txBox="1">
            <a:spLocks noGrp="1"/>
          </p:cNvSpPr>
          <p:nvPr>
            <p:ph type="subTitle" idx="1"/>
          </p:nvPr>
        </p:nvSpPr>
        <p:spPr>
          <a:xfrm>
            <a:off x="770150" y="2192250"/>
            <a:ext cx="3300900" cy="2404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dirty="0"/>
          </a:p>
        </p:txBody>
      </p:sp>
      <p:sp>
        <p:nvSpPr>
          <p:cNvPr id="50" name="Google Shape;50;p5"/>
          <p:cNvSpPr txBox="1">
            <a:spLocks noGrp="1"/>
          </p:cNvSpPr>
          <p:nvPr>
            <p:ph type="body" idx="2"/>
          </p:nvPr>
        </p:nvSpPr>
        <p:spPr>
          <a:xfrm>
            <a:off x="5161900" y="83157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1" name="Google Shape;51;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
        <p:nvSpPr>
          <p:cNvPr id="52" name="Google Shape;52;p5"/>
          <p:cNvSpPr/>
          <p:nvPr/>
        </p:nvSpPr>
        <p:spPr>
          <a:xfrm>
            <a:off x="0" y="4129750"/>
            <a:ext cx="1327200" cy="1013700"/>
          </a:xfrm>
          <a:prstGeom prst="rtTriangle">
            <a:avLst/>
          </a:prstGeom>
          <a:solidFill>
            <a:srgbClr val="6F0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3" name="Google Shape;53;p5"/>
          <p:cNvPicPr preferRelativeResize="0"/>
          <p:nvPr/>
        </p:nvPicPr>
        <p:blipFill rotWithShape="1">
          <a:blip r:embed="rId2">
            <a:alphaModFix/>
          </a:blip>
          <a:srcRect t="13651" b="17785"/>
          <a:stretch/>
        </p:blipFill>
        <p:spPr>
          <a:xfrm>
            <a:off x="0" y="4597050"/>
            <a:ext cx="607175" cy="487800"/>
          </a:xfrm>
          <a:prstGeom prst="rect">
            <a:avLst/>
          </a:prstGeom>
          <a:noFill/>
          <a:ln>
            <a:noFill/>
          </a:ln>
        </p:spPr>
      </p:pic>
      <p:sp>
        <p:nvSpPr>
          <p:cNvPr id="54" name="Google Shape;54;p5"/>
          <p:cNvSpPr/>
          <p:nvPr/>
        </p:nvSpPr>
        <p:spPr>
          <a:xfrm rot="10800000" flipH="1">
            <a:off x="828588" y="734362"/>
            <a:ext cx="372900" cy="45900"/>
          </a:xfrm>
          <a:prstGeom prst="rect">
            <a:avLst/>
          </a:prstGeom>
          <a:solidFill>
            <a:srgbClr val="0067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rot="10800000" flipH="1">
            <a:off x="1201463" y="734362"/>
            <a:ext cx="372900" cy="45900"/>
          </a:xfrm>
          <a:prstGeom prst="rect">
            <a:avLst/>
          </a:prstGeom>
          <a:solidFill>
            <a:srgbClr val="6F0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txBox="1">
            <a:spLocks noGrp="1"/>
          </p:cNvSpPr>
          <p:nvPr>
            <p:ph type="subTitle" idx="3"/>
          </p:nvPr>
        </p:nvSpPr>
        <p:spPr>
          <a:xfrm>
            <a:off x="1414800" y="4779100"/>
            <a:ext cx="5854500" cy="335100"/>
          </a:xfrm>
          <a:prstGeom prst="rect">
            <a:avLst/>
          </a:prstGeom>
        </p:spPr>
        <p:txBody>
          <a:bodyPr spcFirstLastPara="1" wrap="square" lIns="91425" tIns="91425" rIns="91425" bIns="91425" anchor="t" anchorCtr="0">
            <a:noAutofit/>
          </a:bodyPr>
          <a:lstStyle>
            <a:lvl1pPr lvl="0" rtl="0">
              <a:spcBef>
                <a:spcPts val="0"/>
              </a:spcBef>
              <a:spcAft>
                <a:spcPts val="0"/>
              </a:spcAft>
              <a:buSzPts val="900"/>
              <a:buNone/>
              <a:defRPr sz="900"/>
            </a:lvl1pPr>
            <a:lvl2pPr lvl="1" rtl="0">
              <a:spcBef>
                <a:spcPts val="1600"/>
              </a:spcBef>
              <a:spcAft>
                <a:spcPts val="0"/>
              </a:spcAft>
              <a:buSzPts val="1100"/>
              <a:buNone/>
              <a:defRPr/>
            </a:lvl2pPr>
            <a:lvl3pPr lvl="2" rtl="0">
              <a:spcBef>
                <a:spcPts val="1600"/>
              </a:spcBef>
              <a:spcAft>
                <a:spcPts val="0"/>
              </a:spcAft>
              <a:buSzPts val="1100"/>
              <a:buNone/>
              <a:defRPr/>
            </a:lvl3pPr>
            <a:lvl4pPr lvl="3" rtl="0">
              <a:spcBef>
                <a:spcPts val="1600"/>
              </a:spcBef>
              <a:spcAft>
                <a:spcPts val="0"/>
              </a:spcAft>
              <a:buSzPts val="1100"/>
              <a:buNone/>
              <a:defRPr/>
            </a:lvl4pPr>
            <a:lvl5pPr lvl="4" rtl="0">
              <a:spcBef>
                <a:spcPts val="1600"/>
              </a:spcBef>
              <a:spcAft>
                <a:spcPts val="0"/>
              </a:spcAft>
              <a:buSzPts val="1100"/>
              <a:buNone/>
              <a:defRPr/>
            </a:lvl5pPr>
            <a:lvl6pPr lvl="5" rtl="0">
              <a:spcBef>
                <a:spcPts val="1600"/>
              </a:spcBef>
              <a:spcAft>
                <a:spcPts val="0"/>
              </a:spcAft>
              <a:buSzPts val="1100"/>
              <a:buNone/>
              <a:defRPr/>
            </a:lvl6pPr>
            <a:lvl7pPr lvl="6" rtl="0">
              <a:spcBef>
                <a:spcPts val="1600"/>
              </a:spcBef>
              <a:spcAft>
                <a:spcPts val="0"/>
              </a:spcAft>
              <a:buSzPts val="1100"/>
              <a:buNone/>
              <a:defRPr/>
            </a:lvl7pPr>
            <a:lvl8pPr lvl="7" rtl="0">
              <a:spcBef>
                <a:spcPts val="1600"/>
              </a:spcBef>
              <a:spcAft>
                <a:spcPts val="0"/>
              </a:spcAft>
              <a:buSzPts val="1100"/>
              <a:buNone/>
              <a:defRPr/>
            </a:lvl8pPr>
            <a:lvl9pPr lvl="8" rtl="0">
              <a:spcBef>
                <a:spcPts val="1600"/>
              </a:spcBef>
              <a:spcAft>
                <a:spcPts val="1600"/>
              </a:spcAft>
              <a:buSzPts val="1100"/>
              <a:buNone/>
              <a:defRPr/>
            </a:lvl9pPr>
          </a:lstStyle>
          <a:p>
            <a:endParaRPr/>
          </a:p>
        </p:txBody>
      </p:sp>
      <p:sp>
        <p:nvSpPr>
          <p:cNvPr id="57" name="Google Shape;57;p5"/>
          <p:cNvSpPr/>
          <p:nvPr/>
        </p:nvSpPr>
        <p:spPr>
          <a:xfrm>
            <a:off x="0" y="4129750"/>
            <a:ext cx="1327200" cy="1013700"/>
          </a:xfrm>
          <a:prstGeom prst="rtTriangle">
            <a:avLst/>
          </a:prstGeom>
          <a:solidFill>
            <a:srgbClr val="6F0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8" name="Google Shape;58;p5"/>
          <p:cNvPicPr preferRelativeResize="0"/>
          <p:nvPr/>
        </p:nvPicPr>
        <p:blipFill rotWithShape="1">
          <a:blip r:embed="rId2">
            <a:alphaModFix/>
          </a:blip>
          <a:srcRect l="7088" t="14912" r="9620" b="16523"/>
          <a:stretch/>
        </p:blipFill>
        <p:spPr>
          <a:xfrm>
            <a:off x="99550" y="4626400"/>
            <a:ext cx="505675" cy="4878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Catamaran"/>
              <a:buNone/>
              <a:defRPr sz="2800" b="1">
                <a:latin typeface="Catamaran"/>
                <a:ea typeface="Catamaran"/>
                <a:cs typeface="Catamaran"/>
                <a:sym typeface="Catamaran"/>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Catamaran"/>
              <a:buChar char="●"/>
              <a:defRPr sz="1300">
                <a:solidFill>
                  <a:schemeClr val="accent1"/>
                </a:solidFill>
                <a:latin typeface="Catamaran"/>
                <a:ea typeface="Catamaran"/>
                <a:cs typeface="Catamaran"/>
                <a:sym typeface="Catamaran"/>
              </a:defRPr>
            </a:lvl1pPr>
            <a:lvl2pPr marL="914400" lvl="1" indent="-298450">
              <a:lnSpc>
                <a:spcPct val="115000"/>
              </a:lnSpc>
              <a:spcBef>
                <a:spcPts val="1600"/>
              </a:spcBef>
              <a:spcAft>
                <a:spcPts val="0"/>
              </a:spcAft>
              <a:buClr>
                <a:schemeClr val="accent1"/>
              </a:buClr>
              <a:buSzPts val="1100"/>
              <a:buFont typeface="Catamaran"/>
              <a:buChar char="○"/>
              <a:defRPr sz="1100">
                <a:solidFill>
                  <a:schemeClr val="accent1"/>
                </a:solidFill>
                <a:latin typeface="Catamaran"/>
                <a:ea typeface="Catamaran"/>
                <a:cs typeface="Catamaran"/>
                <a:sym typeface="Catamaran"/>
              </a:defRPr>
            </a:lvl2pPr>
            <a:lvl3pPr marL="1371600" lvl="2" indent="-298450">
              <a:lnSpc>
                <a:spcPct val="115000"/>
              </a:lnSpc>
              <a:spcBef>
                <a:spcPts val="1600"/>
              </a:spcBef>
              <a:spcAft>
                <a:spcPts val="0"/>
              </a:spcAft>
              <a:buClr>
                <a:schemeClr val="accent1"/>
              </a:buClr>
              <a:buSzPts val="1100"/>
              <a:buFont typeface="Catamaran"/>
              <a:buChar char="■"/>
              <a:defRPr sz="1100">
                <a:solidFill>
                  <a:schemeClr val="accent1"/>
                </a:solidFill>
                <a:latin typeface="Catamaran"/>
                <a:ea typeface="Catamaran"/>
                <a:cs typeface="Catamaran"/>
                <a:sym typeface="Catamaran"/>
              </a:defRPr>
            </a:lvl3pPr>
            <a:lvl4pPr marL="1828800" lvl="3" indent="-298450">
              <a:lnSpc>
                <a:spcPct val="115000"/>
              </a:lnSpc>
              <a:spcBef>
                <a:spcPts val="1600"/>
              </a:spcBef>
              <a:spcAft>
                <a:spcPts val="0"/>
              </a:spcAft>
              <a:buClr>
                <a:schemeClr val="accent1"/>
              </a:buClr>
              <a:buSzPts val="1100"/>
              <a:buFont typeface="Catamaran"/>
              <a:buChar char="●"/>
              <a:defRPr sz="1100">
                <a:solidFill>
                  <a:schemeClr val="accent1"/>
                </a:solidFill>
                <a:latin typeface="Catamaran"/>
                <a:ea typeface="Catamaran"/>
                <a:cs typeface="Catamaran"/>
                <a:sym typeface="Catamaran"/>
              </a:defRPr>
            </a:lvl4pPr>
            <a:lvl5pPr marL="2286000" lvl="4" indent="-298450">
              <a:lnSpc>
                <a:spcPct val="115000"/>
              </a:lnSpc>
              <a:spcBef>
                <a:spcPts val="1600"/>
              </a:spcBef>
              <a:spcAft>
                <a:spcPts val="0"/>
              </a:spcAft>
              <a:buClr>
                <a:schemeClr val="accent1"/>
              </a:buClr>
              <a:buSzPts val="1100"/>
              <a:buFont typeface="Catamaran"/>
              <a:buChar char="○"/>
              <a:defRPr sz="1100">
                <a:solidFill>
                  <a:schemeClr val="accent1"/>
                </a:solidFill>
                <a:latin typeface="Catamaran"/>
                <a:ea typeface="Catamaran"/>
                <a:cs typeface="Catamaran"/>
                <a:sym typeface="Catamaran"/>
              </a:defRPr>
            </a:lvl5pPr>
            <a:lvl6pPr marL="2743200" lvl="5" indent="-298450">
              <a:lnSpc>
                <a:spcPct val="115000"/>
              </a:lnSpc>
              <a:spcBef>
                <a:spcPts val="1600"/>
              </a:spcBef>
              <a:spcAft>
                <a:spcPts val="0"/>
              </a:spcAft>
              <a:buClr>
                <a:schemeClr val="accent1"/>
              </a:buClr>
              <a:buSzPts val="1100"/>
              <a:buFont typeface="Catamaran"/>
              <a:buChar char="■"/>
              <a:defRPr sz="1100">
                <a:solidFill>
                  <a:schemeClr val="accent1"/>
                </a:solidFill>
                <a:latin typeface="Catamaran"/>
                <a:ea typeface="Catamaran"/>
                <a:cs typeface="Catamaran"/>
                <a:sym typeface="Catamaran"/>
              </a:defRPr>
            </a:lvl6pPr>
            <a:lvl7pPr marL="3200400" lvl="6" indent="-298450">
              <a:lnSpc>
                <a:spcPct val="115000"/>
              </a:lnSpc>
              <a:spcBef>
                <a:spcPts val="1600"/>
              </a:spcBef>
              <a:spcAft>
                <a:spcPts val="0"/>
              </a:spcAft>
              <a:buClr>
                <a:schemeClr val="accent1"/>
              </a:buClr>
              <a:buSzPts val="1100"/>
              <a:buFont typeface="Catamaran"/>
              <a:buChar char="●"/>
              <a:defRPr sz="1100">
                <a:solidFill>
                  <a:schemeClr val="accent1"/>
                </a:solidFill>
                <a:latin typeface="Catamaran"/>
                <a:ea typeface="Catamaran"/>
                <a:cs typeface="Catamaran"/>
                <a:sym typeface="Catamaran"/>
              </a:defRPr>
            </a:lvl7pPr>
            <a:lvl8pPr marL="3657600" lvl="7" indent="-298450">
              <a:lnSpc>
                <a:spcPct val="115000"/>
              </a:lnSpc>
              <a:spcBef>
                <a:spcPts val="1600"/>
              </a:spcBef>
              <a:spcAft>
                <a:spcPts val="0"/>
              </a:spcAft>
              <a:buClr>
                <a:schemeClr val="accent1"/>
              </a:buClr>
              <a:buSzPts val="1100"/>
              <a:buFont typeface="Catamaran"/>
              <a:buChar char="○"/>
              <a:defRPr sz="1100">
                <a:solidFill>
                  <a:schemeClr val="accent1"/>
                </a:solidFill>
                <a:latin typeface="Catamaran"/>
                <a:ea typeface="Catamaran"/>
                <a:cs typeface="Catamaran"/>
                <a:sym typeface="Catamaran"/>
              </a:defRPr>
            </a:lvl8pPr>
            <a:lvl9pPr marL="4114800" lvl="8" indent="-298450">
              <a:lnSpc>
                <a:spcPct val="115000"/>
              </a:lnSpc>
              <a:spcBef>
                <a:spcPts val="1600"/>
              </a:spcBef>
              <a:spcAft>
                <a:spcPts val="1600"/>
              </a:spcAft>
              <a:buClr>
                <a:schemeClr val="accent1"/>
              </a:buClr>
              <a:buSzPts val="1100"/>
              <a:buFont typeface="Catamaran"/>
              <a:buChar char="■"/>
              <a:defRPr sz="1100">
                <a:solidFill>
                  <a:schemeClr val="accent1"/>
                </a:solidFill>
                <a:latin typeface="Catamaran"/>
                <a:ea typeface="Catamaran"/>
                <a:cs typeface="Catamaran"/>
                <a:sym typeface="Catamaran"/>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Catamaran"/>
                <a:ea typeface="Catamaran"/>
                <a:cs typeface="Catamaran"/>
                <a:sym typeface="Catamaran"/>
              </a:defRPr>
            </a:lvl1pPr>
            <a:lvl2pPr lvl="1" algn="r">
              <a:buNone/>
              <a:defRPr sz="1000">
                <a:solidFill>
                  <a:schemeClr val="accent1"/>
                </a:solidFill>
                <a:latin typeface="Catamaran"/>
                <a:ea typeface="Catamaran"/>
                <a:cs typeface="Catamaran"/>
                <a:sym typeface="Catamaran"/>
              </a:defRPr>
            </a:lvl2pPr>
            <a:lvl3pPr lvl="2" algn="r">
              <a:buNone/>
              <a:defRPr sz="1000">
                <a:solidFill>
                  <a:schemeClr val="accent1"/>
                </a:solidFill>
                <a:latin typeface="Catamaran"/>
                <a:ea typeface="Catamaran"/>
                <a:cs typeface="Catamaran"/>
                <a:sym typeface="Catamaran"/>
              </a:defRPr>
            </a:lvl3pPr>
            <a:lvl4pPr lvl="3" algn="r">
              <a:buNone/>
              <a:defRPr sz="1000">
                <a:solidFill>
                  <a:schemeClr val="accent1"/>
                </a:solidFill>
                <a:latin typeface="Catamaran"/>
                <a:ea typeface="Catamaran"/>
                <a:cs typeface="Catamaran"/>
                <a:sym typeface="Catamaran"/>
              </a:defRPr>
            </a:lvl4pPr>
            <a:lvl5pPr lvl="4" algn="r">
              <a:buNone/>
              <a:defRPr sz="1000">
                <a:solidFill>
                  <a:schemeClr val="accent1"/>
                </a:solidFill>
                <a:latin typeface="Catamaran"/>
                <a:ea typeface="Catamaran"/>
                <a:cs typeface="Catamaran"/>
                <a:sym typeface="Catamaran"/>
              </a:defRPr>
            </a:lvl5pPr>
            <a:lvl6pPr lvl="5" algn="r">
              <a:buNone/>
              <a:defRPr sz="1000">
                <a:solidFill>
                  <a:schemeClr val="accent1"/>
                </a:solidFill>
                <a:latin typeface="Catamaran"/>
                <a:ea typeface="Catamaran"/>
                <a:cs typeface="Catamaran"/>
                <a:sym typeface="Catamaran"/>
              </a:defRPr>
            </a:lvl6pPr>
            <a:lvl7pPr lvl="6" algn="r">
              <a:buNone/>
              <a:defRPr sz="1000">
                <a:solidFill>
                  <a:schemeClr val="accent1"/>
                </a:solidFill>
                <a:latin typeface="Catamaran"/>
                <a:ea typeface="Catamaran"/>
                <a:cs typeface="Catamaran"/>
                <a:sym typeface="Catamaran"/>
              </a:defRPr>
            </a:lvl7pPr>
            <a:lvl8pPr lvl="7" algn="r">
              <a:buNone/>
              <a:defRPr sz="1000">
                <a:solidFill>
                  <a:schemeClr val="accent1"/>
                </a:solidFill>
                <a:latin typeface="Catamaran"/>
                <a:ea typeface="Catamaran"/>
                <a:cs typeface="Catamaran"/>
                <a:sym typeface="Catamaran"/>
              </a:defRPr>
            </a:lvl8pPr>
            <a:lvl9pPr lvl="8" algn="r">
              <a:buNone/>
              <a:defRPr sz="1000">
                <a:solidFill>
                  <a:schemeClr val="accent1"/>
                </a:solidFill>
                <a:latin typeface="Catamaran"/>
                <a:ea typeface="Catamaran"/>
                <a:cs typeface="Catamaran"/>
                <a:sym typeface="Catamaran"/>
              </a:defRPr>
            </a:lvl9pPr>
          </a:lstStyle>
          <a:p>
            <a:pPr marL="0" lvl="0" indent="0" algn="r" rtl="0">
              <a:spcBef>
                <a:spcPts val="0"/>
              </a:spcBef>
              <a:spcAft>
                <a:spcPts val="0"/>
              </a:spcAft>
              <a:buNone/>
            </a:pPr>
            <a:fld id="{00000000-1234-1234-1234-123412341234}" type="slidenum">
              <a:rPr lang="it"/>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oi.org/10.1016/j.ejcon.2023.100833"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StefanoF00/CAMS_distributed_protocol.git"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pietro-nardelli/sapienza-ppt-template"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6"/>
          <p:cNvSpPr txBox="1">
            <a:spLocks noGrp="1"/>
          </p:cNvSpPr>
          <p:nvPr>
            <p:ph type="ctrTitle"/>
          </p:nvPr>
        </p:nvSpPr>
        <p:spPr>
          <a:xfrm>
            <a:off x="727950" y="1089943"/>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sz="3200" dirty="0">
                <a:latin typeface="Raleway" pitchFamily="2" charset="77"/>
              </a:rPr>
              <a:t>A New Distributed </a:t>
            </a:r>
            <a:r>
              <a:rPr lang="en-GB" sz="3200" dirty="0">
                <a:latin typeface="Raleway" pitchFamily="2" charset="77"/>
              </a:rPr>
              <a:t>Protocol</a:t>
            </a:r>
            <a:r>
              <a:rPr lang="it-IT" sz="3200" dirty="0">
                <a:latin typeface="Raleway" pitchFamily="2" charset="77"/>
              </a:rPr>
              <a:t> for Consensus of Discrete-Time Systems</a:t>
            </a:r>
            <a:endParaRPr sz="3200" dirty="0">
              <a:latin typeface="Raleway" pitchFamily="2" charset="77"/>
            </a:endParaRPr>
          </a:p>
        </p:txBody>
      </p:sp>
      <p:sp>
        <p:nvSpPr>
          <p:cNvPr id="64" name="Google Shape;64;p6"/>
          <p:cNvSpPr txBox="1">
            <a:spLocks noGrp="1"/>
          </p:cNvSpPr>
          <p:nvPr>
            <p:ph type="subTitle" idx="1"/>
          </p:nvPr>
        </p:nvSpPr>
        <p:spPr>
          <a:xfrm>
            <a:off x="729450" y="4164937"/>
            <a:ext cx="7688100" cy="82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dirty="0">
                <a:latin typeface="Raleway" pitchFamily="2" charset="77"/>
              </a:rPr>
              <a:t>Felli Stefano - 1896877 </a:t>
            </a:r>
            <a:endParaRPr dirty="0">
              <a:latin typeface="Raleway" pitchFamily="2" charset="77"/>
            </a:endParaRPr>
          </a:p>
          <a:p>
            <a:pPr marL="0" lvl="0" indent="0" algn="l" rtl="0">
              <a:spcBef>
                <a:spcPts val="0"/>
              </a:spcBef>
              <a:spcAft>
                <a:spcPts val="0"/>
              </a:spcAft>
              <a:buNone/>
            </a:pPr>
            <a:r>
              <a:rPr lang="it-IT" dirty="0">
                <a:latin typeface="Raleway" pitchFamily="2" charset="77"/>
              </a:rPr>
              <a:t>Control of Autonomous Multi-Agent System – Multi-Robot Systems Module</a:t>
            </a:r>
          </a:p>
          <a:p>
            <a:pPr marL="0" lvl="0" indent="0" algn="l" rtl="0">
              <a:spcBef>
                <a:spcPts val="0"/>
              </a:spcBef>
              <a:spcAft>
                <a:spcPts val="0"/>
              </a:spcAft>
              <a:buNone/>
            </a:pPr>
            <a:r>
              <a:rPr lang="it" dirty="0">
                <a:latin typeface="Raleway" pitchFamily="2" charset="77"/>
              </a:rPr>
              <a:t>Sapienza University of Rome</a:t>
            </a:r>
            <a:endParaRPr dirty="0">
              <a:latin typeface="Raleway" pitchFamily="2" charset="77"/>
            </a:endParaRPr>
          </a:p>
        </p:txBody>
      </p:sp>
      <p:sp>
        <p:nvSpPr>
          <p:cNvPr id="2" name="Google Shape;64;p6">
            <a:extLst>
              <a:ext uri="{FF2B5EF4-FFF2-40B4-BE49-F238E27FC236}">
                <a16:creationId xmlns:a16="http://schemas.microsoft.com/office/drawing/2014/main" id="{3C5BEB38-7981-F064-416F-8C6C06C8C511}"/>
              </a:ext>
            </a:extLst>
          </p:cNvPr>
          <p:cNvSpPr txBox="1">
            <a:spLocks/>
          </p:cNvSpPr>
          <p:nvPr/>
        </p:nvSpPr>
        <p:spPr>
          <a:xfrm>
            <a:off x="571175" y="2161050"/>
            <a:ext cx="7688100" cy="821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Catamaran"/>
              <a:buNone/>
              <a:defRPr sz="1600" b="0" i="0" u="none" strike="noStrike" cap="none">
                <a:solidFill>
                  <a:schemeClr val="accent1"/>
                </a:solidFill>
                <a:latin typeface="Catamaran"/>
                <a:ea typeface="Catamaran"/>
                <a:cs typeface="Catamaran"/>
                <a:sym typeface="Catamaran"/>
              </a:defRPr>
            </a:lvl1pPr>
            <a:lvl2pPr marL="914400" marR="0" lvl="1" indent="-298450" algn="l" rtl="0">
              <a:lnSpc>
                <a:spcPct val="100000"/>
              </a:lnSpc>
              <a:spcBef>
                <a:spcPts val="0"/>
              </a:spcBef>
              <a:spcAft>
                <a:spcPts val="0"/>
              </a:spcAft>
              <a:buClr>
                <a:schemeClr val="accent1"/>
              </a:buClr>
              <a:buSzPts val="1600"/>
              <a:buFont typeface="Catamaran"/>
              <a:buNone/>
              <a:defRPr sz="1600" b="0" i="0" u="none" strike="noStrike" cap="none">
                <a:solidFill>
                  <a:schemeClr val="accent1"/>
                </a:solidFill>
                <a:latin typeface="Catamaran"/>
                <a:ea typeface="Catamaran"/>
                <a:cs typeface="Catamaran"/>
                <a:sym typeface="Catamaran"/>
              </a:defRPr>
            </a:lvl2pPr>
            <a:lvl3pPr marL="1371600" marR="0" lvl="2" indent="-298450" algn="l" rtl="0">
              <a:lnSpc>
                <a:spcPct val="100000"/>
              </a:lnSpc>
              <a:spcBef>
                <a:spcPts val="0"/>
              </a:spcBef>
              <a:spcAft>
                <a:spcPts val="0"/>
              </a:spcAft>
              <a:buClr>
                <a:schemeClr val="accent1"/>
              </a:buClr>
              <a:buSzPts val="1600"/>
              <a:buFont typeface="Catamaran"/>
              <a:buNone/>
              <a:defRPr sz="1600" b="0" i="0" u="none" strike="noStrike" cap="none">
                <a:solidFill>
                  <a:schemeClr val="accent1"/>
                </a:solidFill>
                <a:latin typeface="Catamaran"/>
                <a:ea typeface="Catamaran"/>
                <a:cs typeface="Catamaran"/>
                <a:sym typeface="Catamaran"/>
              </a:defRPr>
            </a:lvl3pPr>
            <a:lvl4pPr marL="1828800" marR="0" lvl="3" indent="-298450" algn="l" rtl="0">
              <a:lnSpc>
                <a:spcPct val="100000"/>
              </a:lnSpc>
              <a:spcBef>
                <a:spcPts val="0"/>
              </a:spcBef>
              <a:spcAft>
                <a:spcPts val="0"/>
              </a:spcAft>
              <a:buClr>
                <a:schemeClr val="accent1"/>
              </a:buClr>
              <a:buSzPts val="1600"/>
              <a:buFont typeface="Catamaran"/>
              <a:buNone/>
              <a:defRPr sz="1600" b="0" i="0" u="none" strike="noStrike" cap="none">
                <a:solidFill>
                  <a:schemeClr val="accent1"/>
                </a:solidFill>
                <a:latin typeface="Catamaran"/>
                <a:ea typeface="Catamaran"/>
                <a:cs typeface="Catamaran"/>
                <a:sym typeface="Catamaran"/>
              </a:defRPr>
            </a:lvl4pPr>
            <a:lvl5pPr marL="2286000" marR="0" lvl="4" indent="-298450" algn="l" rtl="0">
              <a:lnSpc>
                <a:spcPct val="100000"/>
              </a:lnSpc>
              <a:spcBef>
                <a:spcPts val="0"/>
              </a:spcBef>
              <a:spcAft>
                <a:spcPts val="0"/>
              </a:spcAft>
              <a:buClr>
                <a:schemeClr val="accent1"/>
              </a:buClr>
              <a:buSzPts val="1600"/>
              <a:buFont typeface="Catamaran"/>
              <a:buNone/>
              <a:defRPr sz="1600" b="0" i="0" u="none" strike="noStrike" cap="none">
                <a:solidFill>
                  <a:schemeClr val="accent1"/>
                </a:solidFill>
                <a:latin typeface="Catamaran"/>
                <a:ea typeface="Catamaran"/>
                <a:cs typeface="Catamaran"/>
                <a:sym typeface="Catamaran"/>
              </a:defRPr>
            </a:lvl5pPr>
            <a:lvl6pPr marL="2743200" marR="0" lvl="5" indent="-298450" algn="l" rtl="0">
              <a:lnSpc>
                <a:spcPct val="100000"/>
              </a:lnSpc>
              <a:spcBef>
                <a:spcPts val="0"/>
              </a:spcBef>
              <a:spcAft>
                <a:spcPts val="0"/>
              </a:spcAft>
              <a:buClr>
                <a:schemeClr val="accent1"/>
              </a:buClr>
              <a:buSzPts val="1600"/>
              <a:buFont typeface="Catamaran"/>
              <a:buNone/>
              <a:defRPr sz="1600" b="0" i="0" u="none" strike="noStrike" cap="none">
                <a:solidFill>
                  <a:schemeClr val="accent1"/>
                </a:solidFill>
                <a:latin typeface="Catamaran"/>
                <a:ea typeface="Catamaran"/>
                <a:cs typeface="Catamaran"/>
                <a:sym typeface="Catamaran"/>
              </a:defRPr>
            </a:lvl6pPr>
            <a:lvl7pPr marL="3200400" marR="0" lvl="6" indent="-298450" algn="l" rtl="0">
              <a:lnSpc>
                <a:spcPct val="100000"/>
              </a:lnSpc>
              <a:spcBef>
                <a:spcPts val="0"/>
              </a:spcBef>
              <a:spcAft>
                <a:spcPts val="0"/>
              </a:spcAft>
              <a:buClr>
                <a:schemeClr val="accent1"/>
              </a:buClr>
              <a:buSzPts val="1600"/>
              <a:buFont typeface="Catamaran"/>
              <a:buNone/>
              <a:defRPr sz="1600" b="0" i="0" u="none" strike="noStrike" cap="none">
                <a:solidFill>
                  <a:schemeClr val="accent1"/>
                </a:solidFill>
                <a:latin typeface="Catamaran"/>
                <a:ea typeface="Catamaran"/>
                <a:cs typeface="Catamaran"/>
                <a:sym typeface="Catamaran"/>
              </a:defRPr>
            </a:lvl7pPr>
            <a:lvl8pPr marL="3657600" marR="0" lvl="7" indent="-298450" algn="l" rtl="0">
              <a:lnSpc>
                <a:spcPct val="100000"/>
              </a:lnSpc>
              <a:spcBef>
                <a:spcPts val="0"/>
              </a:spcBef>
              <a:spcAft>
                <a:spcPts val="0"/>
              </a:spcAft>
              <a:buClr>
                <a:schemeClr val="accent1"/>
              </a:buClr>
              <a:buSzPts val="1600"/>
              <a:buFont typeface="Catamaran"/>
              <a:buNone/>
              <a:defRPr sz="1600" b="0" i="0" u="none" strike="noStrike" cap="none">
                <a:solidFill>
                  <a:schemeClr val="accent1"/>
                </a:solidFill>
                <a:latin typeface="Catamaran"/>
                <a:ea typeface="Catamaran"/>
                <a:cs typeface="Catamaran"/>
                <a:sym typeface="Catamaran"/>
              </a:defRPr>
            </a:lvl8pPr>
            <a:lvl9pPr marL="4114800" marR="0" lvl="8" indent="-298450" algn="l" rtl="0">
              <a:lnSpc>
                <a:spcPct val="100000"/>
              </a:lnSpc>
              <a:spcBef>
                <a:spcPts val="0"/>
              </a:spcBef>
              <a:spcAft>
                <a:spcPts val="0"/>
              </a:spcAft>
              <a:buClr>
                <a:schemeClr val="accent1"/>
              </a:buClr>
              <a:buSzPts val="1600"/>
              <a:buFont typeface="Catamaran"/>
              <a:buNone/>
              <a:defRPr sz="1600" b="0" i="0" u="none" strike="noStrike" cap="none">
                <a:solidFill>
                  <a:schemeClr val="accent1"/>
                </a:solidFill>
                <a:latin typeface="Catamaran"/>
                <a:ea typeface="Catamaran"/>
                <a:cs typeface="Catamaran"/>
                <a:sym typeface="Catamaran"/>
              </a:defRPr>
            </a:lvl9pPr>
          </a:lstStyle>
          <a:p>
            <a:r>
              <a:rPr lang="it-IT" dirty="0">
                <a:latin typeface="Raleway" pitchFamily="2" charset="77"/>
              </a:rPr>
              <a:t>Filippo Cacace, Mattia Mattioni, Salvatore Monaco, Dorothée Normand-Cyrot</a:t>
            </a:r>
          </a:p>
          <a:p>
            <a:r>
              <a:rPr lang="it-IT" dirty="0">
                <a:latin typeface="Raleway" pitchFamily="2" charset="77"/>
              </a:rPr>
              <a:t>European Journal of Control, 2023</a:t>
            </a:r>
          </a:p>
          <a:p>
            <a:r>
              <a:rPr lang="it-IT" dirty="0">
                <a:solidFill>
                  <a:srgbClr val="6E0918"/>
                </a:solidFill>
                <a:latin typeface="Raleway" pitchFamily="2" charset="77"/>
                <a:hlinkClick r:id="rId3">
                  <a:extLst>
                    <a:ext uri="{A12FA001-AC4F-418D-AE19-62706E023703}">
                      <ahyp:hlinkClr xmlns:ahyp="http://schemas.microsoft.com/office/drawing/2018/hyperlinkcolor" val="tx"/>
                    </a:ext>
                  </a:extLst>
                </a:hlinkClick>
              </a:rPr>
              <a:t>https://doi.org/10.1016/j.ejcon.2023.100833</a:t>
            </a:r>
            <a:endParaRPr lang="it-IT" dirty="0">
              <a:solidFill>
                <a:srgbClr val="6E0918"/>
              </a:solidFill>
              <a:latin typeface="Raleway" pitchFamily="2" charset="77"/>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8"/>
          <p:cNvSpPr txBox="1">
            <a:spLocks noGrp="1"/>
          </p:cNvSpPr>
          <p:nvPr>
            <p:ph type="title"/>
          </p:nvPr>
        </p:nvSpPr>
        <p:spPr>
          <a:xfrm>
            <a:off x="727650" y="8618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dirty="0">
                <a:latin typeface="Raleway" pitchFamily="2" charset="77"/>
              </a:rPr>
              <a:t>Distributed implementation</a:t>
            </a:r>
            <a:endParaRPr dirty="0">
              <a:latin typeface="Raleway" pitchFamily="2" charset="77"/>
            </a:endParaRPr>
          </a:p>
        </p:txBody>
      </p:sp>
      <mc:AlternateContent xmlns:mc="http://schemas.openxmlformats.org/markup-compatibility/2006" xmlns:a14="http://schemas.microsoft.com/office/drawing/2010/main">
        <mc:Choice Requires="a14">
          <p:sp>
            <p:nvSpPr>
              <p:cNvPr id="82" name="Google Shape;82;p8"/>
              <p:cNvSpPr txBox="1">
                <a:spLocks noGrp="1"/>
              </p:cNvSpPr>
              <p:nvPr>
                <p:ph type="body" idx="1"/>
              </p:nvPr>
            </p:nvSpPr>
            <p:spPr>
              <a:xfrm>
                <a:off x="727649" y="1492265"/>
                <a:ext cx="7688701" cy="3257585"/>
              </a:xfrm>
              <a:prstGeom prst="rect">
                <a:avLst/>
              </a:prstGeom>
            </p:spPr>
            <p:txBody>
              <a:bodyPr spcFirstLastPara="1" wrap="square" lIns="91425" tIns="91425" rIns="91425" bIns="91425" anchor="t" anchorCtr="0">
                <a:noAutofit/>
              </a:bodyPr>
              <a:lstStyle/>
              <a:p>
                <a:pPr marL="285750" indent="-285750">
                  <a:lnSpc>
                    <a:spcPct val="150000"/>
                  </a:lnSpc>
                  <a:spcAft>
                    <a:spcPts val="1600"/>
                  </a:spcAft>
                </a:pPr>
                <a:r>
                  <a:rPr lang="en-GB" sz="1500" dirty="0">
                    <a:latin typeface="Raleway" pitchFamily="2" charset="77"/>
                  </a:rPr>
                  <a:t>Vector estimation: </a:t>
                </a:r>
                <a14:m>
                  <m:oMath xmlns:m="http://schemas.openxmlformats.org/officeDocument/2006/math">
                    <m:r>
                      <a:rPr lang="it-IT" sz="1600" b="0" i="1" smtClean="0">
                        <a:solidFill>
                          <a:schemeClr val="accent1"/>
                        </a:solidFill>
                        <a:latin typeface="Cambria Math" panose="02040503050406030204" pitchFamily="18" charset="0"/>
                      </a:rPr>
                      <m:t>𝑉</m:t>
                    </m:r>
                    <m:d>
                      <m:dPr>
                        <m:ctrlPr>
                          <a:rPr lang="it-IT" sz="1600" i="1" smtClean="0">
                            <a:solidFill>
                              <a:schemeClr val="accent1"/>
                            </a:solidFill>
                            <a:latin typeface="Cambria Math" panose="02040503050406030204" pitchFamily="18" charset="0"/>
                          </a:rPr>
                        </m:ctrlPr>
                      </m:dPr>
                      <m:e>
                        <m:r>
                          <a:rPr lang="it-IT" sz="1600" b="0" i="1" smtClean="0">
                            <a:solidFill>
                              <a:schemeClr val="accent1"/>
                            </a:solidFill>
                            <a:latin typeface="Cambria Math" panose="02040503050406030204" pitchFamily="18" charset="0"/>
                          </a:rPr>
                          <m:t>𝑡</m:t>
                        </m:r>
                        <m:r>
                          <a:rPr lang="it-IT" sz="1600" b="0" i="1" smtClean="0">
                            <a:solidFill>
                              <a:schemeClr val="accent1"/>
                            </a:solidFill>
                            <a:latin typeface="Cambria Math" panose="02040503050406030204" pitchFamily="18" charset="0"/>
                          </a:rPr>
                          <m:t>,</m:t>
                        </m:r>
                        <m:r>
                          <a:rPr lang="en-GB" sz="1600" i="1">
                            <a:solidFill>
                              <a:schemeClr val="accent1"/>
                            </a:solidFill>
                            <a:latin typeface="Cambria Math" panose="02040503050406030204" pitchFamily="18" charset="0"/>
                            <a:ea typeface="Cambria Math" panose="02040503050406030204" pitchFamily="18" charset="0"/>
                          </a:rPr>
                          <m:t>𝛾</m:t>
                        </m:r>
                      </m:e>
                    </m:d>
                    <m:r>
                      <a:rPr lang="it-IT" sz="1600" b="0" i="1" smtClean="0">
                        <a:solidFill>
                          <a:schemeClr val="accent1"/>
                        </a:solidFill>
                        <a:latin typeface="Cambria Math" panose="02040503050406030204" pitchFamily="18" charset="0"/>
                        <a:ea typeface="Cambria Math" panose="02040503050406030204" pitchFamily="18" charset="0"/>
                      </a:rPr>
                      <m:t>=−</m:t>
                    </m:r>
                    <m:r>
                      <a:rPr lang="it-IT" sz="1600" b="0" i="1" smtClean="0">
                        <a:solidFill>
                          <a:schemeClr val="accent1"/>
                        </a:solidFill>
                        <a:latin typeface="Cambria Math" panose="02040503050406030204" pitchFamily="18" charset="0"/>
                        <a:ea typeface="Cambria Math" panose="02040503050406030204" pitchFamily="18" charset="0"/>
                      </a:rPr>
                      <m:t>𝜅</m:t>
                    </m:r>
                    <m:nary>
                      <m:naryPr>
                        <m:chr m:val="∑"/>
                        <m:limLoc m:val="subSup"/>
                        <m:ctrlPr>
                          <a:rPr lang="it-IT" sz="1600" b="0" i="1" smtClean="0">
                            <a:solidFill>
                              <a:schemeClr val="accent1"/>
                            </a:solidFill>
                            <a:latin typeface="Cambria Math" panose="02040503050406030204" pitchFamily="18" charset="0"/>
                            <a:ea typeface="Cambria Math" panose="02040503050406030204" pitchFamily="18" charset="0"/>
                          </a:rPr>
                        </m:ctrlPr>
                      </m:naryPr>
                      <m:sub>
                        <m:r>
                          <m:rPr>
                            <m:brk m:alnAt="25"/>
                          </m:rPr>
                          <a:rPr lang="it-IT" sz="1600" b="0" i="1" smtClean="0">
                            <a:solidFill>
                              <a:schemeClr val="accent1"/>
                            </a:solidFill>
                            <a:latin typeface="Cambria Math" panose="02040503050406030204" pitchFamily="18" charset="0"/>
                            <a:ea typeface="Cambria Math" panose="02040503050406030204" pitchFamily="18" charset="0"/>
                          </a:rPr>
                          <m:t>h</m:t>
                        </m:r>
                        <m:r>
                          <a:rPr lang="it-IT" sz="1600" b="0" i="1" smtClean="0">
                            <a:solidFill>
                              <a:schemeClr val="accent1"/>
                            </a:solidFill>
                            <a:latin typeface="Cambria Math" panose="02040503050406030204" pitchFamily="18" charset="0"/>
                            <a:ea typeface="Cambria Math" panose="02040503050406030204" pitchFamily="18" charset="0"/>
                          </a:rPr>
                          <m:t>=0</m:t>
                        </m:r>
                      </m:sub>
                      <m:sup>
                        <m:r>
                          <a:rPr lang="it-IT" sz="1600" b="0" i="1" smtClean="0">
                            <a:solidFill>
                              <a:schemeClr val="accent1"/>
                            </a:solidFill>
                            <a:latin typeface="Cambria Math" panose="02040503050406030204" pitchFamily="18" charset="0"/>
                            <a:ea typeface="Cambria Math" panose="02040503050406030204" pitchFamily="18" charset="0"/>
                          </a:rPr>
                          <m:t>𝛾</m:t>
                        </m:r>
                      </m:sup>
                      <m:e>
                        <m:sSup>
                          <m:sSupPr>
                            <m:ctrlPr>
                              <a:rPr lang="it-IT" sz="1600" b="0" i="1" smtClean="0">
                                <a:solidFill>
                                  <a:schemeClr val="accent1"/>
                                </a:solidFill>
                                <a:latin typeface="Cambria Math" panose="02040503050406030204" pitchFamily="18" charset="0"/>
                                <a:ea typeface="Cambria Math" panose="02040503050406030204" pitchFamily="18" charset="0"/>
                              </a:rPr>
                            </m:ctrlPr>
                          </m:sSupPr>
                          <m:e>
                            <m:r>
                              <a:rPr lang="it-IT" sz="1600" b="0" i="1" smtClean="0">
                                <a:solidFill>
                                  <a:schemeClr val="accent1"/>
                                </a:solidFill>
                                <a:latin typeface="Cambria Math" panose="02040503050406030204" pitchFamily="18" charset="0"/>
                                <a:ea typeface="Cambria Math" panose="02040503050406030204" pitchFamily="18" charset="0"/>
                              </a:rPr>
                              <m:t>𝐺</m:t>
                            </m:r>
                          </m:e>
                          <m:sup>
                            <m:r>
                              <a:rPr lang="it-IT" sz="1600" b="0" i="1" smtClean="0">
                                <a:solidFill>
                                  <a:schemeClr val="accent1"/>
                                </a:solidFill>
                                <a:latin typeface="Cambria Math" panose="02040503050406030204" pitchFamily="18" charset="0"/>
                                <a:ea typeface="Cambria Math" panose="02040503050406030204" pitchFamily="18" charset="0"/>
                              </a:rPr>
                              <m:t>h</m:t>
                            </m:r>
                          </m:sup>
                        </m:sSup>
                        <m:r>
                          <a:rPr lang="it-IT" sz="1600" i="1">
                            <a:latin typeface="Cambria Math" panose="02040503050406030204" pitchFamily="18" charset="0"/>
                            <a:ea typeface="Cambria Math" panose="02040503050406030204" pitchFamily="18" charset="0"/>
                          </a:rPr>
                          <m:t>𝑊</m:t>
                        </m:r>
                        <m:d>
                          <m:dPr>
                            <m:ctrlPr>
                              <a:rPr lang="it-IT" sz="1600" i="1">
                                <a:latin typeface="Cambria Math" panose="02040503050406030204" pitchFamily="18" charset="0"/>
                                <a:ea typeface="Cambria Math" panose="02040503050406030204" pitchFamily="18" charset="0"/>
                              </a:rPr>
                            </m:ctrlPr>
                          </m:dPr>
                          <m:e>
                            <m:r>
                              <a:rPr lang="it-IT" sz="1600" i="1">
                                <a:latin typeface="Cambria Math" panose="02040503050406030204" pitchFamily="18" charset="0"/>
                                <a:ea typeface="Cambria Math" panose="02040503050406030204" pitchFamily="18" charset="0"/>
                              </a:rPr>
                              <m:t>𝑔</m:t>
                            </m:r>
                            <m:r>
                              <a:rPr lang="it-IT" sz="1600" i="1">
                                <a:latin typeface="Cambria Math" panose="02040503050406030204" pitchFamily="18" charset="0"/>
                                <a:ea typeface="Cambria Math" panose="02040503050406030204" pitchFamily="18" charset="0"/>
                              </a:rPr>
                              <m:t>,</m:t>
                            </m:r>
                            <m:r>
                              <a:rPr lang="it-IT" sz="1600" i="1">
                                <a:latin typeface="Cambria Math" panose="02040503050406030204" pitchFamily="18" charset="0"/>
                                <a:ea typeface="Cambria Math" panose="02040503050406030204" pitchFamily="18" charset="0"/>
                              </a:rPr>
                              <m:t>𝜅</m:t>
                            </m:r>
                          </m:e>
                        </m:d>
                        <m:r>
                          <a:rPr lang="it-IT" sz="1600" b="0" i="1" smtClean="0">
                            <a:latin typeface="Cambria Math" panose="02040503050406030204" pitchFamily="18" charset="0"/>
                            <a:ea typeface="Cambria Math" panose="02040503050406030204" pitchFamily="18" charset="0"/>
                          </a:rPr>
                          <m:t>𝐿𝑥</m:t>
                        </m:r>
                        <m:d>
                          <m:dPr>
                            <m:ctrlPr>
                              <a:rPr lang="it-IT" sz="1600" b="0" i="1" smtClean="0">
                                <a:latin typeface="Cambria Math" panose="02040503050406030204" pitchFamily="18" charset="0"/>
                                <a:ea typeface="Cambria Math" panose="02040503050406030204" pitchFamily="18" charset="0"/>
                              </a:rPr>
                            </m:ctrlPr>
                          </m:dPr>
                          <m:e>
                            <m:r>
                              <a:rPr lang="it-IT" sz="1600" b="0" i="1" smtClean="0">
                                <a:latin typeface="Cambria Math" panose="02040503050406030204" pitchFamily="18" charset="0"/>
                                <a:ea typeface="Cambria Math" panose="02040503050406030204" pitchFamily="18" charset="0"/>
                              </a:rPr>
                              <m:t>𝑡</m:t>
                            </m:r>
                          </m:e>
                        </m:d>
                      </m:e>
                    </m:nary>
                  </m:oMath>
                </a14:m>
                <a:r>
                  <a:rPr lang="en-GB" sz="1500" dirty="0">
                    <a:latin typeface="Raleway" pitchFamily="2" charset="77"/>
                  </a:rPr>
                  <a:t>, where </a:t>
                </a:r>
                <a14:m>
                  <m:oMath xmlns:m="http://schemas.openxmlformats.org/officeDocument/2006/math">
                    <m:r>
                      <a:rPr lang="it-IT" sz="1400" i="1">
                        <a:latin typeface="Cambria Math" panose="02040503050406030204" pitchFamily="18" charset="0"/>
                        <a:ea typeface="Cambria Math" panose="02040503050406030204" pitchFamily="18" charset="0"/>
                      </a:rPr>
                      <m:t>𝐺</m:t>
                    </m:r>
                  </m:oMath>
                </a14:m>
                <a:r>
                  <a:rPr lang="en-GB" sz="1500" dirty="0">
                    <a:latin typeface="Raleway" pitchFamily="2" charset="77"/>
                  </a:rPr>
                  <a:t> is Schur</a:t>
                </a:r>
              </a:p>
              <a:p>
                <a:pPr marL="285750" indent="-285750">
                  <a:lnSpc>
                    <a:spcPct val="100000"/>
                  </a:lnSpc>
                  <a:spcAft>
                    <a:spcPts val="1600"/>
                  </a:spcAft>
                </a:pPr>
                <a:r>
                  <a:rPr lang="en-GB" sz="1500" dirty="0">
                    <a:latin typeface="Raleway" pitchFamily="2" charset="77"/>
                  </a:rPr>
                  <a:t>Dynamics: </a:t>
                </a:r>
                <a14:m>
                  <m:oMath xmlns:m="http://schemas.openxmlformats.org/officeDocument/2006/math">
                    <m:r>
                      <a:rPr lang="it-IT" sz="1500" b="1" i="1" smtClean="0">
                        <a:solidFill>
                          <a:srgbClr val="6E0918"/>
                        </a:solidFill>
                        <a:latin typeface="Cambria Math" panose="02040503050406030204" pitchFamily="18" charset="0"/>
                        <a:ea typeface="Cambria Math" panose="02040503050406030204" pitchFamily="18" charset="0"/>
                      </a:rPr>
                      <m:t>𝒙</m:t>
                    </m:r>
                    <m:d>
                      <m:dPr>
                        <m:ctrlPr>
                          <a:rPr lang="it-IT" sz="1500" b="1" i="1" smtClean="0">
                            <a:solidFill>
                              <a:srgbClr val="6E0918"/>
                            </a:solidFill>
                            <a:latin typeface="Cambria Math" panose="02040503050406030204" pitchFamily="18" charset="0"/>
                            <a:ea typeface="Cambria Math" panose="02040503050406030204" pitchFamily="18" charset="0"/>
                          </a:rPr>
                        </m:ctrlPr>
                      </m:dPr>
                      <m:e>
                        <m:r>
                          <a:rPr lang="it-IT" sz="1500" b="1" i="0" smtClean="0">
                            <a:solidFill>
                              <a:srgbClr val="6E0918"/>
                            </a:solidFill>
                            <a:latin typeface="Cambria Math" panose="02040503050406030204" pitchFamily="18" charset="0"/>
                            <a:ea typeface="Cambria Math" panose="02040503050406030204" pitchFamily="18" charset="0"/>
                          </a:rPr>
                          <m:t>𝐭</m:t>
                        </m:r>
                        <m:r>
                          <a:rPr lang="it-IT" sz="1500" b="1" i="0" smtClean="0">
                            <a:solidFill>
                              <a:srgbClr val="6E0918"/>
                            </a:solidFill>
                            <a:latin typeface="Cambria Math" panose="02040503050406030204" pitchFamily="18" charset="0"/>
                            <a:ea typeface="Cambria Math" panose="02040503050406030204" pitchFamily="18" charset="0"/>
                          </a:rPr>
                          <m:t>+</m:t>
                        </m:r>
                        <m:r>
                          <a:rPr lang="it-IT" sz="1500" b="1" i="0" smtClean="0">
                            <a:solidFill>
                              <a:srgbClr val="6E0918"/>
                            </a:solidFill>
                            <a:latin typeface="Cambria Math" panose="02040503050406030204" pitchFamily="18" charset="0"/>
                            <a:ea typeface="Cambria Math" panose="02040503050406030204" pitchFamily="18" charset="0"/>
                          </a:rPr>
                          <m:t>𝟏</m:t>
                        </m:r>
                      </m:e>
                    </m:d>
                    <m:r>
                      <a:rPr lang="it-IT" sz="1500" b="1" i="0" smtClean="0">
                        <a:solidFill>
                          <a:srgbClr val="6E0918"/>
                        </a:solidFill>
                        <a:latin typeface="Cambria Math" panose="02040503050406030204" pitchFamily="18" charset="0"/>
                        <a:ea typeface="Cambria Math" panose="02040503050406030204" pitchFamily="18" charset="0"/>
                      </a:rPr>
                      <m:t>=</m:t>
                    </m:r>
                    <m:r>
                      <a:rPr lang="el-GR" sz="1500" b="1" i="0" smtClean="0">
                        <a:solidFill>
                          <a:srgbClr val="6E0918"/>
                        </a:solidFill>
                        <a:latin typeface="Cambria Math" panose="02040503050406030204" pitchFamily="18" charset="0"/>
                        <a:ea typeface="Cambria Math" panose="02040503050406030204" pitchFamily="18" charset="0"/>
                      </a:rPr>
                      <m:t>𝚵</m:t>
                    </m:r>
                    <m:d>
                      <m:dPr>
                        <m:ctrlPr>
                          <a:rPr lang="it-IT" sz="1500" b="1" i="1" smtClean="0">
                            <a:solidFill>
                              <a:srgbClr val="6E0918"/>
                            </a:solidFill>
                            <a:latin typeface="Cambria Math" panose="02040503050406030204" pitchFamily="18" charset="0"/>
                            <a:ea typeface="Cambria Math" panose="02040503050406030204" pitchFamily="18" charset="0"/>
                          </a:rPr>
                        </m:ctrlPr>
                      </m:dPr>
                      <m:e>
                        <m:r>
                          <a:rPr lang="it-IT" sz="1500" b="1" i="1">
                            <a:solidFill>
                              <a:srgbClr val="6E0918"/>
                            </a:solidFill>
                            <a:latin typeface="Cambria Math" panose="02040503050406030204" pitchFamily="18" charset="0"/>
                            <a:ea typeface="Cambria Math" panose="02040503050406030204" pitchFamily="18" charset="0"/>
                          </a:rPr>
                          <m:t>𝜿</m:t>
                        </m:r>
                        <m:r>
                          <a:rPr lang="it-IT" sz="1500" b="1" i="1">
                            <a:solidFill>
                              <a:srgbClr val="6E0918"/>
                            </a:solidFill>
                            <a:latin typeface="Cambria Math" panose="02040503050406030204" pitchFamily="18" charset="0"/>
                            <a:ea typeface="Cambria Math" panose="02040503050406030204" pitchFamily="18" charset="0"/>
                          </a:rPr>
                          <m:t>,</m:t>
                        </m:r>
                        <m:r>
                          <a:rPr lang="it-IT" sz="1500" b="1" i="1">
                            <a:solidFill>
                              <a:srgbClr val="6E0918"/>
                            </a:solidFill>
                            <a:latin typeface="Cambria Math" panose="02040503050406030204" pitchFamily="18" charset="0"/>
                            <a:ea typeface="Cambria Math" panose="02040503050406030204" pitchFamily="18" charset="0"/>
                          </a:rPr>
                          <m:t>𝒈</m:t>
                        </m:r>
                        <m:r>
                          <a:rPr lang="it-IT" sz="1500" b="1" i="1">
                            <a:solidFill>
                              <a:srgbClr val="6E0918"/>
                            </a:solidFill>
                            <a:latin typeface="Cambria Math" panose="02040503050406030204" pitchFamily="18" charset="0"/>
                            <a:ea typeface="Cambria Math" panose="02040503050406030204" pitchFamily="18" charset="0"/>
                          </a:rPr>
                          <m:t>,</m:t>
                        </m:r>
                        <m:r>
                          <a:rPr lang="it-IT" sz="1500" b="1" i="1" smtClean="0">
                            <a:solidFill>
                              <a:srgbClr val="6E0918"/>
                            </a:solidFill>
                            <a:latin typeface="Cambria Math" panose="02040503050406030204" pitchFamily="18" charset="0"/>
                            <a:ea typeface="Cambria Math" panose="02040503050406030204" pitchFamily="18" charset="0"/>
                          </a:rPr>
                          <m:t>𝜸</m:t>
                        </m:r>
                      </m:e>
                    </m:d>
                    <m:r>
                      <a:rPr lang="it-IT" sz="1500" b="1" i="1" smtClean="0">
                        <a:solidFill>
                          <a:srgbClr val="6E0918"/>
                        </a:solidFill>
                        <a:latin typeface="Cambria Math" panose="02040503050406030204" pitchFamily="18" charset="0"/>
                        <a:ea typeface="Cambria Math" panose="02040503050406030204" pitchFamily="18" charset="0"/>
                      </a:rPr>
                      <m:t>𝒙</m:t>
                    </m:r>
                    <m:d>
                      <m:dPr>
                        <m:ctrlPr>
                          <a:rPr lang="it-IT" sz="1500" b="1" i="1" smtClean="0">
                            <a:solidFill>
                              <a:srgbClr val="6E0918"/>
                            </a:solidFill>
                            <a:latin typeface="Cambria Math" panose="02040503050406030204" pitchFamily="18" charset="0"/>
                            <a:ea typeface="Cambria Math" panose="02040503050406030204" pitchFamily="18" charset="0"/>
                          </a:rPr>
                        </m:ctrlPr>
                      </m:dPr>
                      <m:e>
                        <m:r>
                          <a:rPr lang="it-IT" sz="1500" b="1" i="1" smtClean="0">
                            <a:solidFill>
                              <a:srgbClr val="6E0918"/>
                            </a:solidFill>
                            <a:latin typeface="Cambria Math" panose="02040503050406030204" pitchFamily="18" charset="0"/>
                            <a:ea typeface="Cambria Math" panose="02040503050406030204" pitchFamily="18" charset="0"/>
                          </a:rPr>
                          <m:t>𝒕</m:t>
                        </m:r>
                      </m:e>
                    </m:d>
                    <m:r>
                      <a:rPr lang="it-IT" sz="1500" b="0" i="1" smtClean="0">
                        <a:latin typeface="Cambria Math" panose="02040503050406030204" pitchFamily="18" charset="0"/>
                        <a:ea typeface="Cambria Math" panose="02040503050406030204" pitchFamily="18" charset="0"/>
                      </a:rPr>
                      <m:t>,</m:t>
                    </m:r>
                  </m:oMath>
                </a14:m>
                <a:r>
                  <a:rPr lang="en-GB" sz="1500" dirty="0">
                    <a:latin typeface="Raleway" pitchFamily="2" charset="77"/>
                  </a:rPr>
                  <a:t>   </a:t>
                </a:r>
                <a14:m>
                  <m:oMath xmlns:m="http://schemas.openxmlformats.org/officeDocument/2006/math">
                    <m:r>
                      <m:rPr>
                        <m:sty m:val="p"/>
                      </m:rPr>
                      <a:rPr lang="el-GR" sz="1600" i="1">
                        <a:latin typeface="Cambria Math" panose="02040503050406030204" pitchFamily="18" charset="0"/>
                        <a:ea typeface="Cambria Math" panose="02040503050406030204" pitchFamily="18" charset="0"/>
                      </a:rPr>
                      <m:t>Ξ</m:t>
                    </m:r>
                    <m:d>
                      <m:dPr>
                        <m:ctrlPr>
                          <a:rPr lang="it-IT" sz="1600" i="1">
                            <a:latin typeface="Cambria Math" panose="02040503050406030204" pitchFamily="18" charset="0"/>
                            <a:ea typeface="Cambria Math" panose="02040503050406030204" pitchFamily="18" charset="0"/>
                          </a:rPr>
                        </m:ctrlPr>
                      </m:dPr>
                      <m:e>
                        <m:r>
                          <a:rPr lang="it-IT" sz="1600" i="1">
                            <a:latin typeface="Cambria Math" panose="02040503050406030204" pitchFamily="18" charset="0"/>
                            <a:ea typeface="Cambria Math" panose="02040503050406030204" pitchFamily="18" charset="0"/>
                          </a:rPr>
                          <m:t>𝜅</m:t>
                        </m:r>
                        <m:r>
                          <a:rPr lang="it-IT" sz="1600" i="1">
                            <a:latin typeface="Cambria Math" panose="02040503050406030204" pitchFamily="18" charset="0"/>
                            <a:ea typeface="Cambria Math" panose="02040503050406030204" pitchFamily="18" charset="0"/>
                          </a:rPr>
                          <m:t>,</m:t>
                        </m:r>
                        <m:r>
                          <a:rPr lang="it-IT" sz="1600" i="1">
                            <a:latin typeface="Cambria Math" panose="02040503050406030204" pitchFamily="18" charset="0"/>
                            <a:ea typeface="Cambria Math" panose="02040503050406030204" pitchFamily="18" charset="0"/>
                          </a:rPr>
                          <m:t>𝑔</m:t>
                        </m:r>
                        <m:r>
                          <a:rPr lang="it-IT" sz="1600" i="1">
                            <a:latin typeface="Cambria Math" panose="02040503050406030204" pitchFamily="18" charset="0"/>
                            <a:ea typeface="Cambria Math" panose="02040503050406030204" pitchFamily="18" charset="0"/>
                          </a:rPr>
                          <m:t>,</m:t>
                        </m:r>
                        <m:r>
                          <a:rPr lang="it-IT" sz="1600" i="1">
                            <a:latin typeface="Cambria Math" panose="02040503050406030204" pitchFamily="18" charset="0"/>
                            <a:ea typeface="Cambria Math" panose="02040503050406030204" pitchFamily="18" charset="0"/>
                          </a:rPr>
                          <m:t>𝛾</m:t>
                        </m:r>
                      </m:e>
                    </m:d>
                    <m:r>
                      <a:rPr lang="it-IT" sz="1600" i="1">
                        <a:latin typeface="Cambria Math" panose="02040503050406030204" pitchFamily="18" charset="0"/>
                        <a:ea typeface="Cambria Math" panose="02040503050406030204" pitchFamily="18" charset="0"/>
                      </a:rPr>
                      <m:t>=</m:t>
                    </m:r>
                    <m:r>
                      <a:rPr lang="it-IT" sz="1600" b="0" i="1" smtClean="0">
                        <a:latin typeface="Cambria Math" panose="02040503050406030204" pitchFamily="18" charset="0"/>
                        <a:ea typeface="Cambria Math" panose="02040503050406030204" pitchFamily="18" charset="0"/>
                      </a:rPr>
                      <m:t>𝐼</m:t>
                    </m:r>
                    <m:r>
                      <a:rPr lang="it-IT" sz="1600" i="1">
                        <a:latin typeface="Cambria Math" panose="02040503050406030204" pitchFamily="18" charset="0"/>
                        <a:ea typeface="Cambria Math" panose="02040503050406030204" pitchFamily="18" charset="0"/>
                      </a:rPr>
                      <m:t>−</m:t>
                    </m:r>
                    <m:r>
                      <a:rPr lang="it-IT" sz="1600" i="1">
                        <a:latin typeface="Cambria Math" panose="02040503050406030204" pitchFamily="18" charset="0"/>
                        <a:ea typeface="Cambria Math" panose="02040503050406030204" pitchFamily="18" charset="0"/>
                      </a:rPr>
                      <m:t>𝜅</m:t>
                    </m:r>
                    <m:nary>
                      <m:naryPr>
                        <m:chr m:val="∑"/>
                        <m:limLoc m:val="subSup"/>
                        <m:ctrlPr>
                          <a:rPr lang="it-IT" sz="1600" i="1">
                            <a:latin typeface="Cambria Math" panose="02040503050406030204" pitchFamily="18" charset="0"/>
                            <a:ea typeface="Cambria Math" panose="02040503050406030204" pitchFamily="18" charset="0"/>
                          </a:rPr>
                        </m:ctrlPr>
                      </m:naryPr>
                      <m:sub>
                        <m:r>
                          <m:rPr>
                            <m:brk m:alnAt="25"/>
                          </m:rPr>
                          <a:rPr lang="it-IT" sz="1600" i="1">
                            <a:latin typeface="Cambria Math" panose="02040503050406030204" pitchFamily="18" charset="0"/>
                            <a:ea typeface="Cambria Math" panose="02040503050406030204" pitchFamily="18" charset="0"/>
                          </a:rPr>
                          <m:t>h</m:t>
                        </m:r>
                        <m:r>
                          <a:rPr lang="it-IT" sz="1600" i="1">
                            <a:latin typeface="Cambria Math" panose="02040503050406030204" pitchFamily="18" charset="0"/>
                            <a:ea typeface="Cambria Math" panose="02040503050406030204" pitchFamily="18" charset="0"/>
                          </a:rPr>
                          <m:t>=0</m:t>
                        </m:r>
                      </m:sub>
                      <m:sup>
                        <m:r>
                          <a:rPr lang="it-IT" sz="1600" i="1">
                            <a:latin typeface="Cambria Math" panose="02040503050406030204" pitchFamily="18" charset="0"/>
                            <a:ea typeface="Cambria Math" panose="02040503050406030204" pitchFamily="18" charset="0"/>
                          </a:rPr>
                          <m:t>𝛾</m:t>
                        </m:r>
                      </m:sup>
                      <m:e>
                        <m:sSup>
                          <m:sSupPr>
                            <m:ctrlPr>
                              <a:rPr lang="it-IT" sz="1600" i="1">
                                <a:latin typeface="Cambria Math" panose="02040503050406030204" pitchFamily="18" charset="0"/>
                                <a:ea typeface="Cambria Math" panose="02040503050406030204" pitchFamily="18" charset="0"/>
                              </a:rPr>
                            </m:ctrlPr>
                          </m:sSupPr>
                          <m:e>
                            <m:r>
                              <a:rPr lang="it-IT" sz="1600" i="1">
                                <a:latin typeface="Cambria Math" panose="02040503050406030204" pitchFamily="18" charset="0"/>
                                <a:ea typeface="Cambria Math" panose="02040503050406030204" pitchFamily="18" charset="0"/>
                              </a:rPr>
                              <m:t>𝐺</m:t>
                            </m:r>
                          </m:e>
                          <m:sup>
                            <m:r>
                              <a:rPr lang="it-IT" sz="1600" i="1">
                                <a:latin typeface="Cambria Math" panose="02040503050406030204" pitchFamily="18" charset="0"/>
                                <a:ea typeface="Cambria Math" panose="02040503050406030204" pitchFamily="18" charset="0"/>
                              </a:rPr>
                              <m:t>h</m:t>
                            </m:r>
                          </m:sup>
                        </m:sSup>
                        <m:r>
                          <a:rPr lang="it-IT" sz="1600" i="1">
                            <a:latin typeface="Cambria Math" panose="02040503050406030204" pitchFamily="18" charset="0"/>
                            <a:ea typeface="Cambria Math" panose="02040503050406030204" pitchFamily="18" charset="0"/>
                          </a:rPr>
                          <m:t>𝑊</m:t>
                        </m:r>
                        <m:d>
                          <m:dPr>
                            <m:ctrlPr>
                              <a:rPr lang="it-IT" sz="1600" i="1">
                                <a:latin typeface="Cambria Math" panose="02040503050406030204" pitchFamily="18" charset="0"/>
                                <a:ea typeface="Cambria Math" panose="02040503050406030204" pitchFamily="18" charset="0"/>
                              </a:rPr>
                            </m:ctrlPr>
                          </m:dPr>
                          <m:e>
                            <m:r>
                              <a:rPr lang="it-IT" sz="1600" i="1">
                                <a:latin typeface="Cambria Math" panose="02040503050406030204" pitchFamily="18" charset="0"/>
                                <a:ea typeface="Cambria Math" panose="02040503050406030204" pitchFamily="18" charset="0"/>
                              </a:rPr>
                              <m:t>𝑔</m:t>
                            </m:r>
                            <m:r>
                              <a:rPr lang="it-IT" sz="1600" i="1">
                                <a:latin typeface="Cambria Math" panose="02040503050406030204" pitchFamily="18" charset="0"/>
                                <a:ea typeface="Cambria Math" panose="02040503050406030204" pitchFamily="18" charset="0"/>
                              </a:rPr>
                              <m:t>,</m:t>
                            </m:r>
                            <m:r>
                              <a:rPr lang="it-IT" sz="1600" i="1">
                                <a:latin typeface="Cambria Math" panose="02040503050406030204" pitchFamily="18" charset="0"/>
                                <a:ea typeface="Cambria Math" panose="02040503050406030204" pitchFamily="18" charset="0"/>
                              </a:rPr>
                              <m:t>𝜅</m:t>
                            </m:r>
                          </m:e>
                        </m:d>
                        <m:r>
                          <a:rPr lang="it-IT" sz="1600" b="0" i="1" smtClean="0">
                            <a:latin typeface="Cambria Math" panose="02040503050406030204" pitchFamily="18" charset="0"/>
                            <a:ea typeface="Cambria Math" panose="02040503050406030204" pitchFamily="18" charset="0"/>
                          </a:rPr>
                          <m:t>𝐿</m:t>
                        </m:r>
                      </m:e>
                    </m:nary>
                  </m:oMath>
                </a14:m>
                <a:r>
                  <a:rPr lang="en-GB" sz="1500" dirty="0">
                    <a:latin typeface="Raleway" pitchFamily="2" charset="77"/>
                  </a:rPr>
                  <a:t> </a:t>
                </a:r>
              </a:p>
              <a:p>
                <a:pPr marL="285750" indent="-285750">
                  <a:lnSpc>
                    <a:spcPct val="100000"/>
                  </a:lnSpc>
                  <a:spcAft>
                    <a:spcPts val="1600"/>
                  </a:spcAft>
                </a:pPr>
                <a14:m>
                  <m:oMath xmlns:m="http://schemas.openxmlformats.org/officeDocument/2006/math">
                    <m:sSup>
                      <m:sSupPr>
                        <m:ctrlPr>
                          <a:rPr lang="en-GB" sz="1500" i="1">
                            <a:latin typeface="Cambria Math" panose="02040503050406030204" pitchFamily="18" charset="0"/>
                            <a:ea typeface="Cambria Math" panose="02040503050406030204" pitchFamily="18" charset="0"/>
                          </a:rPr>
                        </m:ctrlPr>
                      </m:sSupPr>
                      <m:e>
                        <m:r>
                          <a:rPr lang="it-IT" sz="1500" i="1">
                            <a:latin typeface="Cambria Math" panose="02040503050406030204" pitchFamily="18" charset="0"/>
                            <a:ea typeface="Cambria Math" panose="02040503050406030204" pitchFamily="18" charset="0"/>
                          </a:rPr>
                          <m:t>1</m:t>
                        </m:r>
                      </m:e>
                      <m:sup>
                        <m:r>
                          <a:rPr lang="it-IT" sz="1500" i="1">
                            <a:latin typeface="Cambria Math" panose="02040503050406030204" pitchFamily="18" charset="0"/>
                            <a:ea typeface="Cambria Math" panose="02040503050406030204" pitchFamily="18" charset="0"/>
                          </a:rPr>
                          <m:t>𝑠𝑡</m:t>
                        </m:r>
                      </m:sup>
                    </m:sSup>
                  </m:oMath>
                </a14:m>
                <a:r>
                  <a:rPr lang="en-GB" sz="1500" dirty="0">
                    <a:latin typeface="Raleway" pitchFamily="2" charset="77"/>
                  </a:rPr>
                  <a:t> result:  </a:t>
                </a:r>
                <a14:m>
                  <m:oMath xmlns:m="http://schemas.openxmlformats.org/officeDocument/2006/math">
                    <m:r>
                      <a:rPr lang="en-GB" sz="1500" i="1">
                        <a:latin typeface="Cambria Math" panose="02040503050406030204" pitchFamily="18" charset="0"/>
                        <a:ea typeface="Cambria Math" panose="02040503050406030204" pitchFamily="18" charset="0"/>
                      </a:rPr>
                      <m:t>𝛾</m:t>
                    </m:r>
                    <m:r>
                      <a:rPr lang="en-GB" sz="1500" i="1">
                        <a:latin typeface="Cambria Math" panose="02040503050406030204" pitchFamily="18" charset="0"/>
                        <a:ea typeface="Cambria Math" panose="02040503050406030204" pitchFamily="18" charset="0"/>
                      </a:rPr>
                      <m:t>→∞</m:t>
                    </m:r>
                  </m:oMath>
                </a14:m>
                <a:r>
                  <a:rPr lang="en-GB" sz="1500" dirty="0">
                    <a:ea typeface="Cambria Math" panose="02040503050406030204" pitchFamily="18" charset="0"/>
                  </a:rPr>
                  <a:t> </a:t>
                </a:r>
                <a14:m>
                  <m:oMath xmlns:m="http://schemas.openxmlformats.org/officeDocument/2006/math">
                    <m:r>
                      <a:rPr lang="en-GB" sz="1500" i="1">
                        <a:latin typeface="Cambria Math" panose="02040503050406030204" pitchFamily="18" charset="0"/>
                        <a:ea typeface="Cambria Math" panose="02040503050406030204" pitchFamily="18" charset="0"/>
                      </a:rPr>
                      <m:t>⇒</m:t>
                    </m:r>
                  </m:oMath>
                </a14:m>
                <a:r>
                  <a:rPr lang="it-IT" sz="1500" dirty="0">
                    <a:ea typeface="Cambria Math" panose="02040503050406030204" pitchFamily="18" charset="0"/>
                  </a:rPr>
                  <a:t> </a:t>
                </a:r>
                <a14:m>
                  <m:oMath xmlns:m="http://schemas.openxmlformats.org/officeDocument/2006/math">
                    <m:nary>
                      <m:naryPr>
                        <m:chr m:val="∑"/>
                        <m:limLoc m:val="subSup"/>
                        <m:ctrlPr>
                          <a:rPr lang="it-IT" sz="1500" i="1">
                            <a:latin typeface="Cambria Math" panose="02040503050406030204" pitchFamily="18" charset="0"/>
                            <a:ea typeface="Cambria Math" panose="02040503050406030204" pitchFamily="18" charset="0"/>
                          </a:rPr>
                        </m:ctrlPr>
                      </m:naryPr>
                      <m:sub>
                        <m:r>
                          <m:rPr>
                            <m:brk m:alnAt="25"/>
                          </m:rPr>
                          <a:rPr lang="it-IT" sz="1500" i="1">
                            <a:latin typeface="Cambria Math" panose="02040503050406030204" pitchFamily="18" charset="0"/>
                            <a:ea typeface="Cambria Math" panose="02040503050406030204" pitchFamily="18" charset="0"/>
                          </a:rPr>
                          <m:t>h</m:t>
                        </m:r>
                        <m:r>
                          <a:rPr lang="it-IT" sz="1500" i="1">
                            <a:latin typeface="Cambria Math" panose="02040503050406030204" pitchFamily="18" charset="0"/>
                            <a:ea typeface="Cambria Math" panose="02040503050406030204" pitchFamily="18" charset="0"/>
                          </a:rPr>
                          <m:t>=0</m:t>
                        </m:r>
                      </m:sub>
                      <m:sup>
                        <m:r>
                          <a:rPr lang="en-GB" sz="1500" i="1">
                            <a:latin typeface="Cambria Math" panose="02040503050406030204" pitchFamily="18" charset="0"/>
                            <a:ea typeface="Cambria Math" panose="02040503050406030204" pitchFamily="18" charset="0"/>
                          </a:rPr>
                          <m:t>∞</m:t>
                        </m:r>
                      </m:sup>
                      <m:e>
                        <m:sSup>
                          <m:sSupPr>
                            <m:ctrlPr>
                              <a:rPr lang="it-IT" sz="1500" i="1">
                                <a:latin typeface="Cambria Math" panose="02040503050406030204" pitchFamily="18" charset="0"/>
                                <a:ea typeface="Cambria Math" panose="02040503050406030204" pitchFamily="18" charset="0"/>
                              </a:rPr>
                            </m:ctrlPr>
                          </m:sSupPr>
                          <m:e>
                            <m:r>
                              <a:rPr lang="it-IT" sz="1500" i="1">
                                <a:latin typeface="Cambria Math" panose="02040503050406030204" pitchFamily="18" charset="0"/>
                                <a:ea typeface="Cambria Math" panose="02040503050406030204" pitchFamily="18" charset="0"/>
                              </a:rPr>
                              <m:t>𝐺</m:t>
                            </m:r>
                          </m:e>
                          <m:sup>
                            <m:r>
                              <a:rPr lang="it-IT" sz="1500" i="1">
                                <a:latin typeface="Cambria Math" panose="02040503050406030204" pitchFamily="18" charset="0"/>
                                <a:ea typeface="Cambria Math" panose="02040503050406030204" pitchFamily="18" charset="0"/>
                              </a:rPr>
                              <m:t>h</m:t>
                            </m:r>
                          </m:sup>
                        </m:sSup>
                      </m:e>
                    </m:nary>
                    <m:r>
                      <a:rPr lang="it-IT" sz="1500" b="0" i="1" smtClean="0">
                        <a:latin typeface="Cambria Math" panose="02040503050406030204" pitchFamily="18" charset="0"/>
                        <a:ea typeface="Cambria Math" panose="02040503050406030204" pitchFamily="18" charset="0"/>
                      </a:rPr>
                      <m:t>=(</m:t>
                    </m:r>
                    <m:r>
                      <a:rPr lang="it-IT" sz="1500" b="0" i="1" smtClean="0">
                        <a:latin typeface="Cambria Math" panose="02040503050406030204" pitchFamily="18" charset="0"/>
                        <a:ea typeface="Cambria Math" panose="02040503050406030204" pitchFamily="18" charset="0"/>
                      </a:rPr>
                      <m:t>𝐼</m:t>
                    </m:r>
                    <m:r>
                      <a:rPr lang="it-IT" sz="1500" b="0" i="1" smtClean="0">
                        <a:latin typeface="Cambria Math" panose="02040503050406030204" pitchFamily="18" charset="0"/>
                        <a:ea typeface="Cambria Math" panose="02040503050406030204" pitchFamily="18" charset="0"/>
                      </a:rPr>
                      <m:t>−</m:t>
                    </m:r>
                    <m:r>
                      <a:rPr lang="it-IT" sz="1500" b="0" i="1" smtClean="0">
                        <a:latin typeface="Cambria Math" panose="02040503050406030204" pitchFamily="18" charset="0"/>
                        <a:ea typeface="Cambria Math" panose="02040503050406030204" pitchFamily="18" charset="0"/>
                      </a:rPr>
                      <m:t>𝐺</m:t>
                    </m:r>
                    <m:sSup>
                      <m:sSupPr>
                        <m:ctrlPr>
                          <a:rPr lang="it-IT" sz="1500" b="0" i="1" smtClean="0">
                            <a:latin typeface="Cambria Math" panose="02040503050406030204" pitchFamily="18" charset="0"/>
                            <a:ea typeface="Cambria Math" panose="02040503050406030204" pitchFamily="18" charset="0"/>
                          </a:rPr>
                        </m:ctrlPr>
                      </m:sSupPr>
                      <m:e>
                        <m:r>
                          <a:rPr lang="it-IT" sz="1500" b="0" i="1" smtClean="0">
                            <a:latin typeface="Cambria Math" panose="02040503050406030204" pitchFamily="18" charset="0"/>
                            <a:ea typeface="Cambria Math" panose="02040503050406030204" pitchFamily="18" charset="0"/>
                          </a:rPr>
                          <m:t>)</m:t>
                        </m:r>
                      </m:e>
                      <m:sup>
                        <m:r>
                          <a:rPr lang="it-IT" sz="1500" b="0" i="1" smtClean="0">
                            <a:latin typeface="Cambria Math" panose="02040503050406030204" pitchFamily="18" charset="0"/>
                            <a:ea typeface="Cambria Math" panose="02040503050406030204" pitchFamily="18" charset="0"/>
                          </a:rPr>
                          <m:t>−1</m:t>
                        </m:r>
                      </m:sup>
                    </m:sSup>
                  </m:oMath>
                </a14:m>
                <a:r>
                  <a:rPr lang="en-GB" sz="1500" dirty="0">
                    <a:latin typeface="Raleway" pitchFamily="2" charset="77"/>
                    <a:ea typeface="Cambria Math" panose="02040503050406030204" pitchFamily="18" charset="0"/>
                  </a:rPr>
                  <a:t> </a:t>
                </a:r>
                <a14:m>
                  <m:oMath xmlns:m="http://schemas.openxmlformats.org/officeDocument/2006/math">
                    <m:r>
                      <a:rPr lang="en-GB" i="1">
                        <a:latin typeface="Cambria Math" panose="02040503050406030204" pitchFamily="18" charset="0"/>
                        <a:ea typeface="Cambria Math" panose="02040503050406030204" pitchFamily="18" charset="0"/>
                      </a:rPr>
                      <m:t>⇒</m:t>
                    </m:r>
                    <m:d>
                      <m:dPr>
                        <m:begChr m:val="{"/>
                        <m:endChr m:val=""/>
                        <m:ctrlPr>
                          <a:rPr lang="en-GB" i="1" smtClean="0">
                            <a:latin typeface="Cambria Math" panose="02040503050406030204" pitchFamily="18" charset="0"/>
                            <a:ea typeface="Cambria Math" panose="02040503050406030204" pitchFamily="18" charset="0"/>
                          </a:rPr>
                        </m:ctrlPr>
                      </m:dPr>
                      <m:e>
                        <m:eqArr>
                          <m:eqArrPr>
                            <m:ctrlPr>
                              <a:rPr lang="en-GB" i="1" smtClean="0">
                                <a:latin typeface="Cambria Math" panose="02040503050406030204" pitchFamily="18" charset="0"/>
                                <a:ea typeface="Cambria Math" panose="02040503050406030204" pitchFamily="18" charset="0"/>
                              </a:rPr>
                            </m:ctrlPr>
                          </m:eqArrPr>
                          <m:e>
                            <m:r>
                              <a:rPr lang="it-IT" i="1">
                                <a:latin typeface="Cambria Math" panose="02040503050406030204" pitchFamily="18" charset="0"/>
                              </a:rPr>
                              <m:t>𝑉</m:t>
                            </m:r>
                            <m:d>
                              <m:dPr>
                                <m:ctrlPr>
                                  <a:rPr lang="it-IT" i="1">
                                    <a:latin typeface="Cambria Math" panose="02040503050406030204" pitchFamily="18" charset="0"/>
                                  </a:rPr>
                                </m:ctrlPr>
                              </m:dPr>
                              <m:e>
                                <m:r>
                                  <a:rPr lang="it-IT" i="1">
                                    <a:latin typeface="Cambria Math" panose="02040503050406030204" pitchFamily="18" charset="0"/>
                                  </a:rPr>
                                  <m:t>𝑡</m:t>
                                </m:r>
                                <m:r>
                                  <a:rPr lang="it-IT" i="1">
                                    <a:latin typeface="Cambria Math" panose="02040503050406030204" pitchFamily="18" charset="0"/>
                                  </a:rPr>
                                  <m:t>,∞</m:t>
                                </m:r>
                              </m:e>
                            </m:d>
                            <m:r>
                              <a:rPr lang="it-IT" b="0" i="1" smtClean="0">
                                <a:latin typeface="Cambria Math" panose="02040503050406030204" pitchFamily="18" charset="0"/>
                              </a:rPr>
                              <m:t>=</m:t>
                            </m:r>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𝜅</m:t>
                            </m:r>
                            <m:r>
                              <a:rPr lang="it-IT" i="1">
                                <a:latin typeface="Cambria Math" panose="02040503050406030204" pitchFamily="18" charset="0"/>
                                <a:ea typeface="Cambria Math" panose="02040503050406030204" pitchFamily="18" charset="0"/>
                              </a:rPr>
                              <m:t>𝑊</m:t>
                            </m:r>
                            <m:d>
                              <m:dPr>
                                <m:ctrlPr>
                                  <a:rPr lang="it-IT" i="1">
                                    <a:latin typeface="Cambria Math" panose="02040503050406030204" pitchFamily="18" charset="0"/>
                                    <a:ea typeface="Cambria Math" panose="02040503050406030204" pitchFamily="18" charset="0"/>
                                  </a:rPr>
                                </m:ctrlPr>
                              </m:dPr>
                              <m:e>
                                <m:r>
                                  <a:rPr lang="it-IT" i="1">
                                    <a:latin typeface="Cambria Math" panose="02040503050406030204" pitchFamily="18" charset="0"/>
                                    <a:ea typeface="Cambria Math" panose="02040503050406030204" pitchFamily="18" charset="0"/>
                                  </a:rPr>
                                  <m:t>𝑔</m:t>
                                </m:r>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𝜅</m:t>
                                </m:r>
                              </m:e>
                            </m:d>
                            <m:r>
                              <a:rPr lang="it-IT" b="0" i="1" smtClean="0">
                                <a:latin typeface="Cambria Math" panose="02040503050406030204" pitchFamily="18" charset="0"/>
                                <a:ea typeface="Cambria Math" panose="02040503050406030204" pitchFamily="18" charset="0"/>
                              </a:rPr>
                              <m:t>𝐿</m:t>
                            </m:r>
                            <m:r>
                              <a:rPr lang="it-IT" i="1">
                                <a:latin typeface="Cambria Math" panose="02040503050406030204" pitchFamily="18" charset="0"/>
                                <a:ea typeface="Cambria Math" panose="02040503050406030204" pitchFamily="18" charset="0"/>
                              </a:rPr>
                              <m:t>𝑥</m:t>
                            </m:r>
                            <m:d>
                              <m:dPr>
                                <m:ctrlPr>
                                  <a:rPr lang="it-IT" i="1">
                                    <a:latin typeface="Cambria Math" panose="02040503050406030204" pitchFamily="18" charset="0"/>
                                    <a:ea typeface="Cambria Math" panose="02040503050406030204" pitchFamily="18" charset="0"/>
                                  </a:rPr>
                                </m:ctrlPr>
                              </m:dPr>
                              <m:e>
                                <m:r>
                                  <a:rPr lang="it-IT" i="1">
                                    <a:latin typeface="Cambria Math" panose="02040503050406030204" pitchFamily="18" charset="0"/>
                                    <a:ea typeface="Cambria Math" panose="02040503050406030204" pitchFamily="18" charset="0"/>
                                  </a:rPr>
                                  <m:t>𝑡</m:t>
                                </m:r>
                              </m:e>
                            </m:d>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𝑢</m:t>
                            </m:r>
                            <m:d>
                              <m:dPr>
                                <m:ctrlPr>
                                  <a:rPr lang="it-IT" i="1">
                                    <a:latin typeface="Cambria Math" panose="02040503050406030204" pitchFamily="18" charset="0"/>
                                    <a:ea typeface="Cambria Math" panose="02040503050406030204" pitchFamily="18" charset="0"/>
                                  </a:rPr>
                                </m:ctrlPr>
                              </m:dPr>
                              <m:e>
                                <m:r>
                                  <a:rPr lang="it-IT" i="1">
                                    <a:latin typeface="Cambria Math" panose="02040503050406030204" pitchFamily="18" charset="0"/>
                                    <a:ea typeface="Cambria Math" panose="02040503050406030204" pitchFamily="18" charset="0"/>
                                  </a:rPr>
                                  <m:t>𝑡</m:t>
                                </m:r>
                              </m:e>
                            </m:d>
                            <m:r>
                              <a:rPr lang="it-IT" i="1">
                                <a:latin typeface="Cambria Math" panose="02040503050406030204" pitchFamily="18" charset="0"/>
                                <a:ea typeface="Cambria Math" panose="02040503050406030204" pitchFamily="18" charset="0"/>
                              </a:rPr>
                              <m:t>;</m:t>
                            </m:r>
                          </m:e>
                          <m:e>
                            <m:r>
                              <m:rPr>
                                <m:sty m:val="p"/>
                              </m:rPr>
                              <a:rPr lang="el-GR" i="1">
                                <a:latin typeface="Cambria Math" panose="02040503050406030204" pitchFamily="18" charset="0"/>
                                <a:ea typeface="Cambria Math" panose="02040503050406030204" pitchFamily="18" charset="0"/>
                              </a:rPr>
                              <m:t>Ξ</m:t>
                            </m:r>
                            <m:d>
                              <m:dPr>
                                <m:ctrlPr>
                                  <a:rPr lang="it-IT" i="1">
                                    <a:latin typeface="Cambria Math" panose="02040503050406030204" pitchFamily="18" charset="0"/>
                                    <a:ea typeface="Cambria Math" panose="02040503050406030204" pitchFamily="18" charset="0"/>
                                  </a:rPr>
                                </m:ctrlPr>
                              </m:dPr>
                              <m:e>
                                <m:r>
                                  <a:rPr lang="it-IT" i="1">
                                    <a:latin typeface="Cambria Math" panose="02040503050406030204" pitchFamily="18" charset="0"/>
                                    <a:ea typeface="Cambria Math" panose="02040503050406030204" pitchFamily="18" charset="0"/>
                                  </a:rPr>
                                  <m:t>𝜅</m:t>
                                </m:r>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𝑔</m:t>
                                </m:r>
                                <m:r>
                                  <a:rPr lang="it-IT" i="1">
                                    <a:latin typeface="Cambria Math" panose="02040503050406030204" pitchFamily="18" charset="0"/>
                                    <a:ea typeface="Cambria Math" panose="02040503050406030204" pitchFamily="18" charset="0"/>
                                  </a:rPr>
                                  <m:t>,∞</m:t>
                                </m:r>
                              </m:e>
                            </m:d>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rPr>
                              <m:t>𝐼</m:t>
                            </m:r>
                            <m:r>
                              <a:rPr lang="it-IT" i="1">
                                <a:latin typeface="Cambria Math" panose="02040503050406030204" pitchFamily="18" charset="0"/>
                              </a:rPr>
                              <m:t>−</m:t>
                            </m:r>
                            <m:r>
                              <a:rPr lang="it-IT" i="1">
                                <a:latin typeface="Cambria Math" panose="02040503050406030204" pitchFamily="18" charset="0"/>
                                <a:ea typeface="Cambria Math" panose="02040503050406030204" pitchFamily="18" charset="0"/>
                              </a:rPr>
                              <m:t>𝜅</m:t>
                            </m:r>
                            <m:r>
                              <a:rPr lang="it-IT" i="1">
                                <a:latin typeface="Cambria Math" panose="02040503050406030204" pitchFamily="18" charset="0"/>
                                <a:ea typeface="Cambria Math" panose="02040503050406030204" pitchFamily="18" charset="0"/>
                              </a:rPr>
                              <m:t>𝑊</m:t>
                            </m:r>
                            <m:d>
                              <m:dPr>
                                <m:ctrlPr>
                                  <a:rPr lang="it-IT" i="1">
                                    <a:latin typeface="Cambria Math" panose="02040503050406030204" pitchFamily="18" charset="0"/>
                                    <a:ea typeface="Cambria Math" panose="02040503050406030204" pitchFamily="18" charset="0"/>
                                  </a:rPr>
                                </m:ctrlPr>
                              </m:dPr>
                              <m:e>
                                <m:r>
                                  <a:rPr lang="it-IT" i="1">
                                    <a:latin typeface="Cambria Math" panose="02040503050406030204" pitchFamily="18" charset="0"/>
                                    <a:ea typeface="Cambria Math" panose="02040503050406030204" pitchFamily="18" charset="0"/>
                                  </a:rPr>
                                  <m:t>𝑔</m:t>
                                </m:r>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𝜅</m:t>
                                </m:r>
                              </m:e>
                            </m:d>
                            <m:r>
                              <a:rPr lang="it-IT" i="1">
                                <a:latin typeface="Cambria Math" panose="02040503050406030204" pitchFamily="18" charset="0"/>
                                <a:ea typeface="Cambria Math" panose="02040503050406030204" pitchFamily="18" charset="0"/>
                              </a:rPr>
                              <m:t>𝐿</m:t>
                            </m:r>
                            <m:r>
                              <m:rPr>
                                <m:nor/>
                              </m:rPr>
                              <a:rPr lang="it-IT" dirty="0">
                                <a:latin typeface="Raleway" pitchFamily="2" charset="77"/>
                                <a:ea typeface="Cambria Math" panose="02040503050406030204" pitchFamily="18" charset="0"/>
                              </a:rPr>
                              <m:t> </m:t>
                            </m:r>
                            <m:r>
                              <a:rPr lang="it-IT" b="0" i="1" dirty="0" smtClean="0">
                                <a:latin typeface="Cambria Math" panose="02040503050406030204" pitchFamily="18" charset="0"/>
                                <a:ea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Θ</m:t>
                            </m:r>
                            <m:d>
                              <m:dPr>
                                <m:ctrlPr>
                                  <a:rPr lang="it-IT" i="1">
                                    <a:latin typeface="Cambria Math" panose="02040503050406030204" pitchFamily="18" charset="0"/>
                                    <a:ea typeface="Cambria Math" panose="02040503050406030204" pitchFamily="18" charset="0"/>
                                  </a:rPr>
                                </m:ctrlPr>
                              </m:dPr>
                              <m:e>
                                <m:r>
                                  <a:rPr lang="it-IT" i="1">
                                    <a:latin typeface="Cambria Math" panose="02040503050406030204" pitchFamily="18" charset="0"/>
                                    <a:ea typeface="Cambria Math" panose="02040503050406030204" pitchFamily="18" charset="0"/>
                                  </a:rPr>
                                  <m:t>𝑔</m:t>
                                </m:r>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𝜅</m:t>
                                </m:r>
                              </m:e>
                            </m:d>
                          </m:e>
                        </m:eqArr>
                      </m:e>
                    </m:d>
                  </m:oMath>
                </a14:m>
                <a:endParaRPr lang="en-GB" dirty="0">
                  <a:latin typeface="Raleway" pitchFamily="2" charset="77"/>
                </a:endParaRPr>
              </a:p>
              <a:p>
                <a:pPr marL="285750" indent="-285750">
                  <a:lnSpc>
                    <a:spcPct val="100000"/>
                  </a:lnSpc>
                  <a:spcAft>
                    <a:spcPts val="1600"/>
                  </a:spcAft>
                </a:pPr>
                <a14:m>
                  <m:oMath xmlns:m="http://schemas.openxmlformats.org/officeDocument/2006/math">
                    <m:sSup>
                      <m:sSupPr>
                        <m:ctrlPr>
                          <a:rPr lang="en-GB" sz="1400" i="1">
                            <a:latin typeface="Cambria Math" panose="02040503050406030204" pitchFamily="18" charset="0"/>
                            <a:ea typeface="Cambria Math" panose="02040503050406030204" pitchFamily="18" charset="0"/>
                          </a:rPr>
                        </m:ctrlPr>
                      </m:sSupPr>
                      <m:e>
                        <m:r>
                          <a:rPr lang="it-IT" sz="1400" b="0" i="1" smtClean="0">
                            <a:latin typeface="Cambria Math" panose="02040503050406030204" pitchFamily="18" charset="0"/>
                            <a:ea typeface="Cambria Math" panose="02040503050406030204" pitchFamily="18" charset="0"/>
                          </a:rPr>
                          <m:t>2</m:t>
                        </m:r>
                      </m:e>
                      <m:sup>
                        <m:r>
                          <a:rPr lang="it-IT" sz="1400" b="0" i="1" smtClean="0">
                            <a:latin typeface="Cambria Math" panose="02040503050406030204" pitchFamily="18" charset="0"/>
                            <a:ea typeface="Cambria Math" panose="02040503050406030204" pitchFamily="18" charset="0"/>
                          </a:rPr>
                          <m:t>𝑛𝑑</m:t>
                        </m:r>
                      </m:sup>
                    </m:sSup>
                  </m:oMath>
                </a14:m>
                <a:r>
                  <a:rPr lang="en-GB" sz="1400" dirty="0">
                    <a:latin typeface="Raleway" pitchFamily="2" charset="77"/>
                  </a:rPr>
                  <a:t> result:  </a:t>
                </a:r>
                <a14:m>
                  <m:oMath xmlns:m="http://schemas.openxmlformats.org/officeDocument/2006/math">
                    <m:r>
                      <a:rPr lang="en-GB" sz="1400" i="1">
                        <a:latin typeface="Cambria Math" panose="02040503050406030204" pitchFamily="18" charset="0"/>
                        <a:ea typeface="Cambria Math" panose="02040503050406030204" pitchFamily="18" charset="0"/>
                      </a:rPr>
                      <m:t>𝛾</m:t>
                    </m:r>
                    <m:r>
                      <a:rPr lang="en-GB" sz="1400" i="1">
                        <a:latin typeface="Cambria Math" panose="02040503050406030204" pitchFamily="18" charset="0"/>
                        <a:ea typeface="Cambria Math" panose="02040503050406030204" pitchFamily="18" charset="0"/>
                      </a:rPr>
                      <m:t>→0</m:t>
                    </m:r>
                  </m:oMath>
                </a14:m>
                <a:r>
                  <a:rPr lang="en-GB" sz="1400" dirty="0">
                    <a:ea typeface="Cambria Math" panose="02040503050406030204" pitchFamily="18" charset="0"/>
                  </a:rPr>
                  <a:t> </a:t>
                </a:r>
                <a14:m>
                  <m:oMath xmlns:m="http://schemas.openxmlformats.org/officeDocument/2006/math">
                    <m:r>
                      <a:rPr lang="en-GB" sz="1400" i="1">
                        <a:latin typeface="Cambria Math" panose="02040503050406030204" pitchFamily="18" charset="0"/>
                        <a:ea typeface="Cambria Math" panose="02040503050406030204" pitchFamily="18" charset="0"/>
                      </a:rPr>
                      <m:t>⇒</m:t>
                    </m:r>
                  </m:oMath>
                </a14:m>
                <a:r>
                  <a:rPr lang="it-IT" sz="1400" dirty="0">
                    <a:ea typeface="Cambria Math" panose="02040503050406030204" pitchFamily="18" charset="0"/>
                  </a:rPr>
                  <a:t> </a:t>
                </a:r>
                <a14:m>
                  <m:oMath xmlns:m="http://schemas.openxmlformats.org/officeDocument/2006/math">
                    <m:nary>
                      <m:naryPr>
                        <m:chr m:val="∑"/>
                        <m:limLoc m:val="subSup"/>
                        <m:ctrlPr>
                          <a:rPr lang="it-IT" sz="1400" i="1">
                            <a:latin typeface="Cambria Math" panose="02040503050406030204" pitchFamily="18" charset="0"/>
                            <a:ea typeface="Cambria Math" panose="02040503050406030204" pitchFamily="18" charset="0"/>
                          </a:rPr>
                        </m:ctrlPr>
                      </m:naryPr>
                      <m:sub>
                        <m:r>
                          <m:rPr>
                            <m:brk m:alnAt="25"/>
                          </m:rPr>
                          <a:rPr lang="it-IT" sz="1400" i="1">
                            <a:latin typeface="Cambria Math" panose="02040503050406030204" pitchFamily="18" charset="0"/>
                            <a:ea typeface="Cambria Math" panose="02040503050406030204" pitchFamily="18" charset="0"/>
                          </a:rPr>
                          <m:t>h</m:t>
                        </m:r>
                        <m:r>
                          <a:rPr lang="it-IT" sz="1400" i="1">
                            <a:latin typeface="Cambria Math" panose="02040503050406030204" pitchFamily="18" charset="0"/>
                            <a:ea typeface="Cambria Math" panose="02040503050406030204" pitchFamily="18" charset="0"/>
                          </a:rPr>
                          <m:t>=0</m:t>
                        </m:r>
                      </m:sub>
                      <m:sup>
                        <m:r>
                          <a:rPr lang="it-IT" sz="1400" b="0" i="1" smtClean="0">
                            <a:latin typeface="Cambria Math" panose="02040503050406030204" pitchFamily="18" charset="0"/>
                            <a:ea typeface="Cambria Math" panose="02040503050406030204" pitchFamily="18" charset="0"/>
                          </a:rPr>
                          <m:t>0</m:t>
                        </m:r>
                      </m:sup>
                      <m:e>
                        <m:sSup>
                          <m:sSupPr>
                            <m:ctrlPr>
                              <a:rPr lang="it-IT" sz="1400" i="1">
                                <a:latin typeface="Cambria Math" panose="02040503050406030204" pitchFamily="18" charset="0"/>
                                <a:ea typeface="Cambria Math" panose="02040503050406030204" pitchFamily="18" charset="0"/>
                              </a:rPr>
                            </m:ctrlPr>
                          </m:sSupPr>
                          <m:e>
                            <m:r>
                              <a:rPr lang="it-IT" sz="1400" i="1">
                                <a:latin typeface="Cambria Math" panose="02040503050406030204" pitchFamily="18" charset="0"/>
                                <a:ea typeface="Cambria Math" panose="02040503050406030204" pitchFamily="18" charset="0"/>
                              </a:rPr>
                              <m:t>𝐺</m:t>
                            </m:r>
                          </m:e>
                          <m:sup>
                            <m:r>
                              <a:rPr lang="it-IT" sz="1400" i="1">
                                <a:latin typeface="Cambria Math" panose="02040503050406030204" pitchFamily="18" charset="0"/>
                                <a:ea typeface="Cambria Math" panose="02040503050406030204" pitchFamily="18" charset="0"/>
                              </a:rPr>
                              <m:t>h</m:t>
                            </m:r>
                          </m:sup>
                        </m:sSup>
                      </m:e>
                    </m:nary>
                    <m:r>
                      <a:rPr lang="it-IT" sz="1400" b="0" i="1" smtClean="0">
                        <a:latin typeface="Cambria Math" panose="02040503050406030204" pitchFamily="18" charset="0"/>
                        <a:ea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𝐼</m:t>
                    </m:r>
                  </m:oMath>
                </a14:m>
                <a:r>
                  <a:rPr lang="en-GB" sz="1400" dirty="0">
                    <a:latin typeface="Raleway" pitchFamily="2" charset="77"/>
                    <a:ea typeface="Cambria Math" panose="02040503050406030204" pitchFamily="18" charset="0"/>
                  </a:rPr>
                  <a:t> </a:t>
                </a:r>
                <a14:m>
                  <m:oMath xmlns:m="http://schemas.openxmlformats.org/officeDocument/2006/math">
                    <m:r>
                      <a:rPr lang="en-GB" sz="1400" i="1">
                        <a:latin typeface="Cambria Math" panose="02040503050406030204" pitchFamily="18" charset="0"/>
                        <a:ea typeface="Cambria Math" panose="02040503050406030204" pitchFamily="18" charset="0"/>
                      </a:rPr>
                      <m:t>⇒</m:t>
                    </m:r>
                  </m:oMath>
                </a14:m>
                <a:r>
                  <a:rPr lang="en-GB" sz="1400" dirty="0">
                    <a:latin typeface="Raleway" pitchFamily="2" charset="77"/>
                  </a:rPr>
                  <a:t> </a:t>
                </a:r>
                <a14:m>
                  <m:oMath xmlns:m="http://schemas.openxmlformats.org/officeDocument/2006/math">
                    <m:r>
                      <a:rPr lang="it-IT" sz="1400" i="1">
                        <a:latin typeface="Cambria Math" panose="02040503050406030204" pitchFamily="18" charset="0"/>
                      </a:rPr>
                      <m:t>𝑉</m:t>
                    </m:r>
                    <m:d>
                      <m:dPr>
                        <m:ctrlPr>
                          <a:rPr lang="it-IT" sz="1400" i="1">
                            <a:latin typeface="Cambria Math" panose="02040503050406030204" pitchFamily="18" charset="0"/>
                          </a:rPr>
                        </m:ctrlPr>
                      </m:dPr>
                      <m:e>
                        <m:r>
                          <a:rPr lang="it-IT" sz="1400" i="1">
                            <a:latin typeface="Cambria Math" panose="02040503050406030204" pitchFamily="18" charset="0"/>
                          </a:rPr>
                          <m:t>𝑡</m:t>
                        </m:r>
                        <m:r>
                          <a:rPr lang="it-IT" sz="1400" i="1">
                            <a:latin typeface="Cambria Math" panose="02040503050406030204" pitchFamily="18" charset="0"/>
                          </a:rPr>
                          <m:t>,0</m:t>
                        </m:r>
                      </m:e>
                    </m:d>
                    <m:r>
                      <a:rPr lang="en-GB" sz="1400" i="1">
                        <a:latin typeface="Cambria Math" panose="02040503050406030204" pitchFamily="18" charset="0"/>
                        <a:ea typeface="Cambria Math" panose="02040503050406030204" pitchFamily="18" charset="0"/>
                      </a:rPr>
                      <m:t>→</m:t>
                    </m:r>
                    <m:r>
                      <a:rPr lang="it-IT" sz="1400" b="0" i="1" smtClean="0">
                        <a:latin typeface="Cambria Math" panose="02040503050406030204" pitchFamily="18" charset="0"/>
                      </a:rPr>
                      <m:t>𝑢</m:t>
                    </m:r>
                    <m:r>
                      <a:rPr lang="it-IT" sz="1400" b="0" i="1" smtClean="0">
                        <a:latin typeface="Cambria Math" panose="02040503050406030204" pitchFamily="18" charset="0"/>
                      </a:rPr>
                      <m:t>(</m:t>
                    </m:r>
                    <m:r>
                      <a:rPr lang="it-IT" sz="1400" b="0" i="1" smtClean="0">
                        <a:latin typeface="Cambria Math" panose="02040503050406030204" pitchFamily="18" charset="0"/>
                      </a:rPr>
                      <m:t>𝑡</m:t>
                    </m:r>
                    <m:r>
                      <a:rPr lang="it-IT" sz="1400" b="0" i="1" smtClean="0">
                        <a:latin typeface="Cambria Math" panose="02040503050406030204" pitchFamily="18" charset="0"/>
                      </a:rPr>
                      <m:t>)</m:t>
                    </m:r>
                  </m:oMath>
                </a14:m>
                <a:endParaRPr lang="en-GB" sz="1400" dirty="0">
                  <a:latin typeface="Raleway" pitchFamily="2" charset="77"/>
                </a:endParaRPr>
              </a:p>
              <a:p>
                <a:pPr marL="285750" indent="-285750">
                  <a:lnSpc>
                    <a:spcPct val="100000"/>
                  </a:lnSpc>
                  <a:spcAft>
                    <a:spcPts val="1600"/>
                  </a:spcAft>
                </a:pPr>
                <a:r>
                  <a:rPr lang="en-GB" sz="1400" dirty="0">
                    <a:latin typeface="Raleway" pitchFamily="2" charset="77"/>
                  </a:rPr>
                  <a:t>By induction:  </a:t>
                </a:r>
                <a14:m>
                  <m:oMath xmlns:m="http://schemas.openxmlformats.org/officeDocument/2006/math">
                    <m:r>
                      <m:rPr>
                        <m:sty m:val="p"/>
                      </m:rPr>
                      <a:rPr lang="el-GR" sz="1400" i="1" smtClean="0">
                        <a:latin typeface="Cambria Math" panose="02040503050406030204" pitchFamily="18" charset="0"/>
                        <a:ea typeface="Cambria Math" panose="02040503050406030204" pitchFamily="18" charset="0"/>
                      </a:rPr>
                      <m:t>Ξ</m:t>
                    </m:r>
                    <m:d>
                      <m:dPr>
                        <m:ctrlPr>
                          <a:rPr lang="it-IT" sz="1400" i="1">
                            <a:latin typeface="Cambria Math" panose="02040503050406030204" pitchFamily="18" charset="0"/>
                            <a:ea typeface="Cambria Math" panose="02040503050406030204" pitchFamily="18" charset="0"/>
                          </a:rPr>
                        </m:ctrlPr>
                      </m:dPr>
                      <m:e>
                        <m:r>
                          <a:rPr lang="it-IT" sz="1400" i="1">
                            <a:latin typeface="Cambria Math" panose="02040503050406030204" pitchFamily="18" charset="0"/>
                            <a:ea typeface="Cambria Math" panose="02040503050406030204" pitchFamily="18" charset="0"/>
                          </a:rPr>
                          <m:t>𝜅</m:t>
                        </m:r>
                        <m:r>
                          <a:rPr lang="it-IT" sz="1400" i="1">
                            <a:latin typeface="Cambria Math" panose="02040503050406030204" pitchFamily="18" charset="0"/>
                            <a:ea typeface="Cambria Math" panose="02040503050406030204" pitchFamily="18" charset="0"/>
                          </a:rPr>
                          <m:t>,</m:t>
                        </m:r>
                        <m:r>
                          <a:rPr lang="it-IT" sz="1400" i="1">
                            <a:latin typeface="Cambria Math" panose="02040503050406030204" pitchFamily="18" charset="0"/>
                            <a:ea typeface="Cambria Math" panose="02040503050406030204" pitchFamily="18" charset="0"/>
                          </a:rPr>
                          <m:t>𝑔</m:t>
                        </m:r>
                        <m:r>
                          <a:rPr lang="it-IT" sz="1400" i="1">
                            <a:latin typeface="Cambria Math" panose="02040503050406030204" pitchFamily="18" charset="0"/>
                            <a:ea typeface="Cambria Math" panose="02040503050406030204" pitchFamily="18" charset="0"/>
                          </a:rPr>
                          <m:t>,</m:t>
                        </m:r>
                        <m:r>
                          <a:rPr lang="it-IT" sz="1400" i="1">
                            <a:latin typeface="Cambria Math" panose="02040503050406030204" pitchFamily="18" charset="0"/>
                            <a:ea typeface="Cambria Math" panose="02040503050406030204" pitchFamily="18" charset="0"/>
                          </a:rPr>
                          <m:t>𝛾</m:t>
                        </m:r>
                      </m:e>
                    </m:d>
                    <m:r>
                      <a:rPr lang="it-IT" sz="1400" b="0" i="1" smtClean="0">
                        <a:latin typeface="Cambria Math" panose="02040503050406030204" pitchFamily="18" charset="0"/>
                        <a:ea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𝐼</m:t>
                    </m:r>
                    <m:r>
                      <a:rPr lang="it-IT" sz="1400" b="0" i="1" smtClean="0">
                        <a:latin typeface="Cambria Math" panose="02040503050406030204" pitchFamily="18" charset="0"/>
                        <a:ea typeface="Cambria Math" panose="02040503050406030204" pitchFamily="18" charset="0"/>
                      </a:rPr>
                      <m:t>−</m:t>
                    </m:r>
                    <m:f>
                      <m:fPr>
                        <m:ctrlPr>
                          <a:rPr lang="it-IT" sz="1400" b="0" i="1" smtClean="0">
                            <a:latin typeface="Cambria Math" panose="02040503050406030204" pitchFamily="18" charset="0"/>
                            <a:ea typeface="Cambria Math" panose="02040503050406030204" pitchFamily="18" charset="0"/>
                          </a:rPr>
                        </m:ctrlPr>
                      </m:fPr>
                      <m:num>
                        <m:r>
                          <a:rPr lang="it-IT" sz="1400" b="0" i="1" smtClean="0">
                            <a:latin typeface="Cambria Math" panose="02040503050406030204" pitchFamily="18" charset="0"/>
                            <a:ea typeface="Cambria Math" panose="02040503050406030204" pitchFamily="18" charset="0"/>
                          </a:rPr>
                          <m:t>1</m:t>
                        </m:r>
                      </m:num>
                      <m:den>
                        <m:r>
                          <a:rPr lang="it-IT" sz="1400" b="0" i="1" smtClean="0">
                            <a:latin typeface="Cambria Math" panose="02040503050406030204" pitchFamily="18" charset="0"/>
                            <a:ea typeface="Cambria Math" panose="02040503050406030204" pitchFamily="18" charset="0"/>
                          </a:rPr>
                          <m:t>𝑔</m:t>
                        </m:r>
                      </m:den>
                    </m:f>
                    <m:d>
                      <m:dPr>
                        <m:ctrlPr>
                          <a:rPr lang="it-IT" sz="1400" b="0" i="1" smtClean="0">
                            <a:latin typeface="Cambria Math" panose="02040503050406030204" pitchFamily="18" charset="0"/>
                            <a:ea typeface="Cambria Math" panose="02040503050406030204" pitchFamily="18" charset="0"/>
                          </a:rPr>
                        </m:ctrlPr>
                      </m:dPr>
                      <m:e>
                        <m:r>
                          <a:rPr lang="it-IT" sz="1400" b="0" i="1" smtClean="0">
                            <a:latin typeface="Cambria Math" panose="02040503050406030204" pitchFamily="18" charset="0"/>
                            <a:ea typeface="Cambria Math" panose="02040503050406030204" pitchFamily="18" charset="0"/>
                          </a:rPr>
                          <m:t>𝐼</m:t>
                        </m:r>
                        <m:r>
                          <a:rPr lang="it-IT" sz="1400" b="0" i="1" smtClean="0">
                            <a:latin typeface="Cambria Math" panose="02040503050406030204" pitchFamily="18" charset="0"/>
                            <a:ea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𝑊</m:t>
                        </m:r>
                        <m:d>
                          <m:dPr>
                            <m:ctrlPr>
                              <a:rPr lang="it-IT" sz="1400" b="0" i="1" smtClean="0">
                                <a:latin typeface="Cambria Math" panose="02040503050406030204" pitchFamily="18" charset="0"/>
                                <a:ea typeface="Cambria Math" panose="02040503050406030204" pitchFamily="18" charset="0"/>
                              </a:rPr>
                            </m:ctrlPr>
                          </m:dPr>
                          <m:e>
                            <m:r>
                              <a:rPr lang="it-IT" sz="1400" b="0" i="1" smtClean="0">
                                <a:latin typeface="Cambria Math" panose="02040503050406030204" pitchFamily="18" charset="0"/>
                                <a:ea typeface="Cambria Math" panose="02040503050406030204" pitchFamily="18" charset="0"/>
                              </a:rPr>
                              <m:t>𝑔</m:t>
                            </m:r>
                            <m:r>
                              <a:rPr lang="it-IT" sz="1400" b="0" i="1" smtClean="0">
                                <a:latin typeface="Cambria Math" panose="02040503050406030204" pitchFamily="18" charset="0"/>
                                <a:ea typeface="Cambria Math" panose="02040503050406030204" pitchFamily="18" charset="0"/>
                              </a:rPr>
                              <m:t>,</m:t>
                            </m:r>
                            <m:r>
                              <a:rPr lang="it-IT" sz="1400" i="1">
                                <a:latin typeface="Cambria Math" panose="02040503050406030204" pitchFamily="18" charset="0"/>
                                <a:ea typeface="Cambria Math" panose="02040503050406030204" pitchFamily="18" charset="0"/>
                              </a:rPr>
                              <m:t>𝜅</m:t>
                            </m:r>
                          </m:e>
                        </m:d>
                      </m:e>
                    </m:d>
                    <m:r>
                      <a:rPr lang="it-IT" sz="1400" b="0" i="1" smtClean="0">
                        <a:latin typeface="Cambria Math" panose="02040503050406030204" pitchFamily="18" charset="0"/>
                        <a:ea typeface="Cambria Math" panose="02040503050406030204" pitchFamily="18" charset="0"/>
                      </a:rPr>
                      <m:t>+</m:t>
                    </m:r>
                    <m:f>
                      <m:fPr>
                        <m:ctrlPr>
                          <a:rPr lang="it-IT" sz="1400" i="1">
                            <a:latin typeface="Cambria Math" panose="02040503050406030204" pitchFamily="18" charset="0"/>
                            <a:ea typeface="Cambria Math" panose="02040503050406030204" pitchFamily="18" charset="0"/>
                          </a:rPr>
                        </m:ctrlPr>
                      </m:fPr>
                      <m:num>
                        <m:r>
                          <a:rPr lang="it-IT" sz="1400" i="1">
                            <a:latin typeface="Cambria Math" panose="02040503050406030204" pitchFamily="18" charset="0"/>
                            <a:ea typeface="Cambria Math" panose="02040503050406030204" pitchFamily="18" charset="0"/>
                          </a:rPr>
                          <m:t>1</m:t>
                        </m:r>
                      </m:num>
                      <m:den>
                        <m:r>
                          <a:rPr lang="it-IT" sz="1400" i="1">
                            <a:latin typeface="Cambria Math" panose="02040503050406030204" pitchFamily="18" charset="0"/>
                            <a:ea typeface="Cambria Math" panose="02040503050406030204" pitchFamily="18" charset="0"/>
                          </a:rPr>
                          <m:t>𝑔</m:t>
                        </m:r>
                      </m:den>
                    </m:f>
                    <m:sSup>
                      <m:sSupPr>
                        <m:ctrlPr>
                          <a:rPr lang="it-IT" sz="1400" i="1" smtClean="0">
                            <a:latin typeface="Cambria Math" panose="02040503050406030204" pitchFamily="18" charset="0"/>
                            <a:ea typeface="Cambria Math" panose="02040503050406030204" pitchFamily="18" charset="0"/>
                          </a:rPr>
                        </m:ctrlPr>
                      </m:sSupPr>
                      <m:e>
                        <m:r>
                          <a:rPr lang="it-IT" sz="1400" b="0" i="1" smtClean="0">
                            <a:latin typeface="Cambria Math" panose="02040503050406030204" pitchFamily="18" charset="0"/>
                            <a:ea typeface="Cambria Math" panose="02040503050406030204" pitchFamily="18" charset="0"/>
                          </a:rPr>
                          <m:t>𝐺</m:t>
                        </m:r>
                      </m:e>
                      <m:sup>
                        <m:r>
                          <a:rPr lang="it-IT" sz="1400" i="1" smtClean="0">
                            <a:latin typeface="Cambria Math" panose="02040503050406030204" pitchFamily="18" charset="0"/>
                            <a:ea typeface="Cambria Math" panose="02040503050406030204" pitchFamily="18" charset="0"/>
                          </a:rPr>
                          <m:t>𝛾</m:t>
                        </m:r>
                        <m:r>
                          <a:rPr lang="it-IT" sz="1400" b="0" i="1" smtClean="0">
                            <a:latin typeface="Cambria Math" panose="02040503050406030204" pitchFamily="18" charset="0"/>
                            <a:ea typeface="Cambria Math" panose="02040503050406030204" pitchFamily="18" charset="0"/>
                          </a:rPr>
                          <m:t>+1</m:t>
                        </m:r>
                      </m:sup>
                    </m:sSup>
                    <m:r>
                      <a:rPr lang="it-IT" sz="1400" b="0" i="1" smtClean="0">
                        <a:latin typeface="Cambria Math" panose="02040503050406030204" pitchFamily="18" charset="0"/>
                        <a:ea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𝐼</m:t>
                    </m:r>
                    <m:r>
                      <a:rPr lang="it-IT" sz="1400" b="0" i="1" smtClean="0">
                        <a:latin typeface="Cambria Math" panose="02040503050406030204" pitchFamily="18" charset="0"/>
                        <a:ea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𝐺</m:t>
                    </m:r>
                    <m:r>
                      <a:rPr lang="it-IT" sz="1400" b="0" i="1" smtClean="0">
                        <a:latin typeface="Cambria Math" panose="02040503050406030204" pitchFamily="18" charset="0"/>
                        <a:ea typeface="Cambria Math" panose="02040503050406030204" pitchFamily="18" charset="0"/>
                      </a:rPr>
                      <m:t>)</m:t>
                    </m:r>
                    <m:r>
                      <a:rPr lang="it-IT" sz="1400" i="1">
                        <a:latin typeface="Cambria Math" panose="02040503050406030204" pitchFamily="18" charset="0"/>
                        <a:ea typeface="Cambria Math" panose="02040503050406030204" pitchFamily="18" charset="0"/>
                      </a:rPr>
                      <m:t>𝑊</m:t>
                    </m:r>
                    <m:d>
                      <m:dPr>
                        <m:ctrlPr>
                          <a:rPr lang="it-IT" sz="1400" i="1">
                            <a:latin typeface="Cambria Math" panose="02040503050406030204" pitchFamily="18" charset="0"/>
                            <a:ea typeface="Cambria Math" panose="02040503050406030204" pitchFamily="18" charset="0"/>
                          </a:rPr>
                        </m:ctrlPr>
                      </m:dPr>
                      <m:e>
                        <m:r>
                          <a:rPr lang="it-IT" sz="1400" i="1">
                            <a:latin typeface="Cambria Math" panose="02040503050406030204" pitchFamily="18" charset="0"/>
                            <a:ea typeface="Cambria Math" panose="02040503050406030204" pitchFamily="18" charset="0"/>
                          </a:rPr>
                          <m:t>𝑔</m:t>
                        </m:r>
                        <m:r>
                          <a:rPr lang="it-IT" sz="1400" i="1">
                            <a:latin typeface="Cambria Math" panose="02040503050406030204" pitchFamily="18" charset="0"/>
                            <a:ea typeface="Cambria Math" panose="02040503050406030204" pitchFamily="18" charset="0"/>
                          </a:rPr>
                          <m:t>,</m:t>
                        </m:r>
                        <m:r>
                          <a:rPr lang="it-IT" sz="1400" i="1">
                            <a:latin typeface="Cambria Math" panose="02040503050406030204" pitchFamily="18" charset="0"/>
                            <a:ea typeface="Cambria Math" panose="02040503050406030204" pitchFamily="18" charset="0"/>
                          </a:rPr>
                          <m:t>𝜅</m:t>
                        </m:r>
                      </m:e>
                    </m:d>
                  </m:oMath>
                </a14:m>
                <a:endParaRPr lang="en-GB" sz="1400" dirty="0">
                  <a:latin typeface="Raleway" pitchFamily="2" charset="77"/>
                </a:endParaRPr>
              </a:p>
              <a:p>
                <a:pPr marL="285750" indent="-285750">
                  <a:lnSpc>
                    <a:spcPct val="100000"/>
                  </a:lnSpc>
                  <a:spcAft>
                    <a:spcPts val="1600"/>
                  </a:spcAft>
                </a:pPr>
                <a14:m>
                  <m:oMath xmlns:m="http://schemas.openxmlformats.org/officeDocument/2006/math">
                    <m:sSup>
                      <m:sSupPr>
                        <m:ctrlPr>
                          <a:rPr lang="en-GB" sz="1400" i="1" smtClean="0">
                            <a:latin typeface="Cambria Math" panose="02040503050406030204" pitchFamily="18" charset="0"/>
                            <a:ea typeface="Cambria Math" panose="02040503050406030204" pitchFamily="18" charset="0"/>
                          </a:rPr>
                        </m:ctrlPr>
                      </m:sSupPr>
                      <m:e>
                        <m:r>
                          <a:rPr lang="it-IT" sz="1400" b="0" i="1" smtClean="0">
                            <a:latin typeface="Cambria Math" panose="02040503050406030204" pitchFamily="18" charset="0"/>
                            <a:ea typeface="Cambria Math" panose="02040503050406030204" pitchFamily="18" charset="0"/>
                          </a:rPr>
                          <m:t>3</m:t>
                        </m:r>
                      </m:e>
                      <m:sup>
                        <m:r>
                          <a:rPr lang="it-IT" sz="1400" b="0" i="1" smtClean="0">
                            <a:latin typeface="Cambria Math" panose="02040503050406030204" pitchFamily="18" charset="0"/>
                            <a:ea typeface="Cambria Math" panose="02040503050406030204" pitchFamily="18" charset="0"/>
                          </a:rPr>
                          <m:t>𝑟𝑑</m:t>
                        </m:r>
                      </m:sup>
                    </m:sSup>
                  </m:oMath>
                </a14:m>
                <a:r>
                  <a:rPr lang="en-GB" sz="1400" dirty="0">
                    <a:latin typeface="Raleway" pitchFamily="2" charset="77"/>
                  </a:rPr>
                  <a:t> result: </a:t>
                </a:r>
                <a14:m>
                  <m:oMath xmlns:m="http://schemas.openxmlformats.org/officeDocument/2006/math">
                    <m:r>
                      <a:rPr lang="it-IT" sz="1400" b="0" i="0" smtClean="0">
                        <a:latin typeface="Cambria Math" panose="02040503050406030204" pitchFamily="18" charset="0"/>
                        <a:ea typeface="Cambria Math" panose="02040503050406030204" pitchFamily="18" charset="0"/>
                      </a:rPr>
                      <m:t> </m:t>
                    </m:r>
                    <m:r>
                      <a:rPr lang="it-IT" sz="1400" i="1">
                        <a:latin typeface="Cambria Math" panose="02040503050406030204" pitchFamily="18" charset="0"/>
                        <a:ea typeface="Cambria Math" panose="02040503050406030204" pitchFamily="18" charset="0"/>
                      </a:rPr>
                      <m:t>𝜅</m:t>
                    </m:r>
                    <m:r>
                      <a:rPr lang="it-IT" sz="1400" b="0" i="1" smtClean="0">
                        <a:latin typeface="Cambria Math" panose="02040503050406030204" pitchFamily="18" charset="0"/>
                        <a:ea typeface="Cambria Math" panose="02040503050406030204" pitchFamily="18" charset="0"/>
                      </a:rPr>
                      <m:t>𝑔</m:t>
                    </m:r>
                    <m:r>
                      <a:rPr lang="it-IT" sz="1400" b="0" i="1" smtClean="0">
                        <a:latin typeface="Cambria Math" panose="02040503050406030204" pitchFamily="18" charset="0"/>
                        <a:ea typeface="Cambria Math" panose="02040503050406030204" pitchFamily="18" charset="0"/>
                      </a:rPr>
                      <m:t>≥1</m:t>
                    </m:r>
                    <m:r>
                      <a:rPr lang="en-GB" sz="1400" dirty="0">
                        <a:latin typeface="Cambria Math" panose="02040503050406030204" pitchFamily="18" charset="0"/>
                        <a:ea typeface="Cambria Math" panose="02040503050406030204" pitchFamily="18" charset="0"/>
                      </a:rPr>
                      <m:t>⇒</m:t>
                    </m:r>
                  </m:oMath>
                </a14:m>
                <a:r>
                  <a:rPr lang="en-GB" sz="1400" dirty="0">
                    <a:latin typeface="Raleway" pitchFamily="2" charset="77"/>
                  </a:rPr>
                  <a:t> </a:t>
                </a:r>
                <a14:m>
                  <m:oMath xmlns:m="http://schemas.openxmlformats.org/officeDocument/2006/math">
                    <m:r>
                      <a:rPr lang="it-IT" sz="1400" i="1">
                        <a:latin typeface="Cambria Math" panose="02040503050406030204" pitchFamily="18" charset="0"/>
                      </a:rPr>
                      <m:t>𝑉</m:t>
                    </m:r>
                    <m:d>
                      <m:dPr>
                        <m:ctrlPr>
                          <a:rPr lang="it-IT" sz="1400" i="1">
                            <a:latin typeface="Cambria Math" panose="02040503050406030204" pitchFamily="18" charset="0"/>
                          </a:rPr>
                        </m:ctrlPr>
                      </m:dPr>
                      <m:e>
                        <m:r>
                          <a:rPr lang="it-IT" sz="1400" i="1">
                            <a:latin typeface="Cambria Math" panose="02040503050406030204" pitchFamily="18" charset="0"/>
                          </a:rPr>
                          <m:t>𝑡</m:t>
                        </m:r>
                        <m:r>
                          <a:rPr lang="it-IT" sz="1400" i="1">
                            <a:latin typeface="Cambria Math" panose="02040503050406030204" pitchFamily="18" charset="0"/>
                          </a:rPr>
                          <m:t>,0</m:t>
                        </m:r>
                      </m:e>
                    </m:d>
                    <m:r>
                      <a:rPr lang="en-GB" sz="1400" i="1">
                        <a:latin typeface="Cambria Math" panose="02040503050406030204" pitchFamily="18" charset="0"/>
                        <a:ea typeface="Cambria Math" panose="02040503050406030204" pitchFamily="18" charset="0"/>
                      </a:rPr>
                      <m:t>→</m:t>
                    </m:r>
                    <m:r>
                      <a:rPr lang="it-IT" sz="1400" i="1">
                        <a:latin typeface="Cambria Math" panose="02040503050406030204" pitchFamily="18" charset="0"/>
                      </a:rPr>
                      <m:t>𝑢</m:t>
                    </m:r>
                    <m:d>
                      <m:dPr>
                        <m:ctrlPr>
                          <a:rPr lang="it-IT" sz="1400" i="1">
                            <a:latin typeface="Cambria Math" panose="02040503050406030204" pitchFamily="18" charset="0"/>
                          </a:rPr>
                        </m:ctrlPr>
                      </m:dPr>
                      <m:e>
                        <m:r>
                          <a:rPr lang="it-IT" sz="1400" i="1">
                            <a:latin typeface="Cambria Math" panose="02040503050406030204" pitchFamily="18" charset="0"/>
                          </a:rPr>
                          <m:t>𝑡</m:t>
                        </m:r>
                      </m:e>
                    </m:d>
                    <m:r>
                      <a:rPr lang="it-IT" sz="1400" b="0" i="1" smtClean="0">
                        <a:latin typeface="Cambria Math" panose="02040503050406030204" pitchFamily="18" charset="0"/>
                      </a:rPr>
                      <m:t>  </m:t>
                    </m:r>
                    <m:r>
                      <a:rPr lang="it-IT" sz="1400" b="0" i="1" smtClean="0">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𝛾</m:t>
                    </m:r>
                    <m:r>
                      <a:rPr lang="it-IT"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0</m:t>
                    </m:r>
                    <m:r>
                      <a:rPr lang="it-IT" sz="1400" i="1">
                        <a:latin typeface="Cambria Math" panose="02040503050406030204" pitchFamily="18" charset="0"/>
                        <a:ea typeface="Cambria Math" panose="02040503050406030204" pitchFamily="18" charset="0"/>
                      </a:rPr>
                      <m:t>  </m:t>
                    </m:r>
                  </m:oMath>
                </a14:m>
                <a:endParaRPr lang="en-GB" sz="1400" dirty="0">
                  <a:latin typeface="Raleway" pitchFamily="2" charset="77"/>
                </a:endParaRPr>
              </a:p>
              <a:p>
                <a:pPr marL="285750" indent="-285750">
                  <a:spcAft>
                    <a:spcPts val="1600"/>
                  </a:spcAft>
                </a:pPr>
                <a:endParaRPr lang="en-GB" sz="1500" dirty="0">
                  <a:latin typeface="Raleway" pitchFamily="2" charset="77"/>
                </a:endParaRPr>
              </a:p>
              <a:p>
                <a:pPr marL="285750" indent="-285750">
                  <a:spcAft>
                    <a:spcPts val="1600"/>
                  </a:spcAft>
                </a:pPr>
                <a:endParaRPr lang="en-GB" sz="1500" dirty="0">
                  <a:latin typeface="Raleway" pitchFamily="2" charset="77"/>
                </a:endParaRPr>
              </a:p>
            </p:txBody>
          </p:sp>
        </mc:Choice>
        <mc:Fallback xmlns="">
          <p:sp>
            <p:nvSpPr>
              <p:cNvPr id="82" name="Google Shape;82;p8"/>
              <p:cNvSpPr txBox="1">
                <a:spLocks noGrp="1" noRot="1" noChangeAspect="1" noMove="1" noResize="1" noEditPoints="1" noAdjustHandles="1" noChangeArrowheads="1" noChangeShapeType="1" noTextEdit="1"/>
              </p:cNvSpPr>
              <p:nvPr>
                <p:ph type="body" idx="1"/>
              </p:nvPr>
            </p:nvSpPr>
            <p:spPr>
              <a:xfrm>
                <a:off x="727649" y="1492265"/>
                <a:ext cx="7688701" cy="3257585"/>
              </a:xfrm>
              <a:prstGeom prst="rect">
                <a:avLst/>
              </a:prstGeom>
              <a:blipFill>
                <a:blip r:embed="rId3"/>
                <a:stretch>
                  <a:fillRect t="-7004"/>
                </a:stretch>
              </a:blipFill>
            </p:spPr>
            <p:txBody>
              <a:bodyPr/>
              <a:lstStyle/>
              <a:p>
                <a:r>
                  <a:rPr lang="en-GB">
                    <a:noFill/>
                  </a:rPr>
                  <a:t> </a:t>
                </a:r>
              </a:p>
            </p:txBody>
          </p:sp>
        </mc:Fallback>
      </mc:AlternateContent>
      <p:sp>
        <p:nvSpPr>
          <p:cNvPr id="83" name="Google Shape;83;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10</a:t>
            </a:fld>
            <a:endParaRPr/>
          </a:p>
        </p:txBody>
      </p:sp>
      <p:sp>
        <p:nvSpPr>
          <p:cNvPr id="84" name="Google Shape;84;p8"/>
          <p:cNvSpPr txBox="1">
            <a:spLocks noGrp="1"/>
          </p:cNvSpPr>
          <p:nvPr>
            <p:ph type="subTitle" idx="2"/>
          </p:nvPr>
        </p:nvSpPr>
        <p:spPr>
          <a:xfrm>
            <a:off x="1414800" y="4779100"/>
            <a:ext cx="5854500" cy="335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it-IT" dirty="0">
                <a:latin typeface="Raleway" pitchFamily="2" charset="77"/>
              </a:rPr>
              <a:t>Multi-Robot Systems presentation</a:t>
            </a:r>
            <a:r>
              <a:rPr lang="it" sz="900" dirty="0">
                <a:latin typeface="Raleway" pitchFamily="2" charset="77"/>
              </a:rPr>
              <a:t> – Felli Stefano</a:t>
            </a:r>
            <a:endParaRPr sz="900" dirty="0">
              <a:latin typeface="Raleway" pitchFamily="2" charset="77"/>
            </a:endParaRPr>
          </a:p>
        </p:txBody>
      </p:sp>
      <p:sp>
        <p:nvSpPr>
          <p:cNvPr id="6" name="Google Shape;119;p11">
            <a:extLst>
              <a:ext uri="{FF2B5EF4-FFF2-40B4-BE49-F238E27FC236}">
                <a16:creationId xmlns:a16="http://schemas.microsoft.com/office/drawing/2014/main" id="{0B161508-0EA2-389A-FC1B-1CA50AE7079A}"/>
              </a:ext>
            </a:extLst>
          </p:cNvPr>
          <p:cNvSpPr/>
          <p:nvPr/>
        </p:nvSpPr>
        <p:spPr>
          <a:xfrm>
            <a:off x="5748402" y="1120561"/>
            <a:ext cx="3336600" cy="138987"/>
          </a:xfrm>
          <a:prstGeom prst="rect">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0;p11">
            <a:extLst>
              <a:ext uri="{FF2B5EF4-FFF2-40B4-BE49-F238E27FC236}">
                <a16:creationId xmlns:a16="http://schemas.microsoft.com/office/drawing/2014/main" id="{53C58969-9A71-ED5E-E7CC-166ED8B72671}"/>
              </a:ext>
            </a:extLst>
          </p:cNvPr>
          <p:cNvSpPr/>
          <p:nvPr/>
        </p:nvSpPr>
        <p:spPr>
          <a:xfrm>
            <a:off x="6235002" y="741623"/>
            <a:ext cx="800100" cy="800100"/>
          </a:xfrm>
          <a:prstGeom prst="blockArc">
            <a:avLst>
              <a:gd name="adj1" fmla="val 10800000"/>
              <a:gd name="adj2" fmla="val 0"/>
              <a:gd name="adj3" fmla="val 25000"/>
            </a:avLst>
          </a:prstGeom>
          <a:solidFill>
            <a:srgbClr val="6F0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2;p11">
            <a:extLst>
              <a:ext uri="{FF2B5EF4-FFF2-40B4-BE49-F238E27FC236}">
                <a16:creationId xmlns:a16="http://schemas.microsoft.com/office/drawing/2014/main" id="{BB25526A-7C6D-D14E-D89D-BF4D37FA7DD6}"/>
              </a:ext>
            </a:extLst>
          </p:cNvPr>
          <p:cNvSpPr/>
          <p:nvPr/>
        </p:nvSpPr>
        <p:spPr>
          <a:xfrm rot="10800000" flipH="1">
            <a:off x="7832802" y="859623"/>
            <a:ext cx="800100" cy="800100"/>
          </a:xfrm>
          <a:prstGeom prst="blockArc">
            <a:avLst>
              <a:gd name="adj1" fmla="val 10800000"/>
              <a:gd name="adj2" fmla="val 0"/>
              <a:gd name="adj3" fmla="val 25000"/>
            </a:avLst>
          </a:prstGeom>
          <a:solidFill>
            <a:srgbClr val="0067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4;p11">
            <a:extLst>
              <a:ext uri="{FF2B5EF4-FFF2-40B4-BE49-F238E27FC236}">
                <a16:creationId xmlns:a16="http://schemas.microsoft.com/office/drawing/2014/main" id="{B3BB1A38-803A-744A-0385-886728A35ED8}"/>
              </a:ext>
            </a:extLst>
          </p:cNvPr>
          <p:cNvSpPr txBox="1"/>
          <p:nvPr/>
        </p:nvSpPr>
        <p:spPr>
          <a:xfrm>
            <a:off x="5292247" y="372687"/>
            <a:ext cx="2667024" cy="38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it" sz="1800" dirty="0">
                <a:solidFill>
                  <a:srgbClr val="66757C"/>
                </a:solidFill>
                <a:latin typeface="Raleway" pitchFamily="2" charset="77"/>
                <a:ea typeface="Catamaran"/>
                <a:cs typeface="Catamaran"/>
                <a:sym typeface="Catamaran"/>
              </a:rPr>
              <a:t>Control estimation</a:t>
            </a:r>
            <a:endParaRPr sz="1800" dirty="0">
              <a:solidFill>
                <a:srgbClr val="66757C"/>
              </a:solidFill>
              <a:latin typeface="Raleway" pitchFamily="2" charset="77"/>
              <a:ea typeface="Catamaran"/>
              <a:cs typeface="Catamaran"/>
              <a:sym typeface="Catamaran"/>
            </a:endParaRPr>
          </a:p>
        </p:txBody>
      </p:sp>
      <p:sp>
        <p:nvSpPr>
          <p:cNvPr id="10" name="Google Shape;118;p11">
            <a:extLst>
              <a:ext uri="{FF2B5EF4-FFF2-40B4-BE49-F238E27FC236}">
                <a16:creationId xmlns:a16="http://schemas.microsoft.com/office/drawing/2014/main" id="{E76FFA6F-B10B-5B87-D29C-C580AC27BF53}"/>
              </a:ext>
            </a:extLst>
          </p:cNvPr>
          <p:cNvSpPr txBox="1"/>
          <p:nvPr/>
        </p:nvSpPr>
        <p:spPr>
          <a:xfrm>
            <a:off x="6801918" y="1558268"/>
            <a:ext cx="2861867" cy="38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it" sz="1800" b="1" u="sng" dirty="0">
                <a:solidFill>
                  <a:srgbClr val="016778"/>
                </a:solidFill>
                <a:latin typeface="Raleway" pitchFamily="2" charset="77"/>
                <a:ea typeface="Catamaran"/>
                <a:cs typeface="Catamaran"/>
                <a:sym typeface="Catamaran"/>
              </a:rPr>
              <a:t>Results</a:t>
            </a:r>
            <a:endParaRPr sz="1800" b="1" u="sng" dirty="0">
              <a:solidFill>
                <a:srgbClr val="016778"/>
              </a:solidFill>
              <a:latin typeface="Raleway" pitchFamily="2" charset="77"/>
              <a:ea typeface="Catamaran"/>
              <a:cs typeface="Catamaran"/>
              <a:sym typeface="Catamaran"/>
            </a:endParaRPr>
          </a:p>
        </p:txBody>
      </p:sp>
    </p:spTree>
    <p:extLst>
      <p:ext uri="{BB962C8B-B14F-4D97-AF65-F5344CB8AC3E}">
        <p14:creationId xmlns:p14="http://schemas.microsoft.com/office/powerpoint/2010/main" val="1358089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4" name="Immagine 3" descr="Immagine che contiene linea, Diagramma, testo, diagramma&#10;&#10;Descrizione generata automaticamente">
            <a:extLst>
              <a:ext uri="{FF2B5EF4-FFF2-40B4-BE49-F238E27FC236}">
                <a16:creationId xmlns:a16="http://schemas.microsoft.com/office/drawing/2014/main" id="{27811018-DEF7-0F47-2BBD-247C38338C2F}"/>
              </a:ext>
            </a:extLst>
          </p:cNvPr>
          <p:cNvPicPr>
            <a:picLocks noChangeAspect="1"/>
          </p:cNvPicPr>
          <p:nvPr/>
        </p:nvPicPr>
        <p:blipFill>
          <a:blip r:embed="rId3"/>
          <a:stretch>
            <a:fillRect/>
          </a:stretch>
        </p:blipFill>
        <p:spPr>
          <a:xfrm>
            <a:off x="574096" y="1505406"/>
            <a:ext cx="4399472" cy="2639683"/>
          </a:xfrm>
          <a:prstGeom prst="rect">
            <a:avLst/>
          </a:prstGeom>
        </p:spPr>
      </p:pic>
      <p:sp>
        <p:nvSpPr>
          <p:cNvPr id="81" name="Google Shape;81;p8"/>
          <p:cNvSpPr txBox="1">
            <a:spLocks noGrp="1"/>
          </p:cNvSpPr>
          <p:nvPr>
            <p:ph type="title"/>
          </p:nvPr>
        </p:nvSpPr>
        <p:spPr>
          <a:xfrm>
            <a:off x="727650" y="8618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dirty="0">
                <a:latin typeface="Raleway" pitchFamily="2" charset="77"/>
              </a:rPr>
              <a:t>Simulation Results</a:t>
            </a:r>
            <a:endParaRPr dirty="0">
              <a:latin typeface="Raleway" pitchFamily="2" charset="77"/>
            </a:endParaRPr>
          </a:p>
        </p:txBody>
      </p:sp>
      <p:sp>
        <p:nvSpPr>
          <p:cNvPr id="83" name="Google Shape;83;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11</a:t>
            </a:fld>
            <a:endParaRPr/>
          </a:p>
        </p:txBody>
      </p:sp>
      <p:sp>
        <p:nvSpPr>
          <p:cNvPr id="84" name="Google Shape;84;p8"/>
          <p:cNvSpPr txBox="1">
            <a:spLocks noGrp="1"/>
          </p:cNvSpPr>
          <p:nvPr>
            <p:ph type="subTitle" idx="2"/>
          </p:nvPr>
        </p:nvSpPr>
        <p:spPr>
          <a:xfrm>
            <a:off x="1414800" y="4779100"/>
            <a:ext cx="5854500" cy="335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it-IT" dirty="0">
                <a:latin typeface="Raleway" pitchFamily="2" charset="77"/>
              </a:rPr>
              <a:t>Multi-Robot Systems presentation</a:t>
            </a:r>
            <a:r>
              <a:rPr lang="it" sz="900" dirty="0">
                <a:latin typeface="Raleway" pitchFamily="2" charset="77"/>
              </a:rPr>
              <a:t> – Felli Stefano</a:t>
            </a:r>
            <a:endParaRPr sz="900" dirty="0">
              <a:latin typeface="Raleway" pitchFamily="2" charset="77"/>
            </a:endParaRPr>
          </a:p>
        </p:txBody>
      </p:sp>
      <p:pic>
        <p:nvPicPr>
          <p:cNvPr id="12" name="Immagine 11">
            <a:extLst>
              <a:ext uri="{FF2B5EF4-FFF2-40B4-BE49-F238E27FC236}">
                <a16:creationId xmlns:a16="http://schemas.microsoft.com/office/drawing/2014/main" id="{F49B70C8-F72F-7A60-45DF-1477FBC4ACBE}"/>
              </a:ext>
            </a:extLst>
          </p:cNvPr>
          <p:cNvPicPr>
            <a:picLocks noChangeAspect="1"/>
          </p:cNvPicPr>
          <p:nvPr/>
        </p:nvPicPr>
        <p:blipFill rotWithShape="1">
          <a:blip r:embed="rId4"/>
          <a:srcRect t="15596" r="3121"/>
          <a:stretch/>
        </p:blipFill>
        <p:spPr>
          <a:xfrm>
            <a:off x="0" y="4133461"/>
            <a:ext cx="1317906" cy="1009990"/>
          </a:xfrm>
          <a:prstGeom prst="rect">
            <a:avLst/>
          </a:prstGeom>
        </p:spPr>
      </p:pic>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4D2A2B31-850F-8B99-18D0-49810191D619}"/>
                  </a:ext>
                </a:extLst>
              </p:cNvPr>
              <p:cNvSpPr txBox="1"/>
              <p:nvPr/>
            </p:nvSpPr>
            <p:spPr>
              <a:xfrm>
                <a:off x="852357" y="4106056"/>
                <a:ext cx="4002800" cy="522451"/>
              </a:xfrm>
              <a:prstGeom prst="rect">
                <a:avLst/>
              </a:prstGeom>
              <a:noFill/>
            </p:spPr>
            <p:txBody>
              <a:bodyPr wrap="square" rtlCol="0">
                <a:spAutoFit/>
              </a:bodyPr>
              <a:lstStyle/>
              <a:p>
                <a:r>
                  <a:rPr lang="it-IT" sz="1100" b="1" dirty="0">
                    <a:solidFill>
                      <a:srgbClr val="6E0918"/>
                    </a:solidFill>
                  </a:rPr>
                  <a:t>Fig. 6</a:t>
                </a:r>
                <a:r>
                  <a:rPr lang="it-IT" sz="1100" dirty="0">
                    <a:solidFill>
                      <a:srgbClr val="6E0918"/>
                    </a:solidFill>
                  </a:rPr>
                  <a:t>:</a:t>
                </a:r>
                <a:r>
                  <a:rPr lang="en-GB" sz="1100" dirty="0">
                    <a:solidFill>
                      <a:srgbClr val="6E0918"/>
                    </a:solidFill>
                  </a:rPr>
                  <a:t> </a:t>
                </a:r>
                <a:r>
                  <a:rPr lang="en-GB" sz="1100" dirty="0"/>
                  <a:t>Standard Algorithm, by varying</a:t>
                </a:r>
                <a:r>
                  <a:rPr lang="en-GB" sz="1100" dirty="0">
                    <a:ea typeface="Cambria Math" panose="02040503050406030204" pitchFamily="18" charset="0"/>
                  </a:rPr>
                  <a:t> </a:t>
                </a:r>
                <a14:m>
                  <m:oMath xmlns:m="http://schemas.openxmlformats.org/officeDocument/2006/math">
                    <m:r>
                      <a:rPr lang="en-GB" sz="1100" i="1">
                        <a:latin typeface="Cambria Math" panose="02040503050406030204" pitchFamily="18" charset="0"/>
                        <a:ea typeface="Cambria Math" panose="02040503050406030204" pitchFamily="18" charset="0"/>
                      </a:rPr>
                      <m:t>𝜅</m:t>
                    </m:r>
                    <m:r>
                      <a:rPr lang="en-GB" sz="1100" b="0" i="0" smtClean="0">
                        <a:latin typeface="Cambria Math" panose="02040503050406030204" pitchFamily="18" charset="0"/>
                        <a:ea typeface="Cambria Math" panose="02040503050406030204" pitchFamily="18" charset="0"/>
                      </a:rPr>
                      <m:t>.</m:t>
                    </m:r>
                  </m:oMath>
                </a14:m>
                <a:r>
                  <a:rPr lang="en-GB" sz="1100" dirty="0"/>
                  <a:t> Convergence is ensured for values up to </a:t>
                </a:r>
                <a14:m>
                  <m:oMath xmlns:m="http://schemas.openxmlformats.org/officeDocument/2006/math">
                    <m:r>
                      <a:rPr lang="en-GB" sz="1100" i="1" smtClean="0">
                        <a:latin typeface="Cambria Math" panose="02040503050406030204" pitchFamily="18" charset="0"/>
                        <a:ea typeface="Cambria Math" panose="02040503050406030204" pitchFamily="18" charset="0"/>
                      </a:rPr>
                      <m:t>𝜅</m:t>
                    </m:r>
                    <m:r>
                      <a:rPr lang="en-GB" sz="1100" b="0" i="1" smtClean="0">
                        <a:latin typeface="Cambria Math" panose="02040503050406030204" pitchFamily="18" charset="0"/>
                        <a:ea typeface="Cambria Math" panose="02040503050406030204" pitchFamily="18" charset="0"/>
                      </a:rPr>
                      <m:t>=</m:t>
                    </m:r>
                    <m:f>
                      <m:fPr>
                        <m:ctrlPr>
                          <a:rPr lang="en-GB" sz="1100" b="0" i="1" smtClean="0">
                            <a:latin typeface="Cambria Math" panose="02040503050406030204" pitchFamily="18" charset="0"/>
                            <a:ea typeface="Cambria Math" panose="02040503050406030204" pitchFamily="18" charset="0"/>
                          </a:rPr>
                        </m:ctrlPr>
                      </m:fPr>
                      <m:num>
                        <m:r>
                          <a:rPr lang="en-GB" sz="1100" b="0" i="1" smtClean="0">
                            <a:latin typeface="Cambria Math" panose="02040503050406030204" pitchFamily="18" charset="0"/>
                            <a:ea typeface="Cambria Math" panose="02040503050406030204" pitchFamily="18" charset="0"/>
                          </a:rPr>
                          <m:t>1</m:t>
                        </m:r>
                      </m:num>
                      <m:den>
                        <m:sSub>
                          <m:sSubPr>
                            <m:ctrlPr>
                              <a:rPr lang="en-GB" sz="1100" b="0" i="1" smtClean="0">
                                <a:latin typeface="Cambria Math" panose="02040503050406030204" pitchFamily="18" charset="0"/>
                                <a:ea typeface="Cambria Math" panose="02040503050406030204" pitchFamily="18" charset="0"/>
                              </a:rPr>
                            </m:ctrlPr>
                          </m:sSubPr>
                          <m:e>
                            <m:r>
                              <a:rPr lang="en-GB" sz="1100" b="0" i="1" smtClean="0">
                                <a:latin typeface="Cambria Math" panose="02040503050406030204" pitchFamily="18" charset="0"/>
                                <a:ea typeface="Cambria Math" panose="02040503050406030204" pitchFamily="18" charset="0"/>
                              </a:rPr>
                              <m:t>|</m:t>
                            </m:r>
                            <m:r>
                              <a:rPr lang="en-GB" sz="1100" b="0" i="1" smtClean="0">
                                <a:latin typeface="Cambria Math" panose="02040503050406030204" pitchFamily="18" charset="0"/>
                                <a:ea typeface="Cambria Math" panose="02040503050406030204" pitchFamily="18" charset="0"/>
                              </a:rPr>
                              <m:t>𝜆</m:t>
                            </m:r>
                          </m:e>
                          <m:sub>
                            <m:r>
                              <m:rPr>
                                <m:sty m:val="p"/>
                              </m:rPr>
                              <a:rPr lang="en-GB" sz="1100" b="0" i="0" smtClean="0">
                                <a:latin typeface="Cambria Math" panose="02040503050406030204" pitchFamily="18" charset="0"/>
                                <a:ea typeface="Cambria Math" panose="02040503050406030204" pitchFamily="18" charset="0"/>
                              </a:rPr>
                              <m:t>max</m:t>
                            </m:r>
                            <m:r>
                              <a:rPr lang="en-GB" sz="1100" b="0" i="1" smtClean="0">
                                <a:latin typeface="Cambria Math" panose="02040503050406030204" pitchFamily="18" charset="0"/>
                                <a:ea typeface="Cambria Math" panose="02040503050406030204" pitchFamily="18" charset="0"/>
                              </a:rPr>
                              <m:t>⁡</m:t>
                            </m:r>
                          </m:sub>
                        </m:sSub>
                        <m:r>
                          <a:rPr lang="en-GB" sz="1100" b="0" i="1" smtClean="0">
                            <a:latin typeface="Cambria Math" panose="02040503050406030204" pitchFamily="18" charset="0"/>
                            <a:ea typeface="Cambria Math" panose="02040503050406030204" pitchFamily="18" charset="0"/>
                          </a:rPr>
                          <m:t>|</m:t>
                        </m:r>
                      </m:den>
                    </m:f>
                    <m:r>
                      <a:rPr lang="en-GB" sz="1100" b="0" i="1" smtClean="0">
                        <a:latin typeface="Cambria Math" panose="02040503050406030204" pitchFamily="18" charset="0"/>
                        <a:ea typeface="Cambria Math" panose="02040503050406030204" pitchFamily="18" charset="0"/>
                      </a:rPr>
                      <m:t>≈</m:t>
                    </m:r>
                    <m:f>
                      <m:fPr>
                        <m:ctrlPr>
                          <a:rPr lang="en-GB" sz="1100" i="1">
                            <a:latin typeface="Cambria Math" panose="02040503050406030204" pitchFamily="18" charset="0"/>
                            <a:ea typeface="Cambria Math" panose="02040503050406030204" pitchFamily="18" charset="0"/>
                          </a:rPr>
                        </m:ctrlPr>
                      </m:fPr>
                      <m:num>
                        <m:r>
                          <a:rPr lang="en-GB" sz="1100" i="1">
                            <a:latin typeface="Cambria Math" panose="02040503050406030204" pitchFamily="18" charset="0"/>
                            <a:ea typeface="Cambria Math" panose="02040503050406030204" pitchFamily="18" charset="0"/>
                          </a:rPr>
                          <m:t>1</m:t>
                        </m:r>
                      </m:num>
                      <m:den>
                        <m:r>
                          <a:rPr lang="en-GB" sz="1100" b="0" i="1" smtClean="0">
                            <a:latin typeface="Cambria Math" panose="02040503050406030204" pitchFamily="18" charset="0"/>
                            <a:ea typeface="Cambria Math" panose="02040503050406030204" pitchFamily="18" charset="0"/>
                          </a:rPr>
                          <m:t>3..8022</m:t>
                        </m:r>
                      </m:den>
                    </m:f>
                    <m:r>
                      <a:rPr lang="en-GB" sz="1100" b="0" i="1" smtClean="0">
                        <a:latin typeface="Cambria Math" panose="02040503050406030204" pitchFamily="18" charset="0"/>
                        <a:ea typeface="Cambria Math" panose="02040503050406030204" pitchFamily="18" charset="0"/>
                      </a:rPr>
                      <m:t>=0.263</m:t>
                    </m:r>
                  </m:oMath>
                </a14:m>
                <a:endParaRPr lang="en-GB" sz="1100" dirty="0"/>
              </a:p>
            </p:txBody>
          </p:sp>
        </mc:Choice>
        <mc:Fallback xmlns="">
          <p:sp>
            <p:nvSpPr>
              <p:cNvPr id="3" name="CasellaDiTesto 2">
                <a:extLst>
                  <a:ext uri="{FF2B5EF4-FFF2-40B4-BE49-F238E27FC236}">
                    <a16:creationId xmlns:a16="http://schemas.microsoft.com/office/drawing/2014/main" id="{4D2A2B31-850F-8B99-18D0-49810191D619}"/>
                  </a:ext>
                </a:extLst>
              </p:cNvPr>
              <p:cNvSpPr txBox="1">
                <a:spLocks noRot="1" noChangeAspect="1" noMove="1" noResize="1" noEditPoints="1" noAdjustHandles="1" noChangeArrowheads="1" noChangeShapeType="1" noTextEdit="1"/>
              </p:cNvSpPr>
              <p:nvPr/>
            </p:nvSpPr>
            <p:spPr>
              <a:xfrm>
                <a:off x="852357" y="4106056"/>
                <a:ext cx="4002800" cy="522451"/>
              </a:xfrm>
              <a:prstGeom prst="rect">
                <a:avLst/>
              </a:prstGeom>
              <a:blipFill>
                <a:blip r:embed="rId5"/>
                <a:stretch>
                  <a:fillRect b="-238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D75536DD-C34C-E58D-247F-061544371685}"/>
                  </a:ext>
                </a:extLst>
              </p:cNvPr>
              <p:cNvSpPr txBox="1"/>
              <p:nvPr/>
            </p:nvSpPr>
            <p:spPr>
              <a:xfrm>
                <a:off x="5544000" y="4353431"/>
                <a:ext cx="2859994" cy="430887"/>
              </a:xfrm>
              <a:prstGeom prst="rect">
                <a:avLst/>
              </a:prstGeom>
              <a:noFill/>
            </p:spPr>
            <p:txBody>
              <a:bodyPr wrap="square" rtlCol="0">
                <a:spAutoFit/>
              </a:bodyPr>
              <a:lstStyle/>
              <a:p>
                <a:r>
                  <a:rPr lang="it-IT" sz="1100" b="1" dirty="0">
                    <a:solidFill>
                      <a:srgbClr val="6E0918"/>
                    </a:solidFill>
                  </a:rPr>
                  <a:t>Fig. 5</a:t>
                </a:r>
                <a:r>
                  <a:rPr lang="it-IT" sz="1100" dirty="0">
                    <a:solidFill>
                      <a:srgbClr val="6E0918"/>
                    </a:solidFill>
                  </a:rPr>
                  <a:t>: </a:t>
                </a:r>
                <a:r>
                  <a:rPr lang="en-GB" sz="1100" dirty="0"/>
                  <a:t>Strongly</a:t>
                </a:r>
                <a:r>
                  <a:rPr lang="it-IT" sz="1100" dirty="0"/>
                  <a:t> </a:t>
                </a:r>
                <a:r>
                  <a:rPr lang="en-GB" sz="1100" dirty="0"/>
                  <a:t>connected</a:t>
                </a:r>
                <a:r>
                  <a:rPr lang="it-IT" sz="1100" dirty="0"/>
                  <a:t> </a:t>
                </a:r>
                <a:r>
                  <a:rPr lang="en-GB" sz="1100" dirty="0"/>
                  <a:t>di-graph</a:t>
                </a:r>
                <a:r>
                  <a:rPr lang="it-IT" sz="1100" dirty="0"/>
                  <a:t> with </a:t>
                </a:r>
                <a14:m>
                  <m:oMath xmlns:m="http://schemas.openxmlformats.org/officeDocument/2006/math">
                    <m:r>
                      <a:rPr lang="it-IT" sz="1100" b="0" i="1" smtClean="0">
                        <a:latin typeface="Cambria Math" panose="02040503050406030204" pitchFamily="18" charset="0"/>
                      </a:rPr>
                      <m:t>𝑁</m:t>
                    </m:r>
                    <m:r>
                      <a:rPr lang="it-IT" sz="1100" b="0" i="1" smtClean="0">
                        <a:latin typeface="Cambria Math" panose="02040503050406030204" pitchFamily="18" charset="0"/>
                      </a:rPr>
                      <m:t>=20</m:t>
                    </m:r>
                  </m:oMath>
                </a14:m>
                <a:r>
                  <a:rPr lang="it-IT" sz="1100" dirty="0"/>
                  <a:t> agents and </a:t>
                </a:r>
                <a14:m>
                  <m:oMath xmlns:m="http://schemas.openxmlformats.org/officeDocument/2006/math">
                    <m:sSub>
                      <m:sSubPr>
                        <m:ctrlPr>
                          <a:rPr lang="it-IT" sz="1100" i="1" smtClean="0">
                            <a:latin typeface="Cambria Math" panose="02040503050406030204" pitchFamily="18" charset="0"/>
                          </a:rPr>
                        </m:ctrlPr>
                      </m:sSubPr>
                      <m:e>
                        <m:r>
                          <a:rPr lang="it-IT" sz="1100" i="1" smtClean="0">
                            <a:latin typeface="Cambria Math" panose="02040503050406030204" pitchFamily="18" charset="0"/>
                            <a:ea typeface="Cambria Math" panose="02040503050406030204" pitchFamily="18" charset="0"/>
                          </a:rPr>
                          <m:t>𝜆</m:t>
                        </m:r>
                      </m:e>
                      <m:sub>
                        <m:r>
                          <a:rPr lang="it-IT" sz="1100" b="0" i="1" smtClean="0">
                            <a:latin typeface="Cambria Math" panose="02040503050406030204" pitchFamily="18" charset="0"/>
                          </a:rPr>
                          <m:t>𝑚𝑎𝑥</m:t>
                        </m:r>
                      </m:sub>
                    </m:sSub>
                    <m:r>
                      <a:rPr lang="it-IT" sz="1100" i="1">
                        <a:latin typeface="Cambria Math" panose="02040503050406030204" pitchFamily="18" charset="0"/>
                      </a:rPr>
                      <m:t>=</m:t>
                    </m:r>
                    <m:r>
                      <a:rPr lang="it-IT" sz="1100" b="0" i="1" smtClean="0">
                        <a:latin typeface="Cambria Math" panose="02040503050406030204" pitchFamily="18" charset="0"/>
                      </a:rPr>
                      <m:t>3.8001+0.12</m:t>
                    </m:r>
                    <m:r>
                      <a:rPr lang="it-IT" sz="1100" b="0" i="1" smtClean="0">
                        <a:latin typeface="Cambria Math" panose="02040503050406030204" pitchFamily="18" charset="0"/>
                      </a:rPr>
                      <m:t>𝑗</m:t>
                    </m:r>
                  </m:oMath>
                </a14:m>
                <a:r>
                  <a:rPr lang="it-IT" sz="1100" dirty="0"/>
                  <a:t> </a:t>
                </a:r>
              </a:p>
            </p:txBody>
          </p:sp>
        </mc:Choice>
        <mc:Fallback xmlns="">
          <p:sp>
            <p:nvSpPr>
              <p:cNvPr id="5" name="CasellaDiTesto 4">
                <a:extLst>
                  <a:ext uri="{FF2B5EF4-FFF2-40B4-BE49-F238E27FC236}">
                    <a16:creationId xmlns:a16="http://schemas.microsoft.com/office/drawing/2014/main" id="{D75536DD-C34C-E58D-247F-061544371685}"/>
                  </a:ext>
                </a:extLst>
              </p:cNvPr>
              <p:cNvSpPr txBox="1">
                <a:spLocks noRot="1" noChangeAspect="1" noMove="1" noResize="1" noEditPoints="1" noAdjustHandles="1" noChangeArrowheads="1" noChangeShapeType="1" noTextEdit="1"/>
              </p:cNvSpPr>
              <p:nvPr/>
            </p:nvSpPr>
            <p:spPr>
              <a:xfrm>
                <a:off x="5544000" y="4353431"/>
                <a:ext cx="2859994" cy="430887"/>
              </a:xfrm>
              <a:prstGeom prst="rect">
                <a:avLst/>
              </a:prstGeom>
              <a:blipFill>
                <a:blip r:embed="rId6"/>
                <a:stretch>
                  <a:fillRect b="-11429"/>
                </a:stretch>
              </a:blipFill>
            </p:spPr>
            <p:txBody>
              <a:bodyPr/>
              <a:lstStyle/>
              <a:p>
                <a:r>
                  <a:rPr lang="en-GB">
                    <a:noFill/>
                  </a:rPr>
                  <a:t> </a:t>
                </a:r>
              </a:p>
            </p:txBody>
          </p:sp>
        </mc:Fallback>
      </mc:AlternateContent>
      <p:pic>
        <p:nvPicPr>
          <p:cNvPr id="7" name="Immagine 6" descr="Immagine che contiene cerchio, linea, Simmetria, arte&#10;&#10;Descrizione generata automaticamente">
            <a:extLst>
              <a:ext uri="{FF2B5EF4-FFF2-40B4-BE49-F238E27FC236}">
                <a16:creationId xmlns:a16="http://schemas.microsoft.com/office/drawing/2014/main" id="{1A80672B-3D9E-6D8B-2AC0-76DFE8EACAB3}"/>
              </a:ext>
            </a:extLst>
          </p:cNvPr>
          <p:cNvPicPr>
            <a:picLocks noChangeAspect="1"/>
          </p:cNvPicPr>
          <p:nvPr/>
        </p:nvPicPr>
        <p:blipFill rotWithShape="1">
          <a:blip r:embed="rId7"/>
          <a:srcRect l="4379" t="2235" r="3983" b="4014"/>
          <a:stretch/>
        </p:blipFill>
        <p:spPr>
          <a:xfrm>
            <a:off x="5544000" y="528601"/>
            <a:ext cx="2546132" cy="1953609"/>
          </a:xfrm>
          <a:prstGeom prst="rect">
            <a:avLst/>
          </a:prstGeom>
        </p:spPr>
      </p:pic>
      <p:pic>
        <p:nvPicPr>
          <p:cNvPr id="11" name="Immagine 10" descr="Immagine che contiene testo, diagramma, linea, numero&#10;&#10;Descrizione generata automaticamente">
            <a:extLst>
              <a:ext uri="{FF2B5EF4-FFF2-40B4-BE49-F238E27FC236}">
                <a16:creationId xmlns:a16="http://schemas.microsoft.com/office/drawing/2014/main" id="{FFB4D4A1-EF0A-0B82-5D88-7EE15976B8F8}"/>
              </a:ext>
            </a:extLst>
          </p:cNvPr>
          <p:cNvPicPr>
            <a:picLocks noChangeAspect="1"/>
          </p:cNvPicPr>
          <p:nvPr/>
        </p:nvPicPr>
        <p:blipFill rotWithShape="1">
          <a:blip r:embed="rId8"/>
          <a:srcRect l="2885" t="8853" r="5973"/>
          <a:stretch/>
        </p:blipFill>
        <p:spPr>
          <a:xfrm>
            <a:off x="5261197" y="2540302"/>
            <a:ext cx="3030446" cy="1818347"/>
          </a:xfrm>
          <a:prstGeom prst="rect">
            <a:avLst/>
          </a:prstGeom>
        </p:spPr>
      </p:pic>
      <p:sp>
        <p:nvSpPr>
          <p:cNvPr id="13" name="Ovale 12">
            <a:extLst>
              <a:ext uri="{FF2B5EF4-FFF2-40B4-BE49-F238E27FC236}">
                <a16:creationId xmlns:a16="http://schemas.microsoft.com/office/drawing/2014/main" id="{C91A9F51-D815-2013-CDB5-61A495ED297C}"/>
              </a:ext>
            </a:extLst>
          </p:cNvPr>
          <p:cNvSpPr/>
          <p:nvPr/>
        </p:nvSpPr>
        <p:spPr>
          <a:xfrm>
            <a:off x="3995612" y="2540302"/>
            <a:ext cx="236823" cy="236823"/>
          </a:xfrm>
          <a:prstGeom prst="ellipse">
            <a:avLst/>
          </a:prstGeom>
          <a:noFill/>
          <a:ln>
            <a:solidFill>
              <a:srgbClr val="6E091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07181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8"/>
          <p:cNvSpPr txBox="1">
            <a:spLocks noGrp="1"/>
          </p:cNvSpPr>
          <p:nvPr>
            <p:ph type="title"/>
          </p:nvPr>
        </p:nvSpPr>
        <p:spPr>
          <a:xfrm>
            <a:off x="727650" y="8618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dirty="0">
                <a:latin typeface="Raleway" pitchFamily="2" charset="77"/>
              </a:rPr>
              <a:t>Simulation Results</a:t>
            </a:r>
            <a:endParaRPr dirty="0">
              <a:latin typeface="Raleway" pitchFamily="2" charset="77"/>
            </a:endParaRPr>
          </a:p>
        </p:txBody>
      </p:sp>
      <p:sp>
        <p:nvSpPr>
          <p:cNvPr id="83" name="Google Shape;83;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12</a:t>
            </a:fld>
            <a:endParaRPr/>
          </a:p>
        </p:txBody>
      </p:sp>
      <p:sp>
        <p:nvSpPr>
          <p:cNvPr id="84" name="Google Shape;84;p8"/>
          <p:cNvSpPr txBox="1">
            <a:spLocks noGrp="1"/>
          </p:cNvSpPr>
          <p:nvPr>
            <p:ph type="subTitle" idx="2"/>
          </p:nvPr>
        </p:nvSpPr>
        <p:spPr>
          <a:xfrm>
            <a:off x="1414800" y="4779100"/>
            <a:ext cx="5854500" cy="335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it-IT" dirty="0">
                <a:latin typeface="Raleway" pitchFamily="2" charset="77"/>
              </a:rPr>
              <a:t>Multi-Robot Systems presentation</a:t>
            </a:r>
            <a:r>
              <a:rPr lang="it" sz="900" dirty="0">
                <a:latin typeface="Raleway" pitchFamily="2" charset="77"/>
              </a:rPr>
              <a:t> – Felli Stefano</a:t>
            </a:r>
            <a:endParaRPr sz="900" dirty="0">
              <a:latin typeface="Raleway" pitchFamily="2" charset="77"/>
            </a:endParaRPr>
          </a:p>
        </p:txBody>
      </p:sp>
      <p:pic>
        <p:nvPicPr>
          <p:cNvPr id="12" name="Immagine 11">
            <a:extLst>
              <a:ext uri="{FF2B5EF4-FFF2-40B4-BE49-F238E27FC236}">
                <a16:creationId xmlns:a16="http://schemas.microsoft.com/office/drawing/2014/main" id="{F49B70C8-F72F-7A60-45DF-1477FBC4ACBE}"/>
              </a:ext>
            </a:extLst>
          </p:cNvPr>
          <p:cNvPicPr>
            <a:picLocks noChangeAspect="1"/>
          </p:cNvPicPr>
          <p:nvPr/>
        </p:nvPicPr>
        <p:blipFill rotWithShape="1">
          <a:blip r:embed="rId3"/>
          <a:srcRect t="15596" r="3121"/>
          <a:stretch/>
        </p:blipFill>
        <p:spPr>
          <a:xfrm>
            <a:off x="0" y="4133461"/>
            <a:ext cx="1317906" cy="1009990"/>
          </a:xfrm>
          <a:prstGeom prst="rect">
            <a:avLst/>
          </a:prstGeom>
        </p:spPr>
      </p:pic>
      <p:pic>
        <p:nvPicPr>
          <p:cNvPr id="14" name="Immagine 13" descr="Immagine che contiene linea, diagramma, Diagramma, testo&#10;&#10;Descrizione generata automaticamente">
            <a:extLst>
              <a:ext uri="{FF2B5EF4-FFF2-40B4-BE49-F238E27FC236}">
                <a16:creationId xmlns:a16="http://schemas.microsoft.com/office/drawing/2014/main" id="{7443D047-2C17-F12B-21BE-53540052BE19}"/>
              </a:ext>
            </a:extLst>
          </p:cNvPr>
          <p:cNvPicPr>
            <a:picLocks noChangeAspect="1"/>
          </p:cNvPicPr>
          <p:nvPr/>
        </p:nvPicPr>
        <p:blipFill>
          <a:blip r:embed="rId4"/>
          <a:stretch>
            <a:fillRect/>
          </a:stretch>
        </p:blipFill>
        <p:spPr>
          <a:xfrm>
            <a:off x="369718" y="1601836"/>
            <a:ext cx="4557386" cy="2734431"/>
          </a:xfrm>
          <a:prstGeom prst="rect">
            <a:avLst/>
          </a:prstGeom>
        </p:spPr>
      </p:pic>
      <p:pic>
        <p:nvPicPr>
          <p:cNvPr id="16" name="Immagine 15" descr="Immagine che contiene testo, linea, Diagramma, diagramma&#10;&#10;Descrizione generata automaticamente">
            <a:extLst>
              <a:ext uri="{FF2B5EF4-FFF2-40B4-BE49-F238E27FC236}">
                <a16:creationId xmlns:a16="http://schemas.microsoft.com/office/drawing/2014/main" id="{D088C501-3217-0988-1F62-FED293D5C5E0}"/>
              </a:ext>
            </a:extLst>
          </p:cNvPr>
          <p:cNvPicPr>
            <a:picLocks noChangeAspect="1"/>
          </p:cNvPicPr>
          <p:nvPr/>
        </p:nvPicPr>
        <p:blipFill>
          <a:blip r:embed="rId5"/>
          <a:stretch>
            <a:fillRect/>
          </a:stretch>
        </p:blipFill>
        <p:spPr>
          <a:xfrm>
            <a:off x="4995902" y="807233"/>
            <a:ext cx="3921149" cy="3529034"/>
          </a:xfrm>
          <a:prstGeom prst="rect">
            <a:avLst/>
          </a:prstGeom>
        </p:spPr>
      </p:pic>
      <mc:AlternateContent xmlns:mc="http://schemas.openxmlformats.org/markup-compatibility/2006" xmlns:a14="http://schemas.microsoft.com/office/drawing/2010/main">
        <mc:Choice Requires="a14">
          <p:sp>
            <p:nvSpPr>
              <p:cNvPr id="18" name="CasellaDiTesto 17">
                <a:extLst>
                  <a:ext uri="{FF2B5EF4-FFF2-40B4-BE49-F238E27FC236}">
                    <a16:creationId xmlns:a16="http://schemas.microsoft.com/office/drawing/2014/main" id="{DFC33AAD-EBD5-B6B0-DF18-F89427381945}"/>
                  </a:ext>
                </a:extLst>
              </p:cNvPr>
              <p:cNvSpPr txBox="1"/>
              <p:nvPr/>
            </p:nvSpPr>
            <p:spPr>
              <a:xfrm>
                <a:off x="1317906" y="4355907"/>
                <a:ext cx="3186675" cy="415498"/>
              </a:xfrm>
              <a:prstGeom prst="rect">
                <a:avLst/>
              </a:prstGeom>
              <a:noFill/>
            </p:spPr>
            <p:txBody>
              <a:bodyPr wrap="square" rtlCol="0">
                <a:spAutoFit/>
              </a:bodyPr>
              <a:lstStyle/>
              <a:p>
                <a:r>
                  <a:rPr lang="en-GB" sz="1050" b="1" dirty="0">
                    <a:solidFill>
                      <a:srgbClr val="6E0918"/>
                    </a:solidFill>
                  </a:rPr>
                  <a:t>Fig. 8</a:t>
                </a:r>
                <a:r>
                  <a:rPr lang="en-GB" sz="1050" dirty="0">
                    <a:solidFill>
                      <a:srgbClr val="6E0918"/>
                    </a:solidFill>
                  </a:rPr>
                  <a:t>: </a:t>
                </a:r>
                <a:r>
                  <a:rPr lang="en-GB" sz="1050" dirty="0"/>
                  <a:t>Distributed Algorithm executions by varying parameter </a:t>
                </a:r>
                <a14:m>
                  <m:oMath xmlns:m="http://schemas.openxmlformats.org/officeDocument/2006/math">
                    <m:r>
                      <a:rPr lang="en-GB" sz="1050" i="1" smtClean="0">
                        <a:latin typeface="Cambria Math" panose="02040503050406030204" pitchFamily="18" charset="0"/>
                        <a:ea typeface="Cambria Math" panose="02040503050406030204" pitchFamily="18" charset="0"/>
                      </a:rPr>
                      <m:t>𝛾</m:t>
                    </m:r>
                  </m:oMath>
                </a14:m>
                <a:r>
                  <a:rPr lang="en-GB" sz="1050" dirty="0"/>
                  <a:t>, with fixed </a:t>
                </a:r>
                <a14:m>
                  <m:oMath xmlns:m="http://schemas.openxmlformats.org/officeDocument/2006/math">
                    <m:r>
                      <a:rPr lang="en-GB" sz="1050" i="1">
                        <a:latin typeface="Cambria Math" panose="02040503050406030204" pitchFamily="18" charset="0"/>
                        <a:ea typeface="Cambria Math" panose="02040503050406030204" pitchFamily="18" charset="0"/>
                      </a:rPr>
                      <m:t>𝜅</m:t>
                    </m:r>
                    <m:r>
                      <a:rPr lang="en-GB" sz="1050" i="1">
                        <a:latin typeface="Cambria Math" panose="02040503050406030204" pitchFamily="18" charset="0"/>
                      </a:rPr>
                      <m:t>=20</m:t>
                    </m:r>
                  </m:oMath>
                </a14:m>
                <a:r>
                  <a:rPr lang="en-GB" sz="1050" dirty="0"/>
                  <a:t> and </a:t>
                </a:r>
                <a14:m>
                  <m:oMath xmlns:m="http://schemas.openxmlformats.org/officeDocument/2006/math">
                    <m:r>
                      <a:rPr lang="en-GB" sz="1050" i="1">
                        <a:latin typeface="Cambria Math" panose="02040503050406030204" pitchFamily="18" charset="0"/>
                      </a:rPr>
                      <m:t>𝑔</m:t>
                    </m:r>
                    <m:r>
                      <a:rPr lang="en-GB" sz="1050" b="0" i="1" smtClean="0">
                        <a:latin typeface="Cambria Math" panose="02040503050406030204" pitchFamily="18" charset="0"/>
                      </a:rPr>
                      <m:t>=1</m:t>
                    </m:r>
                  </m:oMath>
                </a14:m>
                <a:r>
                  <a:rPr lang="en-GB" sz="1050" dirty="0"/>
                  <a:t> </a:t>
                </a:r>
              </a:p>
            </p:txBody>
          </p:sp>
        </mc:Choice>
        <mc:Fallback xmlns="">
          <p:sp>
            <p:nvSpPr>
              <p:cNvPr id="18" name="CasellaDiTesto 17">
                <a:extLst>
                  <a:ext uri="{FF2B5EF4-FFF2-40B4-BE49-F238E27FC236}">
                    <a16:creationId xmlns:a16="http://schemas.microsoft.com/office/drawing/2014/main" id="{DFC33AAD-EBD5-B6B0-DF18-F89427381945}"/>
                  </a:ext>
                </a:extLst>
              </p:cNvPr>
              <p:cNvSpPr txBox="1">
                <a:spLocks noRot="1" noChangeAspect="1" noMove="1" noResize="1" noEditPoints="1" noAdjustHandles="1" noChangeArrowheads="1" noChangeShapeType="1" noTextEdit="1"/>
              </p:cNvSpPr>
              <p:nvPr/>
            </p:nvSpPr>
            <p:spPr>
              <a:xfrm>
                <a:off x="1317906" y="4355907"/>
                <a:ext cx="3186675" cy="415498"/>
              </a:xfrm>
              <a:prstGeom prst="rect">
                <a:avLst/>
              </a:prstGeom>
              <a:blipFill>
                <a:blip r:embed="rId6"/>
                <a:stretch>
                  <a:fillRect r="-397" b="-909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CasellaDiTesto 19">
                <a:extLst>
                  <a:ext uri="{FF2B5EF4-FFF2-40B4-BE49-F238E27FC236}">
                    <a16:creationId xmlns:a16="http://schemas.microsoft.com/office/drawing/2014/main" id="{02F5D594-B0C2-301C-8D88-D1DD3C30E5E7}"/>
                  </a:ext>
                </a:extLst>
              </p:cNvPr>
              <p:cNvSpPr txBox="1"/>
              <p:nvPr/>
            </p:nvSpPr>
            <p:spPr>
              <a:xfrm>
                <a:off x="5861677" y="4348213"/>
                <a:ext cx="2674625" cy="430887"/>
              </a:xfrm>
              <a:prstGeom prst="rect">
                <a:avLst/>
              </a:prstGeom>
              <a:noFill/>
            </p:spPr>
            <p:txBody>
              <a:bodyPr wrap="square" rtlCol="0">
                <a:spAutoFit/>
              </a:bodyPr>
              <a:lstStyle/>
              <a:p>
                <a:r>
                  <a:rPr lang="it-IT" sz="1100" b="1" dirty="0">
                    <a:solidFill>
                      <a:srgbClr val="6E0918"/>
                    </a:solidFill>
                  </a:rPr>
                  <a:t>Fig. 7</a:t>
                </a:r>
                <a:r>
                  <a:rPr lang="it-IT" sz="1100" dirty="0">
                    <a:solidFill>
                      <a:srgbClr val="6E0918"/>
                    </a:solidFill>
                  </a:rPr>
                  <a:t>: </a:t>
                </a:r>
                <a:r>
                  <a:rPr lang="it-IT" sz="1100" dirty="0" err="1"/>
                  <a:t>Centralized</a:t>
                </a:r>
                <a:r>
                  <a:rPr lang="it-IT" sz="1100" dirty="0"/>
                  <a:t> </a:t>
                </a:r>
                <a:r>
                  <a:rPr lang="it-IT" sz="1100" dirty="0" err="1"/>
                  <a:t>Algorithm</a:t>
                </a:r>
                <a:r>
                  <a:rPr lang="it-IT" sz="1100" dirty="0"/>
                  <a:t> by </a:t>
                </a:r>
                <a:r>
                  <a:rPr lang="it-IT" sz="1100" dirty="0" err="1"/>
                  <a:t>varying</a:t>
                </a:r>
                <a:r>
                  <a:rPr lang="it-IT" sz="1100" dirty="0"/>
                  <a:t> </a:t>
                </a:r>
                <a:r>
                  <a:rPr lang="it-IT" sz="1100" dirty="0" err="1"/>
                  <a:t>parameter</a:t>
                </a:r>
                <a:r>
                  <a:rPr lang="it-IT" sz="1100" dirty="0"/>
                  <a:t> </a:t>
                </a:r>
                <a14:m>
                  <m:oMath xmlns:m="http://schemas.openxmlformats.org/officeDocument/2006/math">
                    <m:r>
                      <a:rPr lang="it-IT" sz="1100" b="0" i="1" smtClean="0">
                        <a:latin typeface="Cambria Math" panose="02040503050406030204" pitchFamily="18" charset="0"/>
                      </a:rPr>
                      <m:t>𝑔</m:t>
                    </m:r>
                  </m:oMath>
                </a14:m>
                <a:r>
                  <a:rPr lang="it-IT" sz="1100" dirty="0"/>
                  <a:t>, with </a:t>
                </a:r>
                <a:r>
                  <a:rPr lang="it-IT" sz="1100" dirty="0" err="1"/>
                  <a:t>fixed</a:t>
                </a:r>
                <a:r>
                  <a:rPr lang="it-IT" sz="1100" dirty="0"/>
                  <a:t> </a:t>
                </a:r>
                <a14:m>
                  <m:oMath xmlns:m="http://schemas.openxmlformats.org/officeDocument/2006/math">
                    <m:r>
                      <a:rPr lang="it-IT" sz="1100" i="1">
                        <a:latin typeface="Cambria Math" panose="02040503050406030204" pitchFamily="18" charset="0"/>
                        <a:ea typeface="Cambria Math" panose="02040503050406030204" pitchFamily="18" charset="0"/>
                      </a:rPr>
                      <m:t>𝜅</m:t>
                    </m:r>
                    <m:r>
                      <a:rPr lang="it-IT" sz="1100" i="1">
                        <a:latin typeface="Cambria Math" panose="02040503050406030204" pitchFamily="18" charset="0"/>
                      </a:rPr>
                      <m:t>=20</m:t>
                    </m:r>
                  </m:oMath>
                </a14:m>
                <a:r>
                  <a:rPr lang="it-IT" sz="1100" dirty="0"/>
                  <a:t> </a:t>
                </a:r>
              </a:p>
            </p:txBody>
          </p:sp>
        </mc:Choice>
        <mc:Fallback xmlns="">
          <p:sp>
            <p:nvSpPr>
              <p:cNvPr id="20" name="CasellaDiTesto 19">
                <a:extLst>
                  <a:ext uri="{FF2B5EF4-FFF2-40B4-BE49-F238E27FC236}">
                    <a16:creationId xmlns:a16="http://schemas.microsoft.com/office/drawing/2014/main" id="{02F5D594-B0C2-301C-8D88-D1DD3C30E5E7}"/>
                  </a:ext>
                </a:extLst>
              </p:cNvPr>
              <p:cNvSpPr txBox="1">
                <a:spLocks noRot="1" noChangeAspect="1" noMove="1" noResize="1" noEditPoints="1" noAdjustHandles="1" noChangeArrowheads="1" noChangeShapeType="1" noTextEdit="1"/>
              </p:cNvSpPr>
              <p:nvPr/>
            </p:nvSpPr>
            <p:spPr>
              <a:xfrm>
                <a:off x="5861677" y="4348213"/>
                <a:ext cx="2674625" cy="430887"/>
              </a:xfrm>
              <a:prstGeom prst="rect">
                <a:avLst/>
              </a:prstGeom>
              <a:blipFill>
                <a:blip r:embed="rId7"/>
                <a:stretch>
                  <a:fillRect b="-8571"/>
                </a:stretch>
              </a:blipFill>
            </p:spPr>
            <p:txBody>
              <a:bodyPr/>
              <a:lstStyle/>
              <a:p>
                <a:r>
                  <a:rPr lang="en-GB">
                    <a:noFill/>
                  </a:rPr>
                  <a:t> </a:t>
                </a:r>
              </a:p>
            </p:txBody>
          </p:sp>
        </mc:Fallback>
      </mc:AlternateContent>
      <p:sp>
        <p:nvSpPr>
          <p:cNvPr id="35" name="Ovale 34">
            <a:extLst>
              <a:ext uri="{FF2B5EF4-FFF2-40B4-BE49-F238E27FC236}">
                <a16:creationId xmlns:a16="http://schemas.microsoft.com/office/drawing/2014/main" id="{7EE17D32-F45F-77ED-B0DD-74DACD99D503}"/>
              </a:ext>
            </a:extLst>
          </p:cNvPr>
          <p:cNvSpPr/>
          <p:nvPr/>
        </p:nvSpPr>
        <p:spPr>
          <a:xfrm>
            <a:off x="8118000" y="1717200"/>
            <a:ext cx="236823" cy="236823"/>
          </a:xfrm>
          <a:prstGeom prst="ellipse">
            <a:avLst/>
          </a:prstGeom>
          <a:noFill/>
          <a:ln>
            <a:solidFill>
              <a:srgbClr val="6E091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e 35">
            <a:extLst>
              <a:ext uri="{FF2B5EF4-FFF2-40B4-BE49-F238E27FC236}">
                <a16:creationId xmlns:a16="http://schemas.microsoft.com/office/drawing/2014/main" id="{755EB811-46AD-7BB9-3735-1F330AD690E4}"/>
              </a:ext>
            </a:extLst>
          </p:cNvPr>
          <p:cNvSpPr/>
          <p:nvPr/>
        </p:nvSpPr>
        <p:spPr>
          <a:xfrm>
            <a:off x="2288589" y="4015049"/>
            <a:ext cx="236823" cy="236823"/>
          </a:xfrm>
          <a:prstGeom prst="ellipse">
            <a:avLst/>
          </a:prstGeom>
          <a:noFill/>
          <a:ln>
            <a:solidFill>
              <a:srgbClr val="6E091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e 36">
            <a:extLst>
              <a:ext uri="{FF2B5EF4-FFF2-40B4-BE49-F238E27FC236}">
                <a16:creationId xmlns:a16="http://schemas.microsoft.com/office/drawing/2014/main" id="{E07B619F-856F-1C96-1F6C-9FF5EBB1FD0D}"/>
              </a:ext>
            </a:extLst>
          </p:cNvPr>
          <p:cNvSpPr/>
          <p:nvPr/>
        </p:nvSpPr>
        <p:spPr>
          <a:xfrm>
            <a:off x="3523340" y="2689200"/>
            <a:ext cx="236823" cy="236823"/>
          </a:xfrm>
          <a:prstGeom prst="ellipse">
            <a:avLst/>
          </a:prstGeom>
          <a:noFill/>
          <a:ln>
            <a:solidFill>
              <a:srgbClr val="6E091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e 37">
            <a:extLst>
              <a:ext uri="{FF2B5EF4-FFF2-40B4-BE49-F238E27FC236}">
                <a16:creationId xmlns:a16="http://schemas.microsoft.com/office/drawing/2014/main" id="{39C0C4B4-1393-1931-C87B-4023B2AC1295}"/>
              </a:ext>
            </a:extLst>
          </p:cNvPr>
          <p:cNvSpPr/>
          <p:nvPr/>
        </p:nvSpPr>
        <p:spPr>
          <a:xfrm>
            <a:off x="6624000" y="4032000"/>
            <a:ext cx="236823" cy="236823"/>
          </a:xfrm>
          <a:prstGeom prst="ellipse">
            <a:avLst/>
          </a:prstGeom>
          <a:noFill/>
          <a:ln>
            <a:solidFill>
              <a:srgbClr val="6E091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e 38">
            <a:extLst>
              <a:ext uri="{FF2B5EF4-FFF2-40B4-BE49-F238E27FC236}">
                <a16:creationId xmlns:a16="http://schemas.microsoft.com/office/drawing/2014/main" id="{39101A6C-7C33-9590-05E1-22BD7DE25EB0}"/>
              </a:ext>
            </a:extLst>
          </p:cNvPr>
          <p:cNvSpPr/>
          <p:nvPr/>
        </p:nvSpPr>
        <p:spPr>
          <a:xfrm>
            <a:off x="7650000" y="2894128"/>
            <a:ext cx="236823" cy="236823"/>
          </a:xfrm>
          <a:prstGeom prst="ellipse">
            <a:avLst/>
          </a:prstGeom>
          <a:noFill/>
          <a:ln>
            <a:solidFill>
              <a:srgbClr val="6E091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70088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8"/>
          <p:cNvSpPr txBox="1">
            <a:spLocks noGrp="1"/>
          </p:cNvSpPr>
          <p:nvPr>
            <p:ph type="title"/>
          </p:nvPr>
        </p:nvSpPr>
        <p:spPr>
          <a:xfrm>
            <a:off x="727650" y="8618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dirty="0">
                <a:latin typeface="Raleway" pitchFamily="2" charset="77"/>
              </a:rPr>
              <a:t>Conclusions and future work</a:t>
            </a:r>
            <a:endParaRPr dirty="0">
              <a:latin typeface="Raleway" pitchFamily="2" charset="77"/>
            </a:endParaRPr>
          </a:p>
        </p:txBody>
      </p:sp>
      <mc:AlternateContent xmlns:mc="http://schemas.openxmlformats.org/markup-compatibility/2006" xmlns:a14="http://schemas.microsoft.com/office/drawing/2010/main">
        <mc:Choice Requires="a14">
          <p:sp>
            <p:nvSpPr>
              <p:cNvPr id="82" name="Google Shape;82;p8"/>
              <p:cNvSpPr txBox="1">
                <a:spLocks noGrp="1"/>
              </p:cNvSpPr>
              <p:nvPr>
                <p:ph type="body" idx="1"/>
              </p:nvPr>
            </p:nvSpPr>
            <p:spPr>
              <a:xfrm>
                <a:off x="727650" y="1492265"/>
                <a:ext cx="7688700" cy="3111049"/>
              </a:xfrm>
              <a:prstGeom prst="rect">
                <a:avLst/>
              </a:prstGeom>
            </p:spPr>
            <p:txBody>
              <a:bodyPr spcFirstLastPara="1" wrap="square" lIns="91425" tIns="91425" rIns="91425" bIns="91425" anchor="t" anchorCtr="0">
                <a:noAutofit/>
              </a:bodyPr>
              <a:lstStyle/>
              <a:p>
                <a:pPr marL="285750" indent="-285750">
                  <a:spcAft>
                    <a:spcPts val="1600"/>
                  </a:spcAft>
                </a:pPr>
                <a:r>
                  <a:rPr lang="en-GB" sz="1500" dirty="0">
                    <a:latin typeface="Raleway" pitchFamily="2" charset="77"/>
                  </a:rPr>
                  <a:t>Finite time convergence in discrete domain</a:t>
                </a:r>
              </a:p>
              <a:p>
                <a:pPr marL="285750" indent="-285750">
                  <a:spcAft>
                    <a:spcPts val="1600"/>
                  </a:spcAft>
                </a:pPr>
                <a:r>
                  <a:rPr lang="en-GB" sz="1500" dirty="0">
                    <a:latin typeface="Raleway" pitchFamily="2" charset="77"/>
                  </a:rPr>
                  <a:t>Topology-independent distributed approach</a:t>
                </a:r>
              </a:p>
              <a:p>
                <a:pPr marL="285750" indent="-285750">
                  <a:spcAft>
                    <a:spcPts val="1600"/>
                  </a:spcAft>
                </a:pPr>
                <a:r>
                  <a:rPr lang="en-GB" sz="1500" dirty="0">
                    <a:latin typeface="Raleway" pitchFamily="2" charset="77"/>
                  </a:rPr>
                  <a:t>Reduced delays of information exchange</a:t>
                </a:r>
              </a:p>
              <a:p>
                <a:pPr marL="285750" indent="-285750">
                  <a:spcAft>
                    <a:spcPts val="1600"/>
                  </a:spcAft>
                </a:pPr>
                <a:r>
                  <a:rPr lang="en-GB" sz="1500" dirty="0">
                    <a:latin typeface="Raleway" pitchFamily="2" charset="77"/>
                  </a:rPr>
                  <a:t>Application in my Master Thesis:</a:t>
                </a:r>
              </a:p>
              <a:p>
                <a:pPr marL="742950" lvl="1" indent="-285750">
                  <a:spcBef>
                    <a:spcPts val="400"/>
                  </a:spcBef>
                  <a:spcAft>
                    <a:spcPts val="1600"/>
                  </a:spcAft>
                </a:pPr>
                <a:r>
                  <a:rPr lang="en-GB" sz="1300" dirty="0">
                    <a:latin typeface="Raleway" pitchFamily="2" charset="77"/>
                  </a:rPr>
                  <a:t>Estimation of Lyapunov functions for complex systems with Physics-Informed Neural Networks (PINNs)</a:t>
                </a:r>
              </a:p>
              <a:p>
                <a:pPr marL="742950" lvl="1" indent="-285750">
                  <a:lnSpc>
                    <a:spcPct val="100000"/>
                  </a:lnSpc>
                  <a:spcBef>
                    <a:spcPts val="400"/>
                  </a:spcBef>
                  <a:spcAft>
                    <a:spcPts val="400"/>
                  </a:spcAft>
                </a:pPr>
                <a:r>
                  <a:rPr lang="en-GB" sz="1300" dirty="0">
                    <a:latin typeface="Raleway" pitchFamily="2" charset="77"/>
                  </a:rPr>
                  <a:t>Development of a Continuous Domain-based approach</a:t>
                </a:r>
                <a:r>
                  <a:rPr lang="it" sz="1400" dirty="0">
                    <a:ea typeface="Cambria Math" panose="02040503050406030204" pitchFamily="18" charset="0"/>
                  </a:rPr>
                  <a:t> </a:t>
                </a:r>
                <a14:m>
                  <m:oMath xmlns:m="http://schemas.openxmlformats.org/officeDocument/2006/math">
                    <m:r>
                      <a:rPr lang="it" sz="1400" dirty="0" smtClean="0">
                        <a:latin typeface="Cambria Math" panose="02040503050406030204" pitchFamily="18" charset="0"/>
                        <a:ea typeface="Cambria Math" panose="02040503050406030204" pitchFamily="18" charset="0"/>
                      </a:rPr>
                      <m:t>⟹</m:t>
                    </m:r>
                  </m:oMath>
                </a14:m>
                <a:r>
                  <a:rPr lang="en-GB" sz="1300" dirty="0">
                    <a:latin typeface="Raleway" pitchFamily="2" charset="77"/>
                  </a:rPr>
                  <a:t> </a:t>
                </a:r>
                <a:r>
                  <a:rPr lang="en-GB" sz="1300" dirty="0">
                    <a:solidFill>
                      <a:srgbClr val="6E0918"/>
                    </a:solidFill>
                    <a:latin typeface="Raleway" pitchFamily="2" charset="77"/>
                  </a:rPr>
                  <a:t>improving efficiency</a:t>
                </a:r>
              </a:p>
            </p:txBody>
          </p:sp>
        </mc:Choice>
        <mc:Fallback xmlns="">
          <p:sp>
            <p:nvSpPr>
              <p:cNvPr id="82" name="Google Shape;82;p8"/>
              <p:cNvSpPr txBox="1">
                <a:spLocks noGrp="1" noRot="1" noChangeAspect="1" noMove="1" noResize="1" noEditPoints="1" noAdjustHandles="1" noChangeArrowheads="1" noChangeShapeType="1" noTextEdit="1"/>
              </p:cNvSpPr>
              <p:nvPr>
                <p:ph type="body" idx="1"/>
              </p:nvPr>
            </p:nvSpPr>
            <p:spPr>
              <a:xfrm>
                <a:off x="727650" y="1492265"/>
                <a:ext cx="7688700" cy="3111049"/>
              </a:xfrm>
              <a:prstGeom prst="rect">
                <a:avLst/>
              </a:prstGeom>
              <a:blipFill>
                <a:blip r:embed="rId3"/>
                <a:stretch>
                  <a:fillRect/>
                </a:stretch>
              </a:blipFill>
            </p:spPr>
            <p:txBody>
              <a:bodyPr/>
              <a:lstStyle/>
              <a:p>
                <a:r>
                  <a:rPr lang="en-GB">
                    <a:noFill/>
                  </a:rPr>
                  <a:t> </a:t>
                </a:r>
              </a:p>
            </p:txBody>
          </p:sp>
        </mc:Fallback>
      </mc:AlternateContent>
      <p:sp>
        <p:nvSpPr>
          <p:cNvPr id="83" name="Google Shape;83;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13</a:t>
            </a:fld>
            <a:endParaRPr/>
          </a:p>
        </p:txBody>
      </p:sp>
      <p:sp>
        <p:nvSpPr>
          <p:cNvPr id="84" name="Google Shape;84;p8"/>
          <p:cNvSpPr txBox="1">
            <a:spLocks noGrp="1"/>
          </p:cNvSpPr>
          <p:nvPr>
            <p:ph type="subTitle" idx="2"/>
          </p:nvPr>
        </p:nvSpPr>
        <p:spPr>
          <a:xfrm>
            <a:off x="1414800" y="4779100"/>
            <a:ext cx="5854500" cy="335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it-IT" dirty="0">
                <a:latin typeface="Raleway" pitchFamily="2" charset="77"/>
              </a:rPr>
              <a:t>Multi-Robot Systems presentation</a:t>
            </a:r>
            <a:r>
              <a:rPr lang="it" sz="900" dirty="0">
                <a:latin typeface="Raleway" pitchFamily="2" charset="77"/>
              </a:rPr>
              <a:t> – Felli Stefano</a:t>
            </a:r>
            <a:endParaRPr sz="900" dirty="0">
              <a:latin typeface="Raleway" pitchFamily="2" charset="77"/>
            </a:endParaRPr>
          </a:p>
        </p:txBody>
      </p:sp>
    </p:spTree>
    <p:extLst>
      <p:ext uri="{BB962C8B-B14F-4D97-AF65-F5344CB8AC3E}">
        <p14:creationId xmlns:p14="http://schemas.microsoft.com/office/powerpoint/2010/main" val="3376380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3"/>
          <p:cNvSpPr txBox="1">
            <a:spLocks noGrp="1"/>
          </p:cNvSpPr>
          <p:nvPr>
            <p:ph type="ctrTitle"/>
          </p:nvPr>
        </p:nvSpPr>
        <p:spPr>
          <a:xfrm>
            <a:off x="729450" y="1322450"/>
            <a:ext cx="7688100" cy="76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dirty="0"/>
              <a:t>Thank you for the attention!</a:t>
            </a:r>
            <a:endParaRPr dirty="0"/>
          </a:p>
        </p:txBody>
      </p:sp>
      <p:sp>
        <p:nvSpPr>
          <p:cNvPr id="2" name="CasellaDiTesto 1">
            <a:extLst>
              <a:ext uri="{FF2B5EF4-FFF2-40B4-BE49-F238E27FC236}">
                <a16:creationId xmlns:a16="http://schemas.microsoft.com/office/drawing/2014/main" id="{C87FE398-752D-4D12-5D00-6610DA30F0BC}"/>
              </a:ext>
            </a:extLst>
          </p:cNvPr>
          <p:cNvSpPr txBox="1"/>
          <p:nvPr/>
        </p:nvSpPr>
        <p:spPr>
          <a:xfrm>
            <a:off x="729450" y="2156604"/>
            <a:ext cx="5521063" cy="738664"/>
          </a:xfrm>
          <a:prstGeom prst="rect">
            <a:avLst/>
          </a:prstGeom>
          <a:noFill/>
        </p:spPr>
        <p:txBody>
          <a:bodyPr wrap="none" rtlCol="0">
            <a:spAutoFit/>
          </a:bodyPr>
          <a:lstStyle/>
          <a:p>
            <a:r>
              <a:rPr lang="en-GB" dirty="0">
                <a:latin typeface="Raleway" pitchFamily="2" charset="77"/>
              </a:rPr>
              <a:t>All My work and Simulations can be found on my GitHub Repo:</a:t>
            </a:r>
          </a:p>
          <a:p>
            <a:endParaRPr lang="en-GB" dirty="0">
              <a:latin typeface="Raleway" pitchFamily="2" charset="77"/>
            </a:endParaRPr>
          </a:p>
          <a:p>
            <a:r>
              <a:rPr lang="en-GB" dirty="0">
                <a:solidFill>
                  <a:srgbClr val="6E0918"/>
                </a:solidFill>
                <a:latin typeface="Raleway" pitchFamily="2" charset="77"/>
                <a:hlinkClick r:id="rId3">
                  <a:extLst>
                    <a:ext uri="{A12FA001-AC4F-418D-AE19-62706E023703}">
                      <ahyp:hlinkClr xmlns:ahyp="http://schemas.microsoft.com/office/drawing/2018/hyperlinkcolor" val="tx"/>
                    </a:ext>
                  </a:extLst>
                </a:hlinkClick>
              </a:rPr>
              <a:t>https://</a:t>
            </a:r>
            <a:r>
              <a:rPr lang="en-GB" dirty="0" err="1">
                <a:solidFill>
                  <a:srgbClr val="6E0918"/>
                </a:solidFill>
                <a:latin typeface="Raleway" pitchFamily="2" charset="77"/>
                <a:hlinkClick r:id="rId3">
                  <a:extLst>
                    <a:ext uri="{A12FA001-AC4F-418D-AE19-62706E023703}">
                      <ahyp:hlinkClr xmlns:ahyp="http://schemas.microsoft.com/office/drawing/2018/hyperlinkcolor" val="tx"/>
                    </a:ext>
                  </a:extLst>
                </a:hlinkClick>
              </a:rPr>
              <a:t>github.com</a:t>
            </a:r>
            <a:r>
              <a:rPr lang="en-GB" dirty="0">
                <a:solidFill>
                  <a:srgbClr val="6E0918"/>
                </a:solidFill>
                <a:latin typeface="Raleway" pitchFamily="2" charset="77"/>
                <a:hlinkClick r:id="rId3">
                  <a:extLst>
                    <a:ext uri="{A12FA001-AC4F-418D-AE19-62706E023703}">
                      <ahyp:hlinkClr xmlns:ahyp="http://schemas.microsoft.com/office/drawing/2018/hyperlinkcolor" val="tx"/>
                    </a:ext>
                  </a:extLst>
                </a:hlinkClick>
              </a:rPr>
              <a:t>/StefanoF00/</a:t>
            </a:r>
            <a:r>
              <a:rPr lang="en-GB" dirty="0" err="1">
                <a:solidFill>
                  <a:srgbClr val="6E0918"/>
                </a:solidFill>
                <a:latin typeface="Raleway" pitchFamily="2" charset="77"/>
                <a:hlinkClick r:id="rId3">
                  <a:extLst>
                    <a:ext uri="{A12FA001-AC4F-418D-AE19-62706E023703}">
                      <ahyp:hlinkClr xmlns:ahyp="http://schemas.microsoft.com/office/drawing/2018/hyperlinkcolor" val="tx"/>
                    </a:ext>
                  </a:extLst>
                </a:hlinkClick>
              </a:rPr>
              <a:t>CAMS_distributed_protocol.git</a:t>
            </a:r>
            <a:endParaRPr lang="en-GB" dirty="0">
              <a:solidFill>
                <a:srgbClr val="6E0918"/>
              </a:solidFill>
              <a:latin typeface="Raleway" pitchFamily="2" charset="77"/>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0"/>
          <p:cNvSpPr txBox="1">
            <a:spLocks noGrp="1"/>
          </p:cNvSpPr>
          <p:nvPr>
            <p:ph type="title"/>
          </p:nvPr>
        </p:nvSpPr>
        <p:spPr>
          <a:xfrm>
            <a:off x="727200" y="860768"/>
            <a:ext cx="3629322" cy="136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dirty="0">
                <a:latin typeface="Raleway" pitchFamily="2" charset="77"/>
              </a:rPr>
              <a:t>Simulations and Results	</a:t>
            </a:r>
            <a:endParaRPr dirty="0">
              <a:latin typeface="Raleway" pitchFamily="2" charset="77"/>
            </a:endParaRPr>
          </a:p>
        </p:txBody>
      </p:sp>
      <p:sp>
        <p:nvSpPr>
          <p:cNvPr id="102" name="Google Shape;102;p10"/>
          <p:cNvSpPr txBox="1">
            <a:spLocks noGrp="1"/>
          </p:cNvSpPr>
          <p:nvPr>
            <p:ph type="subTitle" idx="1"/>
          </p:nvPr>
        </p:nvSpPr>
        <p:spPr>
          <a:xfrm>
            <a:off x="770150" y="2192250"/>
            <a:ext cx="3300900" cy="240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dirty="0">
                <a:latin typeface="Raleway" pitchFamily="2" charset="77"/>
              </a:rPr>
              <a:t>Lorem ipsum dolor sit amet</a:t>
            </a:r>
            <a:endParaRPr dirty="0">
              <a:latin typeface="Raleway" pitchFamily="2" charset="77"/>
            </a:endParaRPr>
          </a:p>
        </p:txBody>
      </p:sp>
      <p:sp>
        <p:nvSpPr>
          <p:cNvPr id="103" name="Google Shape;103;p10"/>
          <p:cNvSpPr txBox="1">
            <a:spLocks noGrp="1"/>
          </p:cNvSpPr>
          <p:nvPr>
            <p:ph type="body" idx="2"/>
          </p:nvPr>
        </p:nvSpPr>
        <p:spPr>
          <a:xfrm>
            <a:off x="5161900" y="831575"/>
            <a:ext cx="3374400" cy="3025500"/>
          </a:xfrm>
          <a:prstGeom prst="rect">
            <a:avLst/>
          </a:prstGeom>
        </p:spPr>
        <p:txBody>
          <a:bodyPr spcFirstLastPara="1" wrap="square" lIns="91425" tIns="91425" rIns="91425" bIns="91425" anchor="t" anchorCtr="0">
            <a:noAutofit/>
          </a:bodyPr>
          <a:lstStyle/>
          <a:p>
            <a:pPr marL="285750" indent="-285750">
              <a:spcAft>
                <a:spcPts val="1600"/>
              </a:spcAft>
            </a:pPr>
            <a:r>
              <a:rPr lang="it-IT" sz="1600" dirty="0" err="1">
                <a:latin typeface="Raleway" pitchFamily="2" charset="77"/>
              </a:rPr>
              <a:t>Faster</a:t>
            </a:r>
            <a:r>
              <a:rPr lang="it-IT" sz="1600" dirty="0">
                <a:latin typeface="Raleway" pitchFamily="2" charset="77"/>
              </a:rPr>
              <a:t> consensus with </a:t>
            </a:r>
            <a:r>
              <a:rPr lang="it-IT" sz="1600" dirty="0" err="1">
                <a:latin typeface="Raleway" pitchFamily="2" charset="77"/>
              </a:rPr>
              <a:t>less</a:t>
            </a:r>
            <a:r>
              <a:rPr lang="it-IT" sz="1600" dirty="0">
                <a:latin typeface="Raleway" pitchFamily="2" charset="77"/>
              </a:rPr>
              <a:t> information </a:t>
            </a:r>
            <a:r>
              <a:rPr lang="it-IT" sz="1600" dirty="0" err="1">
                <a:latin typeface="Raleway" pitchFamily="2" charset="77"/>
              </a:rPr>
              <a:t>exchange</a:t>
            </a:r>
            <a:endParaRPr lang="it-IT" sz="1600" dirty="0">
              <a:latin typeface="Raleway" pitchFamily="2" charset="77"/>
            </a:endParaRPr>
          </a:p>
          <a:p>
            <a:pPr marL="285750" indent="-285750">
              <a:spcAft>
                <a:spcPts val="1600"/>
              </a:spcAft>
            </a:pPr>
            <a:r>
              <a:rPr lang="it-IT" sz="1600" dirty="0" err="1">
                <a:latin typeface="Raleway" pitchFamily="2" charset="77"/>
              </a:rPr>
              <a:t>Significant</a:t>
            </a:r>
            <a:r>
              <a:rPr lang="it-IT" sz="1600" dirty="0">
                <a:latin typeface="Raleway" pitchFamily="2" charset="77"/>
              </a:rPr>
              <a:t> performance </a:t>
            </a:r>
            <a:r>
              <a:rPr lang="it-IT" sz="1600" dirty="0" err="1">
                <a:latin typeface="Raleway" pitchFamily="2" charset="77"/>
              </a:rPr>
              <a:t>improvements</a:t>
            </a:r>
            <a:r>
              <a:rPr lang="it-IT" sz="1600" dirty="0">
                <a:latin typeface="Raleway" pitchFamily="2" charset="77"/>
              </a:rPr>
              <a:t> over standard </a:t>
            </a:r>
            <a:r>
              <a:rPr lang="it-IT" sz="1600" dirty="0" err="1">
                <a:latin typeface="Raleway" pitchFamily="2" charset="77"/>
              </a:rPr>
              <a:t>protocols</a:t>
            </a:r>
            <a:endParaRPr lang="it-IT" sz="1600" dirty="0">
              <a:latin typeface="Raleway" pitchFamily="2" charset="77"/>
            </a:endParaRPr>
          </a:p>
          <a:p>
            <a:pPr marL="285750" indent="-285750">
              <a:spcAft>
                <a:spcPts val="1600"/>
              </a:spcAft>
            </a:pPr>
            <a:endParaRPr lang="it-IT" sz="1600" dirty="0">
              <a:latin typeface="Raleway" pitchFamily="2" charset="77"/>
            </a:endParaRPr>
          </a:p>
        </p:txBody>
      </p:sp>
      <p:sp>
        <p:nvSpPr>
          <p:cNvPr id="104" name="Google Shape;104;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15</a:t>
            </a:fld>
            <a:endParaRPr/>
          </a:p>
        </p:txBody>
      </p:sp>
      <p:sp>
        <p:nvSpPr>
          <p:cNvPr id="105" name="Google Shape;105;p10"/>
          <p:cNvSpPr txBox="1">
            <a:spLocks noGrp="1"/>
          </p:cNvSpPr>
          <p:nvPr>
            <p:ph type="subTitle" idx="3"/>
          </p:nvPr>
        </p:nvSpPr>
        <p:spPr>
          <a:xfrm>
            <a:off x="1414800" y="4779100"/>
            <a:ext cx="5854500" cy="335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it-IT" dirty="0">
                <a:latin typeface="Raleway" pitchFamily="2" charset="77"/>
              </a:rPr>
              <a:t>Multi-Robot Systems presentation</a:t>
            </a:r>
            <a:r>
              <a:rPr lang="it-IT" sz="900" dirty="0">
                <a:latin typeface="Raleway" pitchFamily="2" charset="77"/>
              </a:rPr>
              <a:t> – Felli Stefano</a:t>
            </a:r>
          </a:p>
        </p:txBody>
      </p:sp>
    </p:spTree>
    <p:extLst>
      <p:ext uri="{BB962C8B-B14F-4D97-AF65-F5344CB8AC3E}">
        <p14:creationId xmlns:p14="http://schemas.microsoft.com/office/powerpoint/2010/main" val="414635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9"/>
          <p:cNvSpPr txBox="1">
            <a:spLocks noGrp="1"/>
          </p:cNvSpPr>
          <p:nvPr>
            <p:ph type="title"/>
          </p:nvPr>
        </p:nvSpPr>
        <p:spPr>
          <a:xfrm>
            <a:off x="727650" y="8618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latin typeface="Raleway" pitchFamily="2" charset="77"/>
              </a:rPr>
              <a:t>Slide example 2</a:t>
            </a:r>
            <a:endParaRPr>
              <a:latin typeface="Raleway" pitchFamily="2" charset="77"/>
            </a:endParaRPr>
          </a:p>
        </p:txBody>
      </p:sp>
      <p:sp>
        <p:nvSpPr>
          <p:cNvPr id="90" name="Google Shape;90;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16</a:t>
            </a:fld>
            <a:endParaRPr/>
          </a:p>
        </p:txBody>
      </p:sp>
      <p:sp>
        <p:nvSpPr>
          <p:cNvPr id="91" name="Google Shape;91;p9"/>
          <p:cNvSpPr txBox="1">
            <a:spLocks noGrp="1"/>
          </p:cNvSpPr>
          <p:nvPr>
            <p:ph type="body" idx="1"/>
          </p:nvPr>
        </p:nvSpPr>
        <p:spPr>
          <a:xfrm>
            <a:off x="727650" y="1622025"/>
            <a:ext cx="7853100" cy="1571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it">
                <a:latin typeface="Raleway" pitchFamily="2" charset="77"/>
              </a:rPr>
              <a:t>Lorem ipsum dolor sit amet, consectetur adipisci elit, sed eiusmod tempor incidunt ut labore et dolore magna aliqua. Ut enim ad minim veniam, quis nostrum exercitationem ullam corporis suscipit laboriosam, nisi ut aliquid ex ea commodi consequatur. Quis aute iure reprehenderit in voluptate velit esse cillum dolore eu fugiat nulla pariatur. Excepteur sint obcaecat cupiditat non proident, sunt in culpa qui officia deserunt mollit anim id est laborum.</a:t>
            </a:r>
            <a:endParaRPr b="1">
              <a:latin typeface="Raleway" pitchFamily="2" charset="77"/>
            </a:endParaRPr>
          </a:p>
        </p:txBody>
      </p:sp>
      <p:sp>
        <p:nvSpPr>
          <p:cNvPr id="92" name="Google Shape;92;p9"/>
          <p:cNvSpPr/>
          <p:nvPr/>
        </p:nvSpPr>
        <p:spPr>
          <a:xfrm>
            <a:off x="1285925" y="3531750"/>
            <a:ext cx="3185100" cy="1007700"/>
          </a:xfrm>
          <a:prstGeom prst="roundRect">
            <a:avLst>
              <a:gd name="adj" fmla="val 16667"/>
            </a:avLst>
          </a:prstGeom>
          <a:solidFill>
            <a:srgbClr val="6F0A19">
              <a:alpha val="30050"/>
            </a:srgbClr>
          </a:solidFill>
          <a:ln w="9525" cap="flat" cmpd="sng">
            <a:solidFill>
              <a:srgbClr val="6F0A19"/>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it" sz="1200" dirty="0">
                <a:solidFill>
                  <a:schemeClr val="accent1"/>
                </a:solidFill>
                <a:latin typeface="Raleway" pitchFamily="2" charset="77"/>
                <a:ea typeface="Catamaran"/>
                <a:cs typeface="Catamaran"/>
                <a:sym typeface="Catamaran"/>
              </a:rPr>
              <a:t>Lorem ipsum dolor sit amet, consectetur adipisci elit, sed eiusmod tempor incidunt ut labore et dolore magna aliqua. </a:t>
            </a:r>
            <a:endParaRPr sz="1300" dirty="0">
              <a:latin typeface="Raleway" pitchFamily="2" charset="77"/>
            </a:endParaRPr>
          </a:p>
        </p:txBody>
      </p:sp>
      <p:sp>
        <p:nvSpPr>
          <p:cNvPr id="93" name="Google Shape;93;p9"/>
          <p:cNvSpPr/>
          <p:nvPr/>
        </p:nvSpPr>
        <p:spPr>
          <a:xfrm>
            <a:off x="4572000" y="3531750"/>
            <a:ext cx="3494100" cy="1056300"/>
          </a:xfrm>
          <a:prstGeom prst="roundRect">
            <a:avLst>
              <a:gd name="adj" fmla="val 16667"/>
            </a:avLst>
          </a:prstGeom>
          <a:solidFill>
            <a:srgbClr val="006778">
              <a:alpha val="44260"/>
            </a:srgbClr>
          </a:solidFill>
          <a:ln w="9525" cap="flat" cmpd="sng">
            <a:solidFill>
              <a:srgbClr val="006778"/>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it" sz="1200" dirty="0">
                <a:solidFill>
                  <a:schemeClr val="accent1"/>
                </a:solidFill>
                <a:latin typeface="Raleway" pitchFamily="2" charset="77"/>
                <a:ea typeface="Catamaran"/>
                <a:cs typeface="Catamaran"/>
                <a:sym typeface="Catamaran"/>
              </a:rPr>
              <a:t>Ut enim ad minim veniam, quis nostrum exercitationem ullam corporis suscipit laboriosam, nisi ut aliquid ex ea commodi consequatur.</a:t>
            </a:r>
            <a:endParaRPr sz="1200" dirty="0">
              <a:latin typeface="Raleway" pitchFamily="2" charset="77"/>
            </a:endParaRPr>
          </a:p>
        </p:txBody>
      </p:sp>
      <p:sp>
        <p:nvSpPr>
          <p:cNvPr id="94" name="Google Shape;94;p9"/>
          <p:cNvSpPr/>
          <p:nvPr/>
        </p:nvSpPr>
        <p:spPr>
          <a:xfrm>
            <a:off x="1789700" y="3344850"/>
            <a:ext cx="2316000" cy="186900"/>
          </a:xfrm>
          <a:prstGeom prst="roundRect">
            <a:avLst>
              <a:gd name="adj" fmla="val 16667"/>
            </a:avLst>
          </a:prstGeom>
          <a:solidFill>
            <a:schemeClr val="lt2"/>
          </a:solidFill>
          <a:ln w="9525" cap="flat" cmpd="sng">
            <a:solidFill>
              <a:srgbClr val="6F0A1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300">
                <a:solidFill>
                  <a:schemeClr val="accent1"/>
                </a:solidFill>
                <a:latin typeface="Raleway" pitchFamily="2" charset="77"/>
                <a:ea typeface="Catamaran"/>
                <a:cs typeface="Catamaran"/>
                <a:sym typeface="Catamaran"/>
              </a:rPr>
              <a:t>Bad</a:t>
            </a:r>
            <a:endParaRPr sz="1300">
              <a:solidFill>
                <a:schemeClr val="accent1"/>
              </a:solidFill>
              <a:latin typeface="Raleway" pitchFamily="2" charset="77"/>
              <a:ea typeface="Catamaran"/>
              <a:cs typeface="Catamaran"/>
              <a:sym typeface="Catamaran"/>
            </a:endParaRPr>
          </a:p>
        </p:txBody>
      </p:sp>
      <p:sp>
        <p:nvSpPr>
          <p:cNvPr id="95" name="Google Shape;95;p9"/>
          <p:cNvSpPr/>
          <p:nvPr/>
        </p:nvSpPr>
        <p:spPr>
          <a:xfrm>
            <a:off x="5161050" y="3344850"/>
            <a:ext cx="2316000" cy="186900"/>
          </a:xfrm>
          <a:prstGeom prst="roundRect">
            <a:avLst>
              <a:gd name="adj" fmla="val 16667"/>
            </a:avLst>
          </a:prstGeom>
          <a:solidFill>
            <a:schemeClr val="lt2"/>
          </a:solidFill>
          <a:ln w="9525" cap="flat" cmpd="sng">
            <a:solidFill>
              <a:srgbClr val="00677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300">
                <a:solidFill>
                  <a:schemeClr val="accent1"/>
                </a:solidFill>
                <a:latin typeface="Raleway" pitchFamily="2" charset="77"/>
                <a:ea typeface="Catamaran"/>
                <a:cs typeface="Catamaran"/>
                <a:sym typeface="Catamaran"/>
              </a:rPr>
              <a:t>Good</a:t>
            </a:r>
            <a:endParaRPr sz="1300">
              <a:solidFill>
                <a:schemeClr val="accent1"/>
              </a:solidFill>
              <a:latin typeface="Raleway" pitchFamily="2" charset="77"/>
              <a:ea typeface="Catamaran"/>
              <a:cs typeface="Catamaran"/>
              <a:sym typeface="Catamaran"/>
            </a:endParaRPr>
          </a:p>
        </p:txBody>
      </p:sp>
      <p:sp>
        <p:nvSpPr>
          <p:cNvPr id="96" name="Google Shape;96;p9"/>
          <p:cNvSpPr txBox="1">
            <a:spLocks noGrp="1"/>
          </p:cNvSpPr>
          <p:nvPr>
            <p:ph type="subTitle" idx="2"/>
          </p:nvPr>
        </p:nvSpPr>
        <p:spPr>
          <a:xfrm>
            <a:off x="1414800" y="4779100"/>
            <a:ext cx="5854500" cy="335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it-IT" dirty="0">
                <a:latin typeface="Raleway" pitchFamily="2" charset="77"/>
              </a:rPr>
              <a:t>Multi-Robot Systems presentation</a:t>
            </a:r>
            <a:r>
              <a:rPr lang="it-IT" sz="900" dirty="0">
                <a:latin typeface="Raleway" pitchFamily="2" charset="77"/>
              </a:rPr>
              <a:t> – Felli Stefano</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17</a:t>
            </a:fld>
            <a:endParaRPr/>
          </a:p>
        </p:txBody>
      </p:sp>
      <p:sp>
        <p:nvSpPr>
          <p:cNvPr id="111" name="Google Shape;111;p11"/>
          <p:cNvSpPr txBox="1">
            <a:spLocks noGrp="1"/>
          </p:cNvSpPr>
          <p:nvPr>
            <p:ph type="subTitle" idx="2"/>
          </p:nvPr>
        </p:nvSpPr>
        <p:spPr>
          <a:xfrm>
            <a:off x="1414800" y="4779100"/>
            <a:ext cx="5854500" cy="335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it-IT" dirty="0">
                <a:latin typeface="Raleway" pitchFamily="2" charset="77"/>
              </a:rPr>
              <a:t>Multi-Robot Systems presentation</a:t>
            </a:r>
            <a:r>
              <a:rPr lang="it-IT" sz="900" dirty="0">
                <a:latin typeface="Raleway" pitchFamily="2" charset="77"/>
              </a:rPr>
              <a:t> – Felli Stefano</a:t>
            </a:r>
          </a:p>
        </p:txBody>
      </p:sp>
      <p:sp>
        <p:nvSpPr>
          <p:cNvPr id="112" name="Google Shape;112;p11"/>
          <p:cNvSpPr txBox="1"/>
          <p:nvPr/>
        </p:nvSpPr>
        <p:spPr>
          <a:xfrm>
            <a:off x="727650" y="861800"/>
            <a:ext cx="7688700" cy="5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2600" b="1">
                <a:solidFill>
                  <a:srgbClr val="1A1A1A"/>
                </a:solidFill>
                <a:latin typeface="Raleway" pitchFamily="2" charset="77"/>
                <a:ea typeface="Catamaran"/>
                <a:cs typeface="Catamaran"/>
                <a:sym typeface="Catamaran"/>
              </a:rPr>
              <a:t>Slide example with timeline</a:t>
            </a:r>
            <a:endParaRPr sz="2600" b="1">
              <a:solidFill>
                <a:srgbClr val="1A1A1A"/>
              </a:solidFill>
              <a:latin typeface="Raleway" pitchFamily="2" charset="77"/>
              <a:ea typeface="Catamaran"/>
              <a:cs typeface="Catamaran"/>
              <a:sym typeface="Catamaran"/>
            </a:endParaRPr>
          </a:p>
        </p:txBody>
      </p:sp>
      <p:sp>
        <p:nvSpPr>
          <p:cNvPr id="113" name="Google Shape;113;p11"/>
          <p:cNvSpPr txBox="1"/>
          <p:nvPr/>
        </p:nvSpPr>
        <p:spPr>
          <a:xfrm>
            <a:off x="1853025" y="1971000"/>
            <a:ext cx="18369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it" sz="1300">
                <a:solidFill>
                  <a:srgbClr val="595959"/>
                </a:solidFill>
                <a:latin typeface="Raleway" pitchFamily="2" charset="77"/>
                <a:ea typeface="Catamaran"/>
                <a:cs typeface="Catamaran"/>
                <a:sym typeface="Catamaran"/>
              </a:rPr>
              <a:t>Lorem ipsum dolor sit amet</a:t>
            </a:r>
            <a:endParaRPr sz="1300">
              <a:solidFill>
                <a:srgbClr val="595959"/>
              </a:solidFill>
              <a:latin typeface="Raleway" pitchFamily="2" charset="77"/>
              <a:ea typeface="Catamaran"/>
              <a:cs typeface="Catamaran"/>
              <a:sym typeface="Catamaran"/>
            </a:endParaRPr>
          </a:p>
        </p:txBody>
      </p:sp>
      <p:sp>
        <p:nvSpPr>
          <p:cNvPr id="114" name="Google Shape;114;p11"/>
          <p:cNvSpPr txBox="1"/>
          <p:nvPr/>
        </p:nvSpPr>
        <p:spPr>
          <a:xfrm>
            <a:off x="1581075" y="1556800"/>
            <a:ext cx="2380800" cy="38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it" sz="1800" dirty="0">
                <a:latin typeface="Raleway" pitchFamily="2" charset="77"/>
                <a:ea typeface="Catamaran"/>
                <a:cs typeface="Catamaran"/>
                <a:sym typeface="Catamaran"/>
              </a:rPr>
              <a:t>Time 1</a:t>
            </a:r>
            <a:endParaRPr sz="1800" dirty="0">
              <a:latin typeface="Raleway" pitchFamily="2" charset="77"/>
              <a:ea typeface="Catamaran"/>
              <a:cs typeface="Catamaran"/>
              <a:sym typeface="Catamaran"/>
            </a:endParaRPr>
          </a:p>
        </p:txBody>
      </p:sp>
      <p:sp>
        <p:nvSpPr>
          <p:cNvPr id="115" name="Google Shape;115;p11"/>
          <p:cNvSpPr txBox="1"/>
          <p:nvPr/>
        </p:nvSpPr>
        <p:spPr>
          <a:xfrm>
            <a:off x="5048625" y="1971000"/>
            <a:ext cx="1836900" cy="71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it" sz="1300">
                <a:solidFill>
                  <a:srgbClr val="595959"/>
                </a:solidFill>
                <a:latin typeface="Raleway" pitchFamily="2" charset="77"/>
                <a:ea typeface="Catamaran"/>
                <a:cs typeface="Catamaran"/>
                <a:sym typeface="Catamaran"/>
              </a:rPr>
              <a:t>Quis aute iure reprehenderit</a:t>
            </a:r>
            <a:endParaRPr sz="1300">
              <a:solidFill>
                <a:srgbClr val="595959"/>
              </a:solidFill>
              <a:latin typeface="Raleway" pitchFamily="2" charset="77"/>
              <a:ea typeface="Lato"/>
              <a:cs typeface="Lato"/>
              <a:sym typeface="Lato"/>
            </a:endParaRPr>
          </a:p>
          <a:p>
            <a:pPr marL="0" lvl="0" indent="0" algn="ctr" rtl="0">
              <a:spcBef>
                <a:spcPts val="1600"/>
              </a:spcBef>
              <a:spcAft>
                <a:spcPts val="1600"/>
              </a:spcAft>
              <a:buNone/>
            </a:pPr>
            <a:endParaRPr sz="1300">
              <a:solidFill>
                <a:srgbClr val="595959"/>
              </a:solidFill>
              <a:latin typeface="Raleway" pitchFamily="2" charset="77"/>
              <a:ea typeface="Lato"/>
              <a:cs typeface="Lato"/>
              <a:sym typeface="Lato"/>
            </a:endParaRPr>
          </a:p>
        </p:txBody>
      </p:sp>
      <p:sp>
        <p:nvSpPr>
          <p:cNvPr id="116" name="Google Shape;116;p11"/>
          <p:cNvSpPr txBox="1"/>
          <p:nvPr/>
        </p:nvSpPr>
        <p:spPr>
          <a:xfrm>
            <a:off x="4643175" y="1556800"/>
            <a:ext cx="2647800" cy="38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it" sz="1800">
                <a:latin typeface="Raleway" pitchFamily="2" charset="77"/>
                <a:ea typeface="Catamaran"/>
                <a:cs typeface="Catamaran"/>
                <a:sym typeface="Catamaran"/>
              </a:rPr>
              <a:t>Time 3</a:t>
            </a:r>
            <a:endParaRPr sz="1800">
              <a:latin typeface="Raleway" pitchFamily="2" charset="77"/>
              <a:ea typeface="Catamaran"/>
              <a:cs typeface="Catamaran"/>
              <a:sym typeface="Catamaran"/>
            </a:endParaRPr>
          </a:p>
        </p:txBody>
      </p:sp>
      <p:sp>
        <p:nvSpPr>
          <p:cNvPr id="117" name="Google Shape;117;p11"/>
          <p:cNvSpPr txBox="1"/>
          <p:nvPr/>
        </p:nvSpPr>
        <p:spPr>
          <a:xfrm>
            <a:off x="2557725" y="4131500"/>
            <a:ext cx="3654900" cy="53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it" sz="1300">
                <a:solidFill>
                  <a:srgbClr val="595959"/>
                </a:solidFill>
                <a:latin typeface="Raleway" pitchFamily="2" charset="77"/>
                <a:ea typeface="Catamaran"/>
                <a:cs typeface="Catamaran"/>
                <a:sym typeface="Catamaran"/>
              </a:rPr>
              <a:t>Ut enim ad minim veniam, quis nostrum exercitationem ullam corporis suscipit laboriosam</a:t>
            </a:r>
            <a:endParaRPr sz="1300">
              <a:solidFill>
                <a:srgbClr val="595959"/>
              </a:solidFill>
              <a:latin typeface="Raleway" pitchFamily="2" charset="77"/>
              <a:ea typeface="Lato"/>
              <a:cs typeface="Lato"/>
              <a:sym typeface="Lato"/>
            </a:endParaRPr>
          </a:p>
        </p:txBody>
      </p:sp>
      <p:sp>
        <p:nvSpPr>
          <p:cNvPr id="118" name="Google Shape;118;p11"/>
          <p:cNvSpPr txBox="1"/>
          <p:nvPr/>
        </p:nvSpPr>
        <p:spPr>
          <a:xfrm>
            <a:off x="3061275" y="3742700"/>
            <a:ext cx="2647800" cy="38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it" sz="1800">
                <a:latin typeface="Raleway" pitchFamily="2" charset="77"/>
                <a:ea typeface="Catamaran"/>
                <a:cs typeface="Catamaran"/>
                <a:sym typeface="Catamaran"/>
              </a:rPr>
              <a:t>Time 2</a:t>
            </a:r>
            <a:endParaRPr sz="1800">
              <a:latin typeface="Raleway" pitchFamily="2" charset="77"/>
              <a:ea typeface="Catamaran"/>
              <a:cs typeface="Catamaran"/>
              <a:sym typeface="Catamaran"/>
            </a:endParaRPr>
          </a:p>
        </p:txBody>
      </p:sp>
      <p:sp>
        <p:nvSpPr>
          <p:cNvPr id="119" name="Google Shape;119;p11"/>
          <p:cNvSpPr/>
          <p:nvPr/>
        </p:nvSpPr>
        <p:spPr>
          <a:xfrm>
            <a:off x="1884825" y="3084400"/>
            <a:ext cx="5000700" cy="117600"/>
          </a:xfrm>
          <a:prstGeom prst="rect">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a:off x="2371425" y="2684075"/>
            <a:ext cx="800100" cy="800100"/>
          </a:xfrm>
          <a:prstGeom prst="blockArc">
            <a:avLst>
              <a:gd name="adj1" fmla="val 10800000"/>
              <a:gd name="adj2" fmla="val 0"/>
              <a:gd name="adj3" fmla="val 25000"/>
            </a:avLst>
          </a:prstGeom>
          <a:solidFill>
            <a:srgbClr val="6F0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a:off x="5567025" y="2684075"/>
            <a:ext cx="800100" cy="800100"/>
          </a:xfrm>
          <a:prstGeom prst="blockArc">
            <a:avLst>
              <a:gd name="adj1" fmla="val 10800000"/>
              <a:gd name="adj2" fmla="val 0"/>
              <a:gd name="adj3" fmla="val 25000"/>
            </a:avLst>
          </a:prstGeom>
          <a:solidFill>
            <a:srgbClr val="6F0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10800000" flipH="1">
            <a:off x="3969225" y="2802075"/>
            <a:ext cx="800100" cy="800100"/>
          </a:xfrm>
          <a:prstGeom prst="blockArc">
            <a:avLst>
              <a:gd name="adj1" fmla="val 10800000"/>
              <a:gd name="adj2" fmla="val 0"/>
              <a:gd name="adj3" fmla="val 25000"/>
            </a:avLst>
          </a:prstGeom>
          <a:solidFill>
            <a:srgbClr val="0067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2"/>
          <p:cNvSpPr txBox="1">
            <a:spLocks noGrp="1"/>
          </p:cNvSpPr>
          <p:nvPr>
            <p:ph type="title"/>
          </p:nvPr>
        </p:nvSpPr>
        <p:spPr>
          <a:xfrm>
            <a:off x="727650" y="8618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latin typeface="Raleway" pitchFamily="2" charset="77"/>
              </a:rPr>
              <a:t>References</a:t>
            </a:r>
            <a:endParaRPr>
              <a:latin typeface="Raleway" pitchFamily="2" charset="77"/>
            </a:endParaRPr>
          </a:p>
        </p:txBody>
      </p:sp>
      <p:sp>
        <p:nvSpPr>
          <p:cNvPr id="128" name="Google Shape;128;p12"/>
          <p:cNvSpPr txBox="1">
            <a:spLocks noGrp="1"/>
          </p:cNvSpPr>
          <p:nvPr>
            <p:ph type="body" idx="1"/>
          </p:nvPr>
        </p:nvSpPr>
        <p:spPr>
          <a:xfrm>
            <a:off x="727650" y="1397000"/>
            <a:ext cx="7688700" cy="3778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t" sz="1100" b="1" dirty="0">
                <a:latin typeface="Raleway" pitchFamily="2" charset="77"/>
              </a:rPr>
              <a:t>Papers:</a:t>
            </a:r>
            <a:endParaRPr sz="1100" b="1" dirty="0">
              <a:latin typeface="Raleway" pitchFamily="2" charset="77"/>
            </a:endParaRPr>
          </a:p>
          <a:p>
            <a:pPr marL="914400" lvl="1" indent="-298450" algn="l" rtl="0">
              <a:spcBef>
                <a:spcPts val="0"/>
              </a:spcBef>
              <a:spcAft>
                <a:spcPts val="0"/>
              </a:spcAft>
              <a:buSzPts val="1100"/>
              <a:buChar char="-"/>
            </a:pPr>
            <a:endParaRPr sz="1100" dirty="0">
              <a:latin typeface="Raleway" pitchFamily="2" charset="77"/>
            </a:endParaRPr>
          </a:p>
          <a:p>
            <a:pPr marL="457200" lvl="0" indent="-298450" algn="l" rtl="0">
              <a:spcBef>
                <a:spcPts val="0"/>
              </a:spcBef>
              <a:spcAft>
                <a:spcPts val="0"/>
              </a:spcAft>
              <a:buSzPts val="1100"/>
              <a:buChar char="-"/>
            </a:pPr>
            <a:r>
              <a:rPr lang="it" sz="1100" b="1" dirty="0">
                <a:latin typeface="Raleway" pitchFamily="2" charset="77"/>
              </a:rPr>
              <a:t>Images:</a:t>
            </a:r>
            <a:endParaRPr sz="1100" b="1" dirty="0">
              <a:latin typeface="Raleway" pitchFamily="2" charset="77"/>
            </a:endParaRPr>
          </a:p>
          <a:p>
            <a:pPr marL="914400" lvl="1" indent="-298450" algn="l" rtl="0">
              <a:spcBef>
                <a:spcPts val="0"/>
              </a:spcBef>
              <a:spcAft>
                <a:spcPts val="0"/>
              </a:spcAft>
              <a:buSzPts val="1100"/>
              <a:buChar char="-"/>
            </a:pPr>
            <a:endParaRPr sz="1100" dirty="0">
              <a:latin typeface="Raleway" pitchFamily="2" charset="77"/>
            </a:endParaRPr>
          </a:p>
          <a:p>
            <a:pPr marL="457200" lvl="0" indent="-298450" algn="l" rtl="0">
              <a:spcBef>
                <a:spcPts val="0"/>
              </a:spcBef>
              <a:spcAft>
                <a:spcPts val="0"/>
              </a:spcAft>
              <a:buSzPts val="1100"/>
              <a:buChar char="-"/>
            </a:pPr>
            <a:r>
              <a:rPr lang="it" sz="1100" b="1" dirty="0">
                <a:latin typeface="Raleway" pitchFamily="2" charset="77"/>
              </a:rPr>
              <a:t>Slides: </a:t>
            </a:r>
            <a:endParaRPr sz="1100" b="1" dirty="0">
              <a:latin typeface="Raleway" pitchFamily="2" charset="77"/>
            </a:endParaRPr>
          </a:p>
          <a:p>
            <a:pPr marL="914400" lvl="1" indent="-298450" algn="l" rtl="0">
              <a:spcBef>
                <a:spcPts val="0"/>
              </a:spcBef>
              <a:spcAft>
                <a:spcPts val="0"/>
              </a:spcAft>
              <a:buSzPts val="1100"/>
              <a:buChar char="-"/>
            </a:pPr>
            <a:r>
              <a:rPr lang="it" sz="1100" u="sng" dirty="0">
                <a:solidFill>
                  <a:schemeClr val="hlink"/>
                </a:solidFill>
                <a:latin typeface="Raleway" pitchFamily="2" charset="77"/>
                <a:hlinkClick r:id="rId3"/>
              </a:rPr>
              <a:t>https://github.com/pietro-nardelli/sapienza-ppt-template</a:t>
            </a:r>
            <a:r>
              <a:rPr lang="it" sz="1100" dirty="0">
                <a:latin typeface="Raleway" pitchFamily="2" charset="77"/>
              </a:rPr>
              <a:t> </a:t>
            </a:r>
            <a:br>
              <a:rPr lang="it" sz="1100" dirty="0">
                <a:latin typeface="Raleway" pitchFamily="2" charset="77"/>
              </a:rPr>
            </a:br>
            <a:r>
              <a:rPr lang="it" sz="1100" i="1" dirty="0">
                <a:latin typeface="Raleway" pitchFamily="2" charset="77"/>
              </a:rPr>
              <a:t>[Attribution-NonCommercial-ShareAlike 4.0 International (CC BY-NC-SA 4.0)]</a:t>
            </a:r>
            <a:endParaRPr sz="1100" i="1" dirty="0">
              <a:latin typeface="Raleway" pitchFamily="2" charset="77"/>
            </a:endParaRPr>
          </a:p>
        </p:txBody>
      </p:sp>
      <p:sp>
        <p:nvSpPr>
          <p:cNvPr id="129" name="Google Shape;129;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18</a:t>
            </a:fld>
            <a:endParaRPr/>
          </a:p>
        </p:txBody>
      </p:sp>
      <p:sp>
        <p:nvSpPr>
          <p:cNvPr id="130" name="Google Shape;130;p12"/>
          <p:cNvSpPr txBox="1">
            <a:spLocks noGrp="1"/>
          </p:cNvSpPr>
          <p:nvPr>
            <p:ph type="subTitle" idx="2"/>
          </p:nvPr>
        </p:nvSpPr>
        <p:spPr>
          <a:xfrm>
            <a:off x="1414800" y="4779100"/>
            <a:ext cx="5854500" cy="335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it-IT" dirty="0">
                <a:latin typeface="Raleway" pitchFamily="2" charset="77"/>
              </a:rPr>
              <a:t>Multi-Robot Systems presentation</a:t>
            </a:r>
            <a:r>
              <a:rPr lang="it-IT" sz="900" dirty="0">
                <a:latin typeface="Raleway" pitchFamily="2" charset="77"/>
              </a:rPr>
              <a:t> – Felli Stefano</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2</a:t>
            </a:fld>
            <a:endParaRPr/>
          </a:p>
        </p:txBody>
      </p:sp>
      <p:sp>
        <p:nvSpPr>
          <p:cNvPr id="70" name="Google Shape;70;p7"/>
          <p:cNvSpPr txBox="1">
            <a:spLocks noGrp="1"/>
          </p:cNvSpPr>
          <p:nvPr>
            <p:ph type="title"/>
          </p:nvPr>
        </p:nvSpPr>
        <p:spPr>
          <a:xfrm>
            <a:off x="727650" y="8618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dirty="0">
                <a:latin typeface="Raleway" pitchFamily="2" charset="77"/>
              </a:rPr>
              <a:t>Table of contents</a:t>
            </a:r>
            <a:endParaRPr dirty="0">
              <a:latin typeface="Raleway" pitchFamily="2" charset="77"/>
            </a:endParaRPr>
          </a:p>
        </p:txBody>
      </p:sp>
      <p:sp>
        <p:nvSpPr>
          <p:cNvPr id="71" name="Google Shape;71;p7"/>
          <p:cNvSpPr txBox="1"/>
          <p:nvPr/>
        </p:nvSpPr>
        <p:spPr>
          <a:xfrm>
            <a:off x="1583700" y="1983300"/>
            <a:ext cx="2141400" cy="84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1600"/>
              </a:spcAft>
              <a:buNone/>
            </a:pPr>
            <a:r>
              <a:rPr lang="it" sz="1800" dirty="0">
                <a:latin typeface="Raleway"/>
                <a:ea typeface="Raleway"/>
                <a:cs typeface="Raleway"/>
                <a:sym typeface="Raleway"/>
              </a:rPr>
              <a:t>Introduction</a:t>
            </a:r>
            <a:endParaRPr sz="1800" dirty="0">
              <a:latin typeface="Raleway"/>
              <a:ea typeface="Raleway"/>
              <a:cs typeface="Raleway"/>
              <a:sym typeface="Raleway"/>
            </a:endParaRPr>
          </a:p>
        </p:txBody>
      </p:sp>
      <p:sp>
        <p:nvSpPr>
          <p:cNvPr id="72" name="Google Shape;72;p7"/>
          <p:cNvSpPr txBox="1"/>
          <p:nvPr/>
        </p:nvSpPr>
        <p:spPr>
          <a:xfrm>
            <a:off x="5403000" y="1983300"/>
            <a:ext cx="2141400" cy="84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1600"/>
              </a:spcAft>
              <a:buNone/>
            </a:pPr>
            <a:r>
              <a:rPr lang="it" sz="1800" dirty="0">
                <a:latin typeface="Raleway"/>
                <a:ea typeface="Raleway"/>
                <a:cs typeface="Raleway"/>
                <a:sym typeface="Raleway"/>
              </a:rPr>
              <a:t>Problem statement</a:t>
            </a:r>
            <a:endParaRPr sz="1800" dirty="0">
              <a:latin typeface="Raleway"/>
              <a:ea typeface="Raleway"/>
              <a:cs typeface="Raleway"/>
              <a:sym typeface="Raleway"/>
            </a:endParaRPr>
          </a:p>
        </p:txBody>
      </p:sp>
      <p:sp>
        <p:nvSpPr>
          <p:cNvPr id="73" name="Google Shape;73;p7"/>
          <p:cNvSpPr txBox="1"/>
          <p:nvPr/>
        </p:nvSpPr>
        <p:spPr>
          <a:xfrm>
            <a:off x="1583699" y="2937800"/>
            <a:ext cx="2391615" cy="84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1600"/>
              </a:spcAft>
              <a:buNone/>
            </a:pPr>
            <a:r>
              <a:rPr lang="it-IT" sz="1800" dirty="0">
                <a:latin typeface="Raleway"/>
                <a:ea typeface="Raleway"/>
                <a:cs typeface="Raleway"/>
                <a:sym typeface="Raleway"/>
              </a:rPr>
              <a:t>Proposed centralized protocol</a:t>
            </a:r>
          </a:p>
        </p:txBody>
      </p:sp>
      <p:sp>
        <p:nvSpPr>
          <p:cNvPr id="74" name="Google Shape;74;p7"/>
          <p:cNvSpPr txBox="1"/>
          <p:nvPr/>
        </p:nvSpPr>
        <p:spPr>
          <a:xfrm>
            <a:off x="5403000" y="2937800"/>
            <a:ext cx="2141400" cy="84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1600"/>
              </a:spcAft>
              <a:buNone/>
            </a:pPr>
            <a:r>
              <a:rPr lang="it" sz="1800" dirty="0">
                <a:latin typeface="Raleway"/>
                <a:ea typeface="Raleway"/>
                <a:cs typeface="Raleway"/>
                <a:sym typeface="Raleway"/>
              </a:rPr>
              <a:t>Distributed implementation</a:t>
            </a:r>
            <a:endParaRPr sz="1800" dirty="0">
              <a:latin typeface="Raleway"/>
              <a:ea typeface="Raleway"/>
              <a:cs typeface="Raleway"/>
              <a:sym typeface="Raleway"/>
            </a:endParaRPr>
          </a:p>
        </p:txBody>
      </p:sp>
      <p:sp>
        <p:nvSpPr>
          <p:cNvPr id="75" name="Google Shape;75;p7"/>
          <p:cNvSpPr txBox="1"/>
          <p:nvPr/>
        </p:nvSpPr>
        <p:spPr>
          <a:xfrm>
            <a:off x="1583700" y="3875250"/>
            <a:ext cx="2141400" cy="84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1600"/>
              </a:spcAft>
              <a:buNone/>
            </a:pPr>
            <a:r>
              <a:rPr lang="it" sz="1800" dirty="0">
                <a:latin typeface="Raleway"/>
                <a:ea typeface="Raleway"/>
                <a:cs typeface="Raleway"/>
                <a:sym typeface="Raleway"/>
              </a:rPr>
              <a:t>Simulation results</a:t>
            </a:r>
            <a:endParaRPr sz="1800" dirty="0">
              <a:latin typeface="Raleway"/>
              <a:ea typeface="Raleway"/>
              <a:cs typeface="Raleway"/>
              <a:sym typeface="Raleway"/>
            </a:endParaRPr>
          </a:p>
        </p:txBody>
      </p:sp>
      <p:sp>
        <p:nvSpPr>
          <p:cNvPr id="76" name="Google Shape;76;p7"/>
          <p:cNvSpPr txBox="1"/>
          <p:nvPr/>
        </p:nvSpPr>
        <p:spPr>
          <a:xfrm>
            <a:off x="5403000" y="3875250"/>
            <a:ext cx="2141400" cy="84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1600"/>
              </a:spcAft>
              <a:buNone/>
            </a:pPr>
            <a:r>
              <a:rPr lang="it" sz="1800" dirty="0">
                <a:latin typeface="Raleway"/>
                <a:ea typeface="Raleway"/>
                <a:cs typeface="Raleway"/>
                <a:sym typeface="Raleway"/>
              </a:rPr>
              <a:t>Conclusions and future works</a:t>
            </a:r>
            <a:endParaRPr sz="1800" dirty="0">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8"/>
          <p:cNvSpPr txBox="1">
            <a:spLocks noGrp="1"/>
          </p:cNvSpPr>
          <p:nvPr>
            <p:ph type="title"/>
          </p:nvPr>
        </p:nvSpPr>
        <p:spPr>
          <a:xfrm>
            <a:off x="727650" y="8618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dirty="0">
                <a:latin typeface="Raleway" pitchFamily="2" charset="77"/>
              </a:rPr>
              <a:t>Introduction</a:t>
            </a:r>
            <a:endParaRPr dirty="0">
              <a:latin typeface="Raleway" pitchFamily="2" charset="77"/>
            </a:endParaRPr>
          </a:p>
        </p:txBody>
      </p:sp>
      <p:sp>
        <p:nvSpPr>
          <p:cNvPr id="82" name="Google Shape;82;p8"/>
          <p:cNvSpPr txBox="1">
            <a:spLocks noGrp="1"/>
          </p:cNvSpPr>
          <p:nvPr>
            <p:ph type="body" idx="1"/>
          </p:nvPr>
        </p:nvSpPr>
        <p:spPr>
          <a:xfrm>
            <a:off x="727650" y="1622024"/>
            <a:ext cx="6001141" cy="2856985"/>
          </a:xfrm>
          <a:prstGeom prst="rect">
            <a:avLst/>
          </a:prstGeom>
        </p:spPr>
        <p:txBody>
          <a:bodyPr spcFirstLastPara="1" wrap="square" lIns="91425" tIns="91425" rIns="91425" bIns="91425" anchor="t" anchorCtr="0">
            <a:noAutofit/>
          </a:bodyPr>
          <a:lstStyle/>
          <a:p>
            <a:pPr marL="285750" indent="-285750">
              <a:lnSpc>
                <a:spcPct val="100000"/>
              </a:lnSpc>
              <a:spcAft>
                <a:spcPts val="1600"/>
              </a:spcAft>
            </a:pPr>
            <a:r>
              <a:rPr lang="it" sz="1600" dirty="0">
                <a:latin typeface="Raleway" pitchFamily="2" charset="77"/>
              </a:rPr>
              <a:t>Consensus protocol: drives the dynamics of multi-agent systems in an efficient and secure way to a </a:t>
            </a:r>
            <a:r>
              <a:rPr lang="it" sz="1600" dirty="0">
                <a:solidFill>
                  <a:srgbClr val="6E0918"/>
                </a:solidFill>
                <a:latin typeface="Raleway" pitchFamily="2" charset="77"/>
              </a:rPr>
              <a:t>common behaviour</a:t>
            </a:r>
            <a:r>
              <a:rPr lang="it" sz="1600" dirty="0">
                <a:latin typeface="Raleway" pitchFamily="2" charset="77"/>
              </a:rPr>
              <a:t>.</a:t>
            </a:r>
          </a:p>
          <a:p>
            <a:pPr marL="285750" indent="-285750">
              <a:lnSpc>
                <a:spcPct val="100000"/>
              </a:lnSpc>
              <a:spcAft>
                <a:spcPts val="1600"/>
              </a:spcAft>
            </a:pPr>
            <a:r>
              <a:rPr lang="it" sz="1600" u="sng" dirty="0">
                <a:latin typeface="Raleway" pitchFamily="2" charset="77"/>
              </a:rPr>
              <a:t>Centralized</a:t>
            </a:r>
            <a:r>
              <a:rPr lang="it" sz="1600" dirty="0">
                <a:latin typeface="Raleway" pitchFamily="2" charset="77"/>
              </a:rPr>
              <a:t> protocol [Fig. 1]: </a:t>
            </a:r>
            <a:r>
              <a:rPr lang="it" sz="1600" dirty="0">
                <a:solidFill>
                  <a:srgbClr val="6E0918"/>
                </a:solidFill>
                <a:latin typeface="Raleway" pitchFamily="2" charset="77"/>
              </a:rPr>
              <a:t>fast convergence </a:t>
            </a:r>
            <a:r>
              <a:rPr lang="it" sz="1600" dirty="0">
                <a:latin typeface="Raleway" pitchFamily="2" charset="77"/>
              </a:rPr>
              <a:t>for small systems.</a:t>
            </a:r>
          </a:p>
          <a:p>
            <a:pPr marL="285750" indent="-285750">
              <a:lnSpc>
                <a:spcPct val="100000"/>
              </a:lnSpc>
              <a:spcAft>
                <a:spcPts val="1600"/>
              </a:spcAft>
            </a:pPr>
            <a:r>
              <a:rPr lang="it" sz="1600" u="sng" dirty="0">
                <a:latin typeface="Raleway" pitchFamily="2" charset="77"/>
              </a:rPr>
              <a:t>Distributed</a:t>
            </a:r>
            <a:r>
              <a:rPr lang="it" sz="1600" dirty="0">
                <a:latin typeface="Raleway" pitchFamily="2" charset="77"/>
              </a:rPr>
              <a:t> protocol [Fig. 2]: </a:t>
            </a:r>
            <a:r>
              <a:rPr lang="it" sz="1600" dirty="0">
                <a:solidFill>
                  <a:srgbClr val="6E0918"/>
                </a:solidFill>
                <a:latin typeface="Raleway" pitchFamily="2" charset="77"/>
              </a:rPr>
              <a:t>more scalable </a:t>
            </a:r>
            <a:r>
              <a:rPr lang="it" sz="1600" dirty="0">
                <a:latin typeface="Raleway" pitchFamily="2" charset="77"/>
              </a:rPr>
              <a:t>for large networks.</a:t>
            </a:r>
          </a:p>
          <a:p>
            <a:pPr marL="285750" indent="-285750">
              <a:lnSpc>
                <a:spcPct val="100000"/>
              </a:lnSpc>
              <a:spcAft>
                <a:spcPts val="1600"/>
              </a:spcAft>
            </a:pPr>
            <a:r>
              <a:rPr lang="it" sz="1600" dirty="0">
                <a:latin typeface="Raleway" pitchFamily="2" charset="77"/>
              </a:rPr>
              <a:t>Applications: opinion dynamics, sensor networks, decentralized federated learning.</a:t>
            </a:r>
          </a:p>
          <a:p>
            <a:pPr marL="285750" indent="-285750">
              <a:spcAft>
                <a:spcPts val="1600"/>
              </a:spcAft>
            </a:pPr>
            <a:endParaRPr lang="it" sz="1600" dirty="0">
              <a:latin typeface="Raleway" pitchFamily="2" charset="77"/>
            </a:endParaRPr>
          </a:p>
          <a:p>
            <a:pPr marL="285750" indent="-285750">
              <a:spcAft>
                <a:spcPts val="1600"/>
              </a:spcAft>
            </a:pPr>
            <a:endParaRPr lang="it" sz="1600" dirty="0">
              <a:latin typeface="Raleway" pitchFamily="2" charset="77"/>
            </a:endParaRPr>
          </a:p>
        </p:txBody>
      </p:sp>
      <p:sp>
        <p:nvSpPr>
          <p:cNvPr id="83" name="Google Shape;83;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3</a:t>
            </a:fld>
            <a:endParaRPr/>
          </a:p>
        </p:txBody>
      </p:sp>
      <p:sp>
        <p:nvSpPr>
          <p:cNvPr id="84" name="Google Shape;84;p8"/>
          <p:cNvSpPr txBox="1">
            <a:spLocks noGrp="1"/>
          </p:cNvSpPr>
          <p:nvPr>
            <p:ph type="subTitle" idx="2"/>
          </p:nvPr>
        </p:nvSpPr>
        <p:spPr>
          <a:xfrm>
            <a:off x="1414800" y="4779100"/>
            <a:ext cx="5854500" cy="335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it-IT" dirty="0">
                <a:latin typeface="Raleway" pitchFamily="2" charset="77"/>
              </a:rPr>
              <a:t>Multi-Robot Systems presentation</a:t>
            </a:r>
            <a:r>
              <a:rPr lang="it" sz="900" dirty="0">
                <a:latin typeface="Raleway" pitchFamily="2" charset="77"/>
              </a:rPr>
              <a:t> – Felli Stefano</a:t>
            </a:r>
            <a:endParaRPr sz="900" dirty="0">
              <a:latin typeface="Raleway" pitchFamily="2" charset="77"/>
            </a:endParaRPr>
          </a:p>
        </p:txBody>
      </p:sp>
      <p:pic>
        <p:nvPicPr>
          <p:cNvPr id="5" name="Immagine 4" descr="Immagine che contiene fuochi d'artificio&#10;&#10;Descrizione generata automaticamente">
            <a:extLst>
              <a:ext uri="{FF2B5EF4-FFF2-40B4-BE49-F238E27FC236}">
                <a16:creationId xmlns:a16="http://schemas.microsoft.com/office/drawing/2014/main" id="{68127429-4009-FF50-F89B-CDB5F7B3FE60}"/>
              </a:ext>
            </a:extLst>
          </p:cNvPr>
          <p:cNvPicPr>
            <a:picLocks noChangeAspect="1"/>
          </p:cNvPicPr>
          <p:nvPr/>
        </p:nvPicPr>
        <p:blipFill rotWithShape="1">
          <a:blip r:embed="rId3"/>
          <a:srcRect b="17109"/>
          <a:stretch/>
        </p:blipFill>
        <p:spPr>
          <a:xfrm rot="5400000">
            <a:off x="5568045" y="1452146"/>
            <a:ext cx="4427702" cy="2535909"/>
          </a:xfrm>
          <a:prstGeom prst="rect">
            <a:avLst/>
          </a:prstGeom>
        </p:spPr>
      </p:pic>
      <p:sp>
        <p:nvSpPr>
          <p:cNvPr id="14" name="Ovale 13">
            <a:extLst>
              <a:ext uri="{FF2B5EF4-FFF2-40B4-BE49-F238E27FC236}">
                <a16:creationId xmlns:a16="http://schemas.microsoft.com/office/drawing/2014/main" id="{D3C32787-3062-7B6D-08DF-870AC1C5D9A4}"/>
              </a:ext>
            </a:extLst>
          </p:cNvPr>
          <p:cNvSpPr/>
          <p:nvPr/>
        </p:nvSpPr>
        <p:spPr>
          <a:xfrm>
            <a:off x="7522229" y="1482451"/>
            <a:ext cx="172329" cy="172751"/>
          </a:xfrm>
          <a:prstGeom prst="ellipse">
            <a:avLst/>
          </a:prstGeom>
          <a:solidFill>
            <a:srgbClr val="F7A697"/>
          </a:solidFill>
          <a:ln w="12700">
            <a:solidFill>
              <a:srgbClr val="66757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 name="CasellaDiTesto 22">
            <a:extLst>
              <a:ext uri="{FF2B5EF4-FFF2-40B4-BE49-F238E27FC236}">
                <a16:creationId xmlns:a16="http://schemas.microsoft.com/office/drawing/2014/main" id="{65EF7FA9-C37E-2903-76E6-34936A852F76}"/>
              </a:ext>
            </a:extLst>
          </p:cNvPr>
          <p:cNvSpPr txBox="1"/>
          <p:nvPr/>
        </p:nvSpPr>
        <p:spPr>
          <a:xfrm>
            <a:off x="6800821" y="2215498"/>
            <a:ext cx="1962150" cy="261610"/>
          </a:xfrm>
          <a:prstGeom prst="rect">
            <a:avLst/>
          </a:prstGeom>
          <a:noFill/>
        </p:spPr>
        <p:txBody>
          <a:bodyPr wrap="square" rtlCol="0">
            <a:spAutoFit/>
          </a:bodyPr>
          <a:lstStyle/>
          <a:p>
            <a:r>
              <a:rPr lang="it-IT" sz="1100" b="1" dirty="0">
                <a:solidFill>
                  <a:srgbClr val="6E0918"/>
                </a:solidFill>
              </a:rPr>
              <a:t>Fig. 1</a:t>
            </a:r>
            <a:r>
              <a:rPr lang="it-IT" sz="1100" dirty="0">
                <a:solidFill>
                  <a:srgbClr val="6E0918"/>
                </a:solidFill>
              </a:rPr>
              <a:t>: </a:t>
            </a:r>
            <a:r>
              <a:rPr lang="it-IT" sz="1100" dirty="0"/>
              <a:t>Centralized protocol</a:t>
            </a:r>
          </a:p>
        </p:txBody>
      </p:sp>
      <p:sp>
        <p:nvSpPr>
          <p:cNvPr id="24" name="CasellaDiTesto 23">
            <a:extLst>
              <a:ext uri="{FF2B5EF4-FFF2-40B4-BE49-F238E27FC236}">
                <a16:creationId xmlns:a16="http://schemas.microsoft.com/office/drawing/2014/main" id="{D6D789B0-6047-6B53-3801-BCAE66FB5952}"/>
              </a:ext>
            </a:extLst>
          </p:cNvPr>
          <p:cNvSpPr txBox="1"/>
          <p:nvPr/>
        </p:nvSpPr>
        <p:spPr>
          <a:xfrm>
            <a:off x="6800821" y="4685040"/>
            <a:ext cx="1962150" cy="261610"/>
          </a:xfrm>
          <a:prstGeom prst="rect">
            <a:avLst/>
          </a:prstGeom>
          <a:noFill/>
        </p:spPr>
        <p:txBody>
          <a:bodyPr wrap="square" rtlCol="0">
            <a:spAutoFit/>
          </a:bodyPr>
          <a:lstStyle/>
          <a:p>
            <a:r>
              <a:rPr lang="it-IT" sz="1100" b="1" dirty="0">
                <a:solidFill>
                  <a:srgbClr val="6E0918"/>
                </a:solidFill>
              </a:rPr>
              <a:t>Fig. 2</a:t>
            </a:r>
            <a:r>
              <a:rPr lang="it-IT" sz="1100" dirty="0">
                <a:solidFill>
                  <a:srgbClr val="6E0918"/>
                </a:solidFill>
              </a:rPr>
              <a:t>:</a:t>
            </a:r>
            <a:r>
              <a:rPr lang="it-IT" sz="1100" dirty="0"/>
              <a:t> Distributed protocol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8"/>
          <p:cNvSpPr txBox="1">
            <a:spLocks noGrp="1"/>
          </p:cNvSpPr>
          <p:nvPr>
            <p:ph type="title"/>
          </p:nvPr>
        </p:nvSpPr>
        <p:spPr>
          <a:xfrm>
            <a:off x="727650" y="861800"/>
            <a:ext cx="831031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dirty="0">
                <a:latin typeface="Raleway" pitchFamily="2" charset="77"/>
              </a:rPr>
              <a:t>Problem statement</a:t>
            </a:r>
            <a:endParaRPr dirty="0">
              <a:latin typeface="Raleway" pitchFamily="2" charset="77"/>
            </a:endParaRPr>
          </a:p>
        </p:txBody>
      </p:sp>
      <p:sp>
        <p:nvSpPr>
          <p:cNvPr id="82" name="Google Shape;82;p8"/>
          <p:cNvSpPr txBox="1">
            <a:spLocks noGrp="1"/>
          </p:cNvSpPr>
          <p:nvPr>
            <p:ph type="body" idx="1"/>
          </p:nvPr>
        </p:nvSpPr>
        <p:spPr>
          <a:xfrm>
            <a:off x="727650" y="1622024"/>
            <a:ext cx="7688700" cy="3036239"/>
          </a:xfrm>
          <a:prstGeom prst="rect">
            <a:avLst/>
          </a:prstGeom>
        </p:spPr>
        <p:txBody>
          <a:bodyPr spcFirstLastPara="1" wrap="square" lIns="91425" tIns="91425" rIns="91425" bIns="91425" anchor="t" anchorCtr="0">
            <a:noAutofit/>
          </a:bodyPr>
          <a:lstStyle/>
          <a:p>
            <a:pPr marL="457200" lvl="1" indent="0">
              <a:spcAft>
                <a:spcPts val="1600"/>
              </a:spcAft>
              <a:buNone/>
            </a:pPr>
            <a:endParaRPr lang="it-IT" sz="1400" dirty="0"/>
          </a:p>
          <a:p>
            <a:pPr marL="285750" indent="-285750">
              <a:spcAft>
                <a:spcPts val="1600"/>
              </a:spcAft>
            </a:pPr>
            <a:endParaRPr sz="1600" dirty="0"/>
          </a:p>
        </p:txBody>
      </p:sp>
      <p:sp>
        <p:nvSpPr>
          <p:cNvPr id="83" name="Google Shape;83;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4</a:t>
            </a:fld>
            <a:endParaRPr/>
          </a:p>
        </p:txBody>
      </p:sp>
      <p:sp>
        <p:nvSpPr>
          <p:cNvPr id="84" name="Google Shape;84;p8"/>
          <p:cNvSpPr txBox="1">
            <a:spLocks noGrp="1"/>
          </p:cNvSpPr>
          <p:nvPr>
            <p:ph type="subTitle" idx="2"/>
          </p:nvPr>
        </p:nvSpPr>
        <p:spPr>
          <a:xfrm>
            <a:off x="1414800" y="4779100"/>
            <a:ext cx="5854500" cy="335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it-IT" dirty="0"/>
              <a:t>Multi-Robot Systems presentation</a:t>
            </a:r>
            <a:r>
              <a:rPr lang="it" sz="900" dirty="0"/>
              <a:t> – Felli Stefano</a:t>
            </a:r>
            <a:endParaRPr sz="900" dirty="0"/>
          </a:p>
        </p:txBody>
      </p:sp>
      <mc:AlternateContent xmlns:mc="http://schemas.openxmlformats.org/markup-compatibility/2006" xmlns:a14="http://schemas.microsoft.com/office/drawing/2010/main">
        <mc:Choice Requires="a14">
          <p:sp>
            <p:nvSpPr>
              <p:cNvPr id="19" name="Google Shape;82;p8">
                <a:extLst>
                  <a:ext uri="{FF2B5EF4-FFF2-40B4-BE49-F238E27FC236}">
                    <a16:creationId xmlns:a16="http://schemas.microsoft.com/office/drawing/2014/main" id="{7E68BD52-D18E-4E38-2F48-41E50A835F49}"/>
                  </a:ext>
                </a:extLst>
              </p:cNvPr>
              <p:cNvSpPr txBox="1">
                <a:spLocks/>
              </p:cNvSpPr>
              <p:nvPr/>
            </p:nvSpPr>
            <p:spPr>
              <a:xfrm>
                <a:off x="727649" y="1622024"/>
                <a:ext cx="8217346" cy="28569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Catamaran"/>
                  <a:buChar char="●"/>
                  <a:defRPr sz="1300" b="0" i="0" u="none" strike="noStrike" cap="none">
                    <a:solidFill>
                      <a:schemeClr val="accent1"/>
                    </a:solidFill>
                    <a:latin typeface="Catamaran"/>
                    <a:ea typeface="Catamaran"/>
                    <a:cs typeface="Catamaran"/>
                    <a:sym typeface="Catamaran"/>
                  </a:defRPr>
                </a:lvl1pPr>
                <a:lvl2pPr marL="914400" marR="0" lvl="1" indent="-298450" algn="l" rtl="0">
                  <a:lnSpc>
                    <a:spcPct val="115000"/>
                  </a:lnSpc>
                  <a:spcBef>
                    <a:spcPts val="1600"/>
                  </a:spcBef>
                  <a:spcAft>
                    <a:spcPts val="0"/>
                  </a:spcAft>
                  <a:buClr>
                    <a:schemeClr val="accent1"/>
                  </a:buClr>
                  <a:buSzPts val="1100"/>
                  <a:buFont typeface="Catamaran"/>
                  <a:buChar char="○"/>
                  <a:defRPr sz="1100" b="0" i="0" u="none" strike="noStrike" cap="none">
                    <a:solidFill>
                      <a:schemeClr val="accent1"/>
                    </a:solidFill>
                    <a:latin typeface="Catamaran"/>
                    <a:ea typeface="Catamaran"/>
                    <a:cs typeface="Catamaran"/>
                    <a:sym typeface="Catamaran"/>
                  </a:defRPr>
                </a:lvl2pPr>
                <a:lvl3pPr marL="1371600" marR="0" lvl="2" indent="-298450" algn="l" rtl="0">
                  <a:lnSpc>
                    <a:spcPct val="115000"/>
                  </a:lnSpc>
                  <a:spcBef>
                    <a:spcPts val="1600"/>
                  </a:spcBef>
                  <a:spcAft>
                    <a:spcPts val="0"/>
                  </a:spcAft>
                  <a:buClr>
                    <a:schemeClr val="accent1"/>
                  </a:buClr>
                  <a:buSzPts val="1100"/>
                  <a:buFont typeface="Catamaran"/>
                  <a:buChar char="■"/>
                  <a:defRPr sz="1100" b="0" i="0" u="none" strike="noStrike" cap="none">
                    <a:solidFill>
                      <a:schemeClr val="accent1"/>
                    </a:solidFill>
                    <a:latin typeface="Catamaran"/>
                    <a:ea typeface="Catamaran"/>
                    <a:cs typeface="Catamaran"/>
                    <a:sym typeface="Catamaran"/>
                  </a:defRPr>
                </a:lvl3pPr>
                <a:lvl4pPr marL="1828800" marR="0" lvl="3" indent="-298450" algn="l" rtl="0">
                  <a:lnSpc>
                    <a:spcPct val="115000"/>
                  </a:lnSpc>
                  <a:spcBef>
                    <a:spcPts val="1600"/>
                  </a:spcBef>
                  <a:spcAft>
                    <a:spcPts val="0"/>
                  </a:spcAft>
                  <a:buClr>
                    <a:schemeClr val="accent1"/>
                  </a:buClr>
                  <a:buSzPts val="1100"/>
                  <a:buFont typeface="Catamaran"/>
                  <a:buChar char="●"/>
                  <a:defRPr sz="1100" b="0" i="0" u="none" strike="noStrike" cap="none">
                    <a:solidFill>
                      <a:schemeClr val="accent1"/>
                    </a:solidFill>
                    <a:latin typeface="Catamaran"/>
                    <a:ea typeface="Catamaran"/>
                    <a:cs typeface="Catamaran"/>
                    <a:sym typeface="Catamaran"/>
                  </a:defRPr>
                </a:lvl4pPr>
                <a:lvl5pPr marL="2286000" marR="0" lvl="4" indent="-298450" algn="l" rtl="0">
                  <a:lnSpc>
                    <a:spcPct val="115000"/>
                  </a:lnSpc>
                  <a:spcBef>
                    <a:spcPts val="1600"/>
                  </a:spcBef>
                  <a:spcAft>
                    <a:spcPts val="0"/>
                  </a:spcAft>
                  <a:buClr>
                    <a:schemeClr val="accent1"/>
                  </a:buClr>
                  <a:buSzPts val="1100"/>
                  <a:buFont typeface="Catamaran"/>
                  <a:buChar char="○"/>
                  <a:defRPr sz="1100" b="0" i="0" u="none" strike="noStrike" cap="none">
                    <a:solidFill>
                      <a:schemeClr val="accent1"/>
                    </a:solidFill>
                    <a:latin typeface="Catamaran"/>
                    <a:ea typeface="Catamaran"/>
                    <a:cs typeface="Catamaran"/>
                    <a:sym typeface="Catamaran"/>
                  </a:defRPr>
                </a:lvl5pPr>
                <a:lvl6pPr marL="2743200" marR="0" lvl="5" indent="-298450" algn="l" rtl="0">
                  <a:lnSpc>
                    <a:spcPct val="115000"/>
                  </a:lnSpc>
                  <a:spcBef>
                    <a:spcPts val="1600"/>
                  </a:spcBef>
                  <a:spcAft>
                    <a:spcPts val="0"/>
                  </a:spcAft>
                  <a:buClr>
                    <a:schemeClr val="accent1"/>
                  </a:buClr>
                  <a:buSzPts val="1100"/>
                  <a:buFont typeface="Catamaran"/>
                  <a:buChar char="■"/>
                  <a:defRPr sz="1100" b="0" i="0" u="none" strike="noStrike" cap="none">
                    <a:solidFill>
                      <a:schemeClr val="accent1"/>
                    </a:solidFill>
                    <a:latin typeface="Catamaran"/>
                    <a:ea typeface="Catamaran"/>
                    <a:cs typeface="Catamaran"/>
                    <a:sym typeface="Catamaran"/>
                  </a:defRPr>
                </a:lvl6pPr>
                <a:lvl7pPr marL="3200400" marR="0" lvl="6" indent="-298450" algn="l" rtl="0">
                  <a:lnSpc>
                    <a:spcPct val="115000"/>
                  </a:lnSpc>
                  <a:spcBef>
                    <a:spcPts val="1600"/>
                  </a:spcBef>
                  <a:spcAft>
                    <a:spcPts val="0"/>
                  </a:spcAft>
                  <a:buClr>
                    <a:schemeClr val="accent1"/>
                  </a:buClr>
                  <a:buSzPts val="1100"/>
                  <a:buFont typeface="Catamaran"/>
                  <a:buChar char="●"/>
                  <a:defRPr sz="1100" b="0" i="0" u="none" strike="noStrike" cap="none">
                    <a:solidFill>
                      <a:schemeClr val="accent1"/>
                    </a:solidFill>
                    <a:latin typeface="Catamaran"/>
                    <a:ea typeface="Catamaran"/>
                    <a:cs typeface="Catamaran"/>
                    <a:sym typeface="Catamaran"/>
                  </a:defRPr>
                </a:lvl7pPr>
                <a:lvl8pPr marL="3657600" marR="0" lvl="7" indent="-298450" algn="l" rtl="0">
                  <a:lnSpc>
                    <a:spcPct val="115000"/>
                  </a:lnSpc>
                  <a:spcBef>
                    <a:spcPts val="1600"/>
                  </a:spcBef>
                  <a:spcAft>
                    <a:spcPts val="0"/>
                  </a:spcAft>
                  <a:buClr>
                    <a:schemeClr val="accent1"/>
                  </a:buClr>
                  <a:buSzPts val="1100"/>
                  <a:buFont typeface="Catamaran"/>
                  <a:buChar char="○"/>
                  <a:defRPr sz="1100" b="0" i="0" u="none" strike="noStrike" cap="none">
                    <a:solidFill>
                      <a:schemeClr val="accent1"/>
                    </a:solidFill>
                    <a:latin typeface="Catamaran"/>
                    <a:ea typeface="Catamaran"/>
                    <a:cs typeface="Catamaran"/>
                    <a:sym typeface="Catamaran"/>
                  </a:defRPr>
                </a:lvl8pPr>
                <a:lvl9pPr marL="4114800" marR="0" lvl="8" indent="-298450" algn="l" rtl="0">
                  <a:lnSpc>
                    <a:spcPct val="115000"/>
                  </a:lnSpc>
                  <a:spcBef>
                    <a:spcPts val="1600"/>
                  </a:spcBef>
                  <a:spcAft>
                    <a:spcPts val="1600"/>
                  </a:spcAft>
                  <a:buClr>
                    <a:schemeClr val="accent1"/>
                  </a:buClr>
                  <a:buSzPts val="1100"/>
                  <a:buFont typeface="Catamaran"/>
                  <a:buChar char="■"/>
                  <a:defRPr sz="1100" b="0" i="0" u="none" strike="noStrike" cap="none">
                    <a:solidFill>
                      <a:schemeClr val="accent1"/>
                    </a:solidFill>
                    <a:latin typeface="Catamaran"/>
                    <a:ea typeface="Catamaran"/>
                    <a:cs typeface="Catamaran"/>
                    <a:sym typeface="Catamaran"/>
                  </a:defRPr>
                </a:lvl9pPr>
              </a:lstStyle>
              <a:p>
                <a:pPr marL="285750" indent="-285750">
                  <a:spcAft>
                    <a:spcPts val="1600"/>
                  </a:spcAft>
                </a:pPr>
                <a:r>
                  <a:rPr lang="it" sz="1600" dirty="0">
                    <a:latin typeface="Raleway" pitchFamily="2" charset="77"/>
                  </a:rPr>
                  <a:t>N-agents system modeled as a graph </a:t>
                </a:r>
                <a14:m>
                  <m:oMath xmlns:m="http://schemas.openxmlformats.org/officeDocument/2006/math">
                    <m:r>
                      <a:rPr lang="it" sz="1600" i="1" smtClean="0">
                        <a:latin typeface="Cambria Math" panose="02040503050406030204" pitchFamily="18" charset="0"/>
                        <a:ea typeface="Cambria Math" panose="02040503050406030204" pitchFamily="18" charset="0"/>
                      </a:rPr>
                      <m:t>ℊ</m:t>
                    </m:r>
                    <m:r>
                      <a:rPr lang="it-IT" sz="1600" b="0" i="1" smtClean="0">
                        <a:latin typeface="Cambria Math" panose="02040503050406030204" pitchFamily="18" charset="0"/>
                        <a:ea typeface="Cambria Math" panose="02040503050406030204" pitchFamily="18" charset="0"/>
                      </a:rPr>
                      <m:t>=</m:t>
                    </m:r>
                    <m:d>
                      <m:dPr>
                        <m:ctrlPr>
                          <a:rPr lang="it-IT" sz="1600" b="0" i="1" smtClean="0">
                            <a:latin typeface="Cambria Math" panose="02040503050406030204" pitchFamily="18" charset="0"/>
                            <a:ea typeface="Cambria Math" panose="02040503050406030204" pitchFamily="18" charset="0"/>
                          </a:rPr>
                        </m:ctrlPr>
                      </m:dPr>
                      <m:e>
                        <m:r>
                          <a:rPr lang="it-IT" sz="1600" b="0" i="1" smtClean="0">
                            <a:latin typeface="Cambria Math" panose="02040503050406030204" pitchFamily="18" charset="0"/>
                            <a:ea typeface="Cambria Math" panose="02040503050406030204" pitchFamily="18" charset="0"/>
                          </a:rPr>
                          <m:t>𝒱</m:t>
                        </m:r>
                        <m:r>
                          <a:rPr lang="it-IT" sz="1600" b="0" i="1" smtClean="0">
                            <a:latin typeface="Cambria Math" panose="02040503050406030204" pitchFamily="18" charset="0"/>
                            <a:ea typeface="Cambria Math" panose="02040503050406030204" pitchFamily="18" charset="0"/>
                          </a:rPr>
                          <m:t>,</m:t>
                        </m:r>
                        <m:r>
                          <a:rPr lang="it-IT" sz="1600" b="0" i="1" smtClean="0">
                            <a:latin typeface="Cambria Math" panose="02040503050406030204" pitchFamily="18" charset="0"/>
                            <a:ea typeface="Cambria Math" panose="02040503050406030204" pitchFamily="18" charset="0"/>
                          </a:rPr>
                          <m:t>ℰ</m:t>
                        </m:r>
                      </m:e>
                    </m:d>
                    <m:r>
                      <a:rPr lang="it-IT" sz="1600" b="0" i="0" smtClean="0">
                        <a:latin typeface="Cambria Math" panose="02040503050406030204" pitchFamily="18" charset="0"/>
                        <a:ea typeface="Cambria Math" panose="02040503050406030204" pitchFamily="18" charset="0"/>
                      </a:rPr>
                      <m:t>.</m:t>
                    </m:r>
                  </m:oMath>
                </a14:m>
                <a:endParaRPr lang="it" sz="1600" dirty="0">
                  <a:latin typeface="Raleway" pitchFamily="2" charset="77"/>
                </a:endParaRPr>
              </a:p>
              <a:p>
                <a:pPr marL="285750" indent="-285750">
                  <a:spcAft>
                    <a:spcPts val="1600"/>
                  </a:spcAft>
                </a:pPr>
                <a:r>
                  <a:rPr lang="it" sz="1600" dirty="0">
                    <a:latin typeface="Raleway" pitchFamily="2" charset="77"/>
                  </a:rPr>
                  <a:t>Each vertex i </a:t>
                </a:r>
                <a14:m>
                  <m:oMath xmlns:m="http://schemas.openxmlformats.org/officeDocument/2006/math">
                    <m:r>
                      <a:rPr lang="it-IT" sz="1600" i="1">
                        <a:latin typeface="Cambria Math" panose="02040503050406030204" pitchFamily="18" charset="0"/>
                        <a:ea typeface="Cambria Math" panose="02040503050406030204" pitchFamily="18" charset="0"/>
                      </a:rPr>
                      <m:t>∈</m:t>
                    </m:r>
                    <m:r>
                      <a:rPr lang="it-IT" sz="1600" i="1">
                        <a:latin typeface="Cambria Math" panose="02040503050406030204" pitchFamily="18" charset="0"/>
                        <a:ea typeface="Cambria Math" panose="02040503050406030204" pitchFamily="18" charset="0"/>
                      </a:rPr>
                      <m:t>𝒱</m:t>
                    </m:r>
                  </m:oMath>
                </a14:m>
                <a:r>
                  <a:rPr lang="it" sz="1600" dirty="0">
                    <a:latin typeface="Raleway" pitchFamily="2" charset="77"/>
                  </a:rPr>
                  <a:t> models an agent. Set of neighbors is </a:t>
                </a:r>
                <a14:m>
                  <m:oMath xmlns:m="http://schemas.openxmlformats.org/officeDocument/2006/math">
                    <m:sSub>
                      <m:sSubPr>
                        <m:ctrlPr>
                          <a:rPr lang="it" sz="1600" i="1">
                            <a:latin typeface="Cambria Math" panose="02040503050406030204" pitchFamily="18" charset="0"/>
                          </a:rPr>
                        </m:ctrlPr>
                      </m:sSubPr>
                      <m:e>
                        <m:r>
                          <a:rPr lang="it-IT" sz="1600" i="1">
                            <a:latin typeface="Cambria Math" panose="02040503050406030204" pitchFamily="18" charset="0"/>
                          </a:rPr>
                          <m:t>𝑁</m:t>
                        </m:r>
                      </m:e>
                      <m:sub>
                        <m:r>
                          <a:rPr lang="it-IT" sz="1600" i="1">
                            <a:latin typeface="Cambria Math" panose="02040503050406030204" pitchFamily="18" charset="0"/>
                          </a:rPr>
                          <m:t>𝑖</m:t>
                        </m:r>
                      </m:sub>
                    </m:sSub>
                    <m:r>
                      <a:rPr lang="it-IT" sz="1600" i="1">
                        <a:latin typeface="Cambria Math" panose="02040503050406030204" pitchFamily="18" charset="0"/>
                      </a:rPr>
                      <m:t>=</m:t>
                    </m:r>
                    <m:d>
                      <m:dPr>
                        <m:begChr m:val="{"/>
                        <m:endChr m:val="|"/>
                        <m:ctrlPr>
                          <a:rPr lang="it-IT" sz="1600" i="1">
                            <a:latin typeface="Cambria Math" panose="02040503050406030204" pitchFamily="18" charset="0"/>
                          </a:rPr>
                        </m:ctrlPr>
                      </m:dPr>
                      <m:e>
                        <m:r>
                          <a:rPr lang="it-IT" sz="1600" i="1">
                            <a:latin typeface="Cambria Math" panose="02040503050406030204" pitchFamily="18" charset="0"/>
                          </a:rPr>
                          <m:t>𝑗</m:t>
                        </m:r>
                        <m:r>
                          <a:rPr lang="it-IT" sz="1600" i="1">
                            <a:latin typeface="Cambria Math" panose="02040503050406030204" pitchFamily="18" charset="0"/>
                            <a:ea typeface="Cambria Math" panose="02040503050406030204" pitchFamily="18" charset="0"/>
                          </a:rPr>
                          <m:t>∈</m:t>
                        </m:r>
                        <m:r>
                          <a:rPr lang="it-IT" sz="1600" i="1">
                            <a:latin typeface="Cambria Math" panose="02040503050406030204" pitchFamily="18" charset="0"/>
                            <a:ea typeface="Cambria Math" panose="02040503050406030204" pitchFamily="18" charset="0"/>
                          </a:rPr>
                          <m:t>𝒱</m:t>
                        </m:r>
                        <m:r>
                          <a:rPr lang="it-IT" sz="1600" i="1">
                            <a:latin typeface="Cambria Math" panose="02040503050406030204" pitchFamily="18" charset="0"/>
                            <a:ea typeface="Cambria Math" panose="02040503050406030204" pitchFamily="18" charset="0"/>
                          </a:rPr>
                          <m:t> </m:t>
                        </m:r>
                      </m:e>
                    </m:d>
                    <m:r>
                      <a:rPr lang="it-IT" sz="1600" i="1">
                        <a:latin typeface="Cambria Math" panose="02040503050406030204" pitchFamily="18" charset="0"/>
                        <a:ea typeface="Cambria Math" panose="02040503050406030204" pitchFamily="18" charset="0"/>
                      </a:rPr>
                      <m:t> (</m:t>
                    </m:r>
                    <m:r>
                      <a:rPr lang="it-IT" sz="1600" i="1">
                        <a:latin typeface="Cambria Math" panose="02040503050406030204" pitchFamily="18" charset="0"/>
                        <a:ea typeface="Cambria Math" panose="02040503050406030204" pitchFamily="18" charset="0"/>
                      </a:rPr>
                      <m:t>𝑗</m:t>
                    </m:r>
                    <m:r>
                      <a:rPr lang="it-IT" sz="1600" i="1">
                        <a:latin typeface="Cambria Math" panose="02040503050406030204" pitchFamily="18" charset="0"/>
                        <a:ea typeface="Cambria Math" panose="02040503050406030204" pitchFamily="18" charset="0"/>
                      </a:rPr>
                      <m:t>,</m:t>
                    </m:r>
                    <m:r>
                      <a:rPr lang="it-IT" sz="1600" i="1">
                        <a:latin typeface="Cambria Math" panose="02040503050406030204" pitchFamily="18" charset="0"/>
                        <a:ea typeface="Cambria Math" panose="02040503050406030204" pitchFamily="18" charset="0"/>
                      </a:rPr>
                      <m:t>𝑖</m:t>
                    </m:r>
                    <m:r>
                      <a:rPr lang="it-IT" sz="1600" i="1">
                        <a:latin typeface="Cambria Math" panose="02040503050406030204" pitchFamily="18" charset="0"/>
                        <a:ea typeface="Cambria Math" panose="02040503050406030204" pitchFamily="18" charset="0"/>
                      </a:rPr>
                      <m:t>)∈</m:t>
                    </m:r>
                    <m:r>
                      <a:rPr lang="it-IT" sz="1600" i="1">
                        <a:latin typeface="Cambria Math" panose="02040503050406030204" pitchFamily="18" charset="0"/>
                        <a:ea typeface="Cambria Math" panose="02040503050406030204" pitchFamily="18" charset="0"/>
                      </a:rPr>
                      <m:t>ℰ</m:t>
                    </m:r>
                    <m:r>
                      <a:rPr lang="it-IT" sz="1600" i="1">
                        <a:latin typeface="Cambria Math" panose="02040503050406030204" pitchFamily="18" charset="0"/>
                      </a:rPr>
                      <m:t>}</m:t>
                    </m:r>
                  </m:oMath>
                </a14:m>
                <a:endParaRPr lang="it" sz="1600" dirty="0">
                  <a:latin typeface="Raleway" pitchFamily="2" charset="77"/>
                </a:endParaRPr>
              </a:p>
              <a:p>
                <a:pPr marL="285750" indent="-285750">
                  <a:spcAft>
                    <a:spcPts val="1600"/>
                  </a:spcAft>
                </a:pPr>
                <a:r>
                  <a:rPr lang="it-IT" sz="1600" dirty="0">
                    <a:latin typeface="Raleway" pitchFamily="2" charset="77"/>
                  </a:rPr>
                  <a:t>D</a:t>
                </a:r>
                <a:r>
                  <a:rPr lang="it" sz="1600" dirty="0">
                    <a:latin typeface="Raleway" pitchFamily="2" charset="77"/>
                  </a:rPr>
                  <a:t>ynamics of agents:  </a:t>
                </a:r>
                <a14:m>
                  <m:oMath xmlns:m="http://schemas.openxmlformats.org/officeDocument/2006/math">
                    <m:sSub>
                      <m:sSubPr>
                        <m:ctrlPr>
                          <a:rPr lang="it" sz="1600" i="1" smtClean="0">
                            <a:latin typeface="Cambria Math" panose="02040503050406030204" pitchFamily="18" charset="0"/>
                          </a:rPr>
                        </m:ctrlPr>
                      </m:sSubPr>
                      <m:e>
                        <m:r>
                          <a:rPr lang="it-IT" sz="1600" b="0" i="1" smtClean="0">
                            <a:latin typeface="Cambria Math" panose="02040503050406030204" pitchFamily="18" charset="0"/>
                          </a:rPr>
                          <m:t>𝑥</m:t>
                        </m:r>
                      </m:e>
                      <m:sub>
                        <m:r>
                          <a:rPr lang="it-IT" sz="1600" b="0" i="1" smtClean="0">
                            <a:latin typeface="Cambria Math" panose="02040503050406030204" pitchFamily="18" charset="0"/>
                          </a:rPr>
                          <m:t>𝑖</m:t>
                        </m:r>
                      </m:sub>
                    </m:sSub>
                    <m:d>
                      <m:dPr>
                        <m:ctrlPr>
                          <a:rPr lang="it-IT" sz="1600" b="0" i="1" smtClean="0">
                            <a:latin typeface="Cambria Math" panose="02040503050406030204" pitchFamily="18" charset="0"/>
                          </a:rPr>
                        </m:ctrlPr>
                      </m:dPr>
                      <m:e>
                        <m:r>
                          <a:rPr lang="it-IT" sz="1600" b="0" i="1" smtClean="0">
                            <a:latin typeface="Cambria Math" panose="02040503050406030204" pitchFamily="18" charset="0"/>
                          </a:rPr>
                          <m:t>𝑡</m:t>
                        </m:r>
                        <m:r>
                          <a:rPr lang="it-IT" sz="1600" b="0" i="1" smtClean="0">
                            <a:latin typeface="Cambria Math" panose="02040503050406030204" pitchFamily="18" charset="0"/>
                          </a:rPr>
                          <m:t>+1</m:t>
                        </m:r>
                      </m:e>
                    </m:d>
                    <m:r>
                      <a:rPr lang="it-IT" sz="1600" b="0" i="1" smtClean="0">
                        <a:latin typeface="Cambria Math" panose="02040503050406030204" pitchFamily="18" charset="0"/>
                      </a:rPr>
                      <m:t>=</m:t>
                    </m:r>
                    <m:sSub>
                      <m:sSubPr>
                        <m:ctrlPr>
                          <a:rPr lang="it" sz="1600" i="1">
                            <a:latin typeface="Cambria Math" panose="02040503050406030204" pitchFamily="18" charset="0"/>
                          </a:rPr>
                        </m:ctrlPr>
                      </m:sSubPr>
                      <m:e>
                        <m:r>
                          <a:rPr lang="it-IT" sz="1600" i="1">
                            <a:latin typeface="Cambria Math" panose="02040503050406030204" pitchFamily="18" charset="0"/>
                          </a:rPr>
                          <m:t>𝑥</m:t>
                        </m:r>
                      </m:e>
                      <m:sub>
                        <m:r>
                          <a:rPr lang="it-IT" sz="1600" i="1">
                            <a:latin typeface="Cambria Math" panose="02040503050406030204" pitchFamily="18" charset="0"/>
                          </a:rPr>
                          <m:t>𝑖</m:t>
                        </m:r>
                      </m:sub>
                    </m:sSub>
                    <m:d>
                      <m:dPr>
                        <m:ctrlPr>
                          <a:rPr lang="it-IT" sz="1600" b="0" i="1" smtClean="0">
                            <a:latin typeface="Cambria Math" panose="02040503050406030204" pitchFamily="18" charset="0"/>
                          </a:rPr>
                        </m:ctrlPr>
                      </m:dPr>
                      <m:e>
                        <m:r>
                          <a:rPr lang="it-IT" sz="1600" b="0" i="1" smtClean="0">
                            <a:latin typeface="Cambria Math" panose="02040503050406030204" pitchFamily="18" charset="0"/>
                          </a:rPr>
                          <m:t>𝑡</m:t>
                        </m:r>
                      </m:e>
                    </m:d>
                    <m:r>
                      <a:rPr lang="it-IT" sz="1600" b="0" i="1" smtClean="0">
                        <a:latin typeface="Cambria Math" panose="02040503050406030204" pitchFamily="18" charset="0"/>
                      </a:rPr>
                      <m:t>+</m:t>
                    </m:r>
                    <m:sSub>
                      <m:sSubPr>
                        <m:ctrlPr>
                          <a:rPr lang="it" sz="1600" i="1">
                            <a:latin typeface="Cambria Math" panose="02040503050406030204" pitchFamily="18" charset="0"/>
                          </a:rPr>
                        </m:ctrlPr>
                      </m:sSubPr>
                      <m:e>
                        <m:r>
                          <a:rPr lang="it-IT" sz="1600" b="0" i="1" smtClean="0">
                            <a:latin typeface="Cambria Math" panose="02040503050406030204" pitchFamily="18" charset="0"/>
                          </a:rPr>
                          <m:t>𝑢</m:t>
                        </m:r>
                      </m:e>
                      <m:sub>
                        <m:r>
                          <a:rPr lang="it-IT" sz="1600" i="1">
                            <a:latin typeface="Cambria Math" panose="02040503050406030204" pitchFamily="18" charset="0"/>
                          </a:rPr>
                          <m:t>𝑖</m:t>
                        </m:r>
                      </m:sub>
                    </m:sSub>
                    <m:r>
                      <a:rPr lang="it-IT" sz="1600" b="0" i="1" smtClean="0">
                        <a:latin typeface="Cambria Math" panose="02040503050406030204" pitchFamily="18" charset="0"/>
                      </a:rPr>
                      <m:t>(</m:t>
                    </m:r>
                    <m:r>
                      <a:rPr lang="it-IT" sz="1600" b="0" i="1" smtClean="0">
                        <a:latin typeface="Cambria Math" panose="02040503050406030204" pitchFamily="18" charset="0"/>
                      </a:rPr>
                      <m:t>𝑡</m:t>
                    </m:r>
                    <m:r>
                      <a:rPr lang="it-IT" sz="1600" b="0" i="1" smtClean="0">
                        <a:latin typeface="Cambria Math" panose="02040503050406030204" pitchFamily="18" charset="0"/>
                      </a:rPr>
                      <m:t>)</m:t>
                    </m:r>
                  </m:oMath>
                </a14:m>
                <a:endParaRPr lang="it" sz="1600" dirty="0">
                  <a:latin typeface="Raleway" pitchFamily="2" charset="77"/>
                </a:endParaRPr>
              </a:p>
              <a:p>
                <a:pPr marL="285750" indent="-285750">
                  <a:spcAft>
                    <a:spcPts val="1600"/>
                  </a:spcAft>
                </a:pPr>
                <a:r>
                  <a:rPr lang="it" sz="1600" dirty="0">
                    <a:latin typeface="Raleway" pitchFamily="2" charset="77"/>
                  </a:rPr>
                  <a:t>Standard local controls: </a:t>
                </a:r>
                <a14:m>
                  <m:oMath xmlns:m="http://schemas.openxmlformats.org/officeDocument/2006/math">
                    <m:sSub>
                      <m:sSubPr>
                        <m:ctrlPr>
                          <a:rPr lang="it" sz="1600" b="1" i="1" smtClean="0">
                            <a:solidFill>
                              <a:srgbClr val="016778"/>
                            </a:solidFill>
                            <a:latin typeface="Cambria Math" panose="02040503050406030204" pitchFamily="18" charset="0"/>
                          </a:rPr>
                        </m:ctrlPr>
                      </m:sSubPr>
                      <m:e>
                        <m:r>
                          <a:rPr lang="it-IT" sz="1600" b="1" i="1" smtClean="0">
                            <a:solidFill>
                              <a:srgbClr val="016778"/>
                            </a:solidFill>
                            <a:latin typeface="Cambria Math" panose="02040503050406030204" pitchFamily="18" charset="0"/>
                          </a:rPr>
                          <m:t> </m:t>
                        </m:r>
                        <m:r>
                          <a:rPr lang="it-IT" sz="1600" b="1" i="1" smtClean="0">
                            <a:solidFill>
                              <a:srgbClr val="016778"/>
                            </a:solidFill>
                            <a:latin typeface="Cambria Math" panose="02040503050406030204" pitchFamily="18" charset="0"/>
                          </a:rPr>
                          <m:t>𝒖</m:t>
                        </m:r>
                      </m:e>
                      <m:sub>
                        <m:r>
                          <a:rPr lang="it-IT" sz="1600" b="1" i="1">
                            <a:solidFill>
                              <a:srgbClr val="016778"/>
                            </a:solidFill>
                            <a:latin typeface="Cambria Math" panose="02040503050406030204" pitchFamily="18" charset="0"/>
                          </a:rPr>
                          <m:t>𝒊</m:t>
                        </m:r>
                      </m:sub>
                    </m:sSub>
                    <m:d>
                      <m:dPr>
                        <m:ctrlPr>
                          <a:rPr lang="it-IT" sz="1600" b="1" i="1" smtClean="0">
                            <a:solidFill>
                              <a:srgbClr val="016778"/>
                            </a:solidFill>
                            <a:latin typeface="Cambria Math" panose="02040503050406030204" pitchFamily="18" charset="0"/>
                          </a:rPr>
                        </m:ctrlPr>
                      </m:dPr>
                      <m:e>
                        <m:r>
                          <a:rPr lang="it-IT" sz="1600" b="1" i="1" smtClean="0">
                            <a:solidFill>
                              <a:srgbClr val="016778"/>
                            </a:solidFill>
                            <a:latin typeface="Cambria Math" panose="02040503050406030204" pitchFamily="18" charset="0"/>
                          </a:rPr>
                          <m:t>𝒕</m:t>
                        </m:r>
                      </m:e>
                    </m:d>
                    <m:r>
                      <a:rPr lang="it-IT" sz="1600" b="1" i="1" smtClean="0">
                        <a:solidFill>
                          <a:srgbClr val="016778"/>
                        </a:solidFill>
                        <a:latin typeface="Cambria Math" panose="02040503050406030204" pitchFamily="18" charset="0"/>
                      </a:rPr>
                      <m:t>=−</m:t>
                    </m:r>
                    <m:r>
                      <a:rPr lang="it-IT" sz="1600" b="1" i="1" smtClean="0">
                        <a:solidFill>
                          <a:srgbClr val="016778"/>
                        </a:solidFill>
                        <a:latin typeface="Cambria Math" panose="02040503050406030204" pitchFamily="18" charset="0"/>
                        <a:ea typeface="Cambria Math" panose="02040503050406030204" pitchFamily="18" charset="0"/>
                      </a:rPr>
                      <m:t>𝜿</m:t>
                    </m:r>
                    <m:nary>
                      <m:naryPr>
                        <m:chr m:val="∑"/>
                        <m:supHide m:val="on"/>
                        <m:ctrlPr>
                          <a:rPr lang="it-IT" sz="1600" b="1" i="1" smtClean="0">
                            <a:solidFill>
                              <a:srgbClr val="016778"/>
                            </a:solidFill>
                            <a:latin typeface="Cambria Math" panose="02040503050406030204" pitchFamily="18" charset="0"/>
                          </a:rPr>
                        </m:ctrlPr>
                      </m:naryPr>
                      <m:sub>
                        <m:r>
                          <a:rPr lang="it-IT" sz="1600" b="1" i="1" smtClean="0">
                            <a:solidFill>
                              <a:srgbClr val="016778"/>
                            </a:solidFill>
                            <a:latin typeface="Cambria Math" panose="02040503050406030204" pitchFamily="18" charset="0"/>
                          </a:rPr>
                          <m:t>𝒋</m:t>
                        </m:r>
                        <m:r>
                          <a:rPr lang="it-IT" sz="1600" b="1" i="1">
                            <a:solidFill>
                              <a:srgbClr val="016778"/>
                            </a:solidFill>
                            <a:latin typeface="Cambria Math" panose="02040503050406030204" pitchFamily="18" charset="0"/>
                            <a:ea typeface="Cambria Math" panose="02040503050406030204" pitchFamily="18" charset="0"/>
                          </a:rPr>
                          <m:t>∈</m:t>
                        </m:r>
                        <m:sSub>
                          <m:sSubPr>
                            <m:ctrlPr>
                              <a:rPr lang="it-IT" sz="1600" b="1" i="1" smtClean="0">
                                <a:solidFill>
                                  <a:srgbClr val="016778"/>
                                </a:solidFill>
                                <a:latin typeface="Cambria Math" panose="02040503050406030204" pitchFamily="18" charset="0"/>
                                <a:ea typeface="Cambria Math" panose="02040503050406030204" pitchFamily="18" charset="0"/>
                              </a:rPr>
                            </m:ctrlPr>
                          </m:sSubPr>
                          <m:e>
                            <m:r>
                              <a:rPr lang="it-IT" sz="1600" b="1" i="1" smtClean="0">
                                <a:solidFill>
                                  <a:srgbClr val="016778"/>
                                </a:solidFill>
                                <a:latin typeface="Cambria Math" panose="02040503050406030204" pitchFamily="18" charset="0"/>
                                <a:ea typeface="Cambria Math" panose="02040503050406030204" pitchFamily="18" charset="0"/>
                              </a:rPr>
                              <m:t>𝑵</m:t>
                            </m:r>
                          </m:e>
                          <m:sub>
                            <m:r>
                              <a:rPr lang="it-IT" sz="1600" b="1" i="1" smtClean="0">
                                <a:solidFill>
                                  <a:srgbClr val="016778"/>
                                </a:solidFill>
                                <a:latin typeface="Cambria Math" panose="02040503050406030204" pitchFamily="18" charset="0"/>
                                <a:ea typeface="Cambria Math" panose="02040503050406030204" pitchFamily="18" charset="0"/>
                              </a:rPr>
                              <m:t>𝒊</m:t>
                            </m:r>
                          </m:sub>
                        </m:sSub>
                      </m:sub>
                      <m:sup/>
                      <m:e>
                        <m:r>
                          <a:rPr lang="it-IT" sz="1600" b="1" i="1">
                            <a:solidFill>
                              <a:srgbClr val="016778"/>
                            </a:solidFill>
                            <a:latin typeface="Cambria Math" panose="02040503050406030204" pitchFamily="18" charset="0"/>
                          </a:rPr>
                          <m:t>(</m:t>
                        </m:r>
                        <m:sSub>
                          <m:sSubPr>
                            <m:ctrlPr>
                              <a:rPr lang="it" sz="1600" b="1" i="1">
                                <a:solidFill>
                                  <a:srgbClr val="016778"/>
                                </a:solidFill>
                                <a:latin typeface="Cambria Math" panose="02040503050406030204" pitchFamily="18" charset="0"/>
                              </a:rPr>
                            </m:ctrlPr>
                          </m:sSubPr>
                          <m:e>
                            <m:r>
                              <a:rPr lang="it-IT" sz="1600" b="1" i="1">
                                <a:solidFill>
                                  <a:srgbClr val="016778"/>
                                </a:solidFill>
                                <a:latin typeface="Cambria Math" panose="02040503050406030204" pitchFamily="18" charset="0"/>
                              </a:rPr>
                              <m:t>𝒙</m:t>
                            </m:r>
                          </m:e>
                          <m:sub>
                            <m:r>
                              <a:rPr lang="it-IT" sz="1600" b="1" i="1" smtClean="0">
                                <a:solidFill>
                                  <a:srgbClr val="016778"/>
                                </a:solidFill>
                                <a:latin typeface="Cambria Math" panose="02040503050406030204" pitchFamily="18" charset="0"/>
                              </a:rPr>
                              <m:t>𝒊</m:t>
                            </m:r>
                          </m:sub>
                        </m:sSub>
                        <m:d>
                          <m:dPr>
                            <m:ctrlPr>
                              <a:rPr lang="it-IT" sz="1600" b="1" i="1">
                                <a:solidFill>
                                  <a:srgbClr val="016778"/>
                                </a:solidFill>
                                <a:latin typeface="Cambria Math" panose="02040503050406030204" pitchFamily="18" charset="0"/>
                              </a:rPr>
                            </m:ctrlPr>
                          </m:dPr>
                          <m:e>
                            <m:r>
                              <a:rPr lang="it-IT" sz="1600" b="1" i="1">
                                <a:solidFill>
                                  <a:srgbClr val="016778"/>
                                </a:solidFill>
                                <a:latin typeface="Cambria Math" panose="02040503050406030204" pitchFamily="18" charset="0"/>
                              </a:rPr>
                              <m:t>𝒕</m:t>
                            </m:r>
                          </m:e>
                        </m:d>
                        <m:r>
                          <a:rPr lang="it-IT" sz="1600" b="1" i="1">
                            <a:solidFill>
                              <a:srgbClr val="016778"/>
                            </a:solidFill>
                            <a:latin typeface="Cambria Math" panose="02040503050406030204" pitchFamily="18" charset="0"/>
                          </a:rPr>
                          <m:t>−</m:t>
                        </m:r>
                        <m:sSub>
                          <m:sSubPr>
                            <m:ctrlPr>
                              <a:rPr lang="it" sz="1600" b="1" i="1">
                                <a:solidFill>
                                  <a:srgbClr val="016778"/>
                                </a:solidFill>
                                <a:latin typeface="Cambria Math" panose="02040503050406030204" pitchFamily="18" charset="0"/>
                              </a:rPr>
                            </m:ctrlPr>
                          </m:sSubPr>
                          <m:e>
                            <m:r>
                              <a:rPr lang="it-IT" sz="1600" b="1" i="1">
                                <a:solidFill>
                                  <a:srgbClr val="016778"/>
                                </a:solidFill>
                                <a:latin typeface="Cambria Math" panose="02040503050406030204" pitchFamily="18" charset="0"/>
                              </a:rPr>
                              <m:t>𝒙</m:t>
                            </m:r>
                          </m:e>
                          <m:sub>
                            <m:r>
                              <a:rPr lang="it-IT" sz="1600" b="1" i="1" smtClean="0">
                                <a:solidFill>
                                  <a:srgbClr val="016778"/>
                                </a:solidFill>
                                <a:latin typeface="Cambria Math" panose="02040503050406030204" pitchFamily="18" charset="0"/>
                              </a:rPr>
                              <m:t>𝒋</m:t>
                            </m:r>
                          </m:sub>
                        </m:sSub>
                        <m:d>
                          <m:dPr>
                            <m:ctrlPr>
                              <a:rPr lang="it-IT" sz="1600" b="1" i="1">
                                <a:solidFill>
                                  <a:srgbClr val="016778"/>
                                </a:solidFill>
                                <a:latin typeface="Cambria Math" panose="02040503050406030204" pitchFamily="18" charset="0"/>
                              </a:rPr>
                            </m:ctrlPr>
                          </m:dPr>
                          <m:e>
                            <m:r>
                              <a:rPr lang="it-IT" sz="1600" b="1" i="1">
                                <a:solidFill>
                                  <a:srgbClr val="016778"/>
                                </a:solidFill>
                                <a:latin typeface="Cambria Math" panose="02040503050406030204" pitchFamily="18" charset="0"/>
                              </a:rPr>
                              <m:t>𝒕</m:t>
                            </m:r>
                          </m:e>
                        </m:d>
                        <m:r>
                          <a:rPr lang="it-IT" sz="1600" b="1" i="1">
                            <a:solidFill>
                              <a:srgbClr val="016778"/>
                            </a:solidFill>
                            <a:latin typeface="Cambria Math" panose="02040503050406030204" pitchFamily="18" charset="0"/>
                          </a:rPr>
                          <m:t>)</m:t>
                        </m:r>
                      </m:e>
                    </m:nary>
                  </m:oMath>
                </a14:m>
                <a:r>
                  <a:rPr lang="it" sz="1600" b="1" dirty="0">
                    <a:solidFill>
                      <a:srgbClr val="016778"/>
                    </a:solidFill>
                    <a:latin typeface="Raleway" pitchFamily="2" charset="77"/>
                  </a:rPr>
                  <a:t>,  </a:t>
                </a:r>
                <a14:m>
                  <m:oMath xmlns:m="http://schemas.openxmlformats.org/officeDocument/2006/math">
                    <m:r>
                      <a:rPr lang="it-IT" sz="1600" b="1" i="1">
                        <a:solidFill>
                          <a:srgbClr val="016778"/>
                        </a:solidFill>
                        <a:latin typeface="Cambria Math" panose="02040503050406030204" pitchFamily="18" charset="0"/>
                        <a:ea typeface="Cambria Math" panose="02040503050406030204" pitchFamily="18" charset="0"/>
                      </a:rPr>
                      <m:t>𝜿</m:t>
                    </m:r>
                    <m:r>
                      <a:rPr lang="it-IT" sz="1600" b="1" i="1" smtClean="0">
                        <a:solidFill>
                          <a:srgbClr val="016778"/>
                        </a:solidFill>
                        <a:latin typeface="Cambria Math" panose="02040503050406030204" pitchFamily="18" charset="0"/>
                        <a:ea typeface="Cambria Math" panose="02040503050406030204" pitchFamily="18" charset="0"/>
                      </a:rPr>
                      <m:t>&gt;</m:t>
                    </m:r>
                    <m:r>
                      <a:rPr lang="it-IT" sz="1600" b="1" i="1" smtClean="0">
                        <a:solidFill>
                          <a:srgbClr val="016778"/>
                        </a:solidFill>
                        <a:latin typeface="Cambria Math" panose="02040503050406030204" pitchFamily="18" charset="0"/>
                        <a:ea typeface="Cambria Math" panose="02040503050406030204" pitchFamily="18" charset="0"/>
                      </a:rPr>
                      <m:t>𝟎</m:t>
                    </m:r>
                  </m:oMath>
                </a14:m>
                <a:r>
                  <a:rPr lang="en-US" sz="1600" dirty="0">
                    <a:latin typeface="Raleway" pitchFamily="2" charset="77"/>
                  </a:rPr>
                  <a:t> </a:t>
                </a:r>
              </a:p>
              <a:p>
                <a:pPr marL="285750" indent="-285750">
                  <a:spcAft>
                    <a:spcPts val="1600"/>
                  </a:spcAft>
                </a:pPr>
                <a:r>
                  <a:rPr lang="en-US" sz="1600" dirty="0">
                    <a:latin typeface="Raleway" pitchFamily="2" charset="77"/>
                  </a:rPr>
                  <a:t>Standard vector control: </a:t>
                </a:r>
                <a14:m>
                  <m:oMath xmlns:m="http://schemas.openxmlformats.org/officeDocument/2006/math">
                    <m:r>
                      <a:rPr lang="it-IT" sz="1600" i="1">
                        <a:latin typeface="Cambria Math" panose="02040503050406030204" pitchFamily="18" charset="0"/>
                      </a:rPr>
                      <m:t>𝑢</m:t>
                    </m:r>
                    <m:d>
                      <m:dPr>
                        <m:ctrlPr>
                          <a:rPr lang="it-IT" sz="1600" i="1">
                            <a:latin typeface="Cambria Math" panose="02040503050406030204" pitchFamily="18" charset="0"/>
                          </a:rPr>
                        </m:ctrlPr>
                      </m:dPr>
                      <m:e>
                        <m:r>
                          <a:rPr lang="it-IT" sz="1600" i="1">
                            <a:latin typeface="Cambria Math" panose="02040503050406030204" pitchFamily="18" charset="0"/>
                          </a:rPr>
                          <m:t>𝑡</m:t>
                        </m:r>
                      </m:e>
                    </m:d>
                    <m:r>
                      <a:rPr lang="it-IT" sz="1600" i="1">
                        <a:latin typeface="Cambria Math" panose="02040503050406030204" pitchFamily="18" charset="0"/>
                      </a:rPr>
                      <m:t>= −</m:t>
                    </m:r>
                    <m:r>
                      <a:rPr lang="it-IT" sz="1600" i="1">
                        <a:latin typeface="Cambria Math" panose="02040503050406030204" pitchFamily="18" charset="0"/>
                        <a:ea typeface="Cambria Math" panose="02040503050406030204" pitchFamily="18" charset="0"/>
                      </a:rPr>
                      <m:t>𝜅</m:t>
                    </m:r>
                    <m:r>
                      <a:rPr lang="it-IT" sz="1600" i="1">
                        <a:latin typeface="Cambria Math" panose="02040503050406030204" pitchFamily="18" charset="0"/>
                        <a:ea typeface="Cambria Math" panose="02040503050406030204" pitchFamily="18" charset="0"/>
                      </a:rPr>
                      <m:t>𝐿𝑥</m:t>
                    </m:r>
                    <m:r>
                      <a:rPr lang="it-IT" sz="1600" b="0" i="1" smtClean="0">
                        <a:latin typeface="Cambria Math" panose="02040503050406030204" pitchFamily="18" charset="0"/>
                        <a:ea typeface="Cambria Math" panose="02040503050406030204" pitchFamily="18" charset="0"/>
                      </a:rPr>
                      <m:t>(</m:t>
                    </m:r>
                    <m:r>
                      <a:rPr lang="it-IT" sz="1600" b="0" i="1" smtClean="0">
                        <a:latin typeface="Cambria Math" panose="02040503050406030204" pitchFamily="18" charset="0"/>
                        <a:ea typeface="Cambria Math" panose="02040503050406030204" pitchFamily="18" charset="0"/>
                      </a:rPr>
                      <m:t>𝑡</m:t>
                    </m:r>
                    <m:r>
                      <a:rPr lang="it-IT" sz="1600" b="0" i="1" smtClean="0">
                        <a:latin typeface="Cambria Math" panose="02040503050406030204" pitchFamily="18" charset="0"/>
                        <a:ea typeface="Cambria Math" panose="02040503050406030204" pitchFamily="18" charset="0"/>
                      </a:rPr>
                      <m:t>)</m:t>
                    </m:r>
                    <m:r>
                      <a:rPr lang="it-IT" sz="1600" b="0" i="0" smtClean="0">
                        <a:latin typeface="Cambria Math" panose="02040503050406030204" pitchFamily="18" charset="0"/>
                        <a:ea typeface="Cambria Math" panose="02040503050406030204" pitchFamily="18" charset="0"/>
                      </a:rPr>
                      <m:t>,</m:t>
                    </m:r>
                  </m:oMath>
                </a14:m>
                <a:r>
                  <a:rPr lang="it" sz="1600" b="1" dirty="0">
                    <a:solidFill>
                      <a:srgbClr val="016778"/>
                    </a:solidFill>
                    <a:latin typeface="Raleway" pitchFamily="2" charset="77"/>
                  </a:rPr>
                  <a:t>  </a:t>
                </a:r>
                <a:r>
                  <a:rPr lang="it" sz="1600" dirty="0">
                    <a:solidFill>
                      <a:srgbClr val="66757C"/>
                    </a:solidFill>
                    <a:latin typeface="Raleway" pitchFamily="2" charset="77"/>
                  </a:rPr>
                  <a:t>where </a:t>
                </a:r>
                <a14:m>
                  <m:oMath xmlns:m="http://schemas.openxmlformats.org/officeDocument/2006/math">
                    <m:r>
                      <a:rPr lang="it-IT" sz="1600" i="1">
                        <a:latin typeface="Cambria Math" panose="02040503050406030204" pitchFamily="18" charset="0"/>
                        <a:ea typeface="Cambria Math" panose="02040503050406030204" pitchFamily="18" charset="0"/>
                      </a:rPr>
                      <m:t>𝐿</m:t>
                    </m:r>
                    <m:r>
                      <a:rPr lang="it-IT" sz="1600" i="1">
                        <a:latin typeface="Cambria Math" panose="02040503050406030204" pitchFamily="18" charset="0"/>
                        <a:ea typeface="Cambria Math" panose="02040503050406030204" pitchFamily="18" charset="0"/>
                      </a:rPr>
                      <m:t>∈</m:t>
                    </m:r>
                    <m:sSup>
                      <m:sSupPr>
                        <m:ctrlPr>
                          <a:rPr lang="it-IT" sz="1600" i="1">
                            <a:latin typeface="Cambria Math" panose="02040503050406030204" pitchFamily="18" charset="0"/>
                            <a:ea typeface="Cambria Math" panose="02040503050406030204" pitchFamily="18" charset="0"/>
                          </a:rPr>
                        </m:ctrlPr>
                      </m:sSupPr>
                      <m:e>
                        <m:r>
                          <a:rPr lang="it-IT" sz="1600" i="1">
                            <a:latin typeface="Cambria Math" panose="02040503050406030204" pitchFamily="18" charset="0"/>
                            <a:ea typeface="Cambria Math" panose="02040503050406030204" pitchFamily="18" charset="0"/>
                          </a:rPr>
                          <m:t>ℝ</m:t>
                        </m:r>
                      </m:e>
                      <m:sup>
                        <m:r>
                          <a:rPr lang="it-IT" sz="1600" i="1">
                            <a:latin typeface="Cambria Math" panose="02040503050406030204" pitchFamily="18" charset="0"/>
                            <a:ea typeface="Cambria Math" panose="02040503050406030204" pitchFamily="18" charset="0"/>
                          </a:rPr>
                          <m:t>𝑁</m:t>
                        </m:r>
                        <m:r>
                          <a:rPr lang="it-IT" sz="1600" i="1">
                            <a:latin typeface="Cambria Math" panose="02040503050406030204" pitchFamily="18" charset="0"/>
                            <a:ea typeface="Cambria Math" panose="02040503050406030204" pitchFamily="18" charset="0"/>
                          </a:rPr>
                          <m:t>×</m:t>
                        </m:r>
                        <m:r>
                          <a:rPr lang="it-IT" sz="1600" i="1">
                            <a:latin typeface="Cambria Math" panose="02040503050406030204" pitchFamily="18" charset="0"/>
                            <a:ea typeface="Cambria Math" panose="02040503050406030204" pitchFamily="18" charset="0"/>
                          </a:rPr>
                          <m:t>𝑁</m:t>
                        </m:r>
                      </m:sup>
                    </m:sSup>
                  </m:oMath>
                </a14:m>
                <a:r>
                  <a:rPr lang="it" sz="1600" dirty="0">
                    <a:solidFill>
                      <a:srgbClr val="66757C"/>
                    </a:solidFill>
                    <a:latin typeface="Raleway" pitchFamily="2" charset="77"/>
                  </a:rPr>
                  <a:t> is the </a:t>
                </a:r>
                <a:r>
                  <a:rPr lang="it" sz="1600" dirty="0">
                    <a:solidFill>
                      <a:srgbClr val="6E0918"/>
                    </a:solidFill>
                    <a:latin typeface="Raleway" pitchFamily="2" charset="77"/>
                  </a:rPr>
                  <a:t>Laplatian matrix </a:t>
                </a:r>
                <a:endParaRPr lang="it" sz="1600" b="1" dirty="0">
                  <a:solidFill>
                    <a:srgbClr val="6E0918"/>
                  </a:solidFill>
                  <a:latin typeface="Raleway" pitchFamily="2" charset="77"/>
                </a:endParaRPr>
              </a:p>
              <a:p>
                <a:pPr marL="285750" indent="-285750">
                  <a:spcAft>
                    <a:spcPts val="1600"/>
                  </a:spcAft>
                </a:pPr>
                <a:r>
                  <a:rPr lang="it-IT" sz="1600" dirty="0">
                    <a:latin typeface="Raleway" pitchFamily="2" charset="77"/>
                  </a:rPr>
                  <a:t>Network dynamics: </a:t>
                </a:r>
                <a14:m>
                  <m:oMath xmlns:m="http://schemas.openxmlformats.org/officeDocument/2006/math">
                    <m:r>
                      <a:rPr lang="it-IT" sz="1600" b="0" i="0" smtClean="0">
                        <a:solidFill>
                          <a:srgbClr val="6E0918"/>
                        </a:solidFill>
                        <a:latin typeface="Cambria Math" panose="02040503050406030204" pitchFamily="18" charset="0"/>
                      </a:rPr>
                      <m:t> </m:t>
                    </m:r>
                    <m:r>
                      <a:rPr lang="it-IT" sz="1600" b="1" i="1" smtClean="0">
                        <a:solidFill>
                          <a:srgbClr val="6E0918"/>
                        </a:solidFill>
                        <a:latin typeface="Cambria Math" panose="02040503050406030204" pitchFamily="18" charset="0"/>
                      </a:rPr>
                      <m:t>𝒙</m:t>
                    </m:r>
                    <m:d>
                      <m:dPr>
                        <m:ctrlPr>
                          <a:rPr lang="it-IT" sz="1600" b="1" i="1" smtClean="0">
                            <a:solidFill>
                              <a:srgbClr val="6E0918"/>
                            </a:solidFill>
                            <a:latin typeface="Cambria Math" panose="02040503050406030204" pitchFamily="18" charset="0"/>
                          </a:rPr>
                        </m:ctrlPr>
                      </m:dPr>
                      <m:e>
                        <m:r>
                          <a:rPr lang="it-IT" sz="1600" b="1" i="1" smtClean="0">
                            <a:solidFill>
                              <a:srgbClr val="6E0918"/>
                            </a:solidFill>
                            <a:latin typeface="Cambria Math" panose="02040503050406030204" pitchFamily="18" charset="0"/>
                          </a:rPr>
                          <m:t>𝒕</m:t>
                        </m:r>
                        <m:r>
                          <a:rPr lang="it-IT" sz="1600" b="1" i="1" smtClean="0">
                            <a:solidFill>
                              <a:srgbClr val="6E0918"/>
                            </a:solidFill>
                            <a:latin typeface="Cambria Math" panose="02040503050406030204" pitchFamily="18" charset="0"/>
                          </a:rPr>
                          <m:t>+</m:t>
                        </m:r>
                        <m:r>
                          <a:rPr lang="it-IT" sz="1600" b="1" i="1" smtClean="0">
                            <a:solidFill>
                              <a:srgbClr val="6E0918"/>
                            </a:solidFill>
                            <a:latin typeface="Cambria Math" panose="02040503050406030204" pitchFamily="18" charset="0"/>
                          </a:rPr>
                          <m:t>𝟏</m:t>
                        </m:r>
                      </m:e>
                    </m:d>
                    <m:r>
                      <a:rPr lang="it-IT" sz="1600" b="1" i="1" smtClean="0">
                        <a:solidFill>
                          <a:srgbClr val="6E0918"/>
                        </a:solidFill>
                        <a:latin typeface="Cambria Math" panose="02040503050406030204" pitchFamily="18" charset="0"/>
                      </a:rPr>
                      <m:t>=</m:t>
                    </m:r>
                    <m:r>
                      <a:rPr lang="it-IT" sz="1600" b="1" i="1" smtClean="0">
                        <a:solidFill>
                          <a:srgbClr val="6E0918"/>
                        </a:solidFill>
                        <a:latin typeface="Cambria Math" panose="02040503050406030204" pitchFamily="18" charset="0"/>
                      </a:rPr>
                      <m:t>𝑨</m:t>
                    </m:r>
                    <m:r>
                      <a:rPr lang="it-IT" sz="1600" b="1" i="1" smtClean="0">
                        <a:solidFill>
                          <a:srgbClr val="6E0918"/>
                        </a:solidFill>
                        <a:latin typeface="Cambria Math" panose="02040503050406030204" pitchFamily="18" charset="0"/>
                      </a:rPr>
                      <m:t>(</m:t>
                    </m:r>
                    <m:r>
                      <a:rPr lang="it-IT" sz="1600" b="1" i="1">
                        <a:solidFill>
                          <a:srgbClr val="6E0918"/>
                        </a:solidFill>
                        <a:latin typeface="Cambria Math" panose="02040503050406030204" pitchFamily="18" charset="0"/>
                        <a:ea typeface="Cambria Math" panose="02040503050406030204" pitchFamily="18" charset="0"/>
                      </a:rPr>
                      <m:t>𝜿</m:t>
                    </m:r>
                    <m:r>
                      <a:rPr lang="it-IT" sz="1600" b="1" i="1" smtClean="0">
                        <a:solidFill>
                          <a:srgbClr val="6E0918"/>
                        </a:solidFill>
                        <a:latin typeface="Cambria Math" panose="02040503050406030204" pitchFamily="18" charset="0"/>
                      </a:rPr>
                      <m:t>)</m:t>
                    </m:r>
                    <m:r>
                      <a:rPr lang="it-IT" sz="1600" b="1" i="1" smtClean="0">
                        <a:solidFill>
                          <a:srgbClr val="6E0918"/>
                        </a:solidFill>
                        <a:latin typeface="Cambria Math" panose="02040503050406030204" pitchFamily="18" charset="0"/>
                      </a:rPr>
                      <m:t>𝒙</m:t>
                    </m:r>
                    <m:d>
                      <m:dPr>
                        <m:ctrlPr>
                          <a:rPr lang="it-IT" sz="1600" b="1" i="1" smtClean="0">
                            <a:solidFill>
                              <a:srgbClr val="6E0918"/>
                            </a:solidFill>
                            <a:latin typeface="Cambria Math" panose="02040503050406030204" pitchFamily="18" charset="0"/>
                          </a:rPr>
                        </m:ctrlPr>
                      </m:dPr>
                      <m:e>
                        <m:r>
                          <a:rPr lang="it-IT" sz="1600" b="1" i="1" smtClean="0">
                            <a:solidFill>
                              <a:srgbClr val="6E0918"/>
                            </a:solidFill>
                            <a:latin typeface="Cambria Math" panose="02040503050406030204" pitchFamily="18" charset="0"/>
                          </a:rPr>
                          <m:t>𝒕</m:t>
                        </m:r>
                      </m:e>
                    </m:d>
                    <m:r>
                      <a:rPr lang="it-IT" sz="1600" b="1" i="1" smtClean="0">
                        <a:solidFill>
                          <a:srgbClr val="6E0918"/>
                        </a:solidFill>
                        <a:latin typeface="Cambria Math" panose="02040503050406030204" pitchFamily="18" charset="0"/>
                      </a:rPr>
                      <m:t>, </m:t>
                    </m:r>
                    <m:r>
                      <a:rPr lang="it-IT" sz="1600" b="0" i="1" smtClean="0">
                        <a:latin typeface="Cambria Math" panose="02040503050406030204" pitchFamily="18" charset="0"/>
                      </a:rPr>
                      <m:t> </m:t>
                    </m:r>
                    <m:r>
                      <a:rPr lang="it-IT" sz="1600" b="0" i="1" smtClean="0">
                        <a:latin typeface="Cambria Math" panose="02040503050406030204" pitchFamily="18" charset="0"/>
                      </a:rPr>
                      <m:t>𝐴</m:t>
                    </m:r>
                    <m:r>
                      <a:rPr lang="it-IT" sz="1600" i="1">
                        <a:latin typeface="Cambria Math" panose="02040503050406030204" pitchFamily="18" charset="0"/>
                      </a:rPr>
                      <m:t>(</m:t>
                    </m:r>
                    <m:r>
                      <a:rPr lang="it-IT" sz="1600" i="1">
                        <a:latin typeface="Cambria Math" panose="02040503050406030204" pitchFamily="18" charset="0"/>
                        <a:ea typeface="Cambria Math" panose="02040503050406030204" pitchFamily="18" charset="0"/>
                      </a:rPr>
                      <m:t>𝜅</m:t>
                    </m:r>
                    <m:r>
                      <a:rPr lang="it-IT" sz="1600" i="1">
                        <a:latin typeface="Cambria Math" panose="02040503050406030204" pitchFamily="18" charset="0"/>
                      </a:rPr>
                      <m:t>)=</m:t>
                    </m:r>
                    <m:d>
                      <m:dPr>
                        <m:ctrlPr>
                          <a:rPr lang="it-IT" sz="1600" i="1">
                            <a:latin typeface="Cambria Math" panose="02040503050406030204" pitchFamily="18" charset="0"/>
                          </a:rPr>
                        </m:ctrlPr>
                      </m:dPr>
                      <m:e>
                        <m:r>
                          <a:rPr lang="it-IT" sz="1600" i="1">
                            <a:latin typeface="Cambria Math" panose="02040503050406030204" pitchFamily="18" charset="0"/>
                          </a:rPr>
                          <m:t>𝐼</m:t>
                        </m:r>
                        <m:r>
                          <a:rPr lang="it-IT" sz="1600" i="1">
                            <a:latin typeface="Cambria Math" panose="02040503050406030204" pitchFamily="18" charset="0"/>
                          </a:rPr>
                          <m:t>−</m:t>
                        </m:r>
                        <m:r>
                          <a:rPr lang="it-IT" sz="1600" i="1">
                            <a:latin typeface="Cambria Math" panose="02040503050406030204" pitchFamily="18" charset="0"/>
                            <a:ea typeface="Cambria Math" panose="02040503050406030204" pitchFamily="18" charset="0"/>
                          </a:rPr>
                          <m:t>𝜅</m:t>
                        </m:r>
                        <m:r>
                          <a:rPr lang="it-IT" sz="1600" i="1">
                            <a:latin typeface="Cambria Math" panose="02040503050406030204" pitchFamily="18" charset="0"/>
                            <a:ea typeface="Cambria Math" panose="02040503050406030204" pitchFamily="18" charset="0"/>
                          </a:rPr>
                          <m:t>𝐿</m:t>
                        </m:r>
                      </m:e>
                    </m:d>
                  </m:oMath>
                </a14:m>
                <a:endParaRPr lang="it-IT" sz="1600" b="0" dirty="0">
                  <a:latin typeface="Raleway" pitchFamily="2" charset="77"/>
                </a:endParaRPr>
              </a:p>
            </p:txBody>
          </p:sp>
        </mc:Choice>
        <mc:Fallback xmlns="">
          <p:sp>
            <p:nvSpPr>
              <p:cNvPr id="19" name="Google Shape;82;p8">
                <a:extLst>
                  <a:ext uri="{FF2B5EF4-FFF2-40B4-BE49-F238E27FC236}">
                    <a16:creationId xmlns:a16="http://schemas.microsoft.com/office/drawing/2014/main" id="{7E68BD52-D18E-4E38-2F48-41E50A835F49}"/>
                  </a:ext>
                </a:extLst>
              </p:cNvPr>
              <p:cNvSpPr txBox="1">
                <a:spLocks noRot="1" noChangeAspect="1" noMove="1" noResize="1" noEditPoints="1" noAdjustHandles="1" noChangeArrowheads="1" noChangeShapeType="1" noTextEdit="1"/>
              </p:cNvSpPr>
              <p:nvPr/>
            </p:nvSpPr>
            <p:spPr>
              <a:xfrm>
                <a:off x="727649" y="1622024"/>
                <a:ext cx="8217346" cy="2856985"/>
              </a:xfrm>
              <a:prstGeom prst="rect">
                <a:avLst/>
              </a:prstGeom>
              <a:blipFill>
                <a:blip r:embed="rId3"/>
                <a:stretch>
                  <a:fillRect b="-2655"/>
                </a:stretch>
              </a:blipFill>
              <a:ln>
                <a:noFill/>
              </a:ln>
            </p:spPr>
            <p:txBody>
              <a:bodyPr/>
              <a:lstStyle/>
              <a:p>
                <a:r>
                  <a:rPr lang="en-GB">
                    <a:noFill/>
                  </a:rPr>
                  <a:t> </a:t>
                </a:r>
              </a:p>
            </p:txBody>
          </p:sp>
        </mc:Fallback>
      </mc:AlternateContent>
      <p:sp>
        <p:nvSpPr>
          <p:cNvPr id="2" name="Google Shape;119;p11">
            <a:extLst>
              <a:ext uri="{FF2B5EF4-FFF2-40B4-BE49-F238E27FC236}">
                <a16:creationId xmlns:a16="http://schemas.microsoft.com/office/drawing/2014/main" id="{F75903D9-8FEE-84B9-A2BC-795A59B4C576}"/>
              </a:ext>
            </a:extLst>
          </p:cNvPr>
          <p:cNvSpPr/>
          <p:nvPr/>
        </p:nvSpPr>
        <p:spPr>
          <a:xfrm>
            <a:off x="5748402" y="1120561"/>
            <a:ext cx="3336600" cy="138987"/>
          </a:xfrm>
          <a:prstGeom prst="rect">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0;p11">
            <a:extLst>
              <a:ext uri="{FF2B5EF4-FFF2-40B4-BE49-F238E27FC236}">
                <a16:creationId xmlns:a16="http://schemas.microsoft.com/office/drawing/2014/main" id="{F9254521-803A-B539-5E79-BAC8F82CF33F}"/>
              </a:ext>
            </a:extLst>
          </p:cNvPr>
          <p:cNvSpPr/>
          <p:nvPr/>
        </p:nvSpPr>
        <p:spPr>
          <a:xfrm>
            <a:off x="6235002" y="741623"/>
            <a:ext cx="800100" cy="800100"/>
          </a:xfrm>
          <a:prstGeom prst="blockArc">
            <a:avLst>
              <a:gd name="adj1" fmla="val 10800000"/>
              <a:gd name="adj2" fmla="val 0"/>
              <a:gd name="adj3" fmla="val 25000"/>
            </a:avLst>
          </a:prstGeom>
          <a:solidFill>
            <a:srgbClr val="6F0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2;p11">
            <a:extLst>
              <a:ext uri="{FF2B5EF4-FFF2-40B4-BE49-F238E27FC236}">
                <a16:creationId xmlns:a16="http://schemas.microsoft.com/office/drawing/2014/main" id="{F7102438-7EFB-B722-7172-8D7848543443}"/>
              </a:ext>
            </a:extLst>
          </p:cNvPr>
          <p:cNvSpPr/>
          <p:nvPr/>
        </p:nvSpPr>
        <p:spPr>
          <a:xfrm rot="10800000" flipH="1">
            <a:off x="7832802" y="859623"/>
            <a:ext cx="800100" cy="800100"/>
          </a:xfrm>
          <a:prstGeom prst="blockArc">
            <a:avLst>
              <a:gd name="adj1" fmla="val 10800000"/>
              <a:gd name="adj2" fmla="val 0"/>
              <a:gd name="adj3" fmla="val 25000"/>
            </a:avLst>
          </a:prstGeom>
          <a:solidFill>
            <a:srgbClr val="0067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4;p11">
            <a:extLst>
              <a:ext uri="{FF2B5EF4-FFF2-40B4-BE49-F238E27FC236}">
                <a16:creationId xmlns:a16="http://schemas.microsoft.com/office/drawing/2014/main" id="{0749BE47-FAA3-4293-6CA9-7C6964758EB3}"/>
              </a:ext>
            </a:extLst>
          </p:cNvPr>
          <p:cNvSpPr txBox="1"/>
          <p:nvPr/>
        </p:nvSpPr>
        <p:spPr>
          <a:xfrm>
            <a:off x="5292247" y="372687"/>
            <a:ext cx="2667024" cy="38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it" sz="1800" b="1" u="sng" dirty="0">
                <a:solidFill>
                  <a:srgbClr val="6E0918"/>
                </a:solidFill>
                <a:latin typeface="Raleway" pitchFamily="2" charset="77"/>
                <a:ea typeface="Catamaran"/>
                <a:cs typeface="Catamaran"/>
                <a:sym typeface="Catamaran"/>
              </a:rPr>
              <a:t>Problem formulation</a:t>
            </a:r>
            <a:endParaRPr sz="1800" b="1" u="sng" dirty="0">
              <a:solidFill>
                <a:srgbClr val="6E0918"/>
              </a:solidFill>
              <a:latin typeface="Raleway" pitchFamily="2" charset="77"/>
              <a:ea typeface="Catamaran"/>
              <a:cs typeface="Catamaran"/>
              <a:sym typeface="Catamaran"/>
            </a:endParaRPr>
          </a:p>
        </p:txBody>
      </p:sp>
      <p:sp>
        <p:nvSpPr>
          <p:cNvPr id="11" name="Google Shape;118;p11">
            <a:extLst>
              <a:ext uri="{FF2B5EF4-FFF2-40B4-BE49-F238E27FC236}">
                <a16:creationId xmlns:a16="http://schemas.microsoft.com/office/drawing/2014/main" id="{BC042314-D0D4-B441-2171-C4004C06F4A1}"/>
              </a:ext>
            </a:extLst>
          </p:cNvPr>
          <p:cNvSpPr txBox="1"/>
          <p:nvPr/>
        </p:nvSpPr>
        <p:spPr>
          <a:xfrm>
            <a:off x="6801918" y="1558268"/>
            <a:ext cx="2861867" cy="38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it" sz="1800" dirty="0">
                <a:solidFill>
                  <a:srgbClr val="66757C"/>
                </a:solidFill>
                <a:latin typeface="Raleway" pitchFamily="2" charset="77"/>
                <a:ea typeface="Catamaran"/>
                <a:cs typeface="Catamaran"/>
                <a:sym typeface="Catamaran"/>
              </a:rPr>
              <a:t>Motivation</a:t>
            </a:r>
            <a:endParaRPr sz="1800" dirty="0">
              <a:solidFill>
                <a:srgbClr val="66757C"/>
              </a:solidFill>
              <a:latin typeface="Raleway" pitchFamily="2" charset="77"/>
              <a:ea typeface="Catamaran"/>
              <a:cs typeface="Catamaran"/>
              <a:sym typeface="Catamaran"/>
            </a:endParaRPr>
          </a:p>
        </p:txBody>
      </p:sp>
    </p:spTree>
    <p:extLst>
      <p:ext uri="{BB962C8B-B14F-4D97-AF65-F5344CB8AC3E}">
        <p14:creationId xmlns:p14="http://schemas.microsoft.com/office/powerpoint/2010/main" val="1294913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8"/>
          <p:cNvSpPr txBox="1">
            <a:spLocks noGrp="1"/>
          </p:cNvSpPr>
          <p:nvPr>
            <p:ph type="title"/>
          </p:nvPr>
        </p:nvSpPr>
        <p:spPr>
          <a:xfrm>
            <a:off x="727650" y="8618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dirty="0">
                <a:latin typeface="Raleway" pitchFamily="2" charset="77"/>
              </a:rPr>
              <a:t>Problem statement</a:t>
            </a:r>
            <a:endParaRPr dirty="0">
              <a:latin typeface="Raleway" pitchFamily="2" charset="77"/>
            </a:endParaRPr>
          </a:p>
        </p:txBody>
      </p:sp>
      <mc:AlternateContent xmlns:mc="http://schemas.openxmlformats.org/markup-compatibility/2006" xmlns:a14="http://schemas.microsoft.com/office/drawing/2010/main">
        <mc:Choice Requires="a14">
          <p:sp>
            <p:nvSpPr>
              <p:cNvPr id="82" name="Google Shape;82;p8"/>
              <p:cNvSpPr txBox="1">
                <a:spLocks noGrp="1"/>
              </p:cNvSpPr>
              <p:nvPr>
                <p:ph type="body" idx="1"/>
              </p:nvPr>
            </p:nvSpPr>
            <p:spPr>
              <a:xfrm>
                <a:off x="727648" y="1622024"/>
                <a:ext cx="8255485" cy="3127827"/>
              </a:xfrm>
              <a:prstGeom prst="rect">
                <a:avLst/>
              </a:prstGeom>
            </p:spPr>
            <p:txBody>
              <a:bodyPr spcFirstLastPara="1" wrap="square" lIns="91425" tIns="91425" rIns="91425" bIns="91425" spcCol="0" anchor="t" anchorCtr="0">
                <a:noAutofit/>
              </a:bodyPr>
              <a:lstStyle/>
              <a:p>
                <a:pPr marL="285750" indent="-285750">
                  <a:spcAft>
                    <a:spcPts val="1600"/>
                  </a:spcAft>
                </a:pPr>
                <a:r>
                  <a:rPr lang="it" sz="1400" dirty="0">
                    <a:latin typeface="Raleway" pitchFamily="2" charset="77"/>
                  </a:rPr>
                  <a:t>Spectrum:</a:t>
                </a:r>
                <a14:m>
                  <m:oMath xmlns:m="http://schemas.openxmlformats.org/officeDocument/2006/math">
                    <m:r>
                      <a:rPr lang="it-IT" sz="1400" b="0" i="0" dirty="0" smtClean="0">
                        <a:latin typeface="Cambria Math" panose="02040503050406030204" pitchFamily="18" charset="0"/>
                        <a:ea typeface="Cambria Math" panose="02040503050406030204" pitchFamily="18" charset="0"/>
                      </a:rPr>
                      <m:t>  </m:t>
                    </m:r>
                    <m:r>
                      <a:rPr lang="it" sz="1400" i="1" dirty="0">
                        <a:latin typeface="Cambria Math" panose="02040503050406030204" pitchFamily="18" charset="0"/>
                        <a:ea typeface="Cambria Math" panose="02040503050406030204" pitchFamily="18" charset="0"/>
                      </a:rPr>
                      <m:t>𝜎</m:t>
                    </m:r>
                    <m:d>
                      <m:dPr>
                        <m:ctrlPr>
                          <a:rPr lang="it-IT" sz="1400" i="1" dirty="0">
                            <a:latin typeface="Cambria Math" panose="02040503050406030204" pitchFamily="18" charset="0"/>
                            <a:ea typeface="Cambria Math" panose="02040503050406030204" pitchFamily="18" charset="0"/>
                          </a:rPr>
                        </m:ctrlPr>
                      </m:dPr>
                      <m:e>
                        <m:r>
                          <a:rPr lang="it-IT" sz="1400" b="0" i="1" dirty="0" smtClean="0">
                            <a:latin typeface="Cambria Math" panose="02040503050406030204" pitchFamily="18" charset="0"/>
                            <a:ea typeface="Cambria Math" panose="02040503050406030204" pitchFamily="18" charset="0"/>
                          </a:rPr>
                          <m:t>𝐴</m:t>
                        </m:r>
                        <m:d>
                          <m:dPr>
                            <m:ctrlPr>
                              <a:rPr lang="it-IT" sz="1400" i="1">
                                <a:latin typeface="Cambria Math" panose="02040503050406030204" pitchFamily="18" charset="0"/>
                                <a:ea typeface="Cambria Math" panose="02040503050406030204" pitchFamily="18" charset="0"/>
                              </a:rPr>
                            </m:ctrlPr>
                          </m:dPr>
                          <m:e>
                            <m:r>
                              <a:rPr lang="it-IT" sz="1400" i="1">
                                <a:latin typeface="Cambria Math" panose="02040503050406030204" pitchFamily="18" charset="0"/>
                                <a:ea typeface="Cambria Math" panose="02040503050406030204" pitchFamily="18" charset="0"/>
                              </a:rPr>
                              <m:t>𝜅</m:t>
                            </m:r>
                          </m:e>
                        </m:d>
                      </m:e>
                    </m:d>
                    <m:r>
                      <a:rPr lang="it-IT" sz="1400" b="0" i="1" dirty="0" smtClean="0">
                        <a:latin typeface="Cambria Math" panose="02040503050406030204" pitchFamily="18" charset="0"/>
                        <a:ea typeface="Cambria Math" panose="02040503050406030204" pitchFamily="18" charset="0"/>
                      </a:rPr>
                      <m:t>=</m:t>
                    </m:r>
                    <m:d>
                      <m:dPr>
                        <m:begChr m:val="{"/>
                        <m:endChr m:val="}"/>
                        <m:ctrlPr>
                          <a:rPr lang="it-IT" sz="1400" b="0" i="1" dirty="0" smtClean="0">
                            <a:latin typeface="Cambria Math" panose="02040503050406030204" pitchFamily="18" charset="0"/>
                            <a:ea typeface="Cambria Math" panose="02040503050406030204" pitchFamily="18" charset="0"/>
                          </a:rPr>
                        </m:ctrlPr>
                      </m:dPr>
                      <m:e>
                        <m:sSub>
                          <m:sSubPr>
                            <m:ctrlPr>
                              <a:rPr lang="it-IT" sz="1400" b="0" i="1" dirty="0" smtClean="0">
                                <a:latin typeface="Cambria Math" panose="02040503050406030204" pitchFamily="18" charset="0"/>
                                <a:ea typeface="Cambria Math" panose="02040503050406030204" pitchFamily="18" charset="0"/>
                              </a:rPr>
                            </m:ctrlPr>
                          </m:sSubPr>
                          <m:e>
                            <m:r>
                              <a:rPr lang="it-IT" sz="1400" b="0" i="1" dirty="0" smtClean="0">
                                <a:latin typeface="Cambria Math" panose="02040503050406030204" pitchFamily="18" charset="0"/>
                                <a:ea typeface="Cambria Math" panose="02040503050406030204" pitchFamily="18" charset="0"/>
                              </a:rPr>
                              <m:t>𝜇</m:t>
                            </m:r>
                          </m:e>
                          <m:sub>
                            <m:r>
                              <a:rPr lang="it-IT" sz="1400" b="0" i="1" dirty="0" smtClean="0">
                                <a:latin typeface="Cambria Math" panose="02040503050406030204" pitchFamily="18" charset="0"/>
                                <a:ea typeface="Cambria Math" panose="02040503050406030204" pitchFamily="18" charset="0"/>
                              </a:rPr>
                              <m:t>𝑖</m:t>
                            </m:r>
                          </m:sub>
                        </m:sSub>
                        <m:r>
                          <a:rPr lang="it-IT" sz="1400" b="0" i="1" dirty="0" smtClean="0">
                            <a:latin typeface="Cambria Math" panose="02040503050406030204" pitchFamily="18" charset="0"/>
                            <a:ea typeface="Cambria Math" panose="02040503050406030204" pitchFamily="18" charset="0"/>
                          </a:rPr>
                          <m:t>(</m:t>
                        </m:r>
                        <m:r>
                          <a:rPr lang="it-IT" sz="1400" i="1">
                            <a:latin typeface="Cambria Math" panose="02040503050406030204" pitchFamily="18" charset="0"/>
                            <a:ea typeface="Cambria Math" panose="02040503050406030204" pitchFamily="18" charset="0"/>
                          </a:rPr>
                          <m:t>𝜅</m:t>
                        </m:r>
                        <m:r>
                          <a:rPr lang="it-IT" sz="1400" b="0" i="1" dirty="0" smtClean="0">
                            <a:latin typeface="Cambria Math" panose="02040503050406030204" pitchFamily="18" charset="0"/>
                            <a:ea typeface="Cambria Math" panose="02040503050406030204" pitchFamily="18" charset="0"/>
                          </a:rPr>
                          <m:t>)=</m:t>
                        </m:r>
                        <m:d>
                          <m:dPr>
                            <m:ctrlPr>
                              <a:rPr lang="it-IT" sz="1400" b="0" i="1" dirty="0" smtClean="0">
                                <a:latin typeface="Cambria Math" panose="02040503050406030204" pitchFamily="18" charset="0"/>
                                <a:ea typeface="Cambria Math" panose="02040503050406030204" pitchFamily="18" charset="0"/>
                              </a:rPr>
                            </m:ctrlPr>
                          </m:dPr>
                          <m:e>
                            <m:r>
                              <a:rPr lang="it-IT" sz="1400" b="0" i="1" dirty="0" smtClean="0">
                                <a:latin typeface="Cambria Math" panose="02040503050406030204" pitchFamily="18" charset="0"/>
                                <a:ea typeface="Cambria Math" panose="02040503050406030204" pitchFamily="18" charset="0"/>
                              </a:rPr>
                              <m:t>1−</m:t>
                            </m:r>
                            <m:r>
                              <a:rPr lang="it-IT" sz="1400" i="1">
                                <a:latin typeface="Cambria Math" panose="02040503050406030204" pitchFamily="18" charset="0"/>
                                <a:ea typeface="Cambria Math" panose="02040503050406030204" pitchFamily="18" charset="0"/>
                              </a:rPr>
                              <m:t>𝜅</m:t>
                            </m:r>
                            <m:sSub>
                              <m:sSubPr>
                                <m:ctrlPr>
                                  <a:rPr lang="it-IT" sz="1400" b="0" i="1" dirty="0" smtClean="0">
                                    <a:latin typeface="Cambria Math" panose="02040503050406030204" pitchFamily="18" charset="0"/>
                                    <a:ea typeface="Cambria Math" panose="02040503050406030204" pitchFamily="18" charset="0"/>
                                  </a:rPr>
                                </m:ctrlPr>
                              </m:sSubPr>
                              <m:e>
                                <m:r>
                                  <a:rPr lang="it-IT" sz="1400" b="0" i="1" dirty="0" smtClean="0">
                                    <a:latin typeface="Cambria Math" panose="02040503050406030204" pitchFamily="18" charset="0"/>
                                    <a:ea typeface="Cambria Math" panose="02040503050406030204" pitchFamily="18" charset="0"/>
                                  </a:rPr>
                                  <m:t>𝜆</m:t>
                                </m:r>
                              </m:e>
                              <m:sub>
                                <m:r>
                                  <a:rPr lang="it-IT" sz="1400" b="0" i="1" dirty="0" smtClean="0">
                                    <a:latin typeface="Cambria Math" panose="02040503050406030204" pitchFamily="18" charset="0"/>
                                    <a:ea typeface="Cambria Math" panose="02040503050406030204" pitchFamily="18" charset="0"/>
                                  </a:rPr>
                                  <m:t>𝑖</m:t>
                                </m:r>
                              </m:sub>
                            </m:sSub>
                          </m:e>
                        </m:d>
                      </m:e>
                    </m:d>
                    <m:r>
                      <a:rPr lang="it-IT" sz="1400" b="0" i="1" dirty="0" smtClean="0">
                        <a:latin typeface="Cambria Math" panose="02040503050406030204" pitchFamily="18" charset="0"/>
                        <a:ea typeface="Cambria Math" panose="02040503050406030204" pitchFamily="18" charset="0"/>
                      </a:rPr>
                      <m:t>; </m:t>
                    </m:r>
                    <m:r>
                      <a:rPr lang="it-IT" sz="1400" b="0" i="1" dirty="0" smtClean="0">
                        <a:latin typeface="Cambria Math" panose="02040503050406030204" pitchFamily="18" charset="0"/>
                        <a:ea typeface="Cambria Math" panose="02040503050406030204" pitchFamily="18" charset="0"/>
                      </a:rPr>
                      <m:t>𝑖</m:t>
                    </m:r>
                    <m:r>
                      <a:rPr lang="it-IT" sz="1400" b="0" i="1" dirty="0" smtClean="0">
                        <a:latin typeface="Cambria Math" panose="02040503050406030204" pitchFamily="18" charset="0"/>
                        <a:ea typeface="Cambria Math" panose="02040503050406030204" pitchFamily="18" charset="0"/>
                      </a:rPr>
                      <m:t>=1,…,</m:t>
                    </m:r>
                    <m:r>
                      <a:rPr lang="it-IT" sz="1400" b="0" i="1" dirty="0" smtClean="0">
                        <a:latin typeface="Cambria Math" panose="02040503050406030204" pitchFamily="18" charset="0"/>
                        <a:ea typeface="Cambria Math" panose="02040503050406030204" pitchFamily="18" charset="0"/>
                      </a:rPr>
                      <m:t>𝑁</m:t>
                    </m:r>
                    <m:r>
                      <a:rPr lang="it-IT" sz="1400" b="0" i="0" dirty="0" smtClean="0">
                        <a:latin typeface="Cambria Math" panose="02040503050406030204" pitchFamily="18" charset="0"/>
                        <a:ea typeface="Cambria Math" panose="02040503050406030204" pitchFamily="18" charset="0"/>
                      </a:rPr>
                      <m:t>;</m:t>
                    </m:r>
                  </m:oMath>
                </a14:m>
                <a:r>
                  <a:rPr lang="it" sz="1400" dirty="0">
                    <a:latin typeface="Raleway" pitchFamily="2" charset="77"/>
                  </a:rPr>
                  <a:t>  </a:t>
                </a:r>
                <a14:m>
                  <m:oMath xmlns:m="http://schemas.openxmlformats.org/officeDocument/2006/math">
                    <m:sSub>
                      <m:sSubPr>
                        <m:ctrlPr>
                          <a:rPr lang="it-IT" sz="1400" i="1" dirty="0">
                            <a:latin typeface="Cambria Math" panose="02040503050406030204" pitchFamily="18" charset="0"/>
                            <a:ea typeface="Cambria Math" panose="02040503050406030204" pitchFamily="18" charset="0"/>
                          </a:rPr>
                        </m:ctrlPr>
                      </m:sSubPr>
                      <m:e>
                        <m:r>
                          <a:rPr lang="it-IT" sz="1400" i="1" dirty="0">
                            <a:latin typeface="Cambria Math" panose="02040503050406030204" pitchFamily="18" charset="0"/>
                            <a:ea typeface="Cambria Math" panose="02040503050406030204" pitchFamily="18" charset="0"/>
                          </a:rPr>
                          <m:t>𝜆</m:t>
                        </m:r>
                      </m:e>
                      <m:sub>
                        <m:r>
                          <a:rPr lang="it-IT" sz="1400" i="1" dirty="0">
                            <a:latin typeface="Cambria Math" panose="02040503050406030204" pitchFamily="18" charset="0"/>
                            <a:ea typeface="Cambria Math" panose="02040503050406030204" pitchFamily="18" charset="0"/>
                          </a:rPr>
                          <m:t>𝑖</m:t>
                        </m:r>
                      </m:sub>
                    </m:sSub>
                    <m:r>
                      <a:rPr lang="it-IT" sz="1400" i="1">
                        <a:latin typeface="Cambria Math" panose="02040503050406030204" pitchFamily="18" charset="0"/>
                        <a:ea typeface="Cambria Math" panose="02040503050406030204" pitchFamily="18" charset="0"/>
                      </a:rPr>
                      <m:t>∈</m:t>
                    </m:r>
                    <m:r>
                      <a:rPr lang="it" sz="1400" i="1" dirty="0">
                        <a:latin typeface="Cambria Math" panose="02040503050406030204" pitchFamily="18" charset="0"/>
                        <a:ea typeface="Cambria Math" panose="02040503050406030204" pitchFamily="18" charset="0"/>
                      </a:rPr>
                      <m:t>𝜎</m:t>
                    </m:r>
                    <m:d>
                      <m:dPr>
                        <m:ctrlPr>
                          <a:rPr lang="it-IT" sz="1400" i="1" dirty="0">
                            <a:latin typeface="Cambria Math" panose="02040503050406030204" pitchFamily="18" charset="0"/>
                            <a:ea typeface="Cambria Math" panose="02040503050406030204" pitchFamily="18" charset="0"/>
                          </a:rPr>
                        </m:ctrlPr>
                      </m:dPr>
                      <m:e>
                        <m:r>
                          <a:rPr lang="it-IT" sz="1400" b="0" i="1" dirty="0" smtClean="0">
                            <a:latin typeface="Cambria Math" panose="02040503050406030204" pitchFamily="18" charset="0"/>
                            <a:ea typeface="Cambria Math" panose="02040503050406030204" pitchFamily="18" charset="0"/>
                          </a:rPr>
                          <m:t>𝐿</m:t>
                        </m:r>
                      </m:e>
                    </m:d>
                  </m:oMath>
                </a14:m>
                <a:endParaRPr lang="it" sz="1400" dirty="0">
                  <a:latin typeface="Raleway" pitchFamily="2" charset="77"/>
                </a:endParaRPr>
              </a:p>
              <a:p>
                <a:pPr marL="285750" indent="-285750">
                  <a:lnSpc>
                    <a:spcPct val="100000"/>
                  </a:lnSpc>
                </a:pPr>
                <a:r>
                  <a:rPr lang="en-GB" sz="1400" dirty="0">
                    <a:latin typeface="Raleway" pitchFamily="2" charset="77"/>
                  </a:rPr>
                  <a:t>Existing centralized methods: </a:t>
                </a:r>
              </a:p>
              <a:p>
                <a:pPr marL="742950" lvl="1" indent="-285750">
                  <a:spcBef>
                    <a:spcPts val="400"/>
                  </a:spcBef>
                  <a:spcAft>
                    <a:spcPts val="400"/>
                  </a:spcAft>
                </a:pPr>
                <a:r>
                  <a:rPr lang="en-GB" sz="1300" dirty="0">
                    <a:latin typeface="Raleway" pitchFamily="2" charset="77"/>
                  </a:rPr>
                  <a:t>Are stable if </a:t>
                </a:r>
                <a14:m>
                  <m:oMath xmlns:m="http://schemas.openxmlformats.org/officeDocument/2006/math">
                    <m:d>
                      <m:dPr>
                        <m:begChr m:val="|"/>
                        <m:endChr m:val="|"/>
                        <m:ctrlPr>
                          <a:rPr lang="en-GB" sz="1300" b="0" i="1" smtClean="0">
                            <a:latin typeface="Cambria Math" panose="02040503050406030204" pitchFamily="18" charset="0"/>
                            <a:ea typeface="Cambria Math" panose="02040503050406030204" pitchFamily="18" charset="0"/>
                          </a:rPr>
                        </m:ctrlPr>
                      </m:dPr>
                      <m:e>
                        <m:sSub>
                          <m:sSubPr>
                            <m:ctrlPr>
                              <a:rPr lang="en-GB" sz="1300" i="1" smtClean="0">
                                <a:latin typeface="Cambria Math" panose="02040503050406030204" pitchFamily="18" charset="0"/>
                                <a:ea typeface="Cambria Math" panose="02040503050406030204" pitchFamily="18" charset="0"/>
                              </a:rPr>
                            </m:ctrlPr>
                          </m:sSubPr>
                          <m:e>
                            <m:r>
                              <a:rPr lang="en-GB" sz="1300" i="1" smtClean="0">
                                <a:latin typeface="Cambria Math" panose="02040503050406030204" pitchFamily="18" charset="0"/>
                                <a:ea typeface="Cambria Math" panose="02040503050406030204" pitchFamily="18" charset="0"/>
                              </a:rPr>
                              <m:t>𝜇</m:t>
                            </m:r>
                          </m:e>
                          <m:sub>
                            <m:r>
                              <a:rPr lang="en-GB" sz="1300" b="0" i="1" smtClean="0">
                                <a:latin typeface="Cambria Math" panose="02040503050406030204" pitchFamily="18" charset="0"/>
                                <a:ea typeface="Cambria Math" panose="02040503050406030204" pitchFamily="18" charset="0"/>
                              </a:rPr>
                              <m:t>𝑚𝑎𝑥</m:t>
                            </m:r>
                          </m:sub>
                        </m:sSub>
                      </m:e>
                    </m:d>
                    <m:r>
                      <a:rPr lang="en-GB" sz="1300" i="1" smtClean="0">
                        <a:latin typeface="Cambria Math" panose="02040503050406030204" pitchFamily="18" charset="0"/>
                        <a:ea typeface="Cambria Math" panose="02040503050406030204" pitchFamily="18" charset="0"/>
                      </a:rPr>
                      <m:t>≤</m:t>
                    </m:r>
                    <m:r>
                      <a:rPr lang="en-GB" sz="1300" b="0" i="1" smtClean="0">
                        <a:latin typeface="Cambria Math" panose="02040503050406030204" pitchFamily="18" charset="0"/>
                        <a:ea typeface="Cambria Math" panose="02040503050406030204" pitchFamily="18" charset="0"/>
                      </a:rPr>
                      <m:t>1⟺</m:t>
                    </m:r>
                    <m:d>
                      <m:dPr>
                        <m:begChr m:val="|"/>
                        <m:endChr m:val="|"/>
                        <m:ctrlPr>
                          <a:rPr lang="en-GB" sz="1300" b="0" i="1" smtClean="0">
                            <a:latin typeface="Cambria Math" panose="02040503050406030204" pitchFamily="18" charset="0"/>
                            <a:ea typeface="Cambria Math" panose="02040503050406030204" pitchFamily="18" charset="0"/>
                          </a:rPr>
                        </m:ctrlPr>
                      </m:dPr>
                      <m:e>
                        <m:r>
                          <a:rPr lang="en-GB" sz="1300" i="1" smtClean="0">
                            <a:latin typeface="Cambria Math" panose="02040503050406030204" pitchFamily="18" charset="0"/>
                            <a:ea typeface="Cambria Math" panose="02040503050406030204" pitchFamily="18" charset="0"/>
                          </a:rPr>
                          <m:t>1−</m:t>
                        </m:r>
                        <m:r>
                          <a:rPr lang="en-GB" sz="1300" i="1" smtClean="0">
                            <a:latin typeface="Cambria Math" panose="02040503050406030204" pitchFamily="18" charset="0"/>
                            <a:ea typeface="Cambria Math" panose="02040503050406030204" pitchFamily="18" charset="0"/>
                          </a:rPr>
                          <m:t>𝜅</m:t>
                        </m:r>
                        <m:sSub>
                          <m:sSubPr>
                            <m:ctrlPr>
                              <a:rPr lang="en-GB" sz="1300" i="1" smtClean="0">
                                <a:latin typeface="Cambria Math" panose="02040503050406030204" pitchFamily="18" charset="0"/>
                                <a:ea typeface="Cambria Math" panose="02040503050406030204" pitchFamily="18" charset="0"/>
                              </a:rPr>
                            </m:ctrlPr>
                          </m:sSubPr>
                          <m:e>
                            <m:r>
                              <a:rPr lang="en-GB" sz="1300" i="1" smtClean="0">
                                <a:latin typeface="Cambria Math" panose="02040503050406030204" pitchFamily="18" charset="0"/>
                                <a:ea typeface="Cambria Math" panose="02040503050406030204" pitchFamily="18" charset="0"/>
                              </a:rPr>
                              <m:t>𝜆</m:t>
                            </m:r>
                          </m:e>
                          <m:sub>
                            <m:r>
                              <a:rPr lang="en-GB" sz="1300" b="0" i="1" smtClean="0">
                                <a:latin typeface="Cambria Math" panose="02040503050406030204" pitchFamily="18" charset="0"/>
                                <a:ea typeface="Cambria Math" panose="02040503050406030204" pitchFamily="18" charset="0"/>
                              </a:rPr>
                              <m:t>𝑚𝑎𝑥</m:t>
                            </m:r>
                          </m:sub>
                        </m:sSub>
                      </m:e>
                    </m:d>
                    <m:r>
                      <a:rPr lang="en-GB" sz="1300" i="1" smtClean="0">
                        <a:latin typeface="Cambria Math" panose="02040503050406030204" pitchFamily="18" charset="0"/>
                        <a:ea typeface="Cambria Math" panose="02040503050406030204" pitchFamily="18" charset="0"/>
                      </a:rPr>
                      <m:t>≤</m:t>
                    </m:r>
                    <m:r>
                      <a:rPr lang="en-GB" sz="1300" b="0" i="1" smtClean="0">
                        <a:latin typeface="Cambria Math" panose="02040503050406030204" pitchFamily="18" charset="0"/>
                        <a:ea typeface="Cambria Math" panose="02040503050406030204" pitchFamily="18" charset="0"/>
                      </a:rPr>
                      <m:t>1</m:t>
                    </m:r>
                    <m:r>
                      <a:rPr lang="en-GB" sz="1300" i="1" smtClean="0">
                        <a:latin typeface="Cambria Math" panose="02040503050406030204" pitchFamily="18" charset="0"/>
                        <a:ea typeface="Cambria Math" panose="02040503050406030204" pitchFamily="18" charset="0"/>
                      </a:rPr>
                      <m:t>⟺</m:t>
                    </m:r>
                    <m:r>
                      <a:rPr lang="en-GB" sz="1300" i="1" smtClean="0">
                        <a:latin typeface="Cambria Math" panose="02040503050406030204" pitchFamily="18" charset="0"/>
                        <a:ea typeface="Cambria Math" panose="02040503050406030204" pitchFamily="18" charset="0"/>
                      </a:rPr>
                      <m:t>𝜅</m:t>
                    </m:r>
                    <m:r>
                      <a:rPr lang="en-GB" sz="1300" i="1" smtClean="0">
                        <a:latin typeface="Cambria Math" panose="02040503050406030204" pitchFamily="18" charset="0"/>
                        <a:ea typeface="Cambria Math" panose="02040503050406030204" pitchFamily="18" charset="0"/>
                      </a:rPr>
                      <m:t>≤</m:t>
                    </m:r>
                    <m:f>
                      <m:fPr>
                        <m:ctrlPr>
                          <a:rPr lang="en-GB" sz="1300" i="1" smtClean="0">
                            <a:latin typeface="Cambria Math" panose="02040503050406030204" pitchFamily="18" charset="0"/>
                            <a:ea typeface="Cambria Math" panose="02040503050406030204" pitchFamily="18" charset="0"/>
                          </a:rPr>
                        </m:ctrlPr>
                      </m:fPr>
                      <m:num>
                        <m:r>
                          <a:rPr lang="en-GB" sz="1300" i="1" smtClean="0">
                            <a:latin typeface="Cambria Math" panose="02040503050406030204" pitchFamily="18" charset="0"/>
                            <a:ea typeface="Cambria Math" panose="02040503050406030204" pitchFamily="18" charset="0"/>
                          </a:rPr>
                          <m:t>1</m:t>
                        </m:r>
                      </m:num>
                      <m:den>
                        <m:sSub>
                          <m:sSubPr>
                            <m:ctrlPr>
                              <a:rPr lang="en-GB" sz="1300" i="1" smtClean="0">
                                <a:latin typeface="Cambria Math" panose="02040503050406030204" pitchFamily="18" charset="0"/>
                                <a:ea typeface="Cambria Math" panose="02040503050406030204" pitchFamily="18" charset="0"/>
                              </a:rPr>
                            </m:ctrlPr>
                          </m:sSubPr>
                          <m:e>
                            <m:r>
                              <a:rPr lang="en-GB" sz="1300" i="1" smtClean="0">
                                <a:latin typeface="Cambria Math" panose="02040503050406030204" pitchFamily="18" charset="0"/>
                                <a:ea typeface="Cambria Math" panose="02040503050406030204" pitchFamily="18" charset="0"/>
                              </a:rPr>
                              <m:t>𝜆</m:t>
                            </m:r>
                          </m:e>
                          <m:sub>
                            <m:r>
                              <a:rPr lang="en-GB" sz="1300" i="1" smtClean="0">
                                <a:latin typeface="Cambria Math" panose="02040503050406030204" pitchFamily="18" charset="0"/>
                                <a:ea typeface="Cambria Math" panose="02040503050406030204" pitchFamily="18" charset="0"/>
                              </a:rPr>
                              <m:t>𝑚𝑎𝑥</m:t>
                            </m:r>
                          </m:sub>
                        </m:sSub>
                      </m:den>
                    </m:f>
                  </m:oMath>
                </a14:m>
                <a:r>
                  <a:rPr lang="en-GB" sz="1300" dirty="0">
                    <a:latin typeface="Raleway" pitchFamily="2" charset="77"/>
                    <a:ea typeface="Cambria Math" panose="02040503050406030204" pitchFamily="18" charset="0"/>
                  </a:rPr>
                  <a:t> </a:t>
                </a:r>
                <a14:m>
                  <m:oMath xmlns:m="http://schemas.openxmlformats.org/officeDocument/2006/math">
                    <m:r>
                      <a:rPr lang="en-GB" sz="1300" i="1">
                        <a:latin typeface="Cambria Math" panose="02040503050406030204" pitchFamily="18" charset="0"/>
                        <a:ea typeface="Cambria Math" panose="02040503050406030204" pitchFamily="18" charset="0"/>
                      </a:rPr>
                      <m:t>⇒</m:t>
                    </m:r>
                  </m:oMath>
                </a14:m>
                <a:r>
                  <a:rPr lang="en-GB" sz="1300" dirty="0">
                    <a:latin typeface="Raleway" pitchFamily="2" charset="77"/>
                  </a:rPr>
                  <a:t> </a:t>
                </a:r>
                <a:r>
                  <a:rPr lang="en-GB" sz="1300" dirty="0">
                    <a:solidFill>
                      <a:srgbClr val="6E0918"/>
                    </a:solidFill>
                    <a:latin typeface="Raleway" pitchFamily="2" charset="77"/>
                  </a:rPr>
                  <a:t>Slow convergence  </a:t>
                </a:r>
                <a:r>
                  <a:rPr lang="en-GB" sz="1300" dirty="0">
                    <a:latin typeface="Raleway" pitchFamily="2" charset="77"/>
                  </a:rPr>
                  <a:t>[Fig. 3]</a:t>
                </a:r>
              </a:p>
              <a:p>
                <a:pPr marL="742950" lvl="1" indent="-285750">
                  <a:spcBef>
                    <a:spcPts val="400"/>
                  </a:spcBef>
                  <a:spcAft>
                    <a:spcPts val="400"/>
                  </a:spcAft>
                </a:pPr>
                <a:r>
                  <a:rPr lang="en-GB" sz="1300" dirty="0">
                    <a:latin typeface="Raleway" pitchFamily="2" charset="77"/>
                  </a:rPr>
                  <a:t>Bigger network</a:t>
                </a:r>
                <a:r>
                  <a:rPr lang="en-GB" sz="1300" dirty="0">
                    <a:latin typeface="Raleway" pitchFamily="2" charset="77"/>
                    <a:ea typeface="Cambria Math" panose="02040503050406030204" pitchFamily="18" charset="0"/>
                  </a:rPr>
                  <a:t> </a:t>
                </a:r>
                <a14:m>
                  <m:oMath xmlns:m="http://schemas.openxmlformats.org/officeDocument/2006/math">
                    <m:r>
                      <a:rPr lang="en-GB" sz="1300" i="1" smtClean="0">
                        <a:latin typeface="Cambria Math" panose="02040503050406030204" pitchFamily="18" charset="0"/>
                        <a:ea typeface="Cambria Math" panose="02040503050406030204" pitchFamily="18" charset="0"/>
                      </a:rPr>
                      <m:t>⇒</m:t>
                    </m:r>
                  </m:oMath>
                </a14:m>
                <a:r>
                  <a:rPr lang="en-GB" sz="1300" dirty="0">
                    <a:latin typeface="Raleway" pitchFamily="2" charset="77"/>
                  </a:rPr>
                  <a:t> bigger </a:t>
                </a:r>
                <a14:m>
                  <m:oMath xmlns:m="http://schemas.openxmlformats.org/officeDocument/2006/math">
                    <m:sSub>
                      <m:sSubPr>
                        <m:ctrlPr>
                          <a:rPr lang="en-GB" sz="1300" i="1" smtClean="0">
                            <a:latin typeface="Cambria Math" panose="02040503050406030204" pitchFamily="18" charset="0"/>
                            <a:ea typeface="Cambria Math" panose="02040503050406030204" pitchFamily="18" charset="0"/>
                          </a:rPr>
                        </m:ctrlPr>
                      </m:sSubPr>
                      <m:e>
                        <m:r>
                          <a:rPr lang="en-GB" sz="1300" i="1" smtClean="0">
                            <a:latin typeface="Cambria Math" panose="02040503050406030204" pitchFamily="18" charset="0"/>
                            <a:ea typeface="Cambria Math" panose="02040503050406030204" pitchFamily="18" charset="0"/>
                          </a:rPr>
                          <m:t>𝜆</m:t>
                        </m:r>
                      </m:e>
                      <m:sub>
                        <m:r>
                          <a:rPr lang="en-GB" sz="1300" i="1" smtClean="0">
                            <a:latin typeface="Cambria Math" panose="02040503050406030204" pitchFamily="18" charset="0"/>
                            <a:ea typeface="Cambria Math" panose="02040503050406030204" pitchFamily="18" charset="0"/>
                          </a:rPr>
                          <m:t>𝑚𝑎𝑥</m:t>
                        </m:r>
                      </m:sub>
                    </m:sSub>
                    <m:r>
                      <a:rPr lang="en-GB" sz="1300" i="1" smtClean="0">
                        <a:latin typeface="Cambria Math" panose="02040503050406030204" pitchFamily="18" charset="0"/>
                        <a:ea typeface="Cambria Math" panose="02040503050406030204" pitchFamily="18" charset="0"/>
                      </a:rPr>
                      <m:t>⇒</m:t>
                    </m:r>
                  </m:oMath>
                </a14:m>
                <a:r>
                  <a:rPr lang="en-GB" sz="1300" dirty="0">
                    <a:latin typeface="Raleway" pitchFamily="2" charset="77"/>
                  </a:rPr>
                  <a:t> smaller </a:t>
                </a:r>
                <a14:m>
                  <m:oMath xmlns:m="http://schemas.openxmlformats.org/officeDocument/2006/math">
                    <m:r>
                      <a:rPr lang="en-GB" sz="1300" i="1" smtClean="0">
                        <a:latin typeface="Cambria Math" panose="02040503050406030204" pitchFamily="18" charset="0"/>
                        <a:ea typeface="Cambria Math" panose="02040503050406030204" pitchFamily="18" charset="0"/>
                      </a:rPr>
                      <m:t>𝜅</m:t>
                    </m:r>
                    <m:r>
                      <a:rPr lang="en-GB" sz="1300" i="1" smtClean="0">
                        <a:latin typeface="Cambria Math" panose="02040503050406030204" pitchFamily="18" charset="0"/>
                        <a:ea typeface="Cambria Math" panose="02040503050406030204" pitchFamily="18" charset="0"/>
                      </a:rPr>
                      <m:t>⇒</m:t>
                    </m:r>
                  </m:oMath>
                </a14:m>
                <a:r>
                  <a:rPr lang="en-GB" sz="1300" dirty="0">
                    <a:latin typeface="Raleway" pitchFamily="2" charset="77"/>
                  </a:rPr>
                  <a:t> </a:t>
                </a:r>
                <a:r>
                  <a:rPr lang="en-GB" sz="1300" dirty="0">
                    <a:solidFill>
                      <a:srgbClr val="6E0918"/>
                    </a:solidFill>
                    <a:latin typeface="Raleway" pitchFamily="2" charset="77"/>
                  </a:rPr>
                  <a:t>Even slower convergence </a:t>
                </a:r>
              </a:p>
              <a:p>
                <a:pPr marL="285750" indent="-285750">
                  <a:lnSpc>
                    <a:spcPct val="150000"/>
                  </a:lnSpc>
                  <a:spcAft>
                    <a:spcPts val="400"/>
                  </a:spcAft>
                </a:pPr>
                <a:r>
                  <a:rPr lang="en-GB" sz="1400" dirty="0">
                    <a:latin typeface="Raleway" pitchFamily="2" charset="77"/>
                  </a:rPr>
                  <a:t>Existing decentralized methods:</a:t>
                </a:r>
              </a:p>
              <a:p>
                <a:pPr marL="742950" lvl="1" indent="-285750">
                  <a:spcBef>
                    <a:spcPts val="400"/>
                  </a:spcBef>
                  <a:spcAft>
                    <a:spcPts val="400"/>
                  </a:spcAft>
                </a:pPr>
                <a:r>
                  <a:rPr lang="en-GB" sz="1300" dirty="0">
                    <a:latin typeface="Raleway" pitchFamily="2" charset="77"/>
                  </a:rPr>
                  <a:t>Require knowledge of topology </a:t>
                </a:r>
                <a14:m>
                  <m:oMath xmlns:m="http://schemas.openxmlformats.org/officeDocument/2006/math">
                    <m:r>
                      <a:rPr lang="en-GB" sz="1300" b="0" i="1" smtClean="0">
                        <a:latin typeface="Cambria Math" panose="02040503050406030204" pitchFamily="18" charset="0"/>
                      </a:rPr>
                      <m:t>𝐿</m:t>
                    </m:r>
                  </m:oMath>
                </a14:m>
                <a:r>
                  <a:rPr lang="en-GB" sz="1300" dirty="0">
                    <a:latin typeface="Raleway" pitchFamily="2" charset="77"/>
                  </a:rPr>
                  <a:t> </a:t>
                </a:r>
                <a14:m>
                  <m:oMath xmlns:m="http://schemas.openxmlformats.org/officeDocument/2006/math">
                    <m:r>
                      <a:rPr lang="en-GB" sz="1300" i="1" smtClean="0">
                        <a:latin typeface="Cambria Math" panose="02040503050406030204" pitchFamily="18" charset="0"/>
                        <a:ea typeface="Cambria Math" panose="02040503050406030204" pitchFamily="18" charset="0"/>
                      </a:rPr>
                      <m:t>⇒</m:t>
                    </m:r>
                  </m:oMath>
                </a14:m>
                <a:r>
                  <a:rPr lang="en-GB" sz="1300" dirty="0">
                    <a:latin typeface="Raleway" pitchFamily="2" charset="77"/>
                  </a:rPr>
                  <a:t> </a:t>
                </a:r>
                <a:r>
                  <a:rPr lang="en-GB" sz="1300" dirty="0">
                    <a:solidFill>
                      <a:srgbClr val="6E0918"/>
                    </a:solidFill>
                    <a:latin typeface="Raleway" pitchFamily="2" charset="77"/>
                  </a:rPr>
                  <a:t>Limited applicability of such protocols</a:t>
                </a:r>
              </a:p>
              <a:p>
                <a:pPr marL="742950" lvl="1" indent="-285750">
                  <a:spcBef>
                    <a:spcPts val="400"/>
                  </a:spcBef>
                  <a:spcAft>
                    <a:spcPts val="400"/>
                  </a:spcAft>
                </a:pPr>
                <a:r>
                  <a:rPr lang="en-GB" sz="1300" dirty="0">
                    <a:latin typeface="Raleway" pitchFamily="2" charset="77"/>
                  </a:rPr>
                  <a:t>Finite speed of information transfer </a:t>
                </a:r>
                <a14:m>
                  <m:oMath xmlns:m="http://schemas.openxmlformats.org/officeDocument/2006/math">
                    <m:r>
                      <a:rPr lang="en-GB" sz="1300" i="1" smtClean="0">
                        <a:latin typeface="Cambria Math" panose="02040503050406030204" pitchFamily="18" charset="0"/>
                        <a:ea typeface="Cambria Math" panose="02040503050406030204" pitchFamily="18" charset="0"/>
                      </a:rPr>
                      <m:t>⇒</m:t>
                    </m:r>
                  </m:oMath>
                </a14:m>
                <a:r>
                  <a:rPr lang="en-GB" sz="1300" dirty="0">
                    <a:latin typeface="Raleway" pitchFamily="2" charset="77"/>
                  </a:rPr>
                  <a:t> </a:t>
                </a:r>
                <a:r>
                  <a:rPr lang="en-GB" sz="1300" dirty="0">
                    <a:solidFill>
                      <a:srgbClr val="6E0918"/>
                    </a:solidFill>
                    <a:latin typeface="Raleway" pitchFamily="2" charset="77"/>
                  </a:rPr>
                  <a:t>Many practical limitations</a:t>
                </a:r>
              </a:p>
              <a:p>
                <a:pPr marL="285750" indent="-285750">
                  <a:lnSpc>
                    <a:spcPct val="150000"/>
                  </a:lnSpc>
                  <a:spcBef>
                    <a:spcPts val="400"/>
                  </a:spcBef>
                  <a:spcAft>
                    <a:spcPts val="400"/>
                  </a:spcAft>
                </a:pPr>
                <a:r>
                  <a:rPr lang="en-GB" sz="1400" dirty="0">
                    <a:latin typeface="Raleway" pitchFamily="2" charset="77"/>
                  </a:rPr>
                  <a:t>Convergence rate cannot be fixed arbitrarily </a:t>
                </a:r>
                <a14:m>
                  <m:oMath xmlns:m="http://schemas.openxmlformats.org/officeDocument/2006/math">
                    <m:r>
                      <a:rPr lang="en-GB" sz="1400" i="1" smtClean="0">
                        <a:latin typeface="Cambria Math" panose="02040503050406030204" pitchFamily="18" charset="0"/>
                        <a:ea typeface="Cambria Math" panose="02040503050406030204" pitchFamily="18" charset="0"/>
                      </a:rPr>
                      <m:t>⇒</m:t>
                    </m:r>
                  </m:oMath>
                </a14:m>
                <a:r>
                  <a:rPr lang="en-GB" sz="1400" dirty="0">
                    <a:latin typeface="Raleway" pitchFamily="2" charset="77"/>
                  </a:rPr>
                  <a:t> </a:t>
                </a:r>
                <a:r>
                  <a:rPr lang="en-GB" sz="1400" dirty="0">
                    <a:solidFill>
                      <a:srgbClr val="6E0918"/>
                    </a:solidFill>
                    <a:latin typeface="Raleway" pitchFamily="2" charset="77"/>
                  </a:rPr>
                  <a:t>Finite time consensus not ensured</a:t>
                </a:r>
                <a:endParaRPr lang="en-GB" sz="1400" dirty="0">
                  <a:latin typeface="Raleway" pitchFamily="2" charset="77"/>
                </a:endParaRPr>
              </a:p>
              <a:p>
                <a:pPr marL="285750" indent="-285750">
                  <a:spcBef>
                    <a:spcPts val="400"/>
                  </a:spcBef>
                  <a:spcAft>
                    <a:spcPts val="400"/>
                  </a:spcAft>
                </a:pPr>
                <a:endParaRPr lang="en-GB" sz="1600" dirty="0">
                  <a:solidFill>
                    <a:srgbClr val="6E0918"/>
                  </a:solidFill>
                  <a:latin typeface="Raleway" pitchFamily="2" charset="77"/>
                </a:endParaRPr>
              </a:p>
              <a:p>
                <a:pPr marL="285750" indent="-285750">
                  <a:spcAft>
                    <a:spcPts val="1600"/>
                  </a:spcAft>
                </a:pPr>
                <a:endParaRPr lang="en-GB" sz="1600" dirty="0">
                  <a:latin typeface="Raleway" pitchFamily="2" charset="77"/>
                </a:endParaRPr>
              </a:p>
            </p:txBody>
          </p:sp>
        </mc:Choice>
        <mc:Fallback xmlns="">
          <p:sp>
            <p:nvSpPr>
              <p:cNvPr id="82" name="Google Shape;82;p8"/>
              <p:cNvSpPr txBox="1">
                <a:spLocks noGrp="1" noRot="1" noChangeAspect="1" noMove="1" noResize="1" noEditPoints="1" noAdjustHandles="1" noChangeArrowheads="1" noChangeShapeType="1" noTextEdit="1"/>
              </p:cNvSpPr>
              <p:nvPr>
                <p:ph type="body" idx="1"/>
              </p:nvPr>
            </p:nvSpPr>
            <p:spPr>
              <a:xfrm>
                <a:off x="727648" y="1622024"/>
                <a:ext cx="8255485" cy="3127827"/>
              </a:xfrm>
              <a:prstGeom prst="rect">
                <a:avLst/>
              </a:prstGeom>
              <a:blipFill>
                <a:blip r:embed="rId3"/>
                <a:stretch>
                  <a:fillRect/>
                </a:stretch>
              </a:blipFill>
            </p:spPr>
            <p:txBody>
              <a:bodyPr/>
              <a:lstStyle/>
              <a:p>
                <a:r>
                  <a:rPr lang="en-GB">
                    <a:noFill/>
                  </a:rPr>
                  <a:t> </a:t>
                </a:r>
              </a:p>
            </p:txBody>
          </p:sp>
        </mc:Fallback>
      </mc:AlternateContent>
      <p:sp>
        <p:nvSpPr>
          <p:cNvPr id="83" name="Google Shape;83;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5</a:t>
            </a:fld>
            <a:endParaRPr/>
          </a:p>
        </p:txBody>
      </p:sp>
      <p:sp>
        <p:nvSpPr>
          <p:cNvPr id="84" name="Google Shape;84;p8"/>
          <p:cNvSpPr txBox="1">
            <a:spLocks noGrp="1"/>
          </p:cNvSpPr>
          <p:nvPr>
            <p:ph type="subTitle" idx="2"/>
          </p:nvPr>
        </p:nvSpPr>
        <p:spPr>
          <a:xfrm>
            <a:off x="1414800" y="4779100"/>
            <a:ext cx="5854500" cy="335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it-IT" dirty="0">
                <a:latin typeface="Raleway" pitchFamily="2" charset="77"/>
              </a:rPr>
              <a:t>Multi-Robot Systems presentation</a:t>
            </a:r>
            <a:r>
              <a:rPr lang="it" sz="900" dirty="0">
                <a:latin typeface="Raleway" pitchFamily="2" charset="77"/>
              </a:rPr>
              <a:t> – Felli Stefano</a:t>
            </a:r>
            <a:endParaRPr sz="900" dirty="0">
              <a:latin typeface="Raleway" pitchFamily="2" charset="77"/>
            </a:endParaRPr>
          </a:p>
        </p:txBody>
      </p:sp>
      <p:sp>
        <p:nvSpPr>
          <p:cNvPr id="2" name="Google Shape;119;p11">
            <a:extLst>
              <a:ext uri="{FF2B5EF4-FFF2-40B4-BE49-F238E27FC236}">
                <a16:creationId xmlns:a16="http://schemas.microsoft.com/office/drawing/2014/main" id="{D4D8E05F-A28D-00D0-C7C3-2AFDEE4B3F2B}"/>
              </a:ext>
            </a:extLst>
          </p:cNvPr>
          <p:cNvSpPr/>
          <p:nvPr/>
        </p:nvSpPr>
        <p:spPr>
          <a:xfrm>
            <a:off x="5748402" y="1120561"/>
            <a:ext cx="3336600" cy="138987"/>
          </a:xfrm>
          <a:prstGeom prst="rect">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120;p11">
            <a:extLst>
              <a:ext uri="{FF2B5EF4-FFF2-40B4-BE49-F238E27FC236}">
                <a16:creationId xmlns:a16="http://schemas.microsoft.com/office/drawing/2014/main" id="{4C8CEBF0-6878-6E42-7EF2-9DCAECE04767}"/>
              </a:ext>
            </a:extLst>
          </p:cNvPr>
          <p:cNvSpPr/>
          <p:nvPr/>
        </p:nvSpPr>
        <p:spPr>
          <a:xfrm>
            <a:off x="6235002" y="741623"/>
            <a:ext cx="800100" cy="800100"/>
          </a:xfrm>
          <a:prstGeom prst="blockArc">
            <a:avLst>
              <a:gd name="adj1" fmla="val 10800000"/>
              <a:gd name="adj2" fmla="val 0"/>
              <a:gd name="adj3" fmla="val 25000"/>
            </a:avLst>
          </a:prstGeom>
          <a:solidFill>
            <a:srgbClr val="6F0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22;p11">
            <a:extLst>
              <a:ext uri="{FF2B5EF4-FFF2-40B4-BE49-F238E27FC236}">
                <a16:creationId xmlns:a16="http://schemas.microsoft.com/office/drawing/2014/main" id="{82EDD3DF-1837-6C0C-6EAC-408DF7245409}"/>
              </a:ext>
            </a:extLst>
          </p:cNvPr>
          <p:cNvSpPr/>
          <p:nvPr/>
        </p:nvSpPr>
        <p:spPr>
          <a:xfrm rot="10800000" flipH="1">
            <a:off x="7832802" y="859623"/>
            <a:ext cx="800100" cy="800100"/>
          </a:xfrm>
          <a:prstGeom prst="blockArc">
            <a:avLst>
              <a:gd name="adj1" fmla="val 10800000"/>
              <a:gd name="adj2" fmla="val 0"/>
              <a:gd name="adj3" fmla="val 25000"/>
            </a:avLst>
          </a:prstGeom>
          <a:solidFill>
            <a:srgbClr val="0067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14;p11">
            <a:extLst>
              <a:ext uri="{FF2B5EF4-FFF2-40B4-BE49-F238E27FC236}">
                <a16:creationId xmlns:a16="http://schemas.microsoft.com/office/drawing/2014/main" id="{486A2FD0-C519-1E61-F6DD-FE3CF012F0D9}"/>
              </a:ext>
            </a:extLst>
          </p:cNvPr>
          <p:cNvSpPr txBox="1"/>
          <p:nvPr/>
        </p:nvSpPr>
        <p:spPr>
          <a:xfrm>
            <a:off x="5292247" y="372687"/>
            <a:ext cx="2667024" cy="38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it" sz="1800" dirty="0">
                <a:solidFill>
                  <a:srgbClr val="66757C"/>
                </a:solidFill>
                <a:latin typeface="Raleway" pitchFamily="2" charset="77"/>
                <a:ea typeface="Catamaran"/>
                <a:cs typeface="Catamaran"/>
                <a:sym typeface="Catamaran"/>
              </a:rPr>
              <a:t>Problem formulation</a:t>
            </a:r>
            <a:endParaRPr sz="1800" dirty="0">
              <a:solidFill>
                <a:srgbClr val="66757C"/>
              </a:solidFill>
              <a:latin typeface="Raleway" pitchFamily="2" charset="77"/>
              <a:ea typeface="Catamaran"/>
              <a:cs typeface="Catamaran"/>
              <a:sym typeface="Catamaran"/>
            </a:endParaRPr>
          </a:p>
        </p:txBody>
      </p:sp>
      <p:sp>
        <p:nvSpPr>
          <p:cNvPr id="6" name="Google Shape;118;p11">
            <a:extLst>
              <a:ext uri="{FF2B5EF4-FFF2-40B4-BE49-F238E27FC236}">
                <a16:creationId xmlns:a16="http://schemas.microsoft.com/office/drawing/2014/main" id="{F12440D4-5F9E-F668-47BE-1F4A69244BB6}"/>
              </a:ext>
            </a:extLst>
          </p:cNvPr>
          <p:cNvSpPr txBox="1"/>
          <p:nvPr/>
        </p:nvSpPr>
        <p:spPr>
          <a:xfrm>
            <a:off x="6801918" y="1558268"/>
            <a:ext cx="2861867" cy="38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it" sz="1800" b="1" u="sng" dirty="0">
                <a:solidFill>
                  <a:srgbClr val="016778"/>
                </a:solidFill>
                <a:latin typeface="Raleway" pitchFamily="2" charset="77"/>
                <a:ea typeface="Catamaran"/>
                <a:cs typeface="Catamaran"/>
                <a:sym typeface="Catamaran"/>
              </a:rPr>
              <a:t>Motivation</a:t>
            </a:r>
            <a:endParaRPr sz="1800" b="1" u="sng" dirty="0">
              <a:solidFill>
                <a:srgbClr val="016778"/>
              </a:solidFill>
              <a:latin typeface="Raleway" pitchFamily="2" charset="77"/>
              <a:ea typeface="Catamaran"/>
              <a:cs typeface="Catamaran"/>
              <a:sym typeface="Catamaran"/>
            </a:endParaRPr>
          </a:p>
        </p:txBody>
      </p:sp>
    </p:spTree>
    <p:extLst>
      <p:ext uri="{BB962C8B-B14F-4D97-AF65-F5344CB8AC3E}">
        <p14:creationId xmlns:p14="http://schemas.microsoft.com/office/powerpoint/2010/main" val="2939020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8"/>
          <p:cNvSpPr txBox="1">
            <a:spLocks noGrp="1"/>
          </p:cNvSpPr>
          <p:nvPr>
            <p:ph type="title"/>
          </p:nvPr>
        </p:nvSpPr>
        <p:spPr>
          <a:xfrm>
            <a:off x="727650" y="8618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dirty="0">
                <a:latin typeface="Raleway" pitchFamily="2" charset="77"/>
              </a:rPr>
              <a:t>Proposed centralized protocol</a:t>
            </a:r>
            <a:endParaRPr dirty="0">
              <a:latin typeface="Raleway" pitchFamily="2" charset="77"/>
            </a:endParaRPr>
          </a:p>
        </p:txBody>
      </p:sp>
      <mc:AlternateContent xmlns:mc="http://schemas.openxmlformats.org/markup-compatibility/2006" xmlns:a14="http://schemas.microsoft.com/office/drawing/2010/main">
        <mc:Choice Requires="a14">
          <p:sp>
            <p:nvSpPr>
              <p:cNvPr id="82" name="Google Shape;82;p8"/>
              <p:cNvSpPr txBox="1">
                <a:spLocks noGrp="1"/>
              </p:cNvSpPr>
              <p:nvPr>
                <p:ph type="body" idx="1"/>
              </p:nvPr>
            </p:nvSpPr>
            <p:spPr>
              <a:xfrm>
                <a:off x="727650" y="1639859"/>
                <a:ext cx="8284614" cy="2856985"/>
              </a:xfrm>
              <a:prstGeom prst="rect">
                <a:avLst/>
              </a:prstGeom>
            </p:spPr>
            <p:txBody>
              <a:bodyPr spcFirstLastPara="1" wrap="square" lIns="91425" tIns="91425" rIns="91425" bIns="91425" anchor="t" anchorCtr="0">
                <a:noAutofit/>
              </a:bodyPr>
              <a:lstStyle/>
              <a:p>
                <a:pPr marL="285750" indent="-285750">
                  <a:spcAft>
                    <a:spcPts val="1600"/>
                  </a:spcAft>
                </a:pPr>
                <a:r>
                  <a:rPr lang="en-US" sz="1600" dirty="0">
                    <a:latin typeface="Raleway" pitchFamily="2" charset="77"/>
                  </a:rPr>
                  <a:t>New local controls:</a:t>
                </a:r>
                <a14:m>
                  <m:oMath xmlns:m="http://schemas.openxmlformats.org/officeDocument/2006/math">
                    <m:sSub>
                      <m:sSubPr>
                        <m:ctrlPr>
                          <a:rPr lang="it" sz="1500" b="1" i="1" smtClean="0">
                            <a:solidFill>
                              <a:srgbClr val="016778"/>
                            </a:solidFill>
                            <a:latin typeface="Cambria Math" panose="02040503050406030204" pitchFamily="18" charset="0"/>
                          </a:rPr>
                        </m:ctrlPr>
                      </m:sSubPr>
                      <m:e>
                        <m:r>
                          <a:rPr lang="it-IT" sz="1500" b="1" i="1" smtClean="0">
                            <a:solidFill>
                              <a:srgbClr val="016778"/>
                            </a:solidFill>
                            <a:latin typeface="Cambria Math" panose="02040503050406030204" pitchFamily="18" charset="0"/>
                          </a:rPr>
                          <m:t>  </m:t>
                        </m:r>
                        <m:r>
                          <a:rPr lang="it-IT" sz="1500" b="1" i="1">
                            <a:solidFill>
                              <a:srgbClr val="016778"/>
                            </a:solidFill>
                            <a:latin typeface="Cambria Math" panose="02040503050406030204" pitchFamily="18" charset="0"/>
                          </a:rPr>
                          <m:t>𝒖</m:t>
                        </m:r>
                      </m:e>
                      <m:sub>
                        <m:r>
                          <a:rPr lang="it-IT" sz="1500" b="1" i="1">
                            <a:solidFill>
                              <a:srgbClr val="016778"/>
                            </a:solidFill>
                            <a:latin typeface="Cambria Math" panose="02040503050406030204" pitchFamily="18" charset="0"/>
                          </a:rPr>
                          <m:t>𝒊</m:t>
                        </m:r>
                      </m:sub>
                    </m:sSub>
                    <m:d>
                      <m:dPr>
                        <m:ctrlPr>
                          <a:rPr lang="it-IT" sz="1500" b="1" i="1">
                            <a:solidFill>
                              <a:srgbClr val="016778"/>
                            </a:solidFill>
                            <a:latin typeface="Cambria Math" panose="02040503050406030204" pitchFamily="18" charset="0"/>
                          </a:rPr>
                        </m:ctrlPr>
                      </m:dPr>
                      <m:e>
                        <m:r>
                          <a:rPr lang="it-IT" sz="1500" b="1" i="1">
                            <a:solidFill>
                              <a:srgbClr val="016778"/>
                            </a:solidFill>
                            <a:latin typeface="Cambria Math" panose="02040503050406030204" pitchFamily="18" charset="0"/>
                          </a:rPr>
                          <m:t>𝒕</m:t>
                        </m:r>
                      </m:e>
                    </m:d>
                    <m:r>
                      <a:rPr lang="it-IT" sz="1500" b="1" i="1">
                        <a:solidFill>
                          <a:srgbClr val="016778"/>
                        </a:solidFill>
                        <a:latin typeface="Cambria Math" panose="02040503050406030204" pitchFamily="18" charset="0"/>
                      </a:rPr>
                      <m:t>=</m:t>
                    </m:r>
                    <m:r>
                      <a:rPr lang="it-IT" sz="1500" b="1" i="1" smtClean="0">
                        <a:solidFill>
                          <a:srgbClr val="016778"/>
                        </a:solidFill>
                        <a:latin typeface="Cambria Math" panose="02040503050406030204" pitchFamily="18" charset="0"/>
                      </a:rPr>
                      <m:t>−</m:t>
                    </m:r>
                    <m:r>
                      <a:rPr lang="it-IT" sz="1500" b="1" i="1">
                        <a:solidFill>
                          <a:srgbClr val="016778"/>
                        </a:solidFill>
                        <a:latin typeface="Cambria Math" panose="02040503050406030204" pitchFamily="18" charset="0"/>
                        <a:ea typeface="Cambria Math" panose="02040503050406030204" pitchFamily="18" charset="0"/>
                      </a:rPr>
                      <m:t>𝜿</m:t>
                    </m:r>
                    <m:nary>
                      <m:naryPr>
                        <m:chr m:val="∑"/>
                        <m:supHide m:val="on"/>
                        <m:ctrlPr>
                          <a:rPr lang="it-IT" sz="1500" b="1" i="1">
                            <a:solidFill>
                              <a:srgbClr val="016778"/>
                            </a:solidFill>
                            <a:latin typeface="Cambria Math" panose="02040503050406030204" pitchFamily="18" charset="0"/>
                          </a:rPr>
                        </m:ctrlPr>
                      </m:naryPr>
                      <m:sub>
                        <m:r>
                          <a:rPr lang="it-IT" sz="1500" b="1" i="1">
                            <a:solidFill>
                              <a:srgbClr val="016778"/>
                            </a:solidFill>
                            <a:latin typeface="Cambria Math" panose="02040503050406030204" pitchFamily="18" charset="0"/>
                          </a:rPr>
                          <m:t>𝒋</m:t>
                        </m:r>
                        <m:r>
                          <a:rPr lang="it-IT" sz="1500" b="1" i="1">
                            <a:solidFill>
                              <a:srgbClr val="016778"/>
                            </a:solidFill>
                            <a:latin typeface="Cambria Math" panose="02040503050406030204" pitchFamily="18" charset="0"/>
                            <a:ea typeface="Cambria Math" panose="02040503050406030204" pitchFamily="18" charset="0"/>
                          </a:rPr>
                          <m:t>∈</m:t>
                        </m:r>
                        <m:sSub>
                          <m:sSubPr>
                            <m:ctrlPr>
                              <a:rPr lang="it-IT" sz="1500" b="1" i="1">
                                <a:solidFill>
                                  <a:srgbClr val="016778"/>
                                </a:solidFill>
                                <a:latin typeface="Cambria Math" panose="02040503050406030204" pitchFamily="18" charset="0"/>
                                <a:ea typeface="Cambria Math" panose="02040503050406030204" pitchFamily="18" charset="0"/>
                              </a:rPr>
                            </m:ctrlPr>
                          </m:sSubPr>
                          <m:e>
                            <m:r>
                              <a:rPr lang="it-IT" sz="1500" b="1" i="1">
                                <a:solidFill>
                                  <a:srgbClr val="016778"/>
                                </a:solidFill>
                                <a:latin typeface="Cambria Math" panose="02040503050406030204" pitchFamily="18" charset="0"/>
                                <a:ea typeface="Cambria Math" panose="02040503050406030204" pitchFamily="18" charset="0"/>
                              </a:rPr>
                              <m:t>𝑵</m:t>
                            </m:r>
                          </m:e>
                          <m:sub>
                            <m:r>
                              <a:rPr lang="it-IT" sz="1500" b="1" i="1">
                                <a:solidFill>
                                  <a:srgbClr val="016778"/>
                                </a:solidFill>
                                <a:latin typeface="Cambria Math" panose="02040503050406030204" pitchFamily="18" charset="0"/>
                                <a:ea typeface="Cambria Math" panose="02040503050406030204" pitchFamily="18" charset="0"/>
                              </a:rPr>
                              <m:t>𝒊</m:t>
                            </m:r>
                          </m:sub>
                        </m:sSub>
                      </m:sub>
                      <m:sup/>
                      <m:e>
                        <m:r>
                          <a:rPr lang="it-IT" sz="1500" b="1" i="1">
                            <a:solidFill>
                              <a:srgbClr val="016778"/>
                            </a:solidFill>
                            <a:latin typeface="Cambria Math" panose="02040503050406030204" pitchFamily="18" charset="0"/>
                          </a:rPr>
                          <m:t>(</m:t>
                        </m:r>
                        <m:sSub>
                          <m:sSubPr>
                            <m:ctrlPr>
                              <a:rPr lang="it" sz="1500" b="1" i="1">
                                <a:solidFill>
                                  <a:srgbClr val="016778"/>
                                </a:solidFill>
                                <a:latin typeface="Cambria Math" panose="02040503050406030204" pitchFamily="18" charset="0"/>
                              </a:rPr>
                            </m:ctrlPr>
                          </m:sSubPr>
                          <m:e>
                            <m:r>
                              <a:rPr lang="it-IT" sz="1500" b="1" i="1" smtClean="0">
                                <a:solidFill>
                                  <a:srgbClr val="016778"/>
                                </a:solidFill>
                                <a:latin typeface="Cambria Math" panose="02040503050406030204" pitchFamily="18" charset="0"/>
                              </a:rPr>
                              <m:t>𝒚</m:t>
                            </m:r>
                          </m:e>
                          <m:sub>
                            <m:r>
                              <a:rPr lang="it-IT" sz="1500" b="1" i="1" smtClean="0">
                                <a:solidFill>
                                  <a:srgbClr val="016778"/>
                                </a:solidFill>
                                <a:latin typeface="Cambria Math" panose="02040503050406030204" pitchFamily="18" charset="0"/>
                              </a:rPr>
                              <m:t>𝒊</m:t>
                            </m:r>
                          </m:sub>
                        </m:sSub>
                        <m:d>
                          <m:dPr>
                            <m:ctrlPr>
                              <a:rPr lang="it-IT" sz="1500" b="1" i="1">
                                <a:solidFill>
                                  <a:srgbClr val="016778"/>
                                </a:solidFill>
                                <a:latin typeface="Cambria Math" panose="02040503050406030204" pitchFamily="18" charset="0"/>
                              </a:rPr>
                            </m:ctrlPr>
                          </m:dPr>
                          <m:e>
                            <m:r>
                              <a:rPr lang="it-IT" sz="1500" b="1" i="1">
                                <a:solidFill>
                                  <a:srgbClr val="016778"/>
                                </a:solidFill>
                                <a:latin typeface="Cambria Math" panose="02040503050406030204" pitchFamily="18" charset="0"/>
                              </a:rPr>
                              <m:t>𝒕</m:t>
                            </m:r>
                          </m:e>
                        </m:d>
                        <m:r>
                          <a:rPr lang="it-IT" sz="1500" b="1" i="1">
                            <a:solidFill>
                              <a:srgbClr val="016778"/>
                            </a:solidFill>
                            <a:latin typeface="Cambria Math" panose="02040503050406030204" pitchFamily="18" charset="0"/>
                          </a:rPr>
                          <m:t>−</m:t>
                        </m:r>
                        <m:sSub>
                          <m:sSubPr>
                            <m:ctrlPr>
                              <a:rPr lang="it" sz="1500" b="1" i="1">
                                <a:solidFill>
                                  <a:srgbClr val="016778"/>
                                </a:solidFill>
                                <a:latin typeface="Cambria Math" panose="02040503050406030204" pitchFamily="18" charset="0"/>
                              </a:rPr>
                            </m:ctrlPr>
                          </m:sSubPr>
                          <m:e>
                            <m:r>
                              <a:rPr lang="it-IT" sz="1500" b="1" i="1" smtClean="0">
                                <a:solidFill>
                                  <a:srgbClr val="016778"/>
                                </a:solidFill>
                                <a:latin typeface="Cambria Math" panose="02040503050406030204" pitchFamily="18" charset="0"/>
                              </a:rPr>
                              <m:t>𝒚</m:t>
                            </m:r>
                          </m:e>
                          <m:sub>
                            <m:r>
                              <a:rPr lang="it-IT" sz="1500" b="1" i="1" smtClean="0">
                                <a:solidFill>
                                  <a:srgbClr val="016778"/>
                                </a:solidFill>
                                <a:latin typeface="Cambria Math" panose="02040503050406030204" pitchFamily="18" charset="0"/>
                              </a:rPr>
                              <m:t>𝒋</m:t>
                            </m:r>
                          </m:sub>
                        </m:sSub>
                        <m:d>
                          <m:dPr>
                            <m:ctrlPr>
                              <a:rPr lang="it-IT" sz="1500" b="1" i="1">
                                <a:solidFill>
                                  <a:srgbClr val="016778"/>
                                </a:solidFill>
                                <a:latin typeface="Cambria Math" panose="02040503050406030204" pitchFamily="18" charset="0"/>
                              </a:rPr>
                            </m:ctrlPr>
                          </m:dPr>
                          <m:e>
                            <m:r>
                              <a:rPr lang="it-IT" sz="1500" b="1" i="1">
                                <a:solidFill>
                                  <a:srgbClr val="016778"/>
                                </a:solidFill>
                                <a:latin typeface="Cambria Math" panose="02040503050406030204" pitchFamily="18" charset="0"/>
                              </a:rPr>
                              <m:t>𝒕</m:t>
                            </m:r>
                          </m:e>
                        </m:d>
                        <m:r>
                          <a:rPr lang="it-IT" sz="1500" b="1" i="1">
                            <a:solidFill>
                              <a:srgbClr val="016778"/>
                            </a:solidFill>
                            <a:latin typeface="Cambria Math" panose="02040503050406030204" pitchFamily="18" charset="0"/>
                          </a:rPr>
                          <m:t>)</m:t>
                        </m:r>
                      </m:e>
                    </m:nary>
                  </m:oMath>
                </a14:m>
                <a:r>
                  <a:rPr lang="en-US" sz="1500" b="1" dirty="0">
                    <a:solidFill>
                      <a:srgbClr val="016778"/>
                    </a:solidFill>
                    <a:latin typeface="Raleway" pitchFamily="2" charset="77"/>
                  </a:rPr>
                  <a:t>,  </a:t>
                </a:r>
                <a14:m>
                  <m:oMath xmlns:m="http://schemas.openxmlformats.org/officeDocument/2006/math">
                    <m:sSub>
                      <m:sSubPr>
                        <m:ctrlPr>
                          <a:rPr lang="it-IT" sz="1500" b="1" i="1" smtClean="0">
                            <a:solidFill>
                              <a:srgbClr val="016778"/>
                            </a:solidFill>
                            <a:latin typeface="Cambria Math" panose="02040503050406030204" pitchFamily="18" charset="0"/>
                          </a:rPr>
                        </m:ctrlPr>
                      </m:sSubPr>
                      <m:e>
                        <m:r>
                          <a:rPr lang="it-IT" sz="1500" b="1" i="1" smtClean="0">
                            <a:solidFill>
                              <a:srgbClr val="016778"/>
                            </a:solidFill>
                            <a:latin typeface="Cambria Math" panose="02040503050406030204" pitchFamily="18" charset="0"/>
                          </a:rPr>
                          <m:t>𝒚</m:t>
                        </m:r>
                      </m:e>
                      <m:sub>
                        <m:r>
                          <a:rPr lang="it-IT" sz="1500" b="1" i="1" smtClean="0">
                            <a:solidFill>
                              <a:srgbClr val="016778"/>
                            </a:solidFill>
                            <a:latin typeface="Cambria Math" panose="02040503050406030204" pitchFamily="18" charset="0"/>
                          </a:rPr>
                          <m:t>𝒊</m:t>
                        </m:r>
                      </m:sub>
                    </m:sSub>
                    <m:d>
                      <m:dPr>
                        <m:ctrlPr>
                          <a:rPr lang="it-IT" sz="1500" b="1" i="1" smtClean="0">
                            <a:solidFill>
                              <a:srgbClr val="016778"/>
                            </a:solidFill>
                            <a:latin typeface="Cambria Math" panose="02040503050406030204" pitchFamily="18" charset="0"/>
                          </a:rPr>
                        </m:ctrlPr>
                      </m:dPr>
                      <m:e>
                        <m:r>
                          <a:rPr lang="it-IT" sz="1500" b="1" i="1" smtClean="0">
                            <a:solidFill>
                              <a:srgbClr val="016778"/>
                            </a:solidFill>
                            <a:latin typeface="Cambria Math" panose="02040503050406030204" pitchFamily="18" charset="0"/>
                          </a:rPr>
                          <m:t>𝒕</m:t>
                        </m:r>
                      </m:e>
                    </m:d>
                    <m:r>
                      <a:rPr lang="it-IT" sz="1500" b="1" i="1" smtClean="0">
                        <a:solidFill>
                          <a:srgbClr val="016778"/>
                        </a:solidFill>
                        <a:latin typeface="Cambria Math" panose="02040503050406030204" pitchFamily="18" charset="0"/>
                      </a:rPr>
                      <m:t>=</m:t>
                    </m:r>
                    <m:sSub>
                      <m:sSubPr>
                        <m:ctrlPr>
                          <a:rPr lang="it-IT" sz="1500" b="1" i="1" smtClean="0">
                            <a:solidFill>
                              <a:srgbClr val="016778"/>
                            </a:solidFill>
                            <a:latin typeface="Cambria Math" panose="02040503050406030204" pitchFamily="18" charset="0"/>
                          </a:rPr>
                        </m:ctrlPr>
                      </m:sSubPr>
                      <m:e>
                        <m:r>
                          <a:rPr lang="it-IT" sz="1500" b="1" i="1" smtClean="0">
                            <a:solidFill>
                              <a:srgbClr val="016778"/>
                            </a:solidFill>
                            <a:latin typeface="Cambria Math" panose="02040503050406030204" pitchFamily="18" charset="0"/>
                          </a:rPr>
                          <m:t>𝒙</m:t>
                        </m:r>
                      </m:e>
                      <m:sub>
                        <m:r>
                          <a:rPr lang="it-IT" sz="1500" b="1" i="1" smtClean="0">
                            <a:solidFill>
                              <a:srgbClr val="016778"/>
                            </a:solidFill>
                            <a:latin typeface="Cambria Math" panose="02040503050406030204" pitchFamily="18" charset="0"/>
                          </a:rPr>
                          <m:t>𝒊</m:t>
                        </m:r>
                      </m:sub>
                    </m:sSub>
                    <m:d>
                      <m:dPr>
                        <m:ctrlPr>
                          <a:rPr lang="it-IT" sz="1500" b="1" i="1" smtClean="0">
                            <a:solidFill>
                              <a:srgbClr val="016778"/>
                            </a:solidFill>
                            <a:latin typeface="Cambria Math" panose="02040503050406030204" pitchFamily="18" charset="0"/>
                          </a:rPr>
                        </m:ctrlPr>
                      </m:dPr>
                      <m:e>
                        <m:r>
                          <a:rPr lang="it-IT" sz="1500" b="1" i="1" smtClean="0">
                            <a:solidFill>
                              <a:srgbClr val="016778"/>
                            </a:solidFill>
                            <a:latin typeface="Cambria Math" panose="02040503050406030204" pitchFamily="18" charset="0"/>
                          </a:rPr>
                          <m:t>𝒕</m:t>
                        </m:r>
                      </m:e>
                    </m:d>
                    <m:r>
                      <a:rPr lang="it-IT" sz="1500" b="1" i="1" smtClean="0">
                        <a:solidFill>
                          <a:srgbClr val="016778"/>
                        </a:solidFill>
                        <a:latin typeface="Cambria Math" panose="02040503050406030204" pitchFamily="18" charset="0"/>
                      </a:rPr>
                      <m:t>+</m:t>
                    </m:r>
                    <m:r>
                      <a:rPr lang="it-IT" sz="1500" b="1" i="1" smtClean="0">
                        <a:solidFill>
                          <a:srgbClr val="016778"/>
                        </a:solidFill>
                        <a:latin typeface="Cambria Math" panose="02040503050406030204" pitchFamily="18" charset="0"/>
                      </a:rPr>
                      <m:t>𝒈</m:t>
                    </m:r>
                    <m:sSub>
                      <m:sSubPr>
                        <m:ctrlPr>
                          <a:rPr lang="it-IT" sz="1500" b="1" i="1" smtClean="0">
                            <a:solidFill>
                              <a:srgbClr val="016778"/>
                            </a:solidFill>
                            <a:latin typeface="Cambria Math" panose="02040503050406030204" pitchFamily="18" charset="0"/>
                          </a:rPr>
                        </m:ctrlPr>
                      </m:sSubPr>
                      <m:e>
                        <m:r>
                          <a:rPr lang="it-IT" sz="1500" b="1" i="1" smtClean="0">
                            <a:solidFill>
                              <a:srgbClr val="016778"/>
                            </a:solidFill>
                            <a:latin typeface="Cambria Math" panose="02040503050406030204" pitchFamily="18" charset="0"/>
                          </a:rPr>
                          <m:t>𝒖</m:t>
                        </m:r>
                      </m:e>
                      <m:sub>
                        <m:r>
                          <a:rPr lang="it-IT" sz="1500" b="1" i="1" smtClean="0">
                            <a:solidFill>
                              <a:srgbClr val="016778"/>
                            </a:solidFill>
                            <a:latin typeface="Cambria Math" panose="02040503050406030204" pitchFamily="18" charset="0"/>
                          </a:rPr>
                          <m:t>𝒊</m:t>
                        </m:r>
                      </m:sub>
                    </m:sSub>
                    <m:r>
                      <a:rPr lang="it-IT" sz="1500" b="1" i="1" smtClean="0">
                        <a:solidFill>
                          <a:srgbClr val="016778"/>
                        </a:solidFill>
                        <a:latin typeface="Cambria Math" panose="02040503050406030204" pitchFamily="18" charset="0"/>
                      </a:rPr>
                      <m:t>(</m:t>
                    </m:r>
                    <m:r>
                      <a:rPr lang="it-IT" sz="1500" b="1" i="1" smtClean="0">
                        <a:solidFill>
                          <a:srgbClr val="016778"/>
                        </a:solidFill>
                        <a:latin typeface="Cambria Math" panose="02040503050406030204" pitchFamily="18" charset="0"/>
                      </a:rPr>
                      <m:t>𝒕</m:t>
                    </m:r>
                    <m:r>
                      <a:rPr lang="it-IT" sz="1500" b="1" i="1" smtClean="0">
                        <a:solidFill>
                          <a:srgbClr val="016778"/>
                        </a:solidFill>
                        <a:latin typeface="Cambria Math" panose="02040503050406030204" pitchFamily="18" charset="0"/>
                      </a:rPr>
                      <m:t>)</m:t>
                    </m:r>
                  </m:oMath>
                </a14:m>
                <a:endParaRPr lang="en-US" sz="1500" b="1" dirty="0">
                  <a:latin typeface="Raleway" pitchFamily="2" charset="77"/>
                </a:endParaRPr>
              </a:p>
              <a:p>
                <a:pPr marL="285750" indent="-285750">
                  <a:spcAft>
                    <a:spcPts val="1600"/>
                  </a:spcAft>
                </a:pPr>
                <a:r>
                  <a:rPr lang="en-US" sz="1600" dirty="0">
                    <a:latin typeface="Raleway" pitchFamily="2" charset="77"/>
                  </a:rPr>
                  <a:t>Vector control input: </a:t>
                </a:r>
                <a14:m>
                  <m:oMath xmlns:m="http://schemas.openxmlformats.org/officeDocument/2006/math">
                    <m:r>
                      <a:rPr lang="it-IT" sz="1500" i="1">
                        <a:latin typeface="Cambria Math" panose="02040503050406030204" pitchFamily="18" charset="0"/>
                      </a:rPr>
                      <m:t>𝑢</m:t>
                    </m:r>
                    <m:d>
                      <m:dPr>
                        <m:ctrlPr>
                          <a:rPr lang="it-IT" sz="1500" i="1">
                            <a:latin typeface="Cambria Math" panose="02040503050406030204" pitchFamily="18" charset="0"/>
                          </a:rPr>
                        </m:ctrlPr>
                      </m:dPr>
                      <m:e>
                        <m:r>
                          <a:rPr lang="it-IT" sz="1500" i="1">
                            <a:latin typeface="Cambria Math" panose="02040503050406030204" pitchFamily="18" charset="0"/>
                          </a:rPr>
                          <m:t>𝑡</m:t>
                        </m:r>
                      </m:e>
                    </m:d>
                    <m:r>
                      <a:rPr lang="it-IT" sz="1500" i="1">
                        <a:latin typeface="Cambria Math" panose="02040503050406030204" pitchFamily="18" charset="0"/>
                      </a:rPr>
                      <m:t>=−</m:t>
                    </m:r>
                    <m:r>
                      <a:rPr lang="it-IT" sz="1500" i="1">
                        <a:latin typeface="Cambria Math" panose="02040503050406030204" pitchFamily="18" charset="0"/>
                        <a:ea typeface="Cambria Math" panose="02040503050406030204" pitchFamily="18" charset="0"/>
                      </a:rPr>
                      <m:t>𝜅</m:t>
                    </m:r>
                    <m:r>
                      <a:rPr lang="it-IT" sz="1500" i="1">
                        <a:latin typeface="Cambria Math" panose="02040503050406030204" pitchFamily="18" charset="0"/>
                        <a:ea typeface="Cambria Math" panose="02040503050406030204" pitchFamily="18" charset="0"/>
                      </a:rPr>
                      <m:t>𝑊</m:t>
                    </m:r>
                    <m:d>
                      <m:dPr>
                        <m:ctrlPr>
                          <a:rPr lang="it-IT" sz="1500" i="1">
                            <a:latin typeface="Cambria Math" panose="02040503050406030204" pitchFamily="18" charset="0"/>
                            <a:ea typeface="Cambria Math" panose="02040503050406030204" pitchFamily="18" charset="0"/>
                          </a:rPr>
                        </m:ctrlPr>
                      </m:dPr>
                      <m:e>
                        <m:r>
                          <a:rPr lang="it-IT" sz="1500" b="0" i="1" smtClean="0">
                            <a:latin typeface="Cambria Math" panose="02040503050406030204" pitchFamily="18" charset="0"/>
                            <a:ea typeface="Cambria Math" panose="02040503050406030204" pitchFamily="18" charset="0"/>
                          </a:rPr>
                          <m:t>𝑔</m:t>
                        </m:r>
                        <m:r>
                          <a:rPr lang="it-IT" sz="1500" i="1">
                            <a:latin typeface="Cambria Math" panose="02040503050406030204" pitchFamily="18" charset="0"/>
                            <a:ea typeface="Cambria Math" panose="02040503050406030204" pitchFamily="18" charset="0"/>
                          </a:rPr>
                          <m:t>,</m:t>
                        </m:r>
                        <m:r>
                          <a:rPr lang="it-IT" sz="1500" i="1">
                            <a:latin typeface="Cambria Math" panose="02040503050406030204" pitchFamily="18" charset="0"/>
                            <a:ea typeface="Cambria Math" panose="02040503050406030204" pitchFamily="18" charset="0"/>
                          </a:rPr>
                          <m:t>𝜅</m:t>
                        </m:r>
                      </m:e>
                    </m:d>
                    <m:r>
                      <a:rPr lang="it-IT" sz="1500" b="0" i="1" smtClean="0">
                        <a:latin typeface="Cambria Math" panose="02040503050406030204" pitchFamily="18" charset="0"/>
                        <a:ea typeface="Cambria Math" panose="02040503050406030204" pitchFamily="18" charset="0"/>
                      </a:rPr>
                      <m:t>𝐿</m:t>
                    </m:r>
                    <m:r>
                      <a:rPr lang="it-IT" sz="1500" i="1">
                        <a:latin typeface="Cambria Math" panose="02040503050406030204" pitchFamily="18" charset="0"/>
                        <a:ea typeface="Cambria Math" panose="02040503050406030204" pitchFamily="18" charset="0"/>
                      </a:rPr>
                      <m:t>𝑥</m:t>
                    </m:r>
                    <m:d>
                      <m:dPr>
                        <m:ctrlPr>
                          <a:rPr lang="it-IT" sz="1500" i="1">
                            <a:latin typeface="Cambria Math" panose="02040503050406030204" pitchFamily="18" charset="0"/>
                            <a:ea typeface="Cambria Math" panose="02040503050406030204" pitchFamily="18" charset="0"/>
                          </a:rPr>
                        </m:ctrlPr>
                      </m:dPr>
                      <m:e>
                        <m:r>
                          <a:rPr lang="it-IT" sz="1500" i="1">
                            <a:latin typeface="Cambria Math" panose="02040503050406030204" pitchFamily="18" charset="0"/>
                            <a:ea typeface="Cambria Math" panose="02040503050406030204" pitchFamily="18" charset="0"/>
                          </a:rPr>
                          <m:t>𝑡</m:t>
                        </m:r>
                      </m:e>
                    </m:d>
                  </m:oMath>
                </a14:m>
                <a:r>
                  <a:rPr lang="en-US" sz="1500" dirty="0">
                    <a:latin typeface="Raleway" pitchFamily="2" charset="77"/>
                  </a:rPr>
                  <a:t>,  </a:t>
                </a:r>
                <a14:m>
                  <m:oMath xmlns:m="http://schemas.openxmlformats.org/officeDocument/2006/math">
                    <m:r>
                      <a:rPr lang="it-IT" sz="1500" i="1" smtClean="0">
                        <a:solidFill>
                          <a:schemeClr val="accent1"/>
                        </a:solidFill>
                        <a:latin typeface="Cambria Math" panose="02040503050406030204" pitchFamily="18" charset="0"/>
                        <a:ea typeface="Cambria Math" panose="02040503050406030204" pitchFamily="18" charset="0"/>
                      </a:rPr>
                      <m:t>𝑊</m:t>
                    </m:r>
                    <m:d>
                      <m:dPr>
                        <m:ctrlPr>
                          <a:rPr lang="it-IT" sz="1500" i="1">
                            <a:solidFill>
                              <a:schemeClr val="accent1"/>
                            </a:solidFill>
                            <a:latin typeface="Cambria Math" panose="02040503050406030204" pitchFamily="18" charset="0"/>
                            <a:ea typeface="Cambria Math" panose="02040503050406030204" pitchFamily="18" charset="0"/>
                          </a:rPr>
                        </m:ctrlPr>
                      </m:dPr>
                      <m:e>
                        <m:r>
                          <a:rPr lang="it-IT" sz="1500" b="0" i="1" smtClean="0">
                            <a:solidFill>
                              <a:schemeClr val="accent1"/>
                            </a:solidFill>
                            <a:latin typeface="Cambria Math" panose="02040503050406030204" pitchFamily="18" charset="0"/>
                            <a:ea typeface="Cambria Math" panose="02040503050406030204" pitchFamily="18" charset="0"/>
                          </a:rPr>
                          <m:t>𝑔</m:t>
                        </m:r>
                        <m:r>
                          <a:rPr lang="it-IT" sz="1500" i="1">
                            <a:solidFill>
                              <a:schemeClr val="accent1"/>
                            </a:solidFill>
                            <a:latin typeface="Cambria Math" panose="02040503050406030204" pitchFamily="18" charset="0"/>
                            <a:ea typeface="Cambria Math" panose="02040503050406030204" pitchFamily="18" charset="0"/>
                          </a:rPr>
                          <m:t>,</m:t>
                        </m:r>
                        <m:r>
                          <a:rPr lang="it-IT" sz="1500" i="1">
                            <a:latin typeface="Cambria Math" panose="02040503050406030204" pitchFamily="18" charset="0"/>
                            <a:ea typeface="Cambria Math" panose="02040503050406030204" pitchFamily="18" charset="0"/>
                          </a:rPr>
                          <m:t>𝜅</m:t>
                        </m:r>
                      </m:e>
                    </m:d>
                    <m:r>
                      <a:rPr lang="it-IT" sz="1500" b="0" i="1" smtClean="0">
                        <a:latin typeface="Cambria Math" panose="02040503050406030204" pitchFamily="18" charset="0"/>
                        <a:ea typeface="Cambria Math" panose="02040503050406030204" pitchFamily="18" charset="0"/>
                      </a:rPr>
                      <m:t>𝐿</m:t>
                    </m:r>
                    <m:r>
                      <a:rPr lang="it-IT" sz="1500" b="0" i="1" smtClean="0">
                        <a:solidFill>
                          <a:schemeClr val="accent1"/>
                        </a:solidFill>
                        <a:latin typeface="Cambria Math" panose="02040503050406030204" pitchFamily="18" charset="0"/>
                        <a:ea typeface="Cambria Math" panose="02040503050406030204" pitchFamily="18" charset="0"/>
                      </a:rPr>
                      <m:t>=</m:t>
                    </m:r>
                    <m:r>
                      <a:rPr lang="it-IT" sz="1500" i="1">
                        <a:solidFill>
                          <a:schemeClr val="accent1"/>
                        </a:solidFill>
                        <a:latin typeface="Cambria Math" panose="02040503050406030204" pitchFamily="18" charset="0"/>
                        <a:ea typeface="Cambria Math" panose="02040503050406030204" pitchFamily="18" charset="0"/>
                      </a:rPr>
                      <m:t>(</m:t>
                    </m:r>
                    <m:r>
                      <a:rPr lang="it-IT" sz="1500" i="1">
                        <a:solidFill>
                          <a:schemeClr val="accent1"/>
                        </a:solidFill>
                        <a:latin typeface="Cambria Math" panose="02040503050406030204" pitchFamily="18" charset="0"/>
                        <a:ea typeface="Cambria Math" panose="02040503050406030204" pitchFamily="18" charset="0"/>
                      </a:rPr>
                      <m:t>𝐼</m:t>
                    </m:r>
                    <m:r>
                      <a:rPr lang="it-IT" sz="1500" i="1">
                        <a:solidFill>
                          <a:schemeClr val="accent1"/>
                        </a:solidFill>
                        <a:latin typeface="Cambria Math" panose="02040503050406030204" pitchFamily="18" charset="0"/>
                        <a:ea typeface="Cambria Math" panose="02040503050406030204" pitchFamily="18" charset="0"/>
                      </a:rPr>
                      <m:t>+</m:t>
                    </m:r>
                    <m:r>
                      <a:rPr lang="it-IT" sz="1500" i="1">
                        <a:solidFill>
                          <a:schemeClr val="accent1"/>
                        </a:solidFill>
                        <a:latin typeface="Cambria Math" panose="02040503050406030204" pitchFamily="18" charset="0"/>
                        <a:ea typeface="Cambria Math" panose="02040503050406030204" pitchFamily="18" charset="0"/>
                      </a:rPr>
                      <m:t>𝜅</m:t>
                    </m:r>
                    <m:r>
                      <a:rPr lang="it-IT" sz="1500" i="1">
                        <a:solidFill>
                          <a:schemeClr val="accent1"/>
                        </a:solidFill>
                        <a:latin typeface="Cambria Math" panose="02040503050406030204" pitchFamily="18" charset="0"/>
                        <a:ea typeface="Cambria Math" panose="02040503050406030204" pitchFamily="18" charset="0"/>
                      </a:rPr>
                      <m:t>𝑔𝐿</m:t>
                    </m:r>
                    <m:sSup>
                      <m:sSupPr>
                        <m:ctrlPr>
                          <a:rPr lang="it-IT" sz="1500" i="1">
                            <a:solidFill>
                              <a:schemeClr val="accent1"/>
                            </a:solidFill>
                            <a:latin typeface="Cambria Math" panose="02040503050406030204" pitchFamily="18" charset="0"/>
                            <a:ea typeface="Cambria Math" panose="02040503050406030204" pitchFamily="18" charset="0"/>
                          </a:rPr>
                        </m:ctrlPr>
                      </m:sSupPr>
                      <m:e>
                        <m:r>
                          <a:rPr lang="it-IT" sz="1500" i="1">
                            <a:solidFill>
                              <a:schemeClr val="accent1"/>
                            </a:solidFill>
                            <a:latin typeface="Cambria Math" panose="02040503050406030204" pitchFamily="18" charset="0"/>
                            <a:ea typeface="Cambria Math" panose="02040503050406030204" pitchFamily="18" charset="0"/>
                          </a:rPr>
                          <m:t>)</m:t>
                        </m:r>
                      </m:e>
                      <m:sup>
                        <m:r>
                          <a:rPr lang="it-IT" sz="1500" i="1">
                            <a:solidFill>
                              <a:schemeClr val="accent1"/>
                            </a:solidFill>
                            <a:latin typeface="Cambria Math" panose="02040503050406030204" pitchFamily="18" charset="0"/>
                            <a:ea typeface="Cambria Math" panose="02040503050406030204" pitchFamily="18" charset="0"/>
                          </a:rPr>
                          <m:t>−1</m:t>
                        </m:r>
                      </m:sup>
                    </m:sSup>
                    <m:r>
                      <a:rPr lang="it-IT" sz="1500" b="0" i="1" smtClean="0">
                        <a:solidFill>
                          <a:schemeClr val="accent1"/>
                        </a:solidFill>
                        <a:latin typeface="Cambria Math" panose="02040503050406030204" pitchFamily="18" charset="0"/>
                        <a:ea typeface="Cambria Math" panose="02040503050406030204" pitchFamily="18" charset="0"/>
                      </a:rPr>
                      <m:t>𝐿</m:t>
                    </m:r>
                  </m:oMath>
                </a14:m>
                <a:r>
                  <a:rPr lang="it" sz="1600" dirty="0">
                    <a:solidFill>
                      <a:schemeClr val="accent1"/>
                    </a:solidFill>
                    <a:latin typeface="Raleway" pitchFamily="2" charset="77"/>
                  </a:rPr>
                  <a:t>  </a:t>
                </a:r>
                <a:r>
                  <a:rPr lang="it" sz="1400" dirty="0">
                    <a:solidFill>
                      <a:srgbClr val="6E0918"/>
                    </a:solidFill>
                    <a:latin typeface="Raleway" pitchFamily="2" charset="77"/>
                  </a:rPr>
                  <a:t>weighted Laplatian</a:t>
                </a:r>
                <a:r>
                  <a:rPr lang="it" sz="1600" dirty="0">
                    <a:solidFill>
                      <a:srgbClr val="6E0918"/>
                    </a:solidFill>
                    <a:latin typeface="Raleway" pitchFamily="2" charset="77"/>
                  </a:rPr>
                  <a:t> </a:t>
                </a:r>
              </a:p>
              <a:p>
                <a:pPr marL="285750" indent="-285750">
                  <a:spcAft>
                    <a:spcPts val="1600"/>
                  </a:spcAft>
                </a:pPr>
                <a:r>
                  <a:rPr lang="it-IT" sz="1600" dirty="0">
                    <a:latin typeface="Raleway" pitchFamily="2" charset="77"/>
                  </a:rPr>
                  <a:t>New dynamics: </a:t>
                </a:r>
                <a14:m>
                  <m:oMath xmlns:m="http://schemas.openxmlformats.org/officeDocument/2006/math">
                    <m:r>
                      <a:rPr lang="it-IT" sz="1600" b="0" i="0" smtClean="0">
                        <a:solidFill>
                          <a:srgbClr val="6E0918"/>
                        </a:solidFill>
                        <a:latin typeface="Cambria Math" panose="02040503050406030204" pitchFamily="18" charset="0"/>
                      </a:rPr>
                      <m:t> </m:t>
                    </m:r>
                    <m:r>
                      <a:rPr lang="it-IT" sz="1600" b="1" i="1" smtClean="0">
                        <a:solidFill>
                          <a:srgbClr val="6E0918"/>
                        </a:solidFill>
                        <a:latin typeface="Cambria Math" panose="02040503050406030204" pitchFamily="18" charset="0"/>
                      </a:rPr>
                      <m:t>𝒙</m:t>
                    </m:r>
                    <m:d>
                      <m:dPr>
                        <m:ctrlPr>
                          <a:rPr lang="it-IT" sz="1600" b="1" i="1" smtClean="0">
                            <a:solidFill>
                              <a:srgbClr val="6E0918"/>
                            </a:solidFill>
                            <a:latin typeface="Cambria Math" panose="02040503050406030204" pitchFamily="18" charset="0"/>
                          </a:rPr>
                        </m:ctrlPr>
                      </m:dPr>
                      <m:e>
                        <m:r>
                          <a:rPr lang="it-IT" sz="1600" b="1" i="1" smtClean="0">
                            <a:solidFill>
                              <a:srgbClr val="6E0918"/>
                            </a:solidFill>
                            <a:latin typeface="Cambria Math" panose="02040503050406030204" pitchFamily="18" charset="0"/>
                          </a:rPr>
                          <m:t>𝒕</m:t>
                        </m:r>
                        <m:r>
                          <a:rPr lang="it-IT" sz="1600" b="1" i="1" smtClean="0">
                            <a:solidFill>
                              <a:srgbClr val="6E0918"/>
                            </a:solidFill>
                            <a:latin typeface="Cambria Math" panose="02040503050406030204" pitchFamily="18" charset="0"/>
                          </a:rPr>
                          <m:t>+</m:t>
                        </m:r>
                        <m:r>
                          <a:rPr lang="it-IT" sz="1600" b="1" i="1" smtClean="0">
                            <a:solidFill>
                              <a:srgbClr val="6E0918"/>
                            </a:solidFill>
                            <a:latin typeface="Cambria Math" panose="02040503050406030204" pitchFamily="18" charset="0"/>
                          </a:rPr>
                          <m:t>𝟏</m:t>
                        </m:r>
                      </m:e>
                    </m:d>
                    <m:r>
                      <a:rPr lang="it-IT" sz="1600" b="1" i="1" smtClean="0">
                        <a:solidFill>
                          <a:srgbClr val="6E0918"/>
                        </a:solidFill>
                        <a:latin typeface="Cambria Math" panose="02040503050406030204" pitchFamily="18" charset="0"/>
                      </a:rPr>
                      <m:t>=</m:t>
                    </m:r>
                    <m:r>
                      <a:rPr lang="el-GR" sz="1600" b="1" i="0">
                        <a:solidFill>
                          <a:srgbClr val="6E0918"/>
                        </a:solidFill>
                        <a:latin typeface="Cambria Math" panose="02040503050406030204" pitchFamily="18" charset="0"/>
                        <a:ea typeface="Cambria Math" panose="02040503050406030204" pitchFamily="18" charset="0"/>
                      </a:rPr>
                      <m:t>𝚯</m:t>
                    </m:r>
                    <m:d>
                      <m:dPr>
                        <m:ctrlPr>
                          <a:rPr lang="it-IT" sz="1600" b="1" i="1">
                            <a:solidFill>
                              <a:srgbClr val="6E0918"/>
                            </a:solidFill>
                            <a:latin typeface="Cambria Math" panose="02040503050406030204" pitchFamily="18" charset="0"/>
                            <a:ea typeface="Cambria Math" panose="02040503050406030204" pitchFamily="18" charset="0"/>
                          </a:rPr>
                        </m:ctrlPr>
                      </m:dPr>
                      <m:e>
                        <m:r>
                          <a:rPr lang="it-IT" sz="1600" b="1" i="1">
                            <a:solidFill>
                              <a:srgbClr val="6E0918"/>
                            </a:solidFill>
                            <a:latin typeface="Cambria Math" panose="02040503050406030204" pitchFamily="18" charset="0"/>
                            <a:ea typeface="Cambria Math" panose="02040503050406030204" pitchFamily="18" charset="0"/>
                          </a:rPr>
                          <m:t>𝒈</m:t>
                        </m:r>
                        <m:r>
                          <a:rPr lang="it-IT" sz="1600" b="1" i="1">
                            <a:solidFill>
                              <a:srgbClr val="6E0918"/>
                            </a:solidFill>
                            <a:latin typeface="Cambria Math" panose="02040503050406030204" pitchFamily="18" charset="0"/>
                            <a:ea typeface="Cambria Math" panose="02040503050406030204" pitchFamily="18" charset="0"/>
                          </a:rPr>
                          <m:t>,</m:t>
                        </m:r>
                        <m:r>
                          <a:rPr lang="it-IT" sz="1600" b="1" i="1">
                            <a:solidFill>
                              <a:srgbClr val="6E0918"/>
                            </a:solidFill>
                            <a:latin typeface="Cambria Math" panose="02040503050406030204" pitchFamily="18" charset="0"/>
                            <a:ea typeface="Cambria Math" panose="02040503050406030204" pitchFamily="18" charset="0"/>
                          </a:rPr>
                          <m:t>𝜿</m:t>
                        </m:r>
                      </m:e>
                    </m:d>
                    <m:r>
                      <a:rPr lang="it-IT" sz="1600" b="1" i="1">
                        <a:solidFill>
                          <a:srgbClr val="6E0918"/>
                        </a:solidFill>
                        <a:latin typeface="Cambria Math" panose="02040503050406030204" pitchFamily="18" charset="0"/>
                        <a:ea typeface="Cambria Math" panose="02040503050406030204" pitchFamily="18" charset="0"/>
                      </a:rPr>
                      <m:t>𝒙</m:t>
                    </m:r>
                    <m:d>
                      <m:dPr>
                        <m:ctrlPr>
                          <a:rPr lang="it-IT" sz="1600" b="1" i="1">
                            <a:solidFill>
                              <a:srgbClr val="6E0918"/>
                            </a:solidFill>
                            <a:latin typeface="Cambria Math" panose="02040503050406030204" pitchFamily="18" charset="0"/>
                            <a:ea typeface="Cambria Math" panose="02040503050406030204" pitchFamily="18" charset="0"/>
                          </a:rPr>
                        </m:ctrlPr>
                      </m:dPr>
                      <m:e>
                        <m:r>
                          <a:rPr lang="it-IT" sz="1600" b="1" i="1">
                            <a:solidFill>
                              <a:srgbClr val="6E0918"/>
                            </a:solidFill>
                            <a:latin typeface="Cambria Math" panose="02040503050406030204" pitchFamily="18" charset="0"/>
                            <a:ea typeface="Cambria Math" panose="02040503050406030204" pitchFamily="18" charset="0"/>
                          </a:rPr>
                          <m:t>𝒕</m:t>
                        </m:r>
                      </m:e>
                    </m:d>
                    <m:r>
                      <a:rPr lang="it-IT" sz="1600" b="0" i="0" smtClean="0">
                        <a:latin typeface="Cambria Math" panose="02040503050406030204" pitchFamily="18" charset="0"/>
                        <a:ea typeface="Cambria Math" panose="02040503050406030204" pitchFamily="18" charset="0"/>
                      </a:rPr>
                      <m:t>,</m:t>
                    </m:r>
                    <m:r>
                      <a:rPr lang="it-IT" sz="1600" b="0" i="1" smtClean="0">
                        <a:latin typeface="Cambria Math" panose="02040503050406030204" pitchFamily="18" charset="0"/>
                        <a:ea typeface="Cambria Math" panose="02040503050406030204" pitchFamily="18" charset="0"/>
                      </a:rPr>
                      <m:t>   </m:t>
                    </m:r>
                    <m:r>
                      <m:rPr>
                        <m:sty m:val="p"/>
                      </m:rPr>
                      <a:rPr lang="el-GR" sz="1600" i="1">
                        <a:latin typeface="Cambria Math" panose="02040503050406030204" pitchFamily="18" charset="0"/>
                        <a:ea typeface="Cambria Math" panose="02040503050406030204" pitchFamily="18" charset="0"/>
                      </a:rPr>
                      <m:t>Θ</m:t>
                    </m:r>
                    <m:d>
                      <m:dPr>
                        <m:ctrlPr>
                          <a:rPr lang="it-IT" sz="1600" i="1">
                            <a:latin typeface="Cambria Math" panose="02040503050406030204" pitchFamily="18" charset="0"/>
                            <a:ea typeface="Cambria Math" panose="02040503050406030204" pitchFamily="18" charset="0"/>
                          </a:rPr>
                        </m:ctrlPr>
                      </m:dPr>
                      <m:e>
                        <m:r>
                          <a:rPr lang="it-IT" sz="1600" i="1">
                            <a:latin typeface="Cambria Math" panose="02040503050406030204" pitchFamily="18" charset="0"/>
                            <a:ea typeface="Cambria Math" panose="02040503050406030204" pitchFamily="18" charset="0"/>
                          </a:rPr>
                          <m:t>𝑔</m:t>
                        </m:r>
                        <m:r>
                          <a:rPr lang="it-IT" sz="1600" i="1">
                            <a:latin typeface="Cambria Math" panose="02040503050406030204" pitchFamily="18" charset="0"/>
                            <a:ea typeface="Cambria Math" panose="02040503050406030204" pitchFamily="18" charset="0"/>
                          </a:rPr>
                          <m:t>,</m:t>
                        </m:r>
                        <m:r>
                          <a:rPr lang="it-IT" sz="1600" i="1">
                            <a:latin typeface="Cambria Math" panose="02040503050406030204" pitchFamily="18" charset="0"/>
                            <a:ea typeface="Cambria Math" panose="02040503050406030204" pitchFamily="18" charset="0"/>
                          </a:rPr>
                          <m:t>𝜅</m:t>
                        </m:r>
                      </m:e>
                    </m:d>
                    <m:r>
                      <a:rPr lang="it-IT" sz="1600" b="0" i="1" smtClean="0">
                        <a:latin typeface="Cambria Math" panose="02040503050406030204" pitchFamily="18" charset="0"/>
                        <a:ea typeface="Cambria Math" panose="02040503050406030204" pitchFamily="18" charset="0"/>
                      </a:rPr>
                      <m:t>=</m:t>
                    </m:r>
                    <m:r>
                      <a:rPr lang="it-IT" sz="1600" b="0" i="1" smtClean="0">
                        <a:latin typeface="Cambria Math" panose="02040503050406030204" pitchFamily="18" charset="0"/>
                      </a:rPr>
                      <m:t>𝐼</m:t>
                    </m:r>
                    <m:r>
                      <a:rPr lang="it-IT" sz="1600" b="0" i="1" smtClean="0">
                        <a:latin typeface="Cambria Math" panose="02040503050406030204" pitchFamily="18" charset="0"/>
                      </a:rPr>
                      <m:t>−</m:t>
                    </m:r>
                    <m:r>
                      <a:rPr lang="it-IT" sz="1600" i="1">
                        <a:latin typeface="Cambria Math" panose="02040503050406030204" pitchFamily="18" charset="0"/>
                        <a:ea typeface="Cambria Math" panose="02040503050406030204" pitchFamily="18" charset="0"/>
                      </a:rPr>
                      <m:t>𝜅</m:t>
                    </m:r>
                    <m:r>
                      <a:rPr lang="it-IT" sz="1600" i="1" smtClean="0">
                        <a:solidFill>
                          <a:schemeClr val="accent1"/>
                        </a:solidFill>
                        <a:latin typeface="Cambria Math" panose="02040503050406030204" pitchFamily="18" charset="0"/>
                        <a:ea typeface="Cambria Math" panose="02040503050406030204" pitchFamily="18" charset="0"/>
                      </a:rPr>
                      <m:t>𝑊</m:t>
                    </m:r>
                    <m:d>
                      <m:dPr>
                        <m:ctrlPr>
                          <a:rPr lang="it-IT" sz="1600" i="1">
                            <a:solidFill>
                              <a:schemeClr val="accent1"/>
                            </a:solidFill>
                            <a:latin typeface="Cambria Math" panose="02040503050406030204" pitchFamily="18" charset="0"/>
                            <a:ea typeface="Cambria Math" panose="02040503050406030204" pitchFamily="18" charset="0"/>
                          </a:rPr>
                        </m:ctrlPr>
                      </m:dPr>
                      <m:e>
                        <m:r>
                          <a:rPr lang="it-IT" sz="1600" b="0" i="1" smtClean="0">
                            <a:solidFill>
                              <a:schemeClr val="accent1"/>
                            </a:solidFill>
                            <a:latin typeface="Cambria Math" panose="02040503050406030204" pitchFamily="18" charset="0"/>
                            <a:ea typeface="Cambria Math" panose="02040503050406030204" pitchFamily="18" charset="0"/>
                          </a:rPr>
                          <m:t>𝑔</m:t>
                        </m:r>
                        <m:r>
                          <a:rPr lang="it-IT" sz="1600" b="0" i="1" smtClean="0">
                            <a:solidFill>
                              <a:schemeClr val="accent1"/>
                            </a:solidFill>
                            <a:latin typeface="Cambria Math" panose="02040503050406030204" pitchFamily="18" charset="0"/>
                            <a:ea typeface="Cambria Math" panose="02040503050406030204" pitchFamily="18" charset="0"/>
                          </a:rPr>
                          <m:t>,</m:t>
                        </m:r>
                        <m:r>
                          <a:rPr lang="it-IT" sz="1600" i="1">
                            <a:solidFill>
                              <a:schemeClr val="accent1"/>
                            </a:solidFill>
                            <a:latin typeface="Cambria Math" panose="02040503050406030204" pitchFamily="18" charset="0"/>
                            <a:ea typeface="Cambria Math" panose="02040503050406030204" pitchFamily="18" charset="0"/>
                          </a:rPr>
                          <m:t>𝜅</m:t>
                        </m:r>
                      </m:e>
                    </m:d>
                    <m:r>
                      <a:rPr lang="it-IT" sz="1600" b="0" i="1" smtClean="0">
                        <a:solidFill>
                          <a:schemeClr val="accent1"/>
                        </a:solidFill>
                        <a:latin typeface="Cambria Math" panose="02040503050406030204" pitchFamily="18" charset="0"/>
                        <a:ea typeface="Cambria Math" panose="02040503050406030204" pitchFamily="18" charset="0"/>
                      </a:rPr>
                      <m:t>𝐿</m:t>
                    </m:r>
                  </m:oMath>
                </a14:m>
                <a:endParaRPr lang="it-IT" sz="1600" dirty="0">
                  <a:solidFill>
                    <a:schemeClr val="accent1"/>
                  </a:solidFill>
                  <a:latin typeface="Raleway" pitchFamily="2" charset="77"/>
                  <a:ea typeface="Cambria Math" panose="02040503050406030204" pitchFamily="18" charset="0"/>
                </a:endParaRPr>
              </a:p>
              <a:p>
                <a:pPr marL="285750" indent="-285750">
                  <a:spcAft>
                    <a:spcPts val="1600"/>
                  </a:spcAft>
                </a:pPr>
                <a:r>
                  <a:rPr lang="it" sz="1600" dirty="0">
                    <a:latin typeface="Raleway" pitchFamily="2" charset="77"/>
                    <a:ea typeface="Cambria Math" panose="02040503050406030204" pitchFamily="18" charset="0"/>
                  </a:rPr>
                  <a:t>Spectrum: </a:t>
                </a:r>
                <a14:m>
                  <m:oMath xmlns:m="http://schemas.openxmlformats.org/officeDocument/2006/math">
                    <m:r>
                      <a:rPr lang="it" sz="1600" i="1" dirty="0" smtClean="0">
                        <a:latin typeface="Cambria Math" panose="02040503050406030204" pitchFamily="18" charset="0"/>
                        <a:ea typeface="Cambria Math" panose="02040503050406030204" pitchFamily="18" charset="0"/>
                      </a:rPr>
                      <m:t>𝜎</m:t>
                    </m:r>
                    <m:d>
                      <m:dPr>
                        <m:ctrlPr>
                          <a:rPr lang="it-IT" sz="1600" b="0" i="1" dirty="0" smtClean="0">
                            <a:latin typeface="Cambria Math" panose="02040503050406030204" pitchFamily="18" charset="0"/>
                            <a:ea typeface="Cambria Math" panose="02040503050406030204" pitchFamily="18" charset="0"/>
                          </a:rPr>
                        </m:ctrlPr>
                      </m:dPr>
                      <m:e>
                        <m:r>
                          <m:rPr>
                            <m:sty m:val="p"/>
                          </m:rPr>
                          <a:rPr lang="el-GR" sz="1600" i="1" smtClean="0">
                            <a:solidFill>
                              <a:schemeClr val="accent1"/>
                            </a:solidFill>
                            <a:latin typeface="Cambria Math" panose="02040503050406030204" pitchFamily="18" charset="0"/>
                            <a:ea typeface="Cambria Math" panose="02040503050406030204" pitchFamily="18" charset="0"/>
                          </a:rPr>
                          <m:t>Θ</m:t>
                        </m:r>
                        <m:d>
                          <m:dPr>
                            <m:ctrlPr>
                              <a:rPr lang="it-IT" sz="1600" i="1">
                                <a:solidFill>
                                  <a:schemeClr val="accent1"/>
                                </a:solidFill>
                                <a:latin typeface="Cambria Math" panose="02040503050406030204" pitchFamily="18" charset="0"/>
                                <a:ea typeface="Cambria Math" panose="02040503050406030204" pitchFamily="18" charset="0"/>
                              </a:rPr>
                            </m:ctrlPr>
                          </m:dPr>
                          <m:e>
                            <m:r>
                              <a:rPr lang="it-IT" sz="1600" i="1">
                                <a:solidFill>
                                  <a:schemeClr val="accent1"/>
                                </a:solidFill>
                                <a:latin typeface="Cambria Math" panose="02040503050406030204" pitchFamily="18" charset="0"/>
                                <a:ea typeface="Cambria Math" panose="02040503050406030204" pitchFamily="18" charset="0"/>
                              </a:rPr>
                              <m:t>𝑔</m:t>
                            </m:r>
                            <m:r>
                              <a:rPr lang="it-IT" sz="1600" i="1">
                                <a:solidFill>
                                  <a:schemeClr val="accent1"/>
                                </a:solidFill>
                                <a:latin typeface="Cambria Math" panose="02040503050406030204" pitchFamily="18" charset="0"/>
                                <a:ea typeface="Cambria Math" panose="02040503050406030204" pitchFamily="18" charset="0"/>
                              </a:rPr>
                              <m:t>,</m:t>
                            </m:r>
                            <m:r>
                              <a:rPr lang="it-IT" sz="1600" i="1">
                                <a:solidFill>
                                  <a:schemeClr val="accent1"/>
                                </a:solidFill>
                                <a:latin typeface="Cambria Math" panose="02040503050406030204" pitchFamily="18" charset="0"/>
                                <a:ea typeface="Cambria Math" panose="02040503050406030204" pitchFamily="18" charset="0"/>
                              </a:rPr>
                              <m:t>𝜅</m:t>
                            </m:r>
                          </m:e>
                        </m:d>
                      </m:e>
                    </m:d>
                    <m:r>
                      <a:rPr lang="it-IT" sz="1600" b="0" i="1" dirty="0" smtClean="0">
                        <a:latin typeface="Cambria Math" panose="02040503050406030204" pitchFamily="18" charset="0"/>
                        <a:ea typeface="Cambria Math" panose="02040503050406030204" pitchFamily="18" charset="0"/>
                      </a:rPr>
                      <m:t>=</m:t>
                    </m:r>
                    <m:d>
                      <m:dPr>
                        <m:begChr m:val="{"/>
                        <m:endChr m:val="}"/>
                        <m:ctrlPr>
                          <a:rPr lang="it-IT" sz="1600" b="0" i="1" dirty="0" smtClean="0">
                            <a:latin typeface="Cambria Math" panose="02040503050406030204" pitchFamily="18" charset="0"/>
                            <a:ea typeface="Cambria Math" panose="02040503050406030204" pitchFamily="18" charset="0"/>
                          </a:rPr>
                        </m:ctrlPr>
                      </m:dPr>
                      <m:e>
                        <m:sSub>
                          <m:sSubPr>
                            <m:ctrlPr>
                              <a:rPr lang="it-IT" sz="1600" i="1" dirty="0" smtClean="0">
                                <a:latin typeface="Cambria Math" panose="02040503050406030204" pitchFamily="18" charset="0"/>
                                <a:ea typeface="Cambria Math" panose="02040503050406030204" pitchFamily="18" charset="0"/>
                              </a:rPr>
                            </m:ctrlPr>
                          </m:sSubPr>
                          <m:e>
                            <m:r>
                              <a:rPr lang="it-IT" sz="1600" i="1" dirty="0">
                                <a:latin typeface="Cambria Math" panose="02040503050406030204" pitchFamily="18" charset="0"/>
                                <a:ea typeface="Cambria Math" panose="02040503050406030204" pitchFamily="18" charset="0"/>
                              </a:rPr>
                              <m:t>𝜇</m:t>
                            </m:r>
                          </m:e>
                          <m:sub>
                            <m:r>
                              <a:rPr lang="it-IT" sz="1600" i="1" dirty="0">
                                <a:latin typeface="Cambria Math" panose="02040503050406030204" pitchFamily="18" charset="0"/>
                                <a:ea typeface="Cambria Math" panose="02040503050406030204" pitchFamily="18" charset="0"/>
                              </a:rPr>
                              <m:t>𝑖</m:t>
                            </m:r>
                          </m:sub>
                        </m:sSub>
                        <m:r>
                          <a:rPr lang="it-IT" sz="1600" b="0" i="1" dirty="0" smtClean="0">
                            <a:latin typeface="Cambria Math" panose="02040503050406030204" pitchFamily="18" charset="0"/>
                            <a:ea typeface="Cambria Math" panose="02040503050406030204" pitchFamily="18" charset="0"/>
                          </a:rPr>
                          <m:t>(</m:t>
                        </m:r>
                        <m:r>
                          <a:rPr lang="it-IT" sz="1600" b="0" i="1" dirty="0" smtClean="0">
                            <a:latin typeface="Cambria Math" panose="02040503050406030204" pitchFamily="18" charset="0"/>
                            <a:ea typeface="Cambria Math" panose="02040503050406030204" pitchFamily="18" charset="0"/>
                          </a:rPr>
                          <m:t>𝑔</m:t>
                        </m:r>
                        <m:r>
                          <a:rPr lang="it-IT" sz="1600" b="0" i="1" dirty="0" smtClean="0">
                            <a:latin typeface="Cambria Math" panose="02040503050406030204" pitchFamily="18" charset="0"/>
                            <a:ea typeface="Cambria Math" panose="02040503050406030204" pitchFamily="18" charset="0"/>
                          </a:rPr>
                          <m:t>,</m:t>
                        </m:r>
                        <m:r>
                          <a:rPr lang="it-IT" sz="1600" i="1">
                            <a:latin typeface="Cambria Math" panose="02040503050406030204" pitchFamily="18" charset="0"/>
                            <a:ea typeface="Cambria Math" panose="02040503050406030204" pitchFamily="18" charset="0"/>
                          </a:rPr>
                          <m:t>𝜅</m:t>
                        </m:r>
                        <m:r>
                          <a:rPr lang="it-IT" sz="1600" b="0" i="1" dirty="0" smtClean="0">
                            <a:latin typeface="Cambria Math" panose="02040503050406030204" pitchFamily="18" charset="0"/>
                            <a:ea typeface="Cambria Math" panose="02040503050406030204" pitchFamily="18" charset="0"/>
                          </a:rPr>
                          <m:t>)</m:t>
                        </m:r>
                        <m:r>
                          <a:rPr lang="it-IT" sz="1600" i="1" dirty="0">
                            <a:latin typeface="Cambria Math" panose="02040503050406030204" pitchFamily="18" charset="0"/>
                            <a:ea typeface="Cambria Math" panose="02040503050406030204" pitchFamily="18" charset="0"/>
                          </a:rPr>
                          <m:t>=</m:t>
                        </m:r>
                        <m:f>
                          <m:fPr>
                            <m:ctrlPr>
                              <a:rPr lang="it-IT" sz="1600" i="1" dirty="0">
                                <a:latin typeface="Cambria Math" panose="02040503050406030204" pitchFamily="18" charset="0"/>
                                <a:ea typeface="Cambria Math" panose="02040503050406030204" pitchFamily="18" charset="0"/>
                              </a:rPr>
                            </m:ctrlPr>
                          </m:fPr>
                          <m:num>
                            <m:r>
                              <a:rPr lang="it-IT" sz="1600" i="1" dirty="0">
                                <a:latin typeface="Cambria Math" panose="02040503050406030204" pitchFamily="18" charset="0"/>
                                <a:ea typeface="Cambria Math" panose="02040503050406030204" pitchFamily="18" charset="0"/>
                              </a:rPr>
                              <m:t>1+</m:t>
                            </m:r>
                            <m:r>
                              <a:rPr lang="it-IT" sz="1600" i="1">
                                <a:latin typeface="Cambria Math" panose="02040503050406030204" pitchFamily="18" charset="0"/>
                                <a:ea typeface="Cambria Math" panose="02040503050406030204" pitchFamily="18" charset="0"/>
                              </a:rPr>
                              <m:t>𝜅</m:t>
                            </m:r>
                            <m:d>
                              <m:dPr>
                                <m:ctrlPr>
                                  <a:rPr lang="it-IT" sz="1600" i="1" dirty="0">
                                    <a:latin typeface="Cambria Math" panose="02040503050406030204" pitchFamily="18" charset="0"/>
                                    <a:ea typeface="Cambria Math" panose="02040503050406030204" pitchFamily="18" charset="0"/>
                                  </a:rPr>
                                </m:ctrlPr>
                              </m:dPr>
                              <m:e>
                                <m:r>
                                  <a:rPr lang="it-IT" sz="1600" i="1" dirty="0">
                                    <a:latin typeface="Cambria Math" panose="02040503050406030204" pitchFamily="18" charset="0"/>
                                    <a:ea typeface="Cambria Math" panose="02040503050406030204" pitchFamily="18" charset="0"/>
                                  </a:rPr>
                                  <m:t>𝑔</m:t>
                                </m:r>
                                <m:r>
                                  <a:rPr lang="it-IT" sz="1600" b="0" i="1" dirty="0" smtClean="0">
                                    <a:latin typeface="Cambria Math" panose="02040503050406030204" pitchFamily="18" charset="0"/>
                                    <a:ea typeface="Cambria Math" panose="02040503050406030204" pitchFamily="18" charset="0"/>
                                  </a:rPr>
                                  <m:t>−1</m:t>
                                </m:r>
                              </m:e>
                            </m:d>
                            <m:sSub>
                              <m:sSubPr>
                                <m:ctrlPr>
                                  <a:rPr lang="it-IT" sz="1600" i="1" dirty="0">
                                    <a:latin typeface="Cambria Math" panose="02040503050406030204" pitchFamily="18" charset="0"/>
                                    <a:ea typeface="Cambria Math" panose="02040503050406030204" pitchFamily="18" charset="0"/>
                                  </a:rPr>
                                </m:ctrlPr>
                              </m:sSubPr>
                              <m:e>
                                <m:r>
                                  <a:rPr lang="it-IT" sz="1600" i="1" dirty="0">
                                    <a:latin typeface="Cambria Math" panose="02040503050406030204" pitchFamily="18" charset="0"/>
                                    <a:ea typeface="Cambria Math" panose="02040503050406030204" pitchFamily="18" charset="0"/>
                                  </a:rPr>
                                  <m:t>𝜆</m:t>
                                </m:r>
                              </m:e>
                              <m:sub>
                                <m:r>
                                  <a:rPr lang="it-IT" sz="1600" i="1" dirty="0">
                                    <a:latin typeface="Cambria Math" panose="02040503050406030204" pitchFamily="18" charset="0"/>
                                    <a:ea typeface="Cambria Math" panose="02040503050406030204" pitchFamily="18" charset="0"/>
                                  </a:rPr>
                                  <m:t>𝑖</m:t>
                                </m:r>
                              </m:sub>
                            </m:sSub>
                          </m:num>
                          <m:den>
                            <m:r>
                              <a:rPr lang="it-IT" sz="1600" i="1" dirty="0">
                                <a:latin typeface="Cambria Math" panose="02040503050406030204" pitchFamily="18" charset="0"/>
                                <a:ea typeface="Cambria Math" panose="02040503050406030204" pitchFamily="18" charset="0"/>
                              </a:rPr>
                              <m:t>1+</m:t>
                            </m:r>
                            <m:r>
                              <a:rPr lang="it-IT" sz="1600" i="1">
                                <a:latin typeface="Cambria Math" panose="02040503050406030204" pitchFamily="18" charset="0"/>
                                <a:ea typeface="Cambria Math" panose="02040503050406030204" pitchFamily="18" charset="0"/>
                              </a:rPr>
                              <m:t>𝜅</m:t>
                            </m:r>
                            <m:sSub>
                              <m:sSubPr>
                                <m:ctrlPr>
                                  <a:rPr lang="it-IT" sz="1600" i="1" dirty="0">
                                    <a:latin typeface="Cambria Math" panose="02040503050406030204" pitchFamily="18" charset="0"/>
                                    <a:ea typeface="Cambria Math" panose="02040503050406030204" pitchFamily="18" charset="0"/>
                                  </a:rPr>
                                </m:ctrlPr>
                              </m:sSubPr>
                              <m:e>
                                <m:r>
                                  <a:rPr lang="it-IT" sz="1600" i="1" dirty="0">
                                    <a:latin typeface="Cambria Math" panose="02040503050406030204" pitchFamily="18" charset="0"/>
                                    <a:ea typeface="Cambria Math" panose="02040503050406030204" pitchFamily="18" charset="0"/>
                                  </a:rPr>
                                  <m:t>𝑔</m:t>
                                </m:r>
                                <m:r>
                                  <a:rPr lang="it-IT" sz="1600" i="1" dirty="0">
                                    <a:latin typeface="Cambria Math" panose="02040503050406030204" pitchFamily="18" charset="0"/>
                                    <a:ea typeface="Cambria Math" panose="02040503050406030204" pitchFamily="18" charset="0"/>
                                  </a:rPr>
                                  <m:t>𝜆</m:t>
                                </m:r>
                              </m:e>
                              <m:sub>
                                <m:r>
                                  <a:rPr lang="it-IT" sz="1600" i="1" dirty="0">
                                    <a:latin typeface="Cambria Math" panose="02040503050406030204" pitchFamily="18" charset="0"/>
                                    <a:ea typeface="Cambria Math" panose="02040503050406030204" pitchFamily="18" charset="0"/>
                                  </a:rPr>
                                  <m:t>𝑖</m:t>
                                </m:r>
                              </m:sub>
                            </m:sSub>
                          </m:den>
                        </m:f>
                        <m:r>
                          <a:rPr lang="it-IT" sz="1600" b="0" i="1" dirty="0" smtClean="0">
                            <a:latin typeface="Cambria Math" panose="02040503050406030204" pitchFamily="18" charset="0"/>
                            <a:ea typeface="Cambria Math" panose="02040503050406030204" pitchFamily="18" charset="0"/>
                          </a:rPr>
                          <m:t>=1−</m:t>
                        </m:r>
                        <m:f>
                          <m:fPr>
                            <m:ctrlPr>
                              <a:rPr lang="it-IT" sz="1600" b="0" i="1" dirty="0" smtClean="0">
                                <a:latin typeface="Cambria Math" panose="02040503050406030204" pitchFamily="18" charset="0"/>
                                <a:ea typeface="Cambria Math" panose="02040503050406030204" pitchFamily="18" charset="0"/>
                              </a:rPr>
                            </m:ctrlPr>
                          </m:fPr>
                          <m:num>
                            <m:r>
                              <a:rPr lang="it-IT" sz="1600" i="1">
                                <a:latin typeface="Cambria Math" panose="02040503050406030204" pitchFamily="18" charset="0"/>
                                <a:ea typeface="Cambria Math" panose="02040503050406030204" pitchFamily="18" charset="0"/>
                              </a:rPr>
                              <m:t>𝜅</m:t>
                            </m:r>
                            <m:sSub>
                              <m:sSubPr>
                                <m:ctrlPr>
                                  <a:rPr lang="it-IT" sz="1600" i="1" dirty="0">
                                    <a:latin typeface="Cambria Math" panose="02040503050406030204" pitchFamily="18" charset="0"/>
                                    <a:ea typeface="Cambria Math" panose="02040503050406030204" pitchFamily="18" charset="0"/>
                                  </a:rPr>
                                </m:ctrlPr>
                              </m:sSubPr>
                              <m:e>
                                <m:r>
                                  <a:rPr lang="it-IT" sz="1600" i="1" dirty="0">
                                    <a:latin typeface="Cambria Math" panose="02040503050406030204" pitchFamily="18" charset="0"/>
                                    <a:ea typeface="Cambria Math" panose="02040503050406030204" pitchFamily="18" charset="0"/>
                                  </a:rPr>
                                  <m:t>𝜆</m:t>
                                </m:r>
                              </m:e>
                              <m:sub>
                                <m:r>
                                  <a:rPr lang="it-IT" sz="1600" i="1" dirty="0">
                                    <a:latin typeface="Cambria Math" panose="02040503050406030204" pitchFamily="18" charset="0"/>
                                    <a:ea typeface="Cambria Math" panose="02040503050406030204" pitchFamily="18" charset="0"/>
                                  </a:rPr>
                                  <m:t>𝑖</m:t>
                                </m:r>
                              </m:sub>
                            </m:sSub>
                          </m:num>
                          <m:den>
                            <m:r>
                              <a:rPr lang="it-IT" sz="1600" b="0" i="1" dirty="0" smtClean="0">
                                <a:latin typeface="Cambria Math" panose="02040503050406030204" pitchFamily="18" charset="0"/>
                                <a:ea typeface="Cambria Math" panose="02040503050406030204" pitchFamily="18" charset="0"/>
                              </a:rPr>
                              <m:t>1+</m:t>
                            </m:r>
                            <m:r>
                              <a:rPr lang="it-IT" sz="1600" i="1">
                                <a:latin typeface="Cambria Math" panose="02040503050406030204" pitchFamily="18" charset="0"/>
                                <a:ea typeface="Cambria Math" panose="02040503050406030204" pitchFamily="18" charset="0"/>
                              </a:rPr>
                              <m:t>𝜅</m:t>
                            </m:r>
                            <m:sSub>
                              <m:sSubPr>
                                <m:ctrlPr>
                                  <a:rPr lang="it-IT" sz="1600" i="1" dirty="0">
                                    <a:latin typeface="Cambria Math" panose="02040503050406030204" pitchFamily="18" charset="0"/>
                                    <a:ea typeface="Cambria Math" panose="02040503050406030204" pitchFamily="18" charset="0"/>
                                  </a:rPr>
                                </m:ctrlPr>
                              </m:sSubPr>
                              <m:e>
                                <m:r>
                                  <a:rPr lang="it-IT" sz="1600" b="0" i="1" dirty="0" smtClean="0">
                                    <a:latin typeface="Cambria Math" panose="02040503050406030204" pitchFamily="18" charset="0"/>
                                    <a:ea typeface="Cambria Math" panose="02040503050406030204" pitchFamily="18" charset="0"/>
                                  </a:rPr>
                                  <m:t>𝑔</m:t>
                                </m:r>
                                <m:r>
                                  <a:rPr lang="it-IT" sz="1600" i="1" dirty="0">
                                    <a:latin typeface="Cambria Math" panose="02040503050406030204" pitchFamily="18" charset="0"/>
                                    <a:ea typeface="Cambria Math" panose="02040503050406030204" pitchFamily="18" charset="0"/>
                                  </a:rPr>
                                  <m:t>𝜆</m:t>
                                </m:r>
                              </m:e>
                              <m:sub>
                                <m:r>
                                  <a:rPr lang="it-IT" sz="1600" i="1" dirty="0">
                                    <a:latin typeface="Cambria Math" panose="02040503050406030204" pitchFamily="18" charset="0"/>
                                    <a:ea typeface="Cambria Math" panose="02040503050406030204" pitchFamily="18" charset="0"/>
                                  </a:rPr>
                                  <m:t>𝑖</m:t>
                                </m:r>
                              </m:sub>
                            </m:sSub>
                          </m:den>
                        </m:f>
                      </m:e>
                    </m:d>
                  </m:oMath>
                </a14:m>
                <a:r>
                  <a:rPr lang="it-IT" sz="1600" dirty="0">
                    <a:latin typeface="Raleway" pitchFamily="2" charset="77"/>
                    <a:ea typeface="Cambria Math" panose="02040503050406030204" pitchFamily="18" charset="0"/>
                  </a:rPr>
                  <a:t> </a:t>
                </a:r>
              </a:p>
              <a:p>
                <a:pPr marL="285750" indent="-285750">
                  <a:lnSpc>
                    <a:spcPct val="100000"/>
                  </a:lnSpc>
                  <a:spcAft>
                    <a:spcPts val="1600"/>
                  </a:spcAft>
                </a:pPr>
                <a14:m>
                  <m:oMath xmlns:m="http://schemas.openxmlformats.org/officeDocument/2006/math">
                    <m:r>
                      <a:rPr lang="it-IT" sz="1600" i="1" smtClean="0">
                        <a:solidFill>
                          <a:schemeClr val="accent1"/>
                        </a:solidFill>
                        <a:latin typeface="Cambria Math" panose="02040503050406030204" pitchFamily="18" charset="0"/>
                        <a:ea typeface="Cambria Math" panose="02040503050406030204" pitchFamily="18" charset="0"/>
                      </a:rPr>
                      <m:t>𝜅</m:t>
                    </m:r>
                    <m:r>
                      <a:rPr lang="it-IT" sz="1600" b="0" i="1" smtClean="0">
                        <a:solidFill>
                          <a:schemeClr val="accent1"/>
                        </a:solidFill>
                        <a:latin typeface="Cambria Math" panose="02040503050406030204" pitchFamily="18" charset="0"/>
                        <a:ea typeface="Cambria Math" panose="02040503050406030204" pitchFamily="18" charset="0"/>
                      </a:rPr>
                      <m:t>&gt;0,</m:t>
                    </m:r>
                    <m:r>
                      <a:rPr lang="it-IT" sz="1600" b="0" i="1" smtClean="0">
                        <a:solidFill>
                          <a:schemeClr val="accent1"/>
                        </a:solidFill>
                        <a:latin typeface="Cambria Math" panose="02040503050406030204" pitchFamily="18" charset="0"/>
                        <a:ea typeface="Cambria Math" panose="02040503050406030204" pitchFamily="18" charset="0"/>
                      </a:rPr>
                      <m:t>𝑔</m:t>
                    </m:r>
                    <m:r>
                      <a:rPr lang="it-IT" sz="1600" b="0" i="1" smtClean="0">
                        <a:solidFill>
                          <a:schemeClr val="accent1"/>
                        </a:solidFill>
                        <a:latin typeface="Cambria Math" panose="02040503050406030204" pitchFamily="18" charset="0"/>
                        <a:ea typeface="Cambria Math" panose="02040503050406030204" pitchFamily="18" charset="0"/>
                      </a:rPr>
                      <m:t>≥</m:t>
                    </m:r>
                    <m:f>
                      <m:fPr>
                        <m:ctrlPr>
                          <a:rPr lang="it-IT" sz="1600" b="0" i="1" smtClean="0">
                            <a:solidFill>
                              <a:schemeClr val="accent1"/>
                            </a:solidFill>
                            <a:latin typeface="Cambria Math" panose="02040503050406030204" pitchFamily="18" charset="0"/>
                            <a:ea typeface="Cambria Math" panose="02040503050406030204" pitchFamily="18" charset="0"/>
                          </a:rPr>
                        </m:ctrlPr>
                      </m:fPr>
                      <m:num>
                        <m:r>
                          <a:rPr lang="it-IT" sz="1600" b="0" i="1" smtClean="0">
                            <a:solidFill>
                              <a:schemeClr val="accent1"/>
                            </a:solidFill>
                            <a:latin typeface="Cambria Math" panose="02040503050406030204" pitchFamily="18" charset="0"/>
                            <a:ea typeface="Cambria Math" panose="02040503050406030204" pitchFamily="18" charset="0"/>
                          </a:rPr>
                          <m:t>1</m:t>
                        </m:r>
                      </m:num>
                      <m:den>
                        <m:r>
                          <a:rPr lang="it-IT" sz="1600" b="0" i="1" smtClean="0">
                            <a:solidFill>
                              <a:schemeClr val="accent1"/>
                            </a:solidFill>
                            <a:latin typeface="Cambria Math" panose="02040503050406030204" pitchFamily="18" charset="0"/>
                            <a:ea typeface="Cambria Math" panose="02040503050406030204" pitchFamily="18" charset="0"/>
                          </a:rPr>
                          <m:t>2</m:t>
                        </m:r>
                      </m:den>
                    </m:f>
                  </m:oMath>
                </a14:m>
                <a:r>
                  <a:rPr lang="it" sz="1600" dirty="0">
                    <a:solidFill>
                      <a:schemeClr val="accent1"/>
                    </a:solidFill>
                    <a:latin typeface="Raleway" pitchFamily="2" charset="77"/>
                  </a:rPr>
                  <a:t>  ensure </a:t>
                </a:r>
                <a14:m>
                  <m:oMath xmlns:m="http://schemas.openxmlformats.org/officeDocument/2006/math">
                    <m:r>
                      <a:rPr lang="it-IT" sz="1600" i="1">
                        <a:latin typeface="Cambria Math" panose="02040503050406030204" pitchFamily="18" charset="0"/>
                      </a:rPr>
                      <m:t>𝑥</m:t>
                    </m:r>
                    <m:r>
                      <a:rPr lang="it-IT" sz="1600" i="1">
                        <a:latin typeface="Cambria Math" panose="02040503050406030204" pitchFamily="18" charset="0"/>
                      </a:rPr>
                      <m:t>(</m:t>
                    </m:r>
                    <m:r>
                      <a:rPr lang="it-IT" sz="1600" i="1">
                        <a:latin typeface="Cambria Math" panose="02040503050406030204" pitchFamily="18" charset="0"/>
                      </a:rPr>
                      <m:t>𝑡</m:t>
                    </m:r>
                    <m:r>
                      <a:rPr lang="it-IT" sz="1600" i="1">
                        <a:latin typeface="Cambria Math" panose="02040503050406030204" pitchFamily="18" charset="0"/>
                      </a:rPr>
                      <m:t>)→</m:t>
                    </m:r>
                    <m:r>
                      <a:rPr lang="it-IT" sz="1600" b="1" i="1" smtClean="0">
                        <a:latin typeface="Cambria Math" panose="02040503050406030204" pitchFamily="18" charset="0"/>
                        <a:ea typeface="Cambria Math" panose="02040503050406030204" pitchFamily="18" charset="0"/>
                      </a:rPr>
                      <m:t>𝟏</m:t>
                    </m:r>
                    <m:sSub>
                      <m:sSubPr>
                        <m:ctrlPr>
                          <a:rPr lang="it-IT" sz="1600" i="1" smtClean="0">
                            <a:latin typeface="Cambria Math" panose="02040503050406030204" pitchFamily="18" charset="0"/>
                            <a:ea typeface="Cambria Math" panose="02040503050406030204" pitchFamily="18" charset="0"/>
                          </a:rPr>
                        </m:ctrlPr>
                      </m:sSubPr>
                      <m:e>
                        <m:r>
                          <a:rPr lang="it-IT" sz="1600" b="0" i="1" smtClean="0">
                            <a:latin typeface="Cambria Math" panose="02040503050406030204" pitchFamily="18" charset="0"/>
                            <a:ea typeface="Cambria Math" panose="02040503050406030204" pitchFamily="18" charset="0"/>
                          </a:rPr>
                          <m:t>𝑥</m:t>
                        </m:r>
                      </m:e>
                      <m:sub>
                        <m:r>
                          <a:rPr lang="it-IT" sz="1600" b="0" i="1" smtClean="0">
                            <a:latin typeface="Cambria Math" panose="02040503050406030204" pitchFamily="18" charset="0"/>
                            <a:ea typeface="Cambria Math" panose="02040503050406030204" pitchFamily="18" charset="0"/>
                          </a:rPr>
                          <m:t>𝑠</m:t>
                        </m:r>
                      </m:sub>
                    </m:sSub>
                  </m:oMath>
                </a14:m>
                <a:r>
                  <a:rPr lang="it" sz="1600" dirty="0">
                    <a:solidFill>
                      <a:schemeClr val="accent1"/>
                    </a:solidFill>
                    <a:latin typeface="Raleway" pitchFamily="2" charset="77"/>
                  </a:rPr>
                  <a:t> as </a:t>
                </a:r>
                <a14:m>
                  <m:oMath xmlns:m="http://schemas.openxmlformats.org/officeDocument/2006/math">
                    <m:r>
                      <a:rPr lang="it-IT" sz="1600" i="1">
                        <a:latin typeface="Cambria Math" panose="02040503050406030204" pitchFamily="18" charset="0"/>
                      </a:rPr>
                      <m:t>𝑡</m:t>
                    </m:r>
                    <m:r>
                      <a:rPr lang="it-IT" sz="1600" i="1">
                        <a:latin typeface="Cambria Math" panose="02040503050406030204" pitchFamily="18" charset="0"/>
                        <a:ea typeface="Cambria Math" panose="02040503050406030204" pitchFamily="18" charset="0"/>
                      </a:rPr>
                      <m:t>→</m:t>
                    </m:r>
                    <m:r>
                      <a:rPr lang="it-IT" sz="1600" i="1" smtClean="0">
                        <a:latin typeface="Cambria Math" panose="02040503050406030204" pitchFamily="18" charset="0"/>
                        <a:ea typeface="Cambria Math" panose="02040503050406030204" pitchFamily="18" charset="0"/>
                      </a:rPr>
                      <m:t>∞</m:t>
                    </m:r>
                  </m:oMath>
                </a14:m>
                <a:r>
                  <a:rPr lang="it" sz="1600" dirty="0">
                    <a:solidFill>
                      <a:srgbClr val="6E0918"/>
                    </a:solidFill>
                    <a:latin typeface="Raleway" pitchFamily="2" charset="77"/>
                  </a:rPr>
                  <a:t>, </a:t>
                </a:r>
                <a14:m>
                  <m:oMath xmlns:m="http://schemas.openxmlformats.org/officeDocument/2006/math">
                    <m:sSub>
                      <m:sSubPr>
                        <m:ctrlPr>
                          <a:rPr lang="it-IT" sz="1600" i="1">
                            <a:latin typeface="Cambria Math" panose="02040503050406030204" pitchFamily="18" charset="0"/>
                            <a:ea typeface="Cambria Math" panose="02040503050406030204" pitchFamily="18" charset="0"/>
                          </a:rPr>
                        </m:ctrlPr>
                      </m:sSubPr>
                      <m:e>
                        <m:r>
                          <a:rPr lang="it-IT" sz="1600" i="1">
                            <a:latin typeface="Cambria Math" panose="02040503050406030204" pitchFamily="18" charset="0"/>
                            <a:ea typeface="Cambria Math" panose="02040503050406030204" pitchFamily="18" charset="0"/>
                          </a:rPr>
                          <m:t>𝑥</m:t>
                        </m:r>
                      </m:e>
                      <m:sub>
                        <m:r>
                          <a:rPr lang="it-IT" sz="1600" i="1">
                            <a:latin typeface="Cambria Math" panose="02040503050406030204" pitchFamily="18" charset="0"/>
                            <a:ea typeface="Cambria Math" panose="02040503050406030204" pitchFamily="18" charset="0"/>
                          </a:rPr>
                          <m:t>𝑠</m:t>
                        </m:r>
                      </m:sub>
                    </m:sSub>
                    <m:r>
                      <a:rPr lang="it-IT" sz="1600" b="0" i="1" smtClean="0">
                        <a:latin typeface="Cambria Math" panose="02040503050406030204" pitchFamily="18" charset="0"/>
                        <a:ea typeface="Cambria Math" panose="02040503050406030204" pitchFamily="18" charset="0"/>
                      </a:rPr>
                      <m:t>=</m:t>
                    </m:r>
                    <m:sSubSup>
                      <m:sSubSupPr>
                        <m:ctrlPr>
                          <a:rPr lang="it-IT" sz="1600" b="0" i="1" smtClean="0">
                            <a:latin typeface="Cambria Math" panose="02040503050406030204" pitchFamily="18" charset="0"/>
                            <a:ea typeface="Cambria Math" panose="02040503050406030204" pitchFamily="18" charset="0"/>
                          </a:rPr>
                        </m:ctrlPr>
                      </m:sSubSupPr>
                      <m:e>
                        <m:r>
                          <a:rPr lang="it-IT" sz="1600" b="0" i="1" smtClean="0">
                            <a:latin typeface="Cambria Math" panose="02040503050406030204" pitchFamily="18" charset="0"/>
                            <a:ea typeface="Cambria Math" panose="02040503050406030204" pitchFamily="18" charset="0"/>
                          </a:rPr>
                          <m:t>𝓋</m:t>
                        </m:r>
                      </m:e>
                      <m:sub>
                        <m:r>
                          <a:rPr lang="it-IT" sz="1600" b="0" i="1" smtClean="0">
                            <a:latin typeface="Cambria Math" panose="02040503050406030204" pitchFamily="18" charset="0"/>
                            <a:ea typeface="Cambria Math" panose="02040503050406030204" pitchFamily="18" charset="0"/>
                          </a:rPr>
                          <m:t>1</m:t>
                        </m:r>
                      </m:sub>
                      <m:sup>
                        <m:r>
                          <a:rPr lang="it-IT" sz="1600" b="0" i="1" smtClean="0">
                            <a:latin typeface="Cambria Math" panose="02040503050406030204" pitchFamily="18" charset="0"/>
                            <a:ea typeface="Cambria Math" panose="02040503050406030204" pitchFamily="18" charset="0"/>
                          </a:rPr>
                          <m:t>𝑇</m:t>
                        </m:r>
                      </m:sup>
                    </m:sSubSup>
                    <m:r>
                      <a:rPr lang="it-IT" sz="1600" b="0" i="1" smtClean="0">
                        <a:latin typeface="Cambria Math" panose="02040503050406030204" pitchFamily="18" charset="0"/>
                        <a:ea typeface="Cambria Math" panose="02040503050406030204" pitchFamily="18" charset="0"/>
                      </a:rPr>
                      <m:t>𝑥</m:t>
                    </m:r>
                    <m:d>
                      <m:dPr>
                        <m:ctrlPr>
                          <a:rPr lang="it-IT" sz="1600" b="0" i="1" smtClean="0">
                            <a:latin typeface="Cambria Math" panose="02040503050406030204" pitchFamily="18" charset="0"/>
                            <a:ea typeface="Cambria Math" panose="02040503050406030204" pitchFamily="18" charset="0"/>
                          </a:rPr>
                        </m:ctrlPr>
                      </m:dPr>
                      <m:e>
                        <m:r>
                          <a:rPr lang="it-IT" sz="1600" b="0" i="1" smtClean="0">
                            <a:latin typeface="Cambria Math" panose="02040503050406030204" pitchFamily="18" charset="0"/>
                            <a:ea typeface="Cambria Math" panose="02040503050406030204" pitchFamily="18" charset="0"/>
                          </a:rPr>
                          <m:t>0</m:t>
                        </m:r>
                      </m:e>
                    </m:d>
                    <m:r>
                      <a:rPr lang="it-IT" sz="1600" b="0" i="1" smtClean="0">
                        <a:latin typeface="Cambria Math" panose="02040503050406030204" pitchFamily="18" charset="0"/>
                        <a:ea typeface="Cambria Math" panose="02040503050406030204" pitchFamily="18" charset="0"/>
                      </a:rPr>
                      <m:t>⟹</m:t>
                    </m:r>
                  </m:oMath>
                </a14:m>
                <a:r>
                  <a:rPr lang="it" sz="1600" dirty="0">
                    <a:latin typeface="Raleway" pitchFamily="2" charset="77"/>
                  </a:rPr>
                  <a:t> </a:t>
                </a:r>
                <a:r>
                  <a:rPr lang="it" sz="1600" dirty="0">
                    <a:solidFill>
                      <a:srgbClr val="6E0918"/>
                    </a:solidFill>
                    <a:latin typeface="Raleway" pitchFamily="2" charset="77"/>
                  </a:rPr>
                  <a:t>no more bounds for </a:t>
                </a:r>
                <a14:m>
                  <m:oMath xmlns:m="http://schemas.openxmlformats.org/officeDocument/2006/math">
                    <m:r>
                      <a:rPr lang="it-IT" sz="1600" i="1">
                        <a:solidFill>
                          <a:srgbClr val="6E0918"/>
                        </a:solidFill>
                        <a:latin typeface="Cambria Math" panose="02040503050406030204" pitchFamily="18" charset="0"/>
                        <a:ea typeface="Cambria Math" panose="02040503050406030204" pitchFamily="18" charset="0"/>
                      </a:rPr>
                      <m:t>𝜅</m:t>
                    </m:r>
                  </m:oMath>
                </a14:m>
                <a:endParaRPr lang="it" sz="1600" dirty="0">
                  <a:solidFill>
                    <a:srgbClr val="6E0918"/>
                  </a:solidFill>
                  <a:latin typeface="Raleway" pitchFamily="2" charset="77"/>
                </a:endParaRPr>
              </a:p>
              <a:p>
                <a:pPr marL="285750" indent="-285750">
                  <a:spcAft>
                    <a:spcPts val="1600"/>
                  </a:spcAft>
                </a:pPr>
                <a:endParaRPr lang="it" sz="1600" dirty="0">
                  <a:solidFill>
                    <a:srgbClr val="6E0918"/>
                  </a:solidFill>
                  <a:latin typeface="Raleway" pitchFamily="2" charset="77"/>
                </a:endParaRPr>
              </a:p>
              <a:p>
                <a:pPr marL="285750" indent="-285750">
                  <a:spcAft>
                    <a:spcPts val="1600"/>
                  </a:spcAft>
                </a:pPr>
                <a:endParaRPr lang="it" sz="1600" dirty="0">
                  <a:latin typeface="Raleway" pitchFamily="2" charset="77"/>
                </a:endParaRPr>
              </a:p>
            </p:txBody>
          </p:sp>
        </mc:Choice>
        <mc:Fallback xmlns="">
          <p:sp>
            <p:nvSpPr>
              <p:cNvPr id="82" name="Google Shape;82;p8"/>
              <p:cNvSpPr txBox="1">
                <a:spLocks noGrp="1" noRot="1" noChangeAspect="1" noMove="1" noResize="1" noEditPoints="1" noAdjustHandles="1" noChangeArrowheads="1" noChangeShapeType="1" noTextEdit="1"/>
              </p:cNvSpPr>
              <p:nvPr>
                <p:ph type="body" idx="1"/>
              </p:nvPr>
            </p:nvSpPr>
            <p:spPr>
              <a:xfrm>
                <a:off x="727650" y="1639859"/>
                <a:ext cx="8284614" cy="2856985"/>
              </a:xfrm>
              <a:prstGeom prst="rect">
                <a:avLst/>
              </a:prstGeom>
              <a:blipFill>
                <a:blip r:embed="rId3"/>
                <a:stretch>
                  <a:fillRect t="-9735" r="-153"/>
                </a:stretch>
              </a:blipFill>
            </p:spPr>
            <p:txBody>
              <a:bodyPr/>
              <a:lstStyle/>
              <a:p>
                <a:r>
                  <a:rPr lang="en-GB">
                    <a:noFill/>
                  </a:rPr>
                  <a:t> </a:t>
                </a:r>
              </a:p>
            </p:txBody>
          </p:sp>
        </mc:Fallback>
      </mc:AlternateContent>
      <p:sp>
        <p:nvSpPr>
          <p:cNvPr id="83" name="Google Shape;83;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6</a:t>
            </a:fld>
            <a:endParaRPr dirty="0"/>
          </a:p>
        </p:txBody>
      </p:sp>
      <p:sp>
        <p:nvSpPr>
          <p:cNvPr id="84" name="Google Shape;84;p8"/>
          <p:cNvSpPr txBox="1">
            <a:spLocks noGrp="1"/>
          </p:cNvSpPr>
          <p:nvPr>
            <p:ph type="subTitle" idx="2"/>
          </p:nvPr>
        </p:nvSpPr>
        <p:spPr>
          <a:xfrm>
            <a:off x="1414800" y="4779100"/>
            <a:ext cx="5854500" cy="335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it-IT" dirty="0">
                <a:latin typeface="Raleway" pitchFamily="2" charset="77"/>
              </a:rPr>
              <a:t>Multi-Robot Systems presentation</a:t>
            </a:r>
            <a:r>
              <a:rPr lang="it" sz="900" dirty="0">
                <a:latin typeface="Raleway" pitchFamily="2" charset="77"/>
              </a:rPr>
              <a:t> – Felli Stefano</a:t>
            </a:r>
            <a:endParaRPr sz="900" dirty="0">
              <a:latin typeface="Raleway" pitchFamily="2" charset="77"/>
            </a:endParaRPr>
          </a:p>
        </p:txBody>
      </p:sp>
      <p:sp>
        <p:nvSpPr>
          <p:cNvPr id="7" name="Google Shape;119;p11">
            <a:extLst>
              <a:ext uri="{FF2B5EF4-FFF2-40B4-BE49-F238E27FC236}">
                <a16:creationId xmlns:a16="http://schemas.microsoft.com/office/drawing/2014/main" id="{CCFAAD96-6B9A-0F71-DEEB-267C67F80406}"/>
              </a:ext>
            </a:extLst>
          </p:cNvPr>
          <p:cNvSpPr/>
          <p:nvPr/>
        </p:nvSpPr>
        <p:spPr>
          <a:xfrm>
            <a:off x="5748402" y="1120561"/>
            <a:ext cx="3336600" cy="138987"/>
          </a:xfrm>
          <a:prstGeom prst="rect">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0;p11">
            <a:extLst>
              <a:ext uri="{FF2B5EF4-FFF2-40B4-BE49-F238E27FC236}">
                <a16:creationId xmlns:a16="http://schemas.microsoft.com/office/drawing/2014/main" id="{7DDEF952-4511-4BC3-69DE-A916D851246C}"/>
              </a:ext>
            </a:extLst>
          </p:cNvPr>
          <p:cNvSpPr/>
          <p:nvPr/>
        </p:nvSpPr>
        <p:spPr>
          <a:xfrm>
            <a:off x="6235002" y="741623"/>
            <a:ext cx="800100" cy="800100"/>
          </a:xfrm>
          <a:prstGeom prst="blockArc">
            <a:avLst>
              <a:gd name="adj1" fmla="val 10800000"/>
              <a:gd name="adj2" fmla="val 0"/>
              <a:gd name="adj3" fmla="val 25000"/>
            </a:avLst>
          </a:prstGeom>
          <a:solidFill>
            <a:srgbClr val="6F0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2;p11">
            <a:extLst>
              <a:ext uri="{FF2B5EF4-FFF2-40B4-BE49-F238E27FC236}">
                <a16:creationId xmlns:a16="http://schemas.microsoft.com/office/drawing/2014/main" id="{FD7D3FB1-4365-B05C-3BAA-A8DCA718A888}"/>
              </a:ext>
            </a:extLst>
          </p:cNvPr>
          <p:cNvSpPr/>
          <p:nvPr/>
        </p:nvSpPr>
        <p:spPr>
          <a:xfrm rot="10800000" flipH="1">
            <a:off x="7832802" y="859623"/>
            <a:ext cx="800100" cy="800100"/>
          </a:xfrm>
          <a:prstGeom prst="blockArc">
            <a:avLst>
              <a:gd name="adj1" fmla="val 10800000"/>
              <a:gd name="adj2" fmla="val 0"/>
              <a:gd name="adj3" fmla="val 25000"/>
            </a:avLst>
          </a:prstGeom>
          <a:solidFill>
            <a:srgbClr val="0067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4;p11">
            <a:extLst>
              <a:ext uri="{FF2B5EF4-FFF2-40B4-BE49-F238E27FC236}">
                <a16:creationId xmlns:a16="http://schemas.microsoft.com/office/drawing/2014/main" id="{491ABE0B-CD4A-3C30-BED9-BB32F2FAC68D}"/>
              </a:ext>
            </a:extLst>
          </p:cNvPr>
          <p:cNvSpPr txBox="1"/>
          <p:nvPr/>
        </p:nvSpPr>
        <p:spPr>
          <a:xfrm>
            <a:off x="5292247" y="372687"/>
            <a:ext cx="2667024" cy="38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it" sz="1800" b="1" u="sng" dirty="0">
                <a:solidFill>
                  <a:srgbClr val="6E0918"/>
                </a:solidFill>
                <a:latin typeface="Raleway" pitchFamily="2" charset="77"/>
                <a:ea typeface="Catamaran"/>
                <a:cs typeface="Catamaran"/>
                <a:sym typeface="Catamaran"/>
              </a:rPr>
              <a:t>New control input</a:t>
            </a:r>
            <a:endParaRPr sz="1800" b="1" u="sng" dirty="0">
              <a:solidFill>
                <a:srgbClr val="6E0918"/>
              </a:solidFill>
              <a:latin typeface="Raleway" pitchFamily="2" charset="77"/>
              <a:ea typeface="Catamaran"/>
              <a:cs typeface="Catamaran"/>
              <a:sym typeface="Catamaran"/>
            </a:endParaRPr>
          </a:p>
        </p:txBody>
      </p:sp>
      <p:sp>
        <p:nvSpPr>
          <p:cNvPr id="11" name="Google Shape;118;p11">
            <a:extLst>
              <a:ext uri="{FF2B5EF4-FFF2-40B4-BE49-F238E27FC236}">
                <a16:creationId xmlns:a16="http://schemas.microsoft.com/office/drawing/2014/main" id="{12C3F919-74B1-BAA3-26EE-9FA29A14C41E}"/>
              </a:ext>
            </a:extLst>
          </p:cNvPr>
          <p:cNvSpPr txBox="1"/>
          <p:nvPr/>
        </p:nvSpPr>
        <p:spPr>
          <a:xfrm>
            <a:off x="6801918" y="1558268"/>
            <a:ext cx="2861867" cy="38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it" sz="1800" dirty="0">
                <a:solidFill>
                  <a:srgbClr val="66757C"/>
                </a:solidFill>
                <a:latin typeface="Raleway" pitchFamily="2" charset="77"/>
                <a:ea typeface="Catamaran"/>
                <a:cs typeface="Catamaran"/>
                <a:sym typeface="Catamaran"/>
              </a:rPr>
              <a:t>Recalls</a:t>
            </a:r>
            <a:endParaRPr sz="1800" dirty="0">
              <a:solidFill>
                <a:srgbClr val="66757C"/>
              </a:solidFill>
              <a:latin typeface="Raleway" pitchFamily="2" charset="77"/>
              <a:ea typeface="Catamaran"/>
              <a:cs typeface="Catamaran"/>
              <a:sym typeface="Catamaran"/>
            </a:endParaRPr>
          </a:p>
        </p:txBody>
      </p:sp>
    </p:spTree>
    <p:extLst>
      <p:ext uri="{BB962C8B-B14F-4D97-AF65-F5344CB8AC3E}">
        <p14:creationId xmlns:p14="http://schemas.microsoft.com/office/powerpoint/2010/main" val="502509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8"/>
          <p:cNvSpPr txBox="1">
            <a:spLocks noGrp="1"/>
          </p:cNvSpPr>
          <p:nvPr>
            <p:ph type="title"/>
          </p:nvPr>
        </p:nvSpPr>
        <p:spPr>
          <a:xfrm>
            <a:off x="727650" y="8618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dirty="0">
                <a:latin typeface="Raleway" pitchFamily="2" charset="77"/>
              </a:rPr>
              <a:t>Proposed centralized protocol</a:t>
            </a:r>
            <a:endParaRPr dirty="0">
              <a:latin typeface="Raleway" pitchFamily="2" charset="77"/>
            </a:endParaRPr>
          </a:p>
        </p:txBody>
      </p:sp>
      <mc:AlternateContent xmlns:mc="http://schemas.openxmlformats.org/markup-compatibility/2006">
        <mc:Choice xmlns:a14="http://schemas.microsoft.com/office/drawing/2010/main" Requires="a14">
          <p:sp>
            <p:nvSpPr>
              <p:cNvPr id="82" name="Google Shape;82;p8"/>
              <p:cNvSpPr txBox="1">
                <a:spLocks noGrp="1"/>
              </p:cNvSpPr>
              <p:nvPr>
                <p:ph type="body" idx="1"/>
              </p:nvPr>
            </p:nvSpPr>
            <p:spPr>
              <a:xfrm>
                <a:off x="727650" y="1525594"/>
                <a:ext cx="7532947" cy="3127826"/>
              </a:xfrm>
              <a:prstGeom prst="rect">
                <a:avLst/>
              </a:prstGeom>
            </p:spPr>
            <p:txBody>
              <a:bodyPr spcFirstLastPara="1" wrap="square" lIns="91425" tIns="91425" rIns="91425" bIns="91425" anchor="t" anchorCtr="0">
                <a:noAutofit/>
              </a:bodyPr>
              <a:lstStyle/>
              <a:p>
                <a:pPr marL="285750" indent="-285750">
                  <a:spcAft>
                    <a:spcPts val="400"/>
                  </a:spcAft>
                </a:pPr>
                <a14:m>
                  <m:oMath xmlns:m="http://schemas.openxmlformats.org/officeDocument/2006/math">
                    <m:r>
                      <a:rPr lang="it-IT" sz="1600" b="0" i="1" smtClean="0">
                        <a:latin typeface="Cambria Math" panose="02040503050406030204" pitchFamily="18" charset="0"/>
                      </a:rPr>
                      <m:t>𝑔</m:t>
                    </m:r>
                    <m:r>
                      <a:rPr lang="it-IT" sz="1600" b="0" i="1" smtClean="0">
                        <a:latin typeface="Cambria Math" panose="02040503050406030204" pitchFamily="18" charset="0"/>
                      </a:rPr>
                      <m:t>=</m:t>
                    </m:r>
                    <m:f>
                      <m:fPr>
                        <m:ctrlPr>
                          <a:rPr lang="it-IT" sz="1600" b="0" i="1" smtClean="0">
                            <a:latin typeface="Cambria Math" panose="02040503050406030204" pitchFamily="18" charset="0"/>
                          </a:rPr>
                        </m:ctrlPr>
                      </m:fPr>
                      <m:num>
                        <m:r>
                          <a:rPr lang="it-IT" sz="1600" b="0" i="1" smtClean="0">
                            <a:latin typeface="Cambria Math" panose="02040503050406030204" pitchFamily="18" charset="0"/>
                          </a:rPr>
                          <m:t>1</m:t>
                        </m:r>
                      </m:num>
                      <m:den>
                        <m:r>
                          <a:rPr lang="it-IT" sz="1600" b="0" i="1" smtClean="0">
                            <a:latin typeface="Cambria Math" panose="02040503050406030204" pitchFamily="18" charset="0"/>
                          </a:rPr>
                          <m:t>2</m:t>
                        </m:r>
                      </m:den>
                    </m:f>
                    <m:r>
                      <a:rPr lang="it-IT" sz="1600" b="0" i="0" smtClean="0">
                        <a:latin typeface="Cambria Math" panose="02040503050406030204" pitchFamily="18" charset="0"/>
                      </a:rPr>
                      <m:t>:</m:t>
                    </m:r>
                  </m:oMath>
                </a14:m>
                <a:r>
                  <a:rPr lang="it-IT" sz="1600" dirty="0">
                    <a:latin typeface="Raleway" pitchFamily="2" charset="77"/>
                  </a:rPr>
                  <a:t> </a:t>
                </a:r>
                <a14:m>
                  <m:oMath xmlns:m="http://schemas.openxmlformats.org/officeDocument/2006/math">
                    <m:sSub>
                      <m:sSubPr>
                        <m:ctrlPr>
                          <a:rPr lang="it-IT" sz="1600" i="1" dirty="0">
                            <a:latin typeface="Cambria Math" panose="02040503050406030204" pitchFamily="18" charset="0"/>
                            <a:ea typeface="Cambria Math" panose="02040503050406030204" pitchFamily="18" charset="0"/>
                          </a:rPr>
                        </m:ctrlPr>
                      </m:sSubPr>
                      <m:e>
                        <m:r>
                          <a:rPr lang="it-IT" sz="1600" i="1" dirty="0">
                            <a:latin typeface="Cambria Math" panose="02040503050406030204" pitchFamily="18" charset="0"/>
                            <a:ea typeface="Cambria Math" panose="02040503050406030204" pitchFamily="18" charset="0"/>
                          </a:rPr>
                          <m:t>𝜇</m:t>
                        </m:r>
                      </m:e>
                      <m:sub>
                        <m:r>
                          <a:rPr lang="it-IT" sz="1600" i="1" dirty="0">
                            <a:latin typeface="Cambria Math" panose="02040503050406030204" pitchFamily="18" charset="0"/>
                            <a:ea typeface="Cambria Math" panose="02040503050406030204" pitchFamily="18" charset="0"/>
                          </a:rPr>
                          <m:t>𝑖</m:t>
                        </m:r>
                      </m:sub>
                    </m:sSub>
                    <m:d>
                      <m:dPr>
                        <m:ctrlPr>
                          <a:rPr lang="it-IT" sz="1600" i="1" dirty="0">
                            <a:latin typeface="Cambria Math" panose="02040503050406030204" pitchFamily="18" charset="0"/>
                            <a:ea typeface="Cambria Math" panose="02040503050406030204" pitchFamily="18" charset="0"/>
                          </a:rPr>
                        </m:ctrlPr>
                      </m:dPr>
                      <m:e>
                        <m:f>
                          <m:fPr>
                            <m:ctrlPr>
                              <a:rPr lang="it-IT" sz="1600" i="1" dirty="0">
                                <a:latin typeface="Cambria Math" panose="02040503050406030204" pitchFamily="18" charset="0"/>
                                <a:ea typeface="Cambria Math" panose="02040503050406030204" pitchFamily="18" charset="0"/>
                              </a:rPr>
                            </m:ctrlPr>
                          </m:fPr>
                          <m:num>
                            <m:r>
                              <a:rPr lang="it-IT" sz="1600" i="1" dirty="0">
                                <a:latin typeface="Cambria Math" panose="02040503050406030204" pitchFamily="18" charset="0"/>
                                <a:ea typeface="Cambria Math" panose="02040503050406030204" pitchFamily="18" charset="0"/>
                              </a:rPr>
                              <m:t>1</m:t>
                            </m:r>
                          </m:num>
                          <m:den>
                            <m:r>
                              <a:rPr lang="it-IT" sz="1600" i="1" dirty="0">
                                <a:latin typeface="Cambria Math" panose="02040503050406030204" pitchFamily="18" charset="0"/>
                                <a:ea typeface="Cambria Math" panose="02040503050406030204" pitchFamily="18" charset="0"/>
                              </a:rPr>
                              <m:t>2</m:t>
                            </m:r>
                          </m:den>
                        </m:f>
                        <m:r>
                          <a:rPr lang="it-IT" sz="1600" i="1" dirty="0">
                            <a:latin typeface="Cambria Math" panose="02040503050406030204" pitchFamily="18" charset="0"/>
                            <a:ea typeface="Cambria Math" panose="02040503050406030204" pitchFamily="18" charset="0"/>
                          </a:rPr>
                          <m:t>,</m:t>
                        </m:r>
                        <m:r>
                          <a:rPr lang="it-IT" sz="1600" i="1">
                            <a:latin typeface="Cambria Math" panose="02040503050406030204" pitchFamily="18" charset="0"/>
                            <a:ea typeface="Cambria Math" panose="02040503050406030204" pitchFamily="18" charset="0"/>
                          </a:rPr>
                          <m:t>𝜅</m:t>
                        </m:r>
                      </m:e>
                    </m:d>
                    <m:r>
                      <a:rPr lang="it-IT" sz="1600" i="1" dirty="0">
                        <a:latin typeface="Cambria Math" panose="02040503050406030204" pitchFamily="18" charset="0"/>
                        <a:ea typeface="Cambria Math" panose="02040503050406030204" pitchFamily="18" charset="0"/>
                      </a:rPr>
                      <m:t>=</m:t>
                    </m:r>
                    <m:f>
                      <m:fPr>
                        <m:ctrlPr>
                          <a:rPr lang="it-IT" sz="1600" i="1" dirty="0">
                            <a:latin typeface="Cambria Math" panose="02040503050406030204" pitchFamily="18" charset="0"/>
                            <a:ea typeface="Cambria Math" panose="02040503050406030204" pitchFamily="18" charset="0"/>
                          </a:rPr>
                        </m:ctrlPr>
                      </m:fPr>
                      <m:num>
                        <m:r>
                          <a:rPr lang="it-IT" sz="1600" i="1" dirty="0">
                            <a:latin typeface="Cambria Math" panose="02040503050406030204" pitchFamily="18" charset="0"/>
                            <a:ea typeface="Cambria Math" panose="02040503050406030204" pitchFamily="18" charset="0"/>
                          </a:rPr>
                          <m:t>1</m:t>
                        </m:r>
                        <m:r>
                          <a:rPr lang="it-IT" sz="1600" b="0" i="1" dirty="0" smtClean="0">
                            <a:latin typeface="Cambria Math" panose="02040503050406030204" pitchFamily="18" charset="0"/>
                            <a:ea typeface="Cambria Math" panose="02040503050406030204" pitchFamily="18" charset="0"/>
                          </a:rPr>
                          <m:t>−0.5</m:t>
                        </m:r>
                        <m:r>
                          <a:rPr lang="it-IT" sz="1600" i="1" smtClean="0">
                            <a:latin typeface="Cambria Math" panose="02040503050406030204" pitchFamily="18" charset="0"/>
                            <a:ea typeface="Cambria Math" panose="02040503050406030204" pitchFamily="18" charset="0"/>
                          </a:rPr>
                          <m:t>𝜅</m:t>
                        </m:r>
                        <m:sSub>
                          <m:sSubPr>
                            <m:ctrlPr>
                              <a:rPr lang="it-IT" sz="1600" i="1" dirty="0">
                                <a:latin typeface="Cambria Math" panose="02040503050406030204" pitchFamily="18" charset="0"/>
                                <a:ea typeface="Cambria Math" panose="02040503050406030204" pitchFamily="18" charset="0"/>
                              </a:rPr>
                            </m:ctrlPr>
                          </m:sSubPr>
                          <m:e>
                            <m:r>
                              <a:rPr lang="it-IT" sz="1600" i="1" dirty="0">
                                <a:latin typeface="Cambria Math" panose="02040503050406030204" pitchFamily="18" charset="0"/>
                                <a:ea typeface="Cambria Math" panose="02040503050406030204" pitchFamily="18" charset="0"/>
                              </a:rPr>
                              <m:t>𝜆</m:t>
                            </m:r>
                          </m:e>
                          <m:sub>
                            <m:r>
                              <a:rPr lang="it-IT" sz="1600" i="1" dirty="0">
                                <a:latin typeface="Cambria Math" panose="02040503050406030204" pitchFamily="18" charset="0"/>
                                <a:ea typeface="Cambria Math" panose="02040503050406030204" pitchFamily="18" charset="0"/>
                              </a:rPr>
                              <m:t>𝑖</m:t>
                            </m:r>
                          </m:sub>
                        </m:sSub>
                      </m:num>
                      <m:den>
                        <m:r>
                          <a:rPr lang="it-IT" sz="1600" i="1" dirty="0">
                            <a:latin typeface="Cambria Math" panose="02040503050406030204" pitchFamily="18" charset="0"/>
                            <a:ea typeface="Cambria Math" panose="02040503050406030204" pitchFamily="18" charset="0"/>
                          </a:rPr>
                          <m:t>1+</m:t>
                        </m:r>
                        <m:r>
                          <a:rPr lang="it-IT" sz="1600" b="0" i="1" dirty="0" smtClean="0">
                            <a:latin typeface="Cambria Math" panose="02040503050406030204" pitchFamily="18" charset="0"/>
                            <a:ea typeface="Cambria Math" panose="02040503050406030204" pitchFamily="18" charset="0"/>
                          </a:rPr>
                          <m:t>0.5</m:t>
                        </m:r>
                        <m:r>
                          <a:rPr lang="it-IT" sz="1600" i="1">
                            <a:latin typeface="Cambria Math" panose="02040503050406030204" pitchFamily="18" charset="0"/>
                            <a:ea typeface="Cambria Math" panose="02040503050406030204" pitchFamily="18" charset="0"/>
                          </a:rPr>
                          <m:t>𝜅</m:t>
                        </m:r>
                        <m:sSub>
                          <m:sSubPr>
                            <m:ctrlPr>
                              <a:rPr lang="it-IT" sz="1600" i="1" dirty="0">
                                <a:latin typeface="Cambria Math" panose="02040503050406030204" pitchFamily="18" charset="0"/>
                                <a:ea typeface="Cambria Math" panose="02040503050406030204" pitchFamily="18" charset="0"/>
                              </a:rPr>
                            </m:ctrlPr>
                          </m:sSubPr>
                          <m:e>
                            <m:r>
                              <a:rPr lang="it-IT" sz="1600" i="1" dirty="0">
                                <a:latin typeface="Cambria Math" panose="02040503050406030204" pitchFamily="18" charset="0"/>
                                <a:ea typeface="Cambria Math" panose="02040503050406030204" pitchFamily="18" charset="0"/>
                              </a:rPr>
                              <m:t>𝜆</m:t>
                            </m:r>
                          </m:e>
                          <m:sub>
                            <m:r>
                              <a:rPr lang="it-IT" sz="1600" i="1" dirty="0">
                                <a:latin typeface="Cambria Math" panose="02040503050406030204" pitchFamily="18" charset="0"/>
                                <a:ea typeface="Cambria Math" panose="02040503050406030204" pitchFamily="18" charset="0"/>
                              </a:rPr>
                              <m:t>𝑖</m:t>
                            </m:r>
                          </m:sub>
                        </m:sSub>
                      </m:den>
                    </m:f>
                  </m:oMath>
                </a14:m>
                <a:r>
                  <a:rPr lang="it-IT" sz="1600" dirty="0">
                    <a:latin typeface="Raleway" pitchFamily="2" charset="77"/>
                  </a:rPr>
                  <a:t> </a:t>
                </a:r>
                <a14:m>
                  <m:oMath xmlns:m="http://schemas.openxmlformats.org/officeDocument/2006/math">
                    <m:r>
                      <a:rPr lang="it-IT" sz="1600" i="1" dirty="0">
                        <a:latin typeface="Cambria Math" panose="02040503050406030204" pitchFamily="18" charset="0"/>
                        <a:ea typeface="Cambria Math" panose="02040503050406030204" pitchFamily="18" charset="0"/>
                      </a:rPr>
                      <m:t>⇒</m:t>
                    </m:r>
                  </m:oMath>
                </a14:m>
                <a:r>
                  <a:rPr lang="it-IT" sz="1600" dirty="0">
                    <a:latin typeface="Raleway" pitchFamily="2" charset="77"/>
                  </a:rPr>
                  <a:t> </a:t>
                </a:r>
                <a:r>
                  <a:rPr lang="it-IT" sz="1600" dirty="0">
                    <a:solidFill>
                      <a:srgbClr val="6E0918"/>
                    </a:solidFill>
                    <a:latin typeface="Raleway" pitchFamily="2" charset="77"/>
                  </a:rPr>
                  <a:t>standard </a:t>
                </a:r>
                <a:r>
                  <a:rPr lang="en-GB" sz="1600" dirty="0">
                    <a:solidFill>
                      <a:srgbClr val="6E0918"/>
                    </a:solidFill>
                    <a:latin typeface="Raleway" pitchFamily="2" charset="77"/>
                  </a:rPr>
                  <a:t>protocol results</a:t>
                </a:r>
              </a:p>
              <a:p>
                <a:pPr marL="285750" indent="-285750">
                  <a:spcAft>
                    <a:spcPts val="1600"/>
                  </a:spcAft>
                </a:pPr>
                <a14:m>
                  <m:oMath xmlns:m="http://schemas.openxmlformats.org/officeDocument/2006/math">
                    <m:r>
                      <a:rPr lang="it-IT" sz="1600" i="1">
                        <a:latin typeface="Cambria Math" panose="02040503050406030204" pitchFamily="18" charset="0"/>
                      </a:rPr>
                      <m:t>𝑔</m:t>
                    </m:r>
                    <m:r>
                      <a:rPr lang="it-IT" sz="1600" i="1">
                        <a:latin typeface="Cambria Math" panose="02040503050406030204" pitchFamily="18" charset="0"/>
                      </a:rPr>
                      <m:t>=</m:t>
                    </m:r>
                    <m:r>
                      <a:rPr lang="it-IT" sz="1600" b="0" i="0" smtClean="0">
                        <a:latin typeface="Cambria Math" panose="02040503050406030204" pitchFamily="18" charset="0"/>
                      </a:rPr>
                      <m:t>1</m:t>
                    </m:r>
                    <m:r>
                      <a:rPr lang="it-IT" sz="1600" smtClean="0">
                        <a:latin typeface="Cambria Math" panose="02040503050406030204" pitchFamily="18" charset="0"/>
                      </a:rPr>
                      <m:t>:</m:t>
                    </m:r>
                    <m:r>
                      <a:rPr lang="it-IT" sz="1600" i="1" smtClean="0">
                        <a:latin typeface="Cambria Math" panose="02040503050406030204" pitchFamily="18" charset="0"/>
                      </a:rPr>
                      <m:t> </m:t>
                    </m:r>
                    <m:sSub>
                      <m:sSubPr>
                        <m:ctrlPr>
                          <a:rPr lang="it-IT" sz="1600" i="1" dirty="0">
                            <a:latin typeface="Cambria Math" panose="02040503050406030204" pitchFamily="18" charset="0"/>
                            <a:ea typeface="Cambria Math" panose="02040503050406030204" pitchFamily="18" charset="0"/>
                          </a:rPr>
                        </m:ctrlPr>
                      </m:sSubPr>
                      <m:e>
                        <m:r>
                          <a:rPr lang="it-IT" sz="1600" i="1" dirty="0">
                            <a:latin typeface="Cambria Math" panose="02040503050406030204" pitchFamily="18" charset="0"/>
                            <a:ea typeface="Cambria Math" panose="02040503050406030204" pitchFamily="18" charset="0"/>
                          </a:rPr>
                          <m:t>𝜇</m:t>
                        </m:r>
                      </m:e>
                      <m:sub>
                        <m:r>
                          <a:rPr lang="it-IT" sz="1600" i="1" dirty="0">
                            <a:latin typeface="Cambria Math" panose="02040503050406030204" pitchFamily="18" charset="0"/>
                            <a:ea typeface="Cambria Math" panose="02040503050406030204" pitchFamily="18" charset="0"/>
                          </a:rPr>
                          <m:t>𝑖</m:t>
                        </m:r>
                      </m:sub>
                    </m:sSub>
                    <m:r>
                      <a:rPr lang="it-IT" sz="1600" i="1" dirty="0">
                        <a:latin typeface="Cambria Math" panose="02040503050406030204" pitchFamily="18" charset="0"/>
                        <a:ea typeface="Cambria Math" panose="02040503050406030204" pitchFamily="18" charset="0"/>
                      </a:rPr>
                      <m:t>(</m:t>
                    </m:r>
                    <m:r>
                      <a:rPr lang="it-IT" sz="1600" b="0" i="1" dirty="0" smtClean="0">
                        <a:latin typeface="Cambria Math" panose="02040503050406030204" pitchFamily="18" charset="0"/>
                        <a:ea typeface="Cambria Math" panose="02040503050406030204" pitchFamily="18" charset="0"/>
                      </a:rPr>
                      <m:t>1</m:t>
                    </m:r>
                    <m:r>
                      <a:rPr lang="it-IT" sz="1600" i="1" dirty="0">
                        <a:latin typeface="Cambria Math" panose="02040503050406030204" pitchFamily="18" charset="0"/>
                        <a:ea typeface="Cambria Math" panose="02040503050406030204" pitchFamily="18" charset="0"/>
                      </a:rPr>
                      <m:t>,</m:t>
                    </m:r>
                    <m:r>
                      <a:rPr lang="it-IT" sz="1600" i="1">
                        <a:latin typeface="Cambria Math" panose="02040503050406030204" pitchFamily="18" charset="0"/>
                        <a:ea typeface="Cambria Math" panose="02040503050406030204" pitchFamily="18" charset="0"/>
                      </a:rPr>
                      <m:t>𝜅</m:t>
                    </m:r>
                    <m:r>
                      <a:rPr lang="it-IT" sz="1600" i="1" dirty="0">
                        <a:latin typeface="Cambria Math" panose="02040503050406030204" pitchFamily="18" charset="0"/>
                        <a:ea typeface="Cambria Math" panose="02040503050406030204" pitchFamily="18" charset="0"/>
                      </a:rPr>
                      <m:t>)=</m:t>
                    </m:r>
                  </m:oMath>
                </a14:m>
                <a:r>
                  <a:rPr lang="it-IT" sz="1600" dirty="0">
                    <a:latin typeface="Raleway" pitchFamily="2" charset="77"/>
                    <a:ea typeface="Cambria Math" panose="02040503050406030204" pitchFamily="18" charset="0"/>
                  </a:rPr>
                  <a:t> </a:t>
                </a:r>
                <a14:m>
                  <m:oMath xmlns:m="http://schemas.openxmlformats.org/officeDocument/2006/math">
                    <m:f>
                      <m:fPr>
                        <m:ctrlPr>
                          <a:rPr lang="it-IT" sz="1600" i="1" dirty="0">
                            <a:latin typeface="Cambria Math" panose="02040503050406030204" pitchFamily="18" charset="0"/>
                            <a:ea typeface="Cambria Math" panose="02040503050406030204" pitchFamily="18" charset="0"/>
                          </a:rPr>
                        </m:ctrlPr>
                      </m:fPr>
                      <m:num>
                        <m:r>
                          <a:rPr lang="it-IT" sz="1600" i="1" dirty="0">
                            <a:latin typeface="Cambria Math" panose="02040503050406030204" pitchFamily="18" charset="0"/>
                            <a:ea typeface="Cambria Math" panose="02040503050406030204" pitchFamily="18" charset="0"/>
                          </a:rPr>
                          <m:t>1+</m:t>
                        </m:r>
                        <m:r>
                          <a:rPr lang="it-IT" sz="1600" i="1">
                            <a:latin typeface="Cambria Math" panose="02040503050406030204" pitchFamily="18" charset="0"/>
                            <a:ea typeface="Cambria Math" panose="02040503050406030204" pitchFamily="18" charset="0"/>
                          </a:rPr>
                          <m:t>𝜅</m:t>
                        </m:r>
                        <m:d>
                          <m:dPr>
                            <m:ctrlPr>
                              <a:rPr lang="it-IT" sz="1600" i="1" dirty="0">
                                <a:latin typeface="Cambria Math" panose="02040503050406030204" pitchFamily="18" charset="0"/>
                                <a:ea typeface="Cambria Math" panose="02040503050406030204" pitchFamily="18" charset="0"/>
                              </a:rPr>
                            </m:ctrlPr>
                          </m:dPr>
                          <m:e>
                            <m:r>
                              <a:rPr lang="it-IT" sz="1600" b="0" i="1" dirty="0" smtClean="0">
                                <a:latin typeface="Cambria Math" panose="02040503050406030204" pitchFamily="18" charset="0"/>
                                <a:ea typeface="Cambria Math" panose="02040503050406030204" pitchFamily="18" charset="0"/>
                              </a:rPr>
                              <m:t>1</m:t>
                            </m:r>
                            <m:r>
                              <a:rPr lang="it-IT" sz="1600" i="1" dirty="0">
                                <a:latin typeface="Cambria Math" panose="02040503050406030204" pitchFamily="18" charset="0"/>
                                <a:ea typeface="Cambria Math" panose="02040503050406030204" pitchFamily="18" charset="0"/>
                              </a:rPr>
                              <m:t>−1</m:t>
                            </m:r>
                          </m:e>
                        </m:d>
                        <m:sSub>
                          <m:sSubPr>
                            <m:ctrlPr>
                              <a:rPr lang="it-IT" sz="1600" i="1" dirty="0">
                                <a:latin typeface="Cambria Math" panose="02040503050406030204" pitchFamily="18" charset="0"/>
                                <a:ea typeface="Cambria Math" panose="02040503050406030204" pitchFamily="18" charset="0"/>
                              </a:rPr>
                            </m:ctrlPr>
                          </m:sSubPr>
                          <m:e>
                            <m:r>
                              <a:rPr lang="it-IT" sz="1600" i="1" dirty="0">
                                <a:latin typeface="Cambria Math" panose="02040503050406030204" pitchFamily="18" charset="0"/>
                                <a:ea typeface="Cambria Math" panose="02040503050406030204" pitchFamily="18" charset="0"/>
                              </a:rPr>
                              <m:t>𝜆</m:t>
                            </m:r>
                          </m:e>
                          <m:sub>
                            <m:r>
                              <a:rPr lang="it-IT" sz="1600" i="1" dirty="0">
                                <a:latin typeface="Cambria Math" panose="02040503050406030204" pitchFamily="18" charset="0"/>
                                <a:ea typeface="Cambria Math" panose="02040503050406030204" pitchFamily="18" charset="0"/>
                              </a:rPr>
                              <m:t>𝑖</m:t>
                            </m:r>
                          </m:sub>
                        </m:sSub>
                      </m:num>
                      <m:den>
                        <m:r>
                          <a:rPr lang="it-IT" sz="1600" i="1" dirty="0">
                            <a:latin typeface="Cambria Math" panose="02040503050406030204" pitchFamily="18" charset="0"/>
                            <a:ea typeface="Cambria Math" panose="02040503050406030204" pitchFamily="18" charset="0"/>
                          </a:rPr>
                          <m:t>1+</m:t>
                        </m:r>
                        <m:r>
                          <a:rPr lang="it-IT" sz="1600" i="1">
                            <a:latin typeface="Cambria Math" panose="02040503050406030204" pitchFamily="18" charset="0"/>
                            <a:ea typeface="Cambria Math" panose="02040503050406030204" pitchFamily="18" charset="0"/>
                          </a:rPr>
                          <m:t>𝜅</m:t>
                        </m:r>
                        <m:sSub>
                          <m:sSubPr>
                            <m:ctrlPr>
                              <a:rPr lang="it-IT" sz="1600" i="1" dirty="0">
                                <a:latin typeface="Cambria Math" panose="02040503050406030204" pitchFamily="18" charset="0"/>
                                <a:ea typeface="Cambria Math" panose="02040503050406030204" pitchFamily="18" charset="0"/>
                              </a:rPr>
                            </m:ctrlPr>
                          </m:sSubPr>
                          <m:e>
                            <m:r>
                              <a:rPr lang="it-IT" sz="1600" b="0" i="1" dirty="0" smtClean="0">
                                <a:latin typeface="Cambria Math" panose="02040503050406030204" pitchFamily="18" charset="0"/>
                                <a:ea typeface="Cambria Math" panose="02040503050406030204" pitchFamily="18" charset="0"/>
                              </a:rPr>
                              <m:t>1</m:t>
                            </m:r>
                            <m:r>
                              <a:rPr lang="it-IT" sz="1600" i="1" dirty="0">
                                <a:latin typeface="Cambria Math" panose="02040503050406030204" pitchFamily="18" charset="0"/>
                                <a:ea typeface="Cambria Math" panose="02040503050406030204" pitchFamily="18" charset="0"/>
                              </a:rPr>
                              <m:t>𝜆</m:t>
                            </m:r>
                          </m:e>
                          <m:sub>
                            <m:r>
                              <a:rPr lang="it-IT" sz="1600" i="1" dirty="0">
                                <a:latin typeface="Cambria Math" panose="02040503050406030204" pitchFamily="18" charset="0"/>
                                <a:ea typeface="Cambria Math" panose="02040503050406030204" pitchFamily="18" charset="0"/>
                              </a:rPr>
                              <m:t>𝑖</m:t>
                            </m:r>
                          </m:sub>
                        </m:sSub>
                      </m:den>
                    </m:f>
                    <m:r>
                      <a:rPr lang="it-IT" sz="1600" b="0" i="1" dirty="0" smtClean="0">
                        <a:latin typeface="Cambria Math" panose="02040503050406030204" pitchFamily="18" charset="0"/>
                        <a:ea typeface="Cambria Math" panose="02040503050406030204" pitchFamily="18" charset="0"/>
                      </a:rPr>
                      <m:t>=</m:t>
                    </m:r>
                    <m:f>
                      <m:fPr>
                        <m:ctrlPr>
                          <a:rPr lang="it-IT" sz="1600" i="1" dirty="0">
                            <a:latin typeface="Cambria Math" panose="02040503050406030204" pitchFamily="18" charset="0"/>
                            <a:ea typeface="Cambria Math" panose="02040503050406030204" pitchFamily="18" charset="0"/>
                          </a:rPr>
                        </m:ctrlPr>
                      </m:fPr>
                      <m:num>
                        <m:r>
                          <a:rPr lang="it-IT" sz="1600" b="0" i="1" dirty="0" smtClean="0">
                            <a:latin typeface="Cambria Math" panose="02040503050406030204" pitchFamily="18" charset="0"/>
                            <a:ea typeface="Cambria Math" panose="02040503050406030204" pitchFamily="18" charset="0"/>
                          </a:rPr>
                          <m:t>1</m:t>
                        </m:r>
                      </m:num>
                      <m:den>
                        <m:r>
                          <a:rPr lang="it-IT" sz="1600" i="1" dirty="0">
                            <a:latin typeface="Cambria Math" panose="02040503050406030204" pitchFamily="18" charset="0"/>
                            <a:ea typeface="Cambria Math" panose="02040503050406030204" pitchFamily="18" charset="0"/>
                          </a:rPr>
                          <m:t>1+</m:t>
                        </m:r>
                        <m:r>
                          <a:rPr lang="it-IT" sz="1600" i="1">
                            <a:latin typeface="Cambria Math" panose="02040503050406030204" pitchFamily="18" charset="0"/>
                            <a:ea typeface="Cambria Math" panose="02040503050406030204" pitchFamily="18" charset="0"/>
                          </a:rPr>
                          <m:t>𝜅</m:t>
                        </m:r>
                        <m:sSub>
                          <m:sSubPr>
                            <m:ctrlPr>
                              <a:rPr lang="it-IT" sz="1600" i="1" dirty="0">
                                <a:latin typeface="Cambria Math" panose="02040503050406030204" pitchFamily="18" charset="0"/>
                                <a:ea typeface="Cambria Math" panose="02040503050406030204" pitchFamily="18" charset="0"/>
                              </a:rPr>
                            </m:ctrlPr>
                          </m:sSubPr>
                          <m:e>
                            <m:r>
                              <a:rPr lang="it-IT" sz="1600" i="1" dirty="0">
                                <a:latin typeface="Cambria Math" panose="02040503050406030204" pitchFamily="18" charset="0"/>
                                <a:ea typeface="Cambria Math" panose="02040503050406030204" pitchFamily="18" charset="0"/>
                              </a:rPr>
                              <m:t>𝜆</m:t>
                            </m:r>
                          </m:e>
                          <m:sub>
                            <m:r>
                              <a:rPr lang="it-IT" sz="1600" i="1" dirty="0">
                                <a:latin typeface="Cambria Math" panose="02040503050406030204" pitchFamily="18" charset="0"/>
                                <a:ea typeface="Cambria Math" panose="02040503050406030204" pitchFamily="18" charset="0"/>
                              </a:rPr>
                              <m:t>𝑖</m:t>
                            </m:r>
                          </m:sub>
                        </m:sSub>
                      </m:den>
                    </m:f>
                    <m:r>
                      <a:rPr lang="it-IT" sz="1600" i="1" dirty="0" smtClean="0">
                        <a:latin typeface="Cambria Math" panose="02040503050406030204" pitchFamily="18" charset="0"/>
                        <a:ea typeface="Cambria Math" panose="02040503050406030204" pitchFamily="18" charset="0"/>
                      </a:rPr>
                      <m:t>⇒</m:t>
                    </m:r>
                  </m:oMath>
                </a14:m>
                <a:r>
                  <a:rPr lang="it-IT" sz="1600" dirty="0">
                    <a:latin typeface="Raleway" pitchFamily="2" charset="77"/>
                  </a:rPr>
                  <a:t> </a:t>
                </a:r>
                <a:r>
                  <a:rPr lang="it-IT" sz="1600" dirty="0">
                    <a:solidFill>
                      <a:srgbClr val="6E0918"/>
                    </a:solidFill>
                    <a:latin typeface="Raleway" pitchFamily="2" charset="77"/>
                  </a:rPr>
                  <a:t>convergence rate depends on </a:t>
                </a:r>
                <a14:m>
                  <m:oMath xmlns:m="http://schemas.openxmlformats.org/officeDocument/2006/math">
                    <m:r>
                      <a:rPr lang="it-IT" sz="1600" i="1">
                        <a:solidFill>
                          <a:srgbClr val="6E0918"/>
                        </a:solidFill>
                        <a:latin typeface="Cambria Math" panose="02040503050406030204" pitchFamily="18" charset="0"/>
                        <a:ea typeface="Cambria Math" panose="02040503050406030204" pitchFamily="18" charset="0"/>
                      </a:rPr>
                      <m:t>𝜅</m:t>
                    </m:r>
                  </m:oMath>
                </a14:m>
                <a:endParaRPr lang="it-IT" sz="1600" dirty="0">
                  <a:solidFill>
                    <a:srgbClr val="6E0918"/>
                  </a:solidFill>
                  <a:latin typeface="Raleway" pitchFamily="2" charset="77"/>
                </a:endParaRPr>
              </a:p>
              <a:p>
                <a:pPr marL="285750" indent="-285750">
                  <a:lnSpc>
                    <a:spcPct val="100000"/>
                  </a:lnSpc>
                  <a:spcAft>
                    <a:spcPts val="1600"/>
                  </a:spcAft>
                </a:pPr>
                <a:r>
                  <a:rPr lang="it-IT" sz="1600" dirty="0">
                    <a:solidFill>
                      <a:schemeClr val="accent1"/>
                    </a:solidFill>
                    <a:latin typeface="Raleway" pitchFamily="2" charset="77"/>
                  </a:rPr>
                  <a:t>Fixing </a:t>
                </a:r>
                <a14:m>
                  <m:oMath xmlns:m="http://schemas.openxmlformats.org/officeDocument/2006/math">
                    <m:r>
                      <a:rPr lang="it-IT" sz="1600" i="1">
                        <a:latin typeface="Cambria Math" panose="02040503050406030204" pitchFamily="18" charset="0"/>
                        <a:ea typeface="Cambria Math" panose="02040503050406030204" pitchFamily="18" charset="0"/>
                      </a:rPr>
                      <m:t>𝜅</m:t>
                    </m:r>
                  </m:oMath>
                </a14:m>
                <a:r>
                  <a:rPr lang="it-IT" sz="1600" dirty="0">
                    <a:solidFill>
                      <a:schemeClr val="accent1"/>
                    </a:solidFill>
                    <a:latin typeface="Raleway" pitchFamily="2" charset="77"/>
                  </a:rPr>
                  <a:t> large, </a:t>
                </a:r>
                <a:r>
                  <a:rPr lang="it-IT" sz="1600" dirty="0">
                    <a:latin typeface="Raleway" pitchFamily="2" charset="77"/>
                  </a:rPr>
                  <a:t>o</a:t>
                </a:r>
                <a:r>
                  <a:rPr lang="it-IT" sz="1600" dirty="0">
                    <a:solidFill>
                      <a:schemeClr val="accent1"/>
                    </a:solidFill>
                    <a:latin typeface="Raleway" pitchFamily="2" charset="77"/>
                  </a:rPr>
                  <a:t>ptimal </a:t>
                </a:r>
                <a14:m>
                  <m:oMath xmlns:m="http://schemas.openxmlformats.org/officeDocument/2006/math">
                    <m:r>
                      <a:rPr lang="it-IT" sz="1600" i="1" smtClean="0">
                        <a:latin typeface="Cambria Math" panose="02040503050406030204" pitchFamily="18" charset="0"/>
                      </a:rPr>
                      <m:t>𝑔</m:t>
                    </m:r>
                  </m:oMath>
                </a14:m>
                <a:r>
                  <a:rPr lang="it" sz="1600" dirty="0">
                    <a:solidFill>
                      <a:srgbClr val="6E0918"/>
                    </a:solidFill>
                    <a:latin typeface="Raleway" pitchFamily="2" charset="77"/>
                  </a:rPr>
                  <a:t> </a:t>
                </a:r>
                <a:r>
                  <a:rPr lang="it" sz="1600" dirty="0">
                    <a:latin typeface="Raleway" pitchFamily="2" charset="77"/>
                  </a:rPr>
                  <a:t>values: around 1 [Fig. 4]</a:t>
                </a:r>
              </a:p>
              <a:p>
                <a:pPr marL="285750" indent="-285750">
                  <a:lnSpc>
                    <a:spcPct val="100000"/>
                  </a:lnSpc>
                  <a:spcAft>
                    <a:spcPts val="400"/>
                  </a:spcAft>
                </a:pPr>
                <a:r>
                  <a:rPr lang="it" sz="1600" dirty="0">
                    <a:latin typeface="Raleway" pitchFamily="2" charset="77"/>
                  </a:rPr>
                  <a:t>Passivity: Fixed storage function </a:t>
                </a:r>
                <a14:m>
                  <m:oMath xmlns:m="http://schemas.openxmlformats.org/officeDocument/2006/math">
                    <m:r>
                      <a:rPr lang="it-IT" sz="1600" b="0" i="1" smtClean="0">
                        <a:latin typeface="Cambria Math" panose="02040503050406030204" pitchFamily="18" charset="0"/>
                      </a:rPr>
                      <m:t>𝑆</m:t>
                    </m:r>
                    <m:d>
                      <m:dPr>
                        <m:ctrlPr>
                          <a:rPr lang="it-IT" sz="1600" b="0" i="1" smtClean="0">
                            <a:latin typeface="Cambria Math" panose="02040503050406030204" pitchFamily="18" charset="0"/>
                          </a:rPr>
                        </m:ctrlPr>
                      </m:dPr>
                      <m:e>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𝑥</m:t>
                            </m:r>
                          </m:e>
                          <m:sub>
                            <m:r>
                              <a:rPr lang="it-IT" sz="1600" b="0" i="1" smtClean="0">
                                <a:latin typeface="Cambria Math" panose="02040503050406030204" pitchFamily="18" charset="0"/>
                              </a:rPr>
                              <m:t>𝑖</m:t>
                            </m:r>
                          </m:sub>
                        </m:sSub>
                      </m:e>
                    </m:d>
                    <m:r>
                      <a:rPr lang="it-IT" sz="1600" b="0" i="1" smtClean="0">
                        <a:latin typeface="Cambria Math" panose="02040503050406030204" pitchFamily="18" charset="0"/>
                      </a:rPr>
                      <m:t>=</m:t>
                    </m:r>
                    <m:f>
                      <m:fPr>
                        <m:ctrlPr>
                          <a:rPr lang="it-IT" sz="1600" b="0" i="1" smtClean="0">
                            <a:latin typeface="Cambria Math" panose="02040503050406030204" pitchFamily="18" charset="0"/>
                          </a:rPr>
                        </m:ctrlPr>
                      </m:fPr>
                      <m:num>
                        <m:r>
                          <a:rPr lang="it-IT" sz="1600" b="0" i="1" smtClean="0">
                            <a:latin typeface="Cambria Math" panose="02040503050406030204" pitchFamily="18" charset="0"/>
                          </a:rPr>
                          <m:t>1</m:t>
                        </m:r>
                      </m:num>
                      <m:den>
                        <m:r>
                          <a:rPr lang="it-IT" sz="1600" b="0" i="1" smtClean="0">
                            <a:latin typeface="Cambria Math" panose="02040503050406030204" pitchFamily="18" charset="0"/>
                          </a:rPr>
                          <m:t>2</m:t>
                        </m:r>
                      </m:den>
                    </m:f>
                    <m:sSubSup>
                      <m:sSubSupPr>
                        <m:ctrlPr>
                          <a:rPr lang="it-IT" sz="1600" b="0" i="1" smtClean="0">
                            <a:latin typeface="Cambria Math" panose="02040503050406030204" pitchFamily="18" charset="0"/>
                          </a:rPr>
                        </m:ctrlPr>
                      </m:sSubSupPr>
                      <m:e>
                        <m:r>
                          <a:rPr lang="it-IT" sz="1600" b="0" i="1" smtClean="0">
                            <a:latin typeface="Cambria Math" panose="02040503050406030204" pitchFamily="18" charset="0"/>
                          </a:rPr>
                          <m:t>𝑥</m:t>
                        </m:r>
                      </m:e>
                      <m:sub>
                        <m:r>
                          <a:rPr lang="it-IT" sz="1600" b="0" i="1" smtClean="0">
                            <a:latin typeface="Cambria Math" panose="02040503050406030204" pitchFamily="18" charset="0"/>
                          </a:rPr>
                          <m:t>𝑖</m:t>
                        </m:r>
                      </m:sub>
                      <m:sup>
                        <m:r>
                          <a:rPr lang="it-IT" sz="1600" b="0" i="1" smtClean="0">
                            <a:latin typeface="Cambria Math" panose="02040503050406030204" pitchFamily="18" charset="0"/>
                          </a:rPr>
                          <m:t>2</m:t>
                        </m:r>
                      </m:sup>
                    </m:sSubSup>
                    <m:r>
                      <a:rPr lang="it" sz="1600" dirty="0">
                        <a:latin typeface="Cambria Math" panose="02040503050406030204" pitchFamily="18" charset="0"/>
                        <a:ea typeface="Cambria Math" panose="02040503050406030204" pitchFamily="18" charset="0"/>
                      </a:rPr>
                      <m:t>⟹</m:t>
                    </m:r>
                    <m:r>
                      <m:rPr>
                        <m:sty m:val="p"/>
                      </m:rPr>
                      <a:rPr lang="el-GR" sz="1600" i="1" dirty="0" smtClean="0">
                        <a:latin typeface="Cambria Math" panose="02040503050406030204" pitchFamily="18" charset="0"/>
                        <a:ea typeface="Cambria Math" panose="02040503050406030204" pitchFamily="18" charset="0"/>
                      </a:rPr>
                      <m:t>Δ</m:t>
                    </m:r>
                    <m:r>
                      <a:rPr lang="it-IT" sz="1600" i="1">
                        <a:latin typeface="Cambria Math" panose="02040503050406030204" pitchFamily="18" charset="0"/>
                      </a:rPr>
                      <m:t>𝑆</m:t>
                    </m:r>
                    <m:d>
                      <m:dPr>
                        <m:ctrlPr>
                          <a:rPr lang="it-IT" sz="1600" i="1" smtClean="0">
                            <a:latin typeface="Cambria Math" panose="02040503050406030204" pitchFamily="18" charset="0"/>
                          </a:rPr>
                        </m:ctrlPr>
                      </m:dPr>
                      <m:e>
                        <m:sSub>
                          <m:sSubPr>
                            <m:ctrlPr>
                              <a:rPr lang="it-IT" sz="1600" i="1">
                                <a:latin typeface="Cambria Math" panose="02040503050406030204" pitchFamily="18" charset="0"/>
                              </a:rPr>
                            </m:ctrlPr>
                          </m:sSubPr>
                          <m:e>
                            <m:r>
                              <a:rPr lang="it-IT" sz="1600" i="1">
                                <a:latin typeface="Cambria Math" panose="02040503050406030204" pitchFamily="18" charset="0"/>
                              </a:rPr>
                              <m:t>𝑥</m:t>
                            </m:r>
                          </m:e>
                          <m:sub>
                            <m:r>
                              <a:rPr lang="it-IT" sz="1600" i="1">
                                <a:latin typeface="Cambria Math" panose="02040503050406030204" pitchFamily="18" charset="0"/>
                              </a:rPr>
                              <m:t>𝑖</m:t>
                            </m:r>
                          </m:sub>
                        </m:sSub>
                      </m:e>
                    </m:d>
                    <m:r>
                      <a:rPr lang="it-IT" sz="1600" b="0" i="1" smtClean="0">
                        <a:latin typeface="Cambria Math" panose="02040503050406030204" pitchFamily="18" charset="0"/>
                      </a:rPr>
                      <m:t>=</m:t>
                    </m:r>
                    <m:sSub>
                      <m:sSubPr>
                        <m:ctrlPr>
                          <a:rPr lang="it-IT" sz="1600" i="1" smtClean="0">
                            <a:latin typeface="Cambria Math" panose="02040503050406030204" pitchFamily="18" charset="0"/>
                            <a:ea typeface="Cambria Math" panose="02040503050406030204" pitchFamily="18" charset="0"/>
                          </a:rPr>
                        </m:ctrlPr>
                      </m:sSubPr>
                      <m:e>
                        <m:r>
                          <a:rPr lang="it-IT" sz="1600" b="0" i="1" smtClean="0">
                            <a:latin typeface="Cambria Math" panose="02040503050406030204" pitchFamily="18" charset="0"/>
                            <a:ea typeface="Cambria Math" panose="02040503050406030204" pitchFamily="18" charset="0"/>
                          </a:rPr>
                          <m:t>𝑢</m:t>
                        </m:r>
                      </m:e>
                      <m:sub>
                        <m:r>
                          <a:rPr lang="it-IT" sz="1600" b="0" i="1" smtClean="0">
                            <a:latin typeface="Cambria Math" panose="02040503050406030204" pitchFamily="18" charset="0"/>
                            <a:ea typeface="Cambria Math" panose="02040503050406030204" pitchFamily="18" charset="0"/>
                          </a:rPr>
                          <m:t>𝑖</m:t>
                        </m:r>
                      </m:sub>
                    </m:sSub>
                    <m:sSub>
                      <m:sSubPr>
                        <m:ctrlPr>
                          <a:rPr lang="it-IT" sz="1600" i="1" smtClean="0">
                            <a:latin typeface="Cambria Math" panose="02040503050406030204" pitchFamily="18" charset="0"/>
                            <a:ea typeface="Cambria Math" panose="02040503050406030204" pitchFamily="18" charset="0"/>
                          </a:rPr>
                        </m:ctrlPr>
                      </m:sSubPr>
                      <m:e>
                        <m:r>
                          <a:rPr lang="it-IT" sz="1600" b="0" i="1" smtClean="0">
                            <a:latin typeface="Cambria Math" panose="02040503050406030204" pitchFamily="18" charset="0"/>
                            <a:ea typeface="Cambria Math" panose="02040503050406030204" pitchFamily="18" charset="0"/>
                          </a:rPr>
                          <m:t>𝑦</m:t>
                        </m:r>
                      </m:e>
                      <m:sub>
                        <m:r>
                          <a:rPr lang="it-IT" sz="1600" b="0" i="1" smtClean="0">
                            <a:latin typeface="Cambria Math" panose="02040503050406030204" pitchFamily="18" charset="0"/>
                            <a:ea typeface="Cambria Math" panose="02040503050406030204" pitchFamily="18" charset="0"/>
                          </a:rPr>
                          <m:t>𝑖</m:t>
                        </m:r>
                      </m:sub>
                    </m:sSub>
                    <m:r>
                      <a:rPr lang="it-IT" sz="1600" b="0" i="1" smtClean="0">
                        <a:latin typeface="Cambria Math" panose="02040503050406030204" pitchFamily="18" charset="0"/>
                        <a:ea typeface="Cambria Math" panose="02040503050406030204" pitchFamily="18" charset="0"/>
                      </a:rPr>
                      <m:t>−</m:t>
                    </m:r>
                    <m:d>
                      <m:dPr>
                        <m:ctrlPr>
                          <a:rPr lang="it-IT" sz="1600" i="1" dirty="0">
                            <a:latin typeface="Cambria Math" panose="02040503050406030204" pitchFamily="18" charset="0"/>
                            <a:ea typeface="Cambria Math" panose="02040503050406030204" pitchFamily="18" charset="0"/>
                          </a:rPr>
                        </m:ctrlPr>
                      </m:dPr>
                      <m:e>
                        <m:r>
                          <a:rPr lang="it-IT" sz="1600" i="1">
                            <a:latin typeface="Cambria Math" panose="02040503050406030204" pitchFamily="18" charset="0"/>
                            <a:ea typeface="Cambria Math" panose="02040503050406030204" pitchFamily="18" charset="0"/>
                          </a:rPr>
                          <m:t>𝑔</m:t>
                        </m:r>
                        <m:r>
                          <a:rPr lang="it-IT" sz="1600" i="1">
                            <a:latin typeface="Cambria Math" panose="02040503050406030204" pitchFamily="18" charset="0"/>
                            <a:ea typeface="Cambria Math" panose="02040503050406030204" pitchFamily="18" charset="0"/>
                          </a:rPr>
                          <m:t>−</m:t>
                        </m:r>
                        <m:f>
                          <m:fPr>
                            <m:ctrlPr>
                              <a:rPr lang="it-IT" sz="1600" i="1">
                                <a:latin typeface="Cambria Math" panose="02040503050406030204" pitchFamily="18" charset="0"/>
                                <a:ea typeface="Cambria Math" panose="02040503050406030204" pitchFamily="18" charset="0"/>
                              </a:rPr>
                            </m:ctrlPr>
                          </m:fPr>
                          <m:num>
                            <m:r>
                              <a:rPr lang="it-IT" sz="1600" i="1">
                                <a:latin typeface="Cambria Math" panose="02040503050406030204" pitchFamily="18" charset="0"/>
                                <a:ea typeface="Cambria Math" panose="02040503050406030204" pitchFamily="18" charset="0"/>
                              </a:rPr>
                              <m:t>1</m:t>
                            </m:r>
                          </m:num>
                          <m:den>
                            <m:r>
                              <a:rPr lang="it-IT" sz="1600" i="1">
                                <a:latin typeface="Cambria Math" panose="02040503050406030204" pitchFamily="18" charset="0"/>
                                <a:ea typeface="Cambria Math" panose="02040503050406030204" pitchFamily="18" charset="0"/>
                              </a:rPr>
                              <m:t>2</m:t>
                            </m:r>
                          </m:den>
                        </m:f>
                      </m:e>
                    </m:d>
                    <m:sSubSup>
                      <m:sSubSupPr>
                        <m:ctrlPr>
                          <a:rPr lang="it-IT" sz="1600" b="0" i="1" smtClean="0">
                            <a:latin typeface="Cambria Math" panose="02040503050406030204" pitchFamily="18" charset="0"/>
                            <a:ea typeface="Cambria Math" panose="02040503050406030204" pitchFamily="18" charset="0"/>
                          </a:rPr>
                        </m:ctrlPr>
                      </m:sSubSupPr>
                      <m:e>
                        <m:r>
                          <a:rPr lang="it-IT" sz="1600" b="0" i="1" smtClean="0">
                            <a:latin typeface="Cambria Math" panose="02040503050406030204" pitchFamily="18" charset="0"/>
                            <a:ea typeface="Cambria Math" panose="02040503050406030204" pitchFamily="18" charset="0"/>
                          </a:rPr>
                          <m:t>𝑢</m:t>
                        </m:r>
                      </m:e>
                      <m:sub>
                        <m:r>
                          <a:rPr lang="it-IT" sz="1600" b="0" i="1" smtClean="0">
                            <a:latin typeface="Cambria Math" panose="02040503050406030204" pitchFamily="18" charset="0"/>
                            <a:ea typeface="Cambria Math" panose="02040503050406030204" pitchFamily="18" charset="0"/>
                          </a:rPr>
                          <m:t>𝑖</m:t>
                        </m:r>
                      </m:sub>
                      <m:sup>
                        <m:r>
                          <a:rPr lang="it-IT" sz="1600" b="0" i="1" smtClean="0">
                            <a:latin typeface="Cambria Math" panose="02040503050406030204" pitchFamily="18" charset="0"/>
                            <a:ea typeface="Cambria Math" panose="02040503050406030204" pitchFamily="18" charset="0"/>
                          </a:rPr>
                          <m:t>2</m:t>
                        </m:r>
                      </m:sup>
                    </m:sSubSup>
                  </m:oMath>
                </a14:m>
                <a:endParaRPr lang="it" sz="1600" dirty="0">
                  <a:latin typeface="Raleway" pitchFamily="2" charset="77"/>
                </a:endParaRPr>
              </a:p>
              <a:p>
                <a:pPr marL="742950" lvl="1" indent="-285750">
                  <a:spcBef>
                    <a:spcPts val="0"/>
                  </a:spcBef>
                  <a:spcAft>
                    <a:spcPts val="1600"/>
                  </a:spcAft>
                </a:pPr>
                <a14:m>
                  <m:oMath xmlns:m="http://schemas.openxmlformats.org/officeDocument/2006/math">
                    <m:r>
                      <a:rPr lang="it-IT" sz="1200" b="0" i="1" smtClean="0">
                        <a:latin typeface="Cambria Math" panose="02040503050406030204" pitchFamily="18" charset="0"/>
                        <a:ea typeface="Cambria Math" panose="02040503050406030204" pitchFamily="18" charset="0"/>
                      </a:rPr>
                      <m:t>𝑔</m:t>
                    </m:r>
                    <m:r>
                      <a:rPr lang="it-IT" sz="1200" b="0" i="1" smtClean="0">
                        <a:latin typeface="Cambria Math" panose="02040503050406030204" pitchFamily="18" charset="0"/>
                        <a:ea typeface="Cambria Math" panose="02040503050406030204" pitchFamily="18" charset="0"/>
                      </a:rPr>
                      <m:t>=</m:t>
                    </m:r>
                    <m:f>
                      <m:fPr>
                        <m:ctrlPr>
                          <a:rPr lang="it-IT" sz="1200" b="0" i="1" smtClean="0">
                            <a:latin typeface="Cambria Math" panose="02040503050406030204" pitchFamily="18" charset="0"/>
                            <a:ea typeface="Cambria Math" panose="02040503050406030204" pitchFamily="18" charset="0"/>
                          </a:rPr>
                        </m:ctrlPr>
                      </m:fPr>
                      <m:num>
                        <m:r>
                          <a:rPr lang="it-IT" sz="1200" b="0" i="1" smtClean="0">
                            <a:latin typeface="Cambria Math" panose="02040503050406030204" pitchFamily="18" charset="0"/>
                            <a:ea typeface="Cambria Math" panose="02040503050406030204" pitchFamily="18" charset="0"/>
                          </a:rPr>
                          <m:t>1</m:t>
                        </m:r>
                      </m:num>
                      <m:den>
                        <m:r>
                          <a:rPr lang="it-IT" sz="1200" b="0" i="1" smtClean="0">
                            <a:latin typeface="Cambria Math" panose="02040503050406030204" pitchFamily="18" charset="0"/>
                            <a:ea typeface="Cambria Math" panose="02040503050406030204" pitchFamily="18" charset="0"/>
                          </a:rPr>
                          <m:t>2</m:t>
                        </m:r>
                      </m:den>
                    </m:f>
                    <m:r>
                      <a:rPr lang="it-IT" sz="1200" b="0" i="1" smtClean="0">
                        <a:latin typeface="Cambria Math" panose="02040503050406030204" pitchFamily="18" charset="0"/>
                        <a:ea typeface="Cambria Math" panose="02040503050406030204" pitchFamily="18" charset="0"/>
                      </a:rPr>
                      <m:t>:</m:t>
                    </m:r>
                  </m:oMath>
                </a14:m>
                <a:r>
                  <a:rPr lang="it-IT" sz="1200" i="1" dirty="0">
                    <a:latin typeface="Raleway" pitchFamily="2" charset="77"/>
                    <a:ea typeface="Cambria Math" panose="02040503050406030204" pitchFamily="18" charset="0"/>
                  </a:rPr>
                  <a:t> </a:t>
                </a:r>
                <a:r>
                  <a:rPr lang="it-IT" sz="1200" dirty="0">
                    <a:latin typeface="Raleway" pitchFamily="2" charset="77"/>
                  </a:rPr>
                  <a:t>a</a:t>
                </a:r>
                <a:r>
                  <a:rPr lang="it" sz="1200" dirty="0">
                    <a:latin typeface="Raleway" pitchFamily="2" charset="77"/>
                  </a:rPr>
                  <a:t>gents are loseless: </a:t>
                </a:r>
                <a14:m>
                  <m:oMath xmlns:m="http://schemas.openxmlformats.org/officeDocument/2006/math">
                    <m:r>
                      <m:rPr>
                        <m:sty m:val="p"/>
                      </m:rPr>
                      <a:rPr lang="el-GR" sz="1200" i="1" dirty="0">
                        <a:latin typeface="Cambria Math" panose="02040503050406030204" pitchFamily="18" charset="0"/>
                        <a:ea typeface="Cambria Math" panose="02040503050406030204" pitchFamily="18" charset="0"/>
                      </a:rPr>
                      <m:t>Δ</m:t>
                    </m:r>
                    <m:r>
                      <a:rPr lang="it-IT" sz="1200" i="1">
                        <a:latin typeface="Cambria Math" panose="02040503050406030204" pitchFamily="18" charset="0"/>
                      </a:rPr>
                      <m:t>𝑆</m:t>
                    </m:r>
                    <m:d>
                      <m:dPr>
                        <m:ctrlPr>
                          <a:rPr lang="it-IT" sz="1200" i="1">
                            <a:latin typeface="Cambria Math" panose="02040503050406030204" pitchFamily="18" charset="0"/>
                          </a:rPr>
                        </m:ctrlPr>
                      </m:dPr>
                      <m:e>
                        <m:sSub>
                          <m:sSubPr>
                            <m:ctrlPr>
                              <a:rPr lang="it-IT" sz="1200" i="1">
                                <a:latin typeface="Cambria Math" panose="02040503050406030204" pitchFamily="18" charset="0"/>
                              </a:rPr>
                            </m:ctrlPr>
                          </m:sSubPr>
                          <m:e>
                            <m:r>
                              <a:rPr lang="it-IT" sz="1200" i="1">
                                <a:latin typeface="Cambria Math" panose="02040503050406030204" pitchFamily="18" charset="0"/>
                              </a:rPr>
                              <m:t>𝑥</m:t>
                            </m:r>
                          </m:e>
                          <m:sub>
                            <m:r>
                              <a:rPr lang="it-IT" sz="1200" i="1">
                                <a:latin typeface="Cambria Math" panose="02040503050406030204" pitchFamily="18" charset="0"/>
                              </a:rPr>
                              <m:t>𝑖</m:t>
                            </m:r>
                          </m:sub>
                        </m:sSub>
                      </m:e>
                    </m:d>
                    <m:r>
                      <a:rPr lang="it-IT" sz="1200" b="0" i="1" smtClean="0">
                        <a:latin typeface="Cambria Math" panose="02040503050406030204" pitchFamily="18" charset="0"/>
                      </a:rPr>
                      <m:t>=</m:t>
                    </m:r>
                    <m:sSub>
                      <m:sSubPr>
                        <m:ctrlPr>
                          <a:rPr lang="it-IT" sz="1200" i="1">
                            <a:latin typeface="Cambria Math" panose="02040503050406030204" pitchFamily="18" charset="0"/>
                            <a:ea typeface="Cambria Math" panose="02040503050406030204" pitchFamily="18" charset="0"/>
                          </a:rPr>
                        </m:ctrlPr>
                      </m:sSubPr>
                      <m:e>
                        <m:r>
                          <a:rPr lang="it-IT" sz="1200" i="1">
                            <a:latin typeface="Cambria Math" panose="02040503050406030204" pitchFamily="18" charset="0"/>
                            <a:ea typeface="Cambria Math" panose="02040503050406030204" pitchFamily="18" charset="0"/>
                          </a:rPr>
                          <m:t>𝑢</m:t>
                        </m:r>
                      </m:e>
                      <m:sub>
                        <m:r>
                          <a:rPr lang="it-IT" sz="1200" i="1">
                            <a:latin typeface="Cambria Math" panose="02040503050406030204" pitchFamily="18" charset="0"/>
                            <a:ea typeface="Cambria Math" panose="02040503050406030204" pitchFamily="18" charset="0"/>
                          </a:rPr>
                          <m:t>𝑖</m:t>
                        </m:r>
                      </m:sub>
                    </m:sSub>
                    <m:sSub>
                      <m:sSubPr>
                        <m:ctrlPr>
                          <a:rPr lang="it-IT" sz="1200" i="1">
                            <a:latin typeface="Cambria Math" panose="02040503050406030204" pitchFamily="18" charset="0"/>
                            <a:ea typeface="Cambria Math" panose="02040503050406030204" pitchFamily="18" charset="0"/>
                          </a:rPr>
                        </m:ctrlPr>
                      </m:sSubPr>
                      <m:e>
                        <m:r>
                          <a:rPr lang="it-IT" sz="1200" i="1">
                            <a:latin typeface="Cambria Math" panose="02040503050406030204" pitchFamily="18" charset="0"/>
                            <a:ea typeface="Cambria Math" panose="02040503050406030204" pitchFamily="18" charset="0"/>
                          </a:rPr>
                          <m:t>𝑦</m:t>
                        </m:r>
                      </m:e>
                      <m:sub>
                        <m:r>
                          <a:rPr lang="it-IT" sz="1200" i="1">
                            <a:latin typeface="Cambria Math" panose="02040503050406030204" pitchFamily="18" charset="0"/>
                            <a:ea typeface="Cambria Math" panose="02040503050406030204" pitchFamily="18" charset="0"/>
                          </a:rPr>
                          <m:t>𝑖</m:t>
                        </m:r>
                      </m:sub>
                    </m:sSub>
                  </m:oMath>
                </a14:m>
                <a:endParaRPr lang="it-IT" sz="1200" i="1" dirty="0">
                  <a:latin typeface="Raleway" pitchFamily="2" charset="77"/>
                  <a:ea typeface="Cambria Math" panose="02040503050406030204" pitchFamily="18" charset="0"/>
                </a:endParaRPr>
              </a:p>
              <a:p>
                <a:pPr marL="742950" lvl="1" indent="-285750">
                  <a:spcBef>
                    <a:spcPts val="0"/>
                  </a:spcBef>
                  <a:spcAft>
                    <a:spcPts val="1600"/>
                  </a:spcAft>
                </a:pPr>
                <a14:m>
                  <m:oMath xmlns:m="http://schemas.openxmlformats.org/officeDocument/2006/math">
                    <m:r>
                      <a:rPr lang="it-IT" sz="1200" i="1">
                        <a:latin typeface="Cambria Math" panose="02040503050406030204" pitchFamily="18" charset="0"/>
                        <a:ea typeface="Cambria Math" panose="02040503050406030204" pitchFamily="18" charset="0"/>
                      </a:rPr>
                      <m:t>𝑔</m:t>
                    </m:r>
                    <m:r>
                      <a:rPr lang="it-IT" sz="1200" b="0" i="1" smtClean="0">
                        <a:latin typeface="Cambria Math" panose="02040503050406030204" pitchFamily="18" charset="0"/>
                        <a:ea typeface="Cambria Math" panose="02040503050406030204" pitchFamily="18" charset="0"/>
                      </a:rPr>
                      <m:t>&gt;</m:t>
                    </m:r>
                    <m:f>
                      <m:fPr>
                        <m:ctrlPr>
                          <a:rPr lang="it-IT" sz="1200" i="1">
                            <a:latin typeface="Cambria Math" panose="02040503050406030204" pitchFamily="18" charset="0"/>
                            <a:ea typeface="Cambria Math" panose="02040503050406030204" pitchFamily="18" charset="0"/>
                          </a:rPr>
                        </m:ctrlPr>
                      </m:fPr>
                      <m:num>
                        <m:r>
                          <a:rPr lang="it-IT" sz="1200" i="1">
                            <a:latin typeface="Cambria Math" panose="02040503050406030204" pitchFamily="18" charset="0"/>
                            <a:ea typeface="Cambria Math" panose="02040503050406030204" pitchFamily="18" charset="0"/>
                          </a:rPr>
                          <m:t>1</m:t>
                        </m:r>
                      </m:num>
                      <m:den>
                        <m:r>
                          <a:rPr lang="it-IT" sz="1200" i="1">
                            <a:latin typeface="Cambria Math" panose="02040503050406030204" pitchFamily="18" charset="0"/>
                            <a:ea typeface="Cambria Math" panose="02040503050406030204" pitchFamily="18" charset="0"/>
                          </a:rPr>
                          <m:t>2</m:t>
                        </m:r>
                      </m:den>
                    </m:f>
                    <m:r>
                      <a:rPr lang="it-IT" sz="1200" b="0" i="1" smtClean="0">
                        <a:latin typeface="Cambria Math" panose="02040503050406030204" pitchFamily="18" charset="0"/>
                        <a:ea typeface="Cambria Math" panose="02040503050406030204" pitchFamily="18" charset="0"/>
                      </a:rPr>
                      <m:t>:</m:t>
                    </m:r>
                  </m:oMath>
                </a14:m>
                <a:r>
                  <a:rPr lang="it" sz="1200" dirty="0">
                    <a:latin typeface="Raleway" pitchFamily="2" charset="77"/>
                  </a:rPr>
                  <a:t> agents are input strictly passive: </a:t>
                </a:r>
                <a14:m>
                  <m:oMath xmlns:m="http://schemas.openxmlformats.org/officeDocument/2006/math">
                    <m:r>
                      <m:rPr>
                        <m:sty m:val="p"/>
                      </m:rPr>
                      <a:rPr lang="el-GR" sz="1200" i="1" dirty="0">
                        <a:latin typeface="Cambria Math" panose="02040503050406030204" pitchFamily="18" charset="0"/>
                        <a:ea typeface="Cambria Math" panose="02040503050406030204" pitchFamily="18" charset="0"/>
                      </a:rPr>
                      <m:t>Δ</m:t>
                    </m:r>
                    <m:r>
                      <a:rPr lang="it-IT" sz="1200" i="1">
                        <a:latin typeface="Cambria Math" panose="02040503050406030204" pitchFamily="18" charset="0"/>
                      </a:rPr>
                      <m:t>𝑆</m:t>
                    </m:r>
                    <m:d>
                      <m:dPr>
                        <m:ctrlPr>
                          <a:rPr lang="it-IT" sz="1200" i="1">
                            <a:latin typeface="Cambria Math" panose="02040503050406030204" pitchFamily="18" charset="0"/>
                          </a:rPr>
                        </m:ctrlPr>
                      </m:dPr>
                      <m:e>
                        <m:sSub>
                          <m:sSubPr>
                            <m:ctrlPr>
                              <a:rPr lang="it-IT" sz="1200" i="1">
                                <a:latin typeface="Cambria Math" panose="02040503050406030204" pitchFamily="18" charset="0"/>
                              </a:rPr>
                            </m:ctrlPr>
                          </m:sSubPr>
                          <m:e>
                            <m:r>
                              <a:rPr lang="it-IT" sz="1200" i="1">
                                <a:latin typeface="Cambria Math" panose="02040503050406030204" pitchFamily="18" charset="0"/>
                              </a:rPr>
                              <m:t>𝑥</m:t>
                            </m:r>
                          </m:e>
                          <m:sub>
                            <m:r>
                              <a:rPr lang="it-IT" sz="1200" i="1">
                                <a:latin typeface="Cambria Math" panose="02040503050406030204" pitchFamily="18" charset="0"/>
                              </a:rPr>
                              <m:t>𝑖</m:t>
                            </m:r>
                          </m:sub>
                        </m:sSub>
                      </m:e>
                    </m:d>
                    <m:r>
                      <a:rPr lang="it-IT" sz="1200" b="0" i="1" smtClean="0">
                        <a:latin typeface="Cambria Math" panose="02040503050406030204" pitchFamily="18" charset="0"/>
                      </a:rPr>
                      <m:t>=</m:t>
                    </m:r>
                    <m:sSub>
                      <m:sSubPr>
                        <m:ctrlPr>
                          <a:rPr lang="it-IT" sz="1200" i="1">
                            <a:latin typeface="Cambria Math" panose="02040503050406030204" pitchFamily="18" charset="0"/>
                            <a:ea typeface="Cambria Math" panose="02040503050406030204" pitchFamily="18" charset="0"/>
                          </a:rPr>
                        </m:ctrlPr>
                      </m:sSubPr>
                      <m:e>
                        <m:r>
                          <a:rPr lang="it-IT" sz="1200" i="1">
                            <a:latin typeface="Cambria Math" panose="02040503050406030204" pitchFamily="18" charset="0"/>
                            <a:ea typeface="Cambria Math" panose="02040503050406030204" pitchFamily="18" charset="0"/>
                          </a:rPr>
                          <m:t>𝑢</m:t>
                        </m:r>
                      </m:e>
                      <m:sub>
                        <m:r>
                          <a:rPr lang="it-IT" sz="1200" i="1">
                            <a:latin typeface="Cambria Math" panose="02040503050406030204" pitchFamily="18" charset="0"/>
                            <a:ea typeface="Cambria Math" panose="02040503050406030204" pitchFamily="18" charset="0"/>
                          </a:rPr>
                          <m:t>𝑖</m:t>
                        </m:r>
                      </m:sub>
                    </m:sSub>
                    <m:sSub>
                      <m:sSubPr>
                        <m:ctrlPr>
                          <a:rPr lang="it-IT" sz="1200" i="1">
                            <a:latin typeface="Cambria Math" panose="02040503050406030204" pitchFamily="18" charset="0"/>
                            <a:ea typeface="Cambria Math" panose="02040503050406030204" pitchFamily="18" charset="0"/>
                          </a:rPr>
                        </m:ctrlPr>
                      </m:sSubPr>
                      <m:e>
                        <m:r>
                          <a:rPr lang="it-IT" sz="1200" i="1">
                            <a:latin typeface="Cambria Math" panose="02040503050406030204" pitchFamily="18" charset="0"/>
                            <a:ea typeface="Cambria Math" panose="02040503050406030204" pitchFamily="18" charset="0"/>
                          </a:rPr>
                          <m:t>𝑦</m:t>
                        </m:r>
                      </m:e>
                      <m:sub>
                        <m:r>
                          <a:rPr lang="it-IT" sz="1200" i="1">
                            <a:latin typeface="Cambria Math" panose="02040503050406030204" pitchFamily="18" charset="0"/>
                            <a:ea typeface="Cambria Math" panose="02040503050406030204" pitchFamily="18" charset="0"/>
                          </a:rPr>
                          <m:t>𝑖</m:t>
                        </m:r>
                      </m:sub>
                    </m:sSub>
                    <m:r>
                      <a:rPr lang="it-IT" sz="1200" i="1">
                        <a:latin typeface="Cambria Math" panose="02040503050406030204" pitchFamily="18" charset="0"/>
                        <a:ea typeface="Cambria Math" panose="02040503050406030204" pitchFamily="18" charset="0"/>
                      </a:rPr>
                      <m:t>−</m:t>
                    </m:r>
                    <m:r>
                      <a:rPr lang="it-IT" sz="1200" i="1" smtClean="0">
                        <a:latin typeface="Cambria Math" panose="02040503050406030204" pitchFamily="18" charset="0"/>
                        <a:ea typeface="Cambria Math" panose="02040503050406030204" pitchFamily="18" charset="0"/>
                      </a:rPr>
                      <m:t>𝛿</m:t>
                    </m:r>
                    <m:sSubSup>
                      <m:sSubSupPr>
                        <m:ctrlPr>
                          <a:rPr lang="it-IT" sz="1200" i="1">
                            <a:latin typeface="Cambria Math" panose="02040503050406030204" pitchFamily="18" charset="0"/>
                            <a:ea typeface="Cambria Math" panose="02040503050406030204" pitchFamily="18" charset="0"/>
                          </a:rPr>
                        </m:ctrlPr>
                      </m:sSubSupPr>
                      <m:e>
                        <m:r>
                          <a:rPr lang="it-IT" sz="1200" i="1">
                            <a:latin typeface="Cambria Math" panose="02040503050406030204" pitchFamily="18" charset="0"/>
                            <a:ea typeface="Cambria Math" panose="02040503050406030204" pitchFamily="18" charset="0"/>
                          </a:rPr>
                          <m:t>𝑢</m:t>
                        </m:r>
                      </m:e>
                      <m:sub>
                        <m:r>
                          <a:rPr lang="it-IT" sz="1200" i="1">
                            <a:latin typeface="Cambria Math" panose="02040503050406030204" pitchFamily="18" charset="0"/>
                            <a:ea typeface="Cambria Math" panose="02040503050406030204" pitchFamily="18" charset="0"/>
                          </a:rPr>
                          <m:t>𝑖</m:t>
                        </m:r>
                      </m:sub>
                      <m:sup>
                        <m:r>
                          <a:rPr lang="it-IT" sz="1200" i="1">
                            <a:latin typeface="Cambria Math" panose="02040503050406030204" pitchFamily="18" charset="0"/>
                            <a:ea typeface="Cambria Math" panose="02040503050406030204" pitchFamily="18" charset="0"/>
                          </a:rPr>
                          <m:t>2</m:t>
                        </m:r>
                      </m:sup>
                    </m:sSubSup>
                    <m:r>
                      <a:rPr lang="it-IT" sz="1200" b="0" i="1" smtClean="0">
                        <a:latin typeface="Cambria Math" panose="02040503050406030204" pitchFamily="18" charset="0"/>
                        <a:ea typeface="Cambria Math" panose="02040503050406030204" pitchFamily="18" charset="0"/>
                      </a:rPr>
                      <m:t>,   </m:t>
                    </m:r>
                    <m:r>
                      <a:rPr lang="it-IT" sz="1200" b="0" i="1" smtClean="0">
                        <a:latin typeface="Cambria Math" panose="02040503050406030204" pitchFamily="18" charset="0"/>
                        <a:ea typeface="Cambria Math" panose="02040503050406030204" pitchFamily="18" charset="0"/>
                      </a:rPr>
                      <m:t>𝛿</m:t>
                    </m:r>
                    <m:r>
                      <a:rPr lang="it-IT" sz="1200" b="0" i="1" smtClean="0">
                        <a:latin typeface="Cambria Math" panose="02040503050406030204" pitchFamily="18" charset="0"/>
                        <a:ea typeface="Cambria Math" panose="02040503050406030204" pitchFamily="18" charset="0"/>
                      </a:rPr>
                      <m:t>=</m:t>
                    </m:r>
                    <m:d>
                      <m:dPr>
                        <m:ctrlPr>
                          <a:rPr lang="it-IT" sz="1200" b="0" i="1" smtClean="0">
                            <a:latin typeface="Cambria Math" panose="02040503050406030204" pitchFamily="18" charset="0"/>
                            <a:ea typeface="Cambria Math" panose="02040503050406030204" pitchFamily="18" charset="0"/>
                          </a:rPr>
                        </m:ctrlPr>
                      </m:dPr>
                      <m:e>
                        <m:r>
                          <a:rPr lang="it-IT" sz="1200" i="1">
                            <a:latin typeface="Cambria Math" panose="02040503050406030204" pitchFamily="18" charset="0"/>
                            <a:ea typeface="Cambria Math" panose="02040503050406030204" pitchFamily="18" charset="0"/>
                          </a:rPr>
                          <m:t>𝑔</m:t>
                        </m:r>
                        <m:r>
                          <a:rPr lang="it-IT" sz="1200" i="1">
                            <a:latin typeface="Cambria Math" panose="02040503050406030204" pitchFamily="18" charset="0"/>
                            <a:ea typeface="Cambria Math" panose="02040503050406030204" pitchFamily="18" charset="0"/>
                          </a:rPr>
                          <m:t>−</m:t>
                        </m:r>
                        <m:f>
                          <m:fPr>
                            <m:ctrlPr>
                              <a:rPr lang="it-IT" sz="1200" i="1">
                                <a:latin typeface="Cambria Math" panose="02040503050406030204" pitchFamily="18" charset="0"/>
                                <a:ea typeface="Cambria Math" panose="02040503050406030204" pitchFamily="18" charset="0"/>
                              </a:rPr>
                            </m:ctrlPr>
                          </m:fPr>
                          <m:num>
                            <m:r>
                              <a:rPr lang="it-IT" sz="1200" i="1">
                                <a:latin typeface="Cambria Math" panose="02040503050406030204" pitchFamily="18" charset="0"/>
                                <a:ea typeface="Cambria Math" panose="02040503050406030204" pitchFamily="18" charset="0"/>
                              </a:rPr>
                              <m:t>1</m:t>
                            </m:r>
                          </m:num>
                          <m:den>
                            <m:r>
                              <a:rPr lang="it-IT" sz="1200" i="1">
                                <a:latin typeface="Cambria Math" panose="02040503050406030204" pitchFamily="18" charset="0"/>
                                <a:ea typeface="Cambria Math" panose="02040503050406030204" pitchFamily="18" charset="0"/>
                              </a:rPr>
                              <m:t>2</m:t>
                            </m:r>
                          </m:den>
                        </m:f>
                      </m:e>
                    </m:d>
                    <m:r>
                      <a:rPr lang="it-IT" sz="1200" b="0" i="1" smtClean="0">
                        <a:latin typeface="Cambria Math" panose="02040503050406030204" pitchFamily="18" charset="0"/>
                        <a:ea typeface="Cambria Math" panose="02040503050406030204" pitchFamily="18" charset="0"/>
                      </a:rPr>
                      <m:t>&gt;0</m:t>
                    </m:r>
                  </m:oMath>
                </a14:m>
                <a:endParaRPr lang="it" sz="1200" dirty="0">
                  <a:latin typeface="Raleway" pitchFamily="2" charset="77"/>
                </a:endParaRPr>
              </a:p>
              <a:p>
                <a:pPr marL="285750" indent="-285750">
                  <a:spcAft>
                    <a:spcPts val="1600"/>
                  </a:spcAft>
                </a:pPr>
                <a:endParaRPr lang="it-IT" sz="1600" dirty="0">
                  <a:latin typeface="Raleway" pitchFamily="2" charset="77"/>
                </a:endParaRPr>
              </a:p>
              <a:p>
                <a:pPr marL="285750" indent="-285750">
                  <a:spcAft>
                    <a:spcPts val="1600"/>
                  </a:spcAft>
                </a:pPr>
                <a:endParaRPr sz="1600" dirty="0">
                  <a:latin typeface="Raleway" pitchFamily="2" charset="77"/>
                </a:endParaRPr>
              </a:p>
            </p:txBody>
          </p:sp>
        </mc:Choice>
        <mc:Fallback>
          <p:sp>
            <p:nvSpPr>
              <p:cNvPr id="82" name="Google Shape;82;p8"/>
              <p:cNvSpPr txBox="1">
                <a:spLocks noGrp="1" noRot="1" noChangeAspect="1" noMove="1" noResize="1" noEditPoints="1" noAdjustHandles="1" noChangeArrowheads="1" noChangeShapeType="1" noTextEdit="1"/>
              </p:cNvSpPr>
              <p:nvPr>
                <p:ph type="body" idx="1"/>
              </p:nvPr>
            </p:nvSpPr>
            <p:spPr>
              <a:xfrm>
                <a:off x="727650" y="1525594"/>
                <a:ext cx="7532947" cy="3127826"/>
              </a:xfrm>
              <a:prstGeom prst="rect">
                <a:avLst/>
              </a:prstGeom>
              <a:blipFill>
                <a:blip r:embed="rId3"/>
                <a:stretch>
                  <a:fillRect/>
                </a:stretch>
              </a:blipFill>
            </p:spPr>
            <p:txBody>
              <a:bodyPr/>
              <a:lstStyle/>
              <a:p>
                <a:r>
                  <a:rPr lang="en-GB">
                    <a:noFill/>
                  </a:rPr>
                  <a:t> </a:t>
                </a:r>
              </a:p>
            </p:txBody>
          </p:sp>
        </mc:Fallback>
      </mc:AlternateContent>
      <p:sp>
        <p:nvSpPr>
          <p:cNvPr id="83" name="Google Shape;83;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7</a:t>
            </a:fld>
            <a:endParaRPr/>
          </a:p>
        </p:txBody>
      </p:sp>
      <p:sp>
        <p:nvSpPr>
          <p:cNvPr id="84" name="Google Shape;84;p8"/>
          <p:cNvSpPr txBox="1">
            <a:spLocks noGrp="1"/>
          </p:cNvSpPr>
          <p:nvPr>
            <p:ph type="subTitle" idx="2"/>
          </p:nvPr>
        </p:nvSpPr>
        <p:spPr>
          <a:xfrm>
            <a:off x="1414800" y="4779100"/>
            <a:ext cx="5854500" cy="335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it-IT" dirty="0">
                <a:latin typeface="Raleway" pitchFamily="2" charset="77"/>
              </a:rPr>
              <a:t>Multi-Robot Systems presentation</a:t>
            </a:r>
            <a:r>
              <a:rPr lang="it" sz="900" dirty="0">
                <a:latin typeface="Raleway" pitchFamily="2" charset="77"/>
              </a:rPr>
              <a:t> – Felli Stefano</a:t>
            </a:r>
            <a:endParaRPr sz="900" dirty="0">
              <a:latin typeface="Raleway" pitchFamily="2" charset="77"/>
            </a:endParaRPr>
          </a:p>
        </p:txBody>
      </p:sp>
      <p:sp>
        <p:nvSpPr>
          <p:cNvPr id="7" name="Google Shape;119;p11">
            <a:extLst>
              <a:ext uri="{FF2B5EF4-FFF2-40B4-BE49-F238E27FC236}">
                <a16:creationId xmlns:a16="http://schemas.microsoft.com/office/drawing/2014/main" id="{0976AAEA-5E31-5ADC-98D0-DA48DBB0A4C2}"/>
              </a:ext>
            </a:extLst>
          </p:cNvPr>
          <p:cNvSpPr/>
          <p:nvPr/>
        </p:nvSpPr>
        <p:spPr>
          <a:xfrm>
            <a:off x="5748402" y="1120561"/>
            <a:ext cx="3336600" cy="138987"/>
          </a:xfrm>
          <a:prstGeom prst="rect">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0;p11">
            <a:extLst>
              <a:ext uri="{FF2B5EF4-FFF2-40B4-BE49-F238E27FC236}">
                <a16:creationId xmlns:a16="http://schemas.microsoft.com/office/drawing/2014/main" id="{8B793733-B03A-8D2D-9C21-53B0968C599E}"/>
              </a:ext>
            </a:extLst>
          </p:cNvPr>
          <p:cNvSpPr/>
          <p:nvPr/>
        </p:nvSpPr>
        <p:spPr>
          <a:xfrm>
            <a:off x="6235002" y="741623"/>
            <a:ext cx="800100" cy="800100"/>
          </a:xfrm>
          <a:prstGeom prst="blockArc">
            <a:avLst>
              <a:gd name="adj1" fmla="val 10800000"/>
              <a:gd name="adj2" fmla="val 0"/>
              <a:gd name="adj3" fmla="val 25000"/>
            </a:avLst>
          </a:prstGeom>
          <a:solidFill>
            <a:srgbClr val="6F0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2;p11">
            <a:extLst>
              <a:ext uri="{FF2B5EF4-FFF2-40B4-BE49-F238E27FC236}">
                <a16:creationId xmlns:a16="http://schemas.microsoft.com/office/drawing/2014/main" id="{8D202CBD-6895-46AE-A051-022613A68037}"/>
              </a:ext>
            </a:extLst>
          </p:cNvPr>
          <p:cNvSpPr/>
          <p:nvPr/>
        </p:nvSpPr>
        <p:spPr>
          <a:xfrm rot="10800000" flipH="1">
            <a:off x="7832802" y="859623"/>
            <a:ext cx="800100" cy="800100"/>
          </a:xfrm>
          <a:prstGeom prst="blockArc">
            <a:avLst>
              <a:gd name="adj1" fmla="val 10800000"/>
              <a:gd name="adj2" fmla="val 0"/>
              <a:gd name="adj3" fmla="val 25000"/>
            </a:avLst>
          </a:prstGeom>
          <a:solidFill>
            <a:srgbClr val="0067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4;p11">
            <a:extLst>
              <a:ext uri="{FF2B5EF4-FFF2-40B4-BE49-F238E27FC236}">
                <a16:creationId xmlns:a16="http://schemas.microsoft.com/office/drawing/2014/main" id="{D5FE7F2D-255B-5417-5587-8A78C982DBDF}"/>
              </a:ext>
            </a:extLst>
          </p:cNvPr>
          <p:cNvSpPr txBox="1"/>
          <p:nvPr/>
        </p:nvSpPr>
        <p:spPr>
          <a:xfrm>
            <a:off x="5292247" y="372687"/>
            <a:ext cx="2667024" cy="38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it" sz="1800" dirty="0">
                <a:solidFill>
                  <a:srgbClr val="66757C"/>
                </a:solidFill>
                <a:latin typeface="Raleway" pitchFamily="2" charset="77"/>
                <a:ea typeface="Catamaran"/>
                <a:cs typeface="Catamaran"/>
                <a:sym typeface="Catamaran"/>
              </a:rPr>
              <a:t>New control input</a:t>
            </a:r>
            <a:endParaRPr sz="1800" dirty="0">
              <a:solidFill>
                <a:srgbClr val="66757C"/>
              </a:solidFill>
              <a:latin typeface="Raleway" pitchFamily="2" charset="77"/>
              <a:ea typeface="Catamaran"/>
              <a:cs typeface="Catamaran"/>
              <a:sym typeface="Catamaran"/>
            </a:endParaRPr>
          </a:p>
        </p:txBody>
      </p:sp>
      <p:sp>
        <p:nvSpPr>
          <p:cNvPr id="11" name="Google Shape;118;p11">
            <a:extLst>
              <a:ext uri="{FF2B5EF4-FFF2-40B4-BE49-F238E27FC236}">
                <a16:creationId xmlns:a16="http://schemas.microsoft.com/office/drawing/2014/main" id="{98D66B36-8601-46FA-DD5F-CDF065890422}"/>
              </a:ext>
            </a:extLst>
          </p:cNvPr>
          <p:cNvSpPr txBox="1"/>
          <p:nvPr/>
        </p:nvSpPr>
        <p:spPr>
          <a:xfrm>
            <a:off x="6801918" y="1558268"/>
            <a:ext cx="2861867" cy="38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it" sz="1800" b="1" u="sng" dirty="0">
                <a:solidFill>
                  <a:srgbClr val="016778"/>
                </a:solidFill>
                <a:latin typeface="Raleway" pitchFamily="2" charset="77"/>
                <a:ea typeface="Catamaran"/>
                <a:cs typeface="Catamaran"/>
                <a:sym typeface="Catamaran"/>
              </a:rPr>
              <a:t>Recalls</a:t>
            </a:r>
            <a:endParaRPr sz="1800" b="1" u="sng" dirty="0">
              <a:solidFill>
                <a:srgbClr val="016778"/>
              </a:solidFill>
              <a:latin typeface="Raleway" pitchFamily="2" charset="77"/>
              <a:ea typeface="Catamaran"/>
              <a:cs typeface="Catamaran"/>
              <a:sym typeface="Catamaran"/>
            </a:endParaRPr>
          </a:p>
        </p:txBody>
      </p:sp>
    </p:spTree>
    <p:extLst>
      <p:ext uri="{BB962C8B-B14F-4D97-AF65-F5344CB8AC3E}">
        <p14:creationId xmlns:p14="http://schemas.microsoft.com/office/powerpoint/2010/main" val="780286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DF0C7EB8-BB1D-0DCD-4ACA-687B2D9C0D4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it-IT" smtClean="0"/>
              <a:t>8</a:t>
            </a:fld>
            <a:endParaRPr lang="it-IT"/>
          </a:p>
        </p:txBody>
      </p:sp>
      <p:sp>
        <p:nvSpPr>
          <p:cNvPr id="5" name="Sottotitolo 4">
            <a:extLst>
              <a:ext uri="{FF2B5EF4-FFF2-40B4-BE49-F238E27FC236}">
                <a16:creationId xmlns:a16="http://schemas.microsoft.com/office/drawing/2014/main" id="{E3BACC1E-BF4C-424E-E244-B6102005C1CE}"/>
              </a:ext>
            </a:extLst>
          </p:cNvPr>
          <p:cNvSpPr>
            <a:spLocks noGrp="1"/>
          </p:cNvSpPr>
          <p:nvPr>
            <p:ph type="subTitle" idx="2"/>
          </p:nvPr>
        </p:nvSpPr>
        <p:spPr/>
        <p:txBody>
          <a:bodyPr/>
          <a:lstStyle/>
          <a:p>
            <a:pPr marL="0" lvl="0" indent="0" algn="l" rtl="0">
              <a:spcBef>
                <a:spcPts val="0"/>
              </a:spcBef>
              <a:spcAft>
                <a:spcPts val="1600"/>
              </a:spcAft>
              <a:buNone/>
            </a:pPr>
            <a:r>
              <a:rPr lang="it-IT" dirty="0">
                <a:latin typeface="Raleway" pitchFamily="2" charset="77"/>
              </a:rPr>
              <a:t>Multi-Robot Systems presentation</a:t>
            </a:r>
            <a:r>
              <a:rPr lang="it-IT" sz="900" dirty="0">
                <a:latin typeface="Raleway" pitchFamily="2" charset="77"/>
              </a:rPr>
              <a:t> – Felli Stefano</a:t>
            </a:r>
          </a:p>
        </p:txBody>
      </p:sp>
      <p:pic>
        <p:nvPicPr>
          <p:cNvPr id="9" name="Immagine 8" descr="Immagine che contiene testo, diagramma, linea, Diagramma&#10;&#10;Descrizione generata automaticamente">
            <a:extLst>
              <a:ext uri="{FF2B5EF4-FFF2-40B4-BE49-F238E27FC236}">
                <a16:creationId xmlns:a16="http://schemas.microsoft.com/office/drawing/2014/main" id="{EDB07895-869E-6D1B-780E-D85177C159A9}"/>
              </a:ext>
            </a:extLst>
          </p:cNvPr>
          <p:cNvPicPr>
            <a:picLocks noChangeAspect="1"/>
          </p:cNvPicPr>
          <p:nvPr/>
        </p:nvPicPr>
        <p:blipFill>
          <a:blip r:embed="rId2"/>
          <a:stretch>
            <a:fillRect/>
          </a:stretch>
        </p:blipFill>
        <p:spPr>
          <a:xfrm>
            <a:off x="5159119" y="1337733"/>
            <a:ext cx="2989955" cy="2907230"/>
          </a:xfrm>
          <a:prstGeom prst="rect">
            <a:avLst/>
          </a:prstGeom>
        </p:spPr>
      </p:pic>
      <mc:AlternateContent xmlns:mc="http://schemas.openxmlformats.org/markup-compatibility/2006" xmlns:a14="http://schemas.microsoft.com/office/drawing/2010/main">
        <mc:Choice Requires="a14">
          <p:sp>
            <p:nvSpPr>
              <p:cNvPr id="10" name="CasellaDiTesto 9">
                <a:extLst>
                  <a:ext uri="{FF2B5EF4-FFF2-40B4-BE49-F238E27FC236}">
                    <a16:creationId xmlns:a16="http://schemas.microsoft.com/office/drawing/2014/main" id="{14D5870B-2AB4-EB73-D87E-D57C7D8020CC}"/>
                  </a:ext>
                </a:extLst>
              </p:cNvPr>
              <p:cNvSpPr txBox="1"/>
              <p:nvPr/>
            </p:nvSpPr>
            <p:spPr>
              <a:xfrm>
                <a:off x="1137226" y="4244963"/>
                <a:ext cx="3047237" cy="430887"/>
              </a:xfrm>
              <a:prstGeom prst="rect">
                <a:avLst/>
              </a:prstGeom>
              <a:noFill/>
            </p:spPr>
            <p:txBody>
              <a:bodyPr wrap="square" rtlCol="0">
                <a:spAutoFit/>
              </a:bodyPr>
              <a:lstStyle/>
              <a:p>
                <a:r>
                  <a:rPr lang="it-IT" sz="1100" b="1" dirty="0">
                    <a:solidFill>
                      <a:srgbClr val="6E0918"/>
                    </a:solidFill>
                  </a:rPr>
                  <a:t>Fig. 3</a:t>
                </a:r>
                <a:r>
                  <a:rPr lang="it-IT" sz="1100" dirty="0">
                    <a:solidFill>
                      <a:srgbClr val="6E0918"/>
                    </a:solidFill>
                  </a:rPr>
                  <a:t>: </a:t>
                </a:r>
                <a:r>
                  <a:rPr lang="it-IT" sz="1100" dirty="0">
                    <a:solidFill>
                      <a:schemeClr val="accent1"/>
                    </a:solidFill>
                  </a:rPr>
                  <a:t>Eigenvalues with standard protocol for </a:t>
                </a:r>
                <a14:m>
                  <m:oMath xmlns:m="http://schemas.openxmlformats.org/officeDocument/2006/math">
                    <m:r>
                      <a:rPr lang="it-IT" sz="1100" i="1" smtClean="0">
                        <a:solidFill>
                          <a:schemeClr val="accent1"/>
                        </a:solidFill>
                        <a:latin typeface="Cambria Math" panose="02040503050406030204" pitchFamily="18" charset="0"/>
                        <a:ea typeface="Cambria Math" panose="02040503050406030204" pitchFamily="18" charset="0"/>
                      </a:rPr>
                      <m:t>𝜅</m:t>
                    </m:r>
                    <m:r>
                      <a:rPr lang="it-IT" sz="1100" i="1" smtClean="0">
                        <a:solidFill>
                          <a:schemeClr val="accent1"/>
                        </a:solidFill>
                        <a:latin typeface="Cambria Math" panose="02040503050406030204" pitchFamily="18" charset="0"/>
                        <a:ea typeface="Cambria Math" panose="02040503050406030204" pitchFamily="18" charset="0"/>
                      </a:rPr>
                      <m:t> </m:t>
                    </m:r>
                  </m:oMath>
                </a14:m>
                <a:r>
                  <a:rPr lang="it-IT" sz="1100" dirty="0">
                    <a:solidFill>
                      <a:schemeClr val="accent1"/>
                    </a:solidFill>
                  </a:rPr>
                  <a:t>varying</a:t>
                </a:r>
                <a:endParaRPr lang="it-IT" sz="1100" dirty="0"/>
              </a:p>
            </p:txBody>
          </p:sp>
        </mc:Choice>
        <mc:Fallback xmlns="">
          <p:sp>
            <p:nvSpPr>
              <p:cNvPr id="10" name="CasellaDiTesto 9">
                <a:extLst>
                  <a:ext uri="{FF2B5EF4-FFF2-40B4-BE49-F238E27FC236}">
                    <a16:creationId xmlns:a16="http://schemas.microsoft.com/office/drawing/2014/main" id="{14D5870B-2AB4-EB73-D87E-D57C7D8020CC}"/>
                  </a:ext>
                </a:extLst>
              </p:cNvPr>
              <p:cNvSpPr txBox="1">
                <a:spLocks noRot="1" noChangeAspect="1" noMove="1" noResize="1" noEditPoints="1" noAdjustHandles="1" noChangeArrowheads="1" noChangeShapeType="1" noTextEdit="1"/>
              </p:cNvSpPr>
              <p:nvPr/>
            </p:nvSpPr>
            <p:spPr>
              <a:xfrm>
                <a:off x="1137226" y="4244963"/>
                <a:ext cx="3047237" cy="430887"/>
              </a:xfrm>
              <a:prstGeom prst="rect">
                <a:avLst/>
              </a:prstGeom>
              <a:blipFill>
                <a:blip r:embed="rId4"/>
                <a:stretch>
                  <a:fillRect b="-857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CasellaDiTesto 10">
                <a:extLst>
                  <a:ext uri="{FF2B5EF4-FFF2-40B4-BE49-F238E27FC236}">
                    <a16:creationId xmlns:a16="http://schemas.microsoft.com/office/drawing/2014/main" id="{9D7CFC50-6C1D-0C35-8181-25744226E2FD}"/>
                  </a:ext>
                </a:extLst>
              </p:cNvPr>
              <p:cNvSpPr txBox="1"/>
              <p:nvPr/>
            </p:nvSpPr>
            <p:spPr>
              <a:xfrm>
                <a:off x="5358699" y="4224186"/>
                <a:ext cx="3057651" cy="430887"/>
              </a:xfrm>
              <a:prstGeom prst="rect">
                <a:avLst/>
              </a:prstGeom>
              <a:noFill/>
            </p:spPr>
            <p:txBody>
              <a:bodyPr wrap="square" rtlCol="0">
                <a:spAutoFit/>
              </a:bodyPr>
              <a:lstStyle/>
              <a:p>
                <a:r>
                  <a:rPr lang="it-IT" sz="1100" b="1" dirty="0">
                    <a:solidFill>
                      <a:srgbClr val="6E0918"/>
                    </a:solidFill>
                  </a:rPr>
                  <a:t>Fig. 4</a:t>
                </a:r>
                <a:r>
                  <a:rPr lang="it-IT" sz="1100" dirty="0">
                    <a:solidFill>
                      <a:srgbClr val="6E0918"/>
                    </a:solidFill>
                  </a:rPr>
                  <a:t>: </a:t>
                </a:r>
                <a:r>
                  <a:rPr lang="it-IT" sz="1100" dirty="0">
                    <a:solidFill>
                      <a:schemeClr val="accent1"/>
                    </a:solidFill>
                  </a:rPr>
                  <a:t>New protocol eigenvalues, with fixed </a:t>
                </a:r>
                <a14:m>
                  <m:oMath xmlns:m="http://schemas.openxmlformats.org/officeDocument/2006/math">
                    <m:r>
                      <a:rPr lang="it-IT" sz="1100" i="1" smtClean="0">
                        <a:solidFill>
                          <a:schemeClr val="accent1"/>
                        </a:solidFill>
                        <a:latin typeface="Cambria Math" panose="02040503050406030204" pitchFamily="18" charset="0"/>
                        <a:ea typeface="Cambria Math" panose="02040503050406030204" pitchFamily="18" charset="0"/>
                      </a:rPr>
                      <m:t>𝜅</m:t>
                    </m:r>
                    <m:r>
                      <a:rPr lang="it-IT" sz="1100" b="0" i="1" smtClean="0">
                        <a:solidFill>
                          <a:schemeClr val="accent1"/>
                        </a:solidFill>
                        <a:latin typeface="Cambria Math" panose="02040503050406030204" pitchFamily="18" charset="0"/>
                        <a:ea typeface="Cambria Math" panose="02040503050406030204" pitchFamily="18" charset="0"/>
                      </a:rPr>
                      <m:t>=70</m:t>
                    </m:r>
                  </m:oMath>
                </a14:m>
                <a:r>
                  <a:rPr lang="it-IT" sz="1100" dirty="0">
                    <a:solidFill>
                      <a:schemeClr val="accent1"/>
                    </a:solidFill>
                  </a:rPr>
                  <a:t> and varying </a:t>
                </a:r>
                <a14:m>
                  <m:oMath xmlns:m="http://schemas.openxmlformats.org/officeDocument/2006/math">
                    <m:r>
                      <a:rPr lang="it-IT" sz="1100" i="1" dirty="0">
                        <a:solidFill>
                          <a:schemeClr val="accent1"/>
                        </a:solidFill>
                        <a:latin typeface="Cambria Math" panose="02040503050406030204" pitchFamily="18" charset="0"/>
                        <a:ea typeface="Cambria Math" panose="02040503050406030204" pitchFamily="18" charset="0"/>
                      </a:rPr>
                      <m:t>𝑔</m:t>
                    </m:r>
                  </m:oMath>
                </a14:m>
                <a:endParaRPr lang="it-IT" sz="1100" dirty="0"/>
              </a:p>
            </p:txBody>
          </p:sp>
        </mc:Choice>
        <mc:Fallback xmlns="">
          <p:sp>
            <p:nvSpPr>
              <p:cNvPr id="11" name="CasellaDiTesto 10">
                <a:extLst>
                  <a:ext uri="{FF2B5EF4-FFF2-40B4-BE49-F238E27FC236}">
                    <a16:creationId xmlns:a16="http://schemas.microsoft.com/office/drawing/2014/main" id="{9D7CFC50-6C1D-0C35-8181-25744226E2FD}"/>
                  </a:ext>
                </a:extLst>
              </p:cNvPr>
              <p:cNvSpPr txBox="1">
                <a:spLocks noRot="1" noChangeAspect="1" noMove="1" noResize="1" noEditPoints="1" noAdjustHandles="1" noChangeArrowheads="1" noChangeShapeType="1" noTextEdit="1"/>
              </p:cNvSpPr>
              <p:nvPr/>
            </p:nvSpPr>
            <p:spPr>
              <a:xfrm>
                <a:off x="5358699" y="4224186"/>
                <a:ext cx="3057651" cy="430887"/>
              </a:xfrm>
              <a:prstGeom prst="rect">
                <a:avLst/>
              </a:prstGeom>
              <a:blipFill>
                <a:blip r:embed="rId5"/>
                <a:stretch>
                  <a:fillRect b="-11429"/>
                </a:stretch>
              </a:blipFill>
            </p:spPr>
            <p:txBody>
              <a:bodyPr/>
              <a:lstStyle/>
              <a:p>
                <a:r>
                  <a:rPr lang="en-GB">
                    <a:noFill/>
                  </a:rPr>
                  <a:t> </a:t>
                </a:r>
              </a:p>
            </p:txBody>
          </p:sp>
        </mc:Fallback>
      </mc:AlternateContent>
      <p:sp>
        <p:nvSpPr>
          <p:cNvPr id="12" name="Google Shape;81;p8">
            <a:extLst>
              <a:ext uri="{FF2B5EF4-FFF2-40B4-BE49-F238E27FC236}">
                <a16:creationId xmlns:a16="http://schemas.microsoft.com/office/drawing/2014/main" id="{F814F4EC-3257-41D1-D0B7-12BE64B24D78}"/>
              </a:ext>
            </a:extLst>
          </p:cNvPr>
          <p:cNvSpPr txBox="1">
            <a:spLocks noGrp="1"/>
          </p:cNvSpPr>
          <p:nvPr>
            <p:ph type="title"/>
          </p:nvPr>
        </p:nvSpPr>
        <p:spPr>
          <a:xfrm>
            <a:off x="727650" y="8618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dirty="0">
                <a:latin typeface="Raleway" pitchFamily="2" charset="77"/>
              </a:rPr>
              <a:t>Eigenvalues plots</a:t>
            </a:r>
            <a:endParaRPr dirty="0">
              <a:latin typeface="Raleway" pitchFamily="2" charset="77"/>
            </a:endParaRPr>
          </a:p>
        </p:txBody>
      </p:sp>
      <p:pic>
        <p:nvPicPr>
          <p:cNvPr id="3" name="Immagine 2" descr="Immagine che contiene testo, diagramma, linea, Diagramma&#10;&#10;Descrizione generata automaticamente">
            <a:extLst>
              <a:ext uri="{FF2B5EF4-FFF2-40B4-BE49-F238E27FC236}">
                <a16:creationId xmlns:a16="http://schemas.microsoft.com/office/drawing/2014/main" id="{CF6042B1-108F-7697-2217-195DFAC2FBD1}"/>
              </a:ext>
            </a:extLst>
          </p:cNvPr>
          <p:cNvPicPr>
            <a:picLocks noChangeAspect="1"/>
          </p:cNvPicPr>
          <p:nvPr/>
        </p:nvPicPr>
        <p:blipFill rotWithShape="1">
          <a:blip r:embed="rId6"/>
          <a:srcRect l="2704" t="10838" r="8303" b="4258"/>
          <a:stretch/>
        </p:blipFill>
        <p:spPr>
          <a:xfrm>
            <a:off x="994926" y="1337733"/>
            <a:ext cx="3047237" cy="2907230"/>
          </a:xfrm>
          <a:prstGeom prst="rect">
            <a:avLst/>
          </a:prstGeom>
        </p:spPr>
      </p:pic>
    </p:spTree>
    <p:extLst>
      <p:ext uri="{BB962C8B-B14F-4D97-AF65-F5344CB8AC3E}">
        <p14:creationId xmlns:p14="http://schemas.microsoft.com/office/powerpoint/2010/main" val="941611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8"/>
          <p:cNvSpPr txBox="1">
            <a:spLocks noGrp="1"/>
          </p:cNvSpPr>
          <p:nvPr>
            <p:ph type="title"/>
          </p:nvPr>
        </p:nvSpPr>
        <p:spPr>
          <a:xfrm>
            <a:off x="727650" y="8618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dirty="0">
                <a:latin typeface="Raleway" pitchFamily="2" charset="77"/>
              </a:rPr>
              <a:t>Distributed implementation</a:t>
            </a:r>
            <a:endParaRPr dirty="0">
              <a:latin typeface="Raleway" pitchFamily="2" charset="77"/>
            </a:endParaRPr>
          </a:p>
        </p:txBody>
      </p:sp>
      <mc:AlternateContent xmlns:mc="http://schemas.openxmlformats.org/markup-compatibility/2006" xmlns:a14="http://schemas.microsoft.com/office/drawing/2010/main">
        <mc:Choice Requires="a14">
          <p:sp>
            <p:nvSpPr>
              <p:cNvPr id="82" name="Google Shape;82;p8"/>
              <p:cNvSpPr txBox="1">
                <a:spLocks noGrp="1"/>
              </p:cNvSpPr>
              <p:nvPr>
                <p:ph type="body" idx="1"/>
              </p:nvPr>
            </p:nvSpPr>
            <p:spPr>
              <a:xfrm>
                <a:off x="727650" y="1492266"/>
                <a:ext cx="7688700" cy="1597164"/>
              </a:xfrm>
              <a:prstGeom prst="rect">
                <a:avLst/>
              </a:prstGeom>
            </p:spPr>
            <p:txBody>
              <a:bodyPr spcFirstLastPara="1" wrap="square" lIns="91425" tIns="91425" rIns="91425" bIns="91425" anchor="t" anchorCtr="0">
                <a:noAutofit/>
              </a:bodyPr>
              <a:lstStyle/>
              <a:p>
                <a:pPr marL="285750" indent="-285750">
                  <a:spcAft>
                    <a:spcPts val="1600"/>
                  </a:spcAft>
                </a:pPr>
                <a:r>
                  <a:rPr lang="it-IT" sz="1500" dirty="0">
                    <a:latin typeface="Raleway" pitchFamily="2" charset="77"/>
                  </a:rPr>
                  <a:t>Local controls:  </a:t>
                </a:r>
                <a14:m>
                  <m:oMath xmlns:m="http://schemas.openxmlformats.org/officeDocument/2006/math">
                    <m:sSub>
                      <m:sSubPr>
                        <m:ctrlPr>
                          <a:rPr lang="it-IT" sz="1500" b="1" i="1" smtClean="0">
                            <a:solidFill>
                              <a:srgbClr val="016778"/>
                            </a:solidFill>
                            <a:latin typeface="Cambria Math" panose="02040503050406030204" pitchFamily="18" charset="0"/>
                            <a:ea typeface="Cambria Math" panose="02040503050406030204" pitchFamily="18" charset="0"/>
                          </a:rPr>
                        </m:ctrlPr>
                      </m:sSubPr>
                      <m:e>
                        <m:r>
                          <a:rPr lang="it-IT" sz="1500" b="1" i="1">
                            <a:solidFill>
                              <a:srgbClr val="016778"/>
                            </a:solidFill>
                            <a:latin typeface="Cambria Math" panose="02040503050406030204" pitchFamily="18" charset="0"/>
                            <a:ea typeface="Cambria Math" panose="02040503050406030204" pitchFamily="18" charset="0"/>
                          </a:rPr>
                          <m:t>𝒖</m:t>
                        </m:r>
                      </m:e>
                      <m:sub>
                        <m:r>
                          <a:rPr lang="it-IT" sz="1500" b="1" i="1">
                            <a:solidFill>
                              <a:srgbClr val="016778"/>
                            </a:solidFill>
                            <a:latin typeface="Cambria Math" panose="02040503050406030204" pitchFamily="18" charset="0"/>
                            <a:ea typeface="Cambria Math" panose="02040503050406030204" pitchFamily="18" charset="0"/>
                          </a:rPr>
                          <m:t>𝒊</m:t>
                        </m:r>
                      </m:sub>
                    </m:sSub>
                    <m:d>
                      <m:dPr>
                        <m:ctrlPr>
                          <a:rPr lang="it-IT" sz="1500" b="1" i="1" smtClean="0">
                            <a:solidFill>
                              <a:srgbClr val="016778"/>
                            </a:solidFill>
                            <a:latin typeface="Cambria Math" panose="02040503050406030204" pitchFamily="18" charset="0"/>
                            <a:ea typeface="Cambria Math" panose="02040503050406030204" pitchFamily="18" charset="0"/>
                          </a:rPr>
                        </m:ctrlPr>
                      </m:dPr>
                      <m:e>
                        <m:r>
                          <a:rPr lang="it-IT" sz="1500" b="1" i="1" smtClean="0">
                            <a:solidFill>
                              <a:srgbClr val="016778"/>
                            </a:solidFill>
                            <a:latin typeface="Cambria Math" panose="02040503050406030204" pitchFamily="18" charset="0"/>
                            <a:ea typeface="Cambria Math" panose="02040503050406030204" pitchFamily="18" charset="0"/>
                          </a:rPr>
                          <m:t>𝒕</m:t>
                        </m:r>
                      </m:e>
                    </m:d>
                    <m:r>
                      <a:rPr lang="it-IT" sz="1500" b="1" i="1" smtClean="0">
                        <a:solidFill>
                          <a:srgbClr val="016778"/>
                        </a:solidFill>
                        <a:latin typeface="Cambria Math" panose="02040503050406030204" pitchFamily="18" charset="0"/>
                        <a:ea typeface="Cambria Math" panose="02040503050406030204" pitchFamily="18" charset="0"/>
                      </a:rPr>
                      <m:t>=−</m:t>
                    </m:r>
                    <m:f>
                      <m:fPr>
                        <m:ctrlPr>
                          <a:rPr lang="it-IT" sz="1500" b="1" i="1" smtClean="0">
                            <a:solidFill>
                              <a:srgbClr val="016778"/>
                            </a:solidFill>
                            <a:latin typeface="Cambria Math" panose="02040503050406030204" pitchFamily="18" charset="0"/>
                            <a:ea typeface="Cambria Math" panose="02040503050406030204" pitchFamily="18" charset="0"/>
                          </a:rPr>
                        </m:ctrlPr>
                      </m:fPr>
                      <m:num>
                        <m:r>
                          <a:rPr lang="it-IT" sz="1500" b="1" i="1">
                            <a:solidFill>
                              <a:srgbClr val="016778"/>
                            </a:solidFill>
                            <a:latin typeface="Cambria Math" panose="02040503050406030204" pitchFamily="18" charset="0"/>
                            <a:ea typeface="Cambria Math" panose="02040503050406030204" pitchFamily="18" charset="0"/>
                          </a:rPr>
                          <m:t>𝜿</m:t>
                        </m:r>
                      </m:num>
                      <m:den>
                        <m:r>
                          <a:rPr lang="it-IT" sz="1500" b="1" i="1" smtClean="0">
                            <a:solidFill>
                              <a:srgbClr val="016778"/>
                            </a:solidFill>
                            <a:latin typeface="Cambria Math" panose="02040503050406030204" pitchFamily="18" charset="0"/>
                            <a:ea typeface="Cambria Math" panose="02040503050406030204" pitchFamily="18" charset="0"/>
                          </a:rPr>
                          <m:t>𝟏</m:t>
                        </m:r>
                        <m:r>
                          <a:rPr lang="it-IT" sz="1500" b="1" i="1" smtClean="0">
                            <a:solidFill>
                              <a:srgbClr val="016778"/>
                            </a:solidFill>
                            <a:latin typeface="Cambria Math" panose="02040503050406030204" pitchFamily="18" charset="0"/>
                            <a:ea typeface="Cambria Math" panose="02040503050406030204" pitchFamily="18" charset="0"/>
                          </a:rPr>
                          <m:t>+</m:t>
                        </m:r>
                        <m:r>
                          <a:rPr lang="it-IT" sz="1500" b="1" i="1" smtClean="0">
                            <a:solidFill>
                              <a:srgbClr val="016778"/>
                            </a:solidFill>
                            <a:latin typeface="Cambria Math" panose="02040503050406030204" pitchFamily="18" charset="0"/>
                            <a:ea typeface="Cambria Math" panose="02040503050406030204" pitchFamily="18" charset="0"/>
                          </a:rPr>
                          <m:t>𝒈</m:t>
                        </m:r>
                        <m:r>
                          <a:rPr lang="it-IT" sz="1500" b="1" i="1">
                            <a:solidFill>
                              <a:srgbClr val="016778"/>
                            </a:solidFill>
                            <a:latin typeface="Cambria Math" panose="02040503050406030204" pitchFamily="18" charset="0"/>
                            <a:ea typeface="Cambria Math" panose="02040503050406030204" pitchFamily="18" charset="0"/>
                          </a:rPr>
                          <m:t>𝜿</m:t>
                        </m:r>
                        <m:r>
                          <a:rPr lang="it-IT" sz="1500" b="1" i="1" smtClean="0">
                            <a:solidFill>
                              <a:srgbClr val="016778"/>
                            </a:solidFill>
                            <a:latin typeface="Cambria Math" panose="02040503050406030204" pitchFamily="18" charset="0"/>
                            <a:ea typeface="Cambria Math" panose="02040503050406030204" pitchFamily="18" charset="0"/>
                          </a:rPr>
                          <m:t>|</m:t>
                        </m:r>
                        <m:sSub>
                          <m:sSubPr>
                            <m:ctrlPr>
                              <a:rPr lang="it-IT" sz="1500" b="1" i="1" smtClean="0">
                                <a:solidFill>
                                  <a:srgbClr val="016778"/>
                                </a:solidFill>
                                <a:latin typeface="Cambria Math" panose="02040503050406030204" pitchFamily="18" charset="0"/>
                                <a:ea typeface="Cambria Math" panose="02040503050406030204" pitchFamily="18" charset="0"/>
                              </a:rPr>
                            </m:ctrlPr>
                          </m:sSubPr>
                          <m:e>
                            <m:r>
                              <a:rPr lang="it-IT" sz="1500" b="1" i="1" smtClean="0">
                                <a:solidFill>
                                  <a:srgbClr val="016778"/>
                                </a:solidFill>
                                <a:latin typeface="Cambria Math" panose="02040503050406030204" pitchFamily="18" charset="0"/>
                                <a:ea typeface="Cambria Math" panose="02040503050406030204" pitchFamily="18" charset="0"/>
                              </a:rPr>
                              <m:t>𝑵</m:t>
                            </m:r>
                          </m:e>
                          <m:sub>
                            <m:r>
                              <a:rPr lang="it-IT" sz="1500" b="1" i="1" smtClean="0">
                                <a:solidFill>
                                  <a:srgbClr val="016778"/>
                                </a:solidFill>
                                <a:latin typeface="Cambria Math" panose="02040503050406030204" pitchFamily="18" charset="0"/>
                                <a:ea typeface="Cambria Math" panose="02040503050406030204" pitchFamily="18" charset="0"/>
                              </a:rPr>
                              <m:t>𝒊</m:t>
                            </m:r>
                          </m:sub>
                        </m:sSub>
                        <m:r>
                          <a:rPr lang="it-IT" sz="1500" b="1" i="1" smtClean="0">
                            <a:solidFill>
                              <a:srgbClr val="016778"/>
                            </a:solidFill>
                            <a:latin typeface="Cambria Math" panose="02040503050406030204" pitchFamily="18" charset="0"/>
                            <a:ea typeface="Cambria Math" panose="02040503050406030204" pitchFamily="18" charset="0"/>
                          </a:rPr>
                          <m:t>|</m:t>
                        </m:r>
                      </m:den>
                    </m:f>
                    <m:nary>
                      <m:naryPr>
                        <m:chr m:val="∑"/>
                        <m:limLoc m:val="subSup"/>
                        <m:supHide m:val="on"/>
                        <m:ctrlPr>
                          <a:rPr lang="it-IT" sz="1500" b="1" i="1" smtClean="0">
                            <a:solidFill>
                              <a:srgbClr val="016778"/>
                            </a:solidFill>
                            <a:latin typeface="Cambria Math" panose="02040503050406030204" pitchFamily="18" charset="0"/>
                            <a:ea typeface="Cambria Math" panose="02040503050406030204" pitchFamily="18" charset="0"/>
                          </a:rPr>
                        </m:ctrlPr>
                      </m:naryPr>
                      <m:sub>
                        <m:r>
                          <m:rPr>
                            <m:brk m:alnAt="9"/>
                          </m:rPr>
                          <a:rPr lang="it-IT" sz="1500" b="1" i="1" smtClean="0">
                            <a:solidFill>
                              <a:srgbClr val="016778"/>
                            </a:solidFill>
                            <a:latin typeface="Cambria Math" panose="02040503050406030204" pitchFamily="18" charset="0"/>
                            <a:ea typeface="Cambria Math" panose="02040503050406030204" pitchFamily="18" charset="0"/>
                          </a:rPr>
                          <m:t>𝒋</m:t>
                        </m:r>
                        <m:r>
                          <a:rPr lang="it-IT" sz="1500" b="1" i="1" smtClean="0">
                            <a:solidFill>
                              <a:srgbClr val="016778"/>
                            </a:solidFill>
                            <a:latin typeface="Cambria Math" panose="02040503050406030204" pitchFamily="18" charset="0"/>
                            <a:ea typeface="Cambria Math" panose="02040503050406030204" pitchFamily="18" charset="0"/>
                          </a:rPr>
                          <m:t>∈</m:t>
                        </m:r>
                        <m:sSub>
                          <m:sSubPr>
                            <m:ctrlPr>
                              <a:rPr lang="it-IT" sz="1500" b="1" i="1">
                                <a:solidFill>
                                  <a:srgbClr val="016778"/>
                                </a:solidFill>
                                <a:latin typeface="Cambria Math" panose="02040503050406030204" pitchFamily="18" charset="0"/>
                                <a:ea typeface="Cambria Math" panose="02040503050406030204" pitchFamily="18" charset="0"/>
                              </a:rPr>
                            </m:ctrlPr>
                          </m:sSubPr>
                          <m:e>
                            <m:r>
                              <a:rPr lang="it-IT" sz="1500" b="1" i="1">
                                <a:solidFill>
                                  <a:srgbClr val="016778"/>
                                </a:solidFill>
                                <a:latin typeface="Cambria Math" panose="02040503050406030204" pitchFamily="18" charset="0"/>
                                <a:ea typeface="Cambria Math" panose="02040503050406030204" pitchFamily="18" charset="0"/>
                              </a:rPr>
                              <m:t>𝑵</m:t>
                            </m:r>
                          </m:e>
                          <m:sub>
                            <m:r>
                              <a:rPr lang="it-IT" sz="1500" b="1" i="1">
                                <a:solidFill>
                                  <a:srgbClr val="016778"/>
                                </a:solidFill>
                                <a:latin typeface="Cambria Math" panose="02040503050406030204" pitchFamily="18" charset="0"/>
                                <a:ea typeface="Cambria Math" panose="02040503050406030204" pitchFamily="18" charset="0"/>
                              </a:rPr>
                              <m:t>𝒊</m:t>
                            </m:r>
                          </m:sub>
                        </m:sSub>
                      </m:sub>
                      <m:sup/>
                      <m:e>
                        <m:d>
                          <m:dPr>
                            <m:ctrlPr>
                              <a:rPr lang="it-IT" sz="1500" b="1" i="1" smtClean="0">
                                <a:solidFill>
                                  <a:srgbClr val="016778"/>
                                </a:solidFill>
                                <a:latin typeface="Cambria Math" panose="02040503050406030204" pitchFamily="18" charset="0"/>
                                <a:ea typeface="Cambria Math" panose="02040503050406030204" pitchFamily="18" charset="0"/>
                              </a:rPr>
                            </m:ctrlPr>
                          </m:dPr>
                          <m:e>
                            <m:sSub>
                              <m:sSubPr>
                                <m:ctrlPr>
                                  <a:rPr lang="it-IT" sz="1500" b="1" i="1" smtClean="0">
                                    <a:solidFill>
                                      <a:srgbClr val="016778"/>
                                    </a:solidFill>
                                    <a:latin typeface="Cambria Math" panose="02040503050406030204" pitchFamily="18" charset="0"/>
                                    <a:ea typeface="Cambria Math" panose="02040503050406030204" pitchFamily="18" charset="0"/>
                                  </a:rPr>
                                </m:ctrlPr>
                              </m:sSubPr>
                              <m:e>
                                <m:r>
                                  <a:rPr lang="it-IT" sz="1500" b="1" i="1" smtClean="0">
                                    <a:solidFill>
                                      <a:srgbClr val="016778"/>
                                    </a:solidFill>
                                    <a:latin typeface="Cambria Math" panose="02040503050406030204" pitchFamily="18" charset="0"/>
                                    <a:ea typeface="Cambria Math" panose="02040503050406030204" pitchFamily="18" charset="0"/>
                                  </a:rPr>
                                  <m:t>𝒙</m:t>
                                </m:r>
                              </m:e>
                              <m:sub>
                                <m:r>
                                  <a:rPr lang="it-IT" sz="1500" b="1" i="1" smtClean="0">
                                    <a:solidFill>
                                      <a:srgbClr val="016778"/>
                                    </a:solidFill>
                                    <a:latin typeface="Cambria Math" panose="02040503050406030204" pitchFamily="18" charset="0"/>
                                    <a:ea typeface="Cambria Math" panose="02040503050406030204" pitchFamily="18" charset="0"/>
                                  </a:rPr>
                                  <m:t>𝒊</m:t>
                                </m:r>
                              </m:sub>
                            </m:sSub>
                            <m:d>
                              <m:dPr>
                                <m:ctrlPr>
                                  <a:rPr lang="it-IT" sz="1500" b="1" i="1" smtClean="0">
                                    <a:solidFill>
                                      <a:srgbClr val="016778"/>
                                    </a:solidFill>
                                    <a:latin typeface="Cambria Math" panose="02040503050406030204" pitchFamily="18" charset="0"/>
                                    <a:ea typeface="Cambria Math" panose="02040503050406030204" pitchFamily="18" charset="0"/>
                                  </a:rPr>
                                </m:ctrlPr>
                              </m:dPr>
                              <m:e>
                                <m:r>
                                  <a:rPr lang="it-IT" sz="1500" b="1" i="1" smtClean="0">
                                    <a:solidFill>
                                      <a:srgbClr val="016778"/>
                                    </a:solidFill>
                                    <a:latin typeface="Cambria Math" panose="02040503050406030204" pitchFamily="18" charset="0"/>
                                    <a:ea typeface="Cambria Math" panose="02040503050406030204" pitchFamily="18" charset="0"/>
                                  </a:rPr>
                                  <m:t>𝒕</m:t>
                                </m:r>
                              </m:e>
                            </m:d>
                            <m:r>
                              <a:rPr lang="it-IT" sz="1500" b="1" i="1" smtClean="0">
                                <a:solidFill>
                                  <a:srgbClr val="016778"/>
                                </a:solidFill>
                                <a:latin typeface="Cambria Math" panose="02040503050406030204" pitchFamily="18" charset="0"/>
                                <a:ea typeface="Cambria Math" panose="02040503050406030204" pitchFamily="18" charset="0"/>
                              </a:rPr>
                              <m:t>−</m:t>
                            </m:r>
                            <m:sSub>
                              <m:sSubPr>
                                <m:ctrlPr>
                                  <a:rPr lang="it-IT" sz="1500" b="1" i="1">
                                    <a:solidFill>
                                      <a:srgbClr val="016778"/>
                                    </a:solidFill>
                                    <a:latin typeface="Cambria Math" panose="02040503050406030204" pitchFamily="18" charset="0"/>
                                    <a:ea typeface="Cambria Math" panose="02040503050406030204" pitchFamily="18" charset="0"/>
                                  </a:rPr>
                                </m:ctrlPr>
                              </m:sSubPr>
                              <m:e>
                                <m:r>
                                  <a:rPr lang="it-IT" sz="1500" b="1" i="1">
                                    <a:solidFill>
                                      <a:srgbClr val="016778"/>
                                    </a:solidFill>
                                    <a:latin typeface="Cambria Math" panose="02040503050406030204" pitchFamily="18" charset="0"/>
                                    <a:ea typeface="Cambria Math" panose="02040503050406030204" pitchFamily="18" charset="0"/>
                                  </a:rPr>
                                  <m:t>𝒙</m:t>
                                </m:r>
                              </m:e>
                              <m:sub>
                                <m:r>
                                  <a:rPr lang="it-IT" sz="1500" b="1" i="1" smtClean="0">
                                    <a:solidFill>
                                      <a:srgbClr val="016778"/>
                                    </a:solidFill>
                                    <a:latin typeface="Cambria Math" panose="02040503050406030204" pitchFamily="18" charset="0"/>
                                    <a:ea typeface="Cambria Math" panose="02040503050406030204" pitchFamily="18" charset="0"/>
                                  </a:rPr>
                                  <m:t>𝒋</m:t>
                                </m:r>
                              </m:sub>
                            </m:sSub>
                            <m:d>
                              <m:dPr>
                                <m:ctrlPr>
                                  <a:rPr lang="it-IT" sz="1500" b="1" i="1">
                                    <a:solidFill>
                                      <a:srgbClr val="016778"/>
                                    </a:solidFill>
                                    <a:latin typeface="Cambria Math" panose="02040503050406030204" pitchFamily="18" charset="0"/>
                                    <a:ea typeface="Cambria Math" panose="02040503050406030204" pitchFamily="18" charset="0"/>
                                  </a:rPr>
                                </m:ctrlPr>
                              </m:dPr>
                              <m:e>
                                <m:r>
                                  <a:rPr lang="it-IT" sz="1500" b="1" i="1">
                                    <a:solidFill>
                                      <a:srgbClr val="016778"/>
                                    </a:solidFill>
                                    <a:latin typeface="Cambria Math" panose="02040503050406030204" pitchFamily="18" charset="0"/>
                                    <a:ea typeface="Cambria Math" panose="02040503050406030204" pitchFamily="18" charset="0"/>
                                  </a:rPr>
                                  <m:t>𝒕</m:t>
                                </m:r>
                              </m:e>
                            </m:d>
                          </m:e>
                        </m:d>
                        <m:r>
                          <a:rPr lang="it-IT" sz="1500" b="1" i="1" smtClean="0">
                            <a:solidFill>
                              <a:srgbClr val="016778"/>
                            </a:solidFill>
                            <a:latin typeface="Cambria Math" panose="02040503050406030204" pitchFamily="18" charset="0"/>
                            <a:ea typeface="Cambria Math" panose="02040503050406030204" pitchFamily="18" charset="0"/>
                          </a:rPr>
                          <m:t>−</m:t>
                        </m:r>
                        <m:f>
                          <m:fPr>
                            <m:ctrlPr>
                              <a:rPr lang="it-IT" sz="1500" b="1" i="1">
                                <a:solidFill>
                                  <a:srgbClr val="016778"/>
                                </a:solidFill>
                                <a:latin typeface="Cambria Math" panose="02040503050406030204" pitchFamily="18" charset="0"/>
                                <a:ea typeface="Cambria Math" panose="02040503050406030204" pitchFamily="18" charset="0"/>
                              </a:rPr>
                            </m:ctrlPr>
                          </m:fPr>
                          <m:num>
                            <m:r>
                              <a:rPr lang="it-IT" sz="1500" b="1" i="1" smtClean="0">
                                <a:solidFill>
                                  <a:srgbClr val="016778"/>
                                </a:solidFill>
                                <a:latin typeface="Cambria Math" panose="02040503050406030204" pitchFamily="18" charset="0"/>
                                <a:ea typeface="Cambria Math" panose="02040503050406030204" pitchFamily="18" charset="0"/>
                              </a:rPr>
                              <m:t>𝒈</m:t>
                            </m:r>
                            <m:r>
                              <a:rPr lang="it-IT" sz="1500" b="1" i="1">
                                <a:solidFill>
                                  <a:srgbClr val="016778"/>
                                </a:solidFill>
                                <a:latin typeface="Cambria Math" panose="02040503050406030204" pitchFamily="18" charset="0"/>
                                <a:ea typeface="Cambria Math" panose="02040503050406030204" pitchFamily="18" charset="0"/>
                              </a:rPr>
                              <m:t>𝜿</m:t>
                            </m:r>
                          </m:num>
                          <m:den>
                            <m:r>
                              <a:rPr lang="it-IT" sz="1500" b="1" i="1">
                                <a:solidFill>
                                  <a:srgbClr val="016778"/>
                                </a:solidFill>
                                <a:latin typeface="Cambria Math" panose="02040503050406030204" pitchFamily="18" charset="0"/>
                                <a:ea typeface="Cambria Math" panose="02040503050406030204" pitchFamily="18" charset="0"/>
                              </a:rPr>
                              <m:t>𝟏</m:t>
                            </m:r>
                            <m:r>
                              <a:rPr lang="it-IT" sz="1500" b="1" i="1">
                                <a:solidFill>
                                  <a:srgbClr val="016778"/>
                                </a:solidFill>
                                <a:latin typeface="Cambria Math" panose="02040503050406030204" pitchFamily="18" charset="0"/>
                                <a:ea typeface="Cambria Math" panose="02040503050406030204" pitchFamily="18" charset="0"/>
                              </a:rPr>
                              <m:t>+</m:t>
                            </m:r>
                            <m:r>
                              <a:rPr lang="it-IT" sz="1500" b="1" i="1">
                                <a:solidFill>
                                  <a:srgbClr val="016778"/>
                                </a:solidFill>
                                <a:latin typeface="Cambria Math" panose="02040503050406030204" pitchFamily="18" charset="0"/>
                                <a:ea typeface="Cambria Math" panose="02040503050406030204" pitchFamily="18" charset="0"/>
                              </a:rPr>
                              <m:t>𝒈</m:t>
                            </m:r>
                            <m:r>
                              <a:rPr lang="it-IT" sz="1500" b="1" i="1">
                                <a:solidFill>
                                  <a:srgbClr val="016778"/>
                                </a:solidFill>
                                <a:latin typeface="Cambria Math" panose="02040503050406030204" pitchFamily="18" charset="0"/>
                                <a:ea typeface="Cambria Math" panose="02040503050406030204" pitchFamily="18" charset="0"/>
                              </a:rPr>
                              <m:t>𝜿</m:t>
                            </m:r>
                            <m:r>
                              <a:rPr lang="it-IT" sz="1500" b="1" i="1">
                                <a:solidFill>
                                  <a:srgbClr val="016778"/>
                                </a:solidFill>
                                <a:latin typeface="Cambria Math" panose="02040503050406030204" pitchFamily="18" charset="0"/>
                                <a:ea typeface="Cambria Math" panose="02040503050406030204" pitchFamily="18" charset="0"/>
                              </a:rPr>
                              <m:t>|</m:t>
                            </m:r>
                            <m:sSub>
                              <m:sSubPr>
                                <m:ctrlPr>
                                  <a:rPr lang="it-IT" sz="1500" b="1" i="1">
                                    <a:solidFill>
                                      <a:srgbClr val="016778"/>
                                    </a:solidFill>
                                    <a:latin typeface="Cambria Math" panose="02040503050406030204" pitchFamily="18" charset="0"/>
                                    <a:ea typeface="Cambria Math" panose="02040503050406030204" pitchFamily="18" charset="0"/>
                                  </a:rPr>
                                </m:ctrlPr>
                              </m:sSubPr>
                              <m:e>
                                <m:r>
                                  <a:rPr lang="it-IT" sz="1500" b="1" i="1">
                                    <a:solidFill>
                                      <a:srgbClr val="016778"/>
                                    </a:solidFill>
                                    <a:latin typeface="Cambria Math" panose="02040503050406030204" pitchFamily="18" charset="0"/>
                                    <a:ea typeface="Cambria Math" panose="02040503050406030204" pitchFamily="18" charset="0"/>
                                  </a:rPr>
                                  <m:t>𝑵</m:t>
                                </m:r>
                              </m:e>
                              <m:sub>
                                <m:r>
                                  <a:rPr lang="it-IT" sz="1500" b="1" i="1">
                                    <a:solidFill>
                                      <a:srgbClr val="016778"/>
                                    </a:solidFill>
                                    <a:latin typeface="Cambria Math" panose="02040503050406030204" pitchFamily="18" charset="0"/>
                                    <a:ea typeface="Cambria Math" panose="02040503050406030204" pitchFamily="18" charset="0"/>
                                  </a:rPr>
                                  <m:t>𝒊</m:t>
                                </m:r>
                              </m:sub>
                            </m:sSub>
                            <m:r>
                              <a:rPr lang="it-IT" sz="1500" b="1" i="1">
                                <a:solidFill>
                                  <a:srgbClr val="016778"/>
                                </a:solidFill>
                                <a:latin typeface="Cambria Math" panose="02040503050406030204" pitchFamily="18" charset="0"/>
                                <a:ea typeface="Cambria Math" panose="02040503050406030204" pitchFamily="18" charset="0"/>
                              </a:rPr>
                              <m:t>|</m:t>
                            </m:r>
                          </m:den>
                        </m:f>
                      </m:e>
                    </m:nary>
                    <m:nary>
                      <m:naryPr>
                        <m:chr m:val="∑"/>
                        <m:limLoc m:val="subSup"/>
                        <m:supHide m:val="on"/>
                        <m:ctrlPr>
                          <a:rPr lang="it-IT" sz="1500" b="1" i="1" smtClean="0">
                            <a:solidFill>
                              <a:srgbClr val="016778"/>
                            </a:solidFill>
                            <a:latin typeface="Cambria Math" panose="02040503050406030204" pitchFamily="18" charset="0"/>
                            <a:ea typeface="Cambria Math" panose="02040503050406030204" pitchFamily="18" charset="0"/>
                          </a:rPr>
                        </m:ctrlPr>
                      </m:naryPr>
                      <m:sub>
                        <m:r>
                          <m:rPr>
                            <m:brk m:alnAt="9"/>
                          </m:rPr>
                          <a:rPr lang="it-IT" sz="1500" b="1" i="1">
                            <a:solidFill>
                              <a:srgbClr val="016778"/>
                            </a:solidFill>
                            <a:latin typeface="Cambria Math" panose="02040503050406030204" pitchFamily="18" charset="0"/>
                            <a:ea typeface="Cambria Math" panose="02040503050406030204" pitchFamily="18" charset="0"/>
                          </a:rPr>
                          <m:t>𝒋</m:t>
                        </m:r>
                        <m:r>
                          <a:rPr lang="it-IT" sz="1500" b="1" i="1">
                            <a:solidFill>
                              <a:srgbClr val="016778"/>
                            </a:solidFill>
                            <a:latin typeface="Cambria Math" panose="02040503050406030204" pitchFamily="18" charset="0"/>
                            <a:ea typeface="Cambria Math" panose="02040503050406030204" pitchFamily="18" charset="0"/>
                          </a:rPr>
                          <m:t>∈</m:t>
                        </m:r>
                        <m:sSub>
                          <m:sSubPr>
                            <m:ctrlPr>
                              <a:rPr lang="it-IT" sz="1500" b="1" i="1">
                                <a:solidFill>
                                  <a:srgbClr val="016778"/>
                                </a:solidFill>
                                <a:latin typeface="Cambria Math" panose="02040503050406030204" pitchFamily="18" charset="0"/>
                                <a:ea typeface="Cambria Math" panose="02040503050406030204" pitchFamily="18" charset="0"/>
                              </a:rPr>
                            </m:ctrlPr>
                          </m:sSubPr>
                          <m:e>
                            <m:r>
                              <a:rPr lang="it-IT" sz="1500" b="1" i="1">
                                <a:solidFill>
                                  <a:srgbClr val="016778"/>
                                </a:solidFill>
                                <a:latin typeface="Cambria Math" panose="02040503050406030204" pitchFamily="18" charset="0"/>
                                <a:ea typeface="Cambria Math" panose="02040503050406030204" pitchFamily="18" charset="0"/>
                              </a:rPr>
                              <m:t>𝑵</m:t>
                            </m:r>
                          </m:e>
                          <m:sub>
                            <m:r>
                              <a:rPr lang="it-IT" sz="1500" b="1" i="1">
                                <a:solidFill>
                                  <a:srgbClr val="016778"/>
                                </a:solidFill>
                                <a:latin typeface="Cambria Math" panose="02040503050406030204" pitchFamily="18" charset="0"/>
                                <a:ea typeface="Cambria Math" panose="02040503050406030204" pitchFamily="18" charset="0"/>
                              </a:rPr>
                              <m:t>𝒊</m:t>
                            </m:r>
                          </m:sub>
                        </m:sSub>
                      </m:sub>
                      <m:sup/>
                      <m:e>
                        <m:sSub>
                          <m:sSubPr>
                            <m:ctrlPr>
                              <a:rPr lang="it-IT" sz="1500" b="1" i="1">
                                <a:solidFill>
                                  <a:srgbClr val="016778"/>
                                </a:solidFill>
                                <a:latin typeface="Cambria Math" panose="02040503050406030204" pitchFamily="18" charset="0"/>
                                <a:ea typeface="Cambria Math" panose="02040503050406030204" pitchFamily="18" charset="0"/>
                              </a:rPr>
                            </m:ctrlPr>
                          </m:sSubPr>
                          <m:e>
                            <m:r>
                              <a:rPr lang="it-IT" sz="1500" b="1" i="1">
                                <a:solidFill>
                                  <a:srgbClr val="016778"/>
                                </a:solidFill>
                                <a:latin typeface="Cambria Math" panose="02040503050406030204" pitchFamily="18" charset="0"/>
                                <a:ea typeface="Cambria Math" panose="02040503050406030204" pitchFamily="18" charset="0"/>
                              </a:rPr>
                              <m:t>𝒖</m:t>
                            </m:r>
                          </m:e>
                          <m:sub>
                            <m:r>
                              <a:rPr lang="it-IT" sz="1500" b="1" i="1" smtClean="0">
                                <a:solidFill>
                                  <a:srgbClr val="016778"/>
                                </a:solidFill>
                                <a:latin typeface="Cambria Math" panose="02040503050406030204" pitchFamily="18" charset="0"/>
                                <a:ea typeface="Cambria Math" panose="02040503050406030204" pitchFamily="18" charset="0"/>
                              </a:rPr>
                              <m:t>𝒋</m:t>
                            </m:r>
                          </m:sub>
                        </m:sSub>
                        <m:d>
                          <m:dPr>
                            <m:ctrlPr>
                              <a:rPr lang="it-IT" sz="1500" b="1" i="1">
                                <a:solidFill>
                                  <a:srgbClr val="016778"/>
                                </a:solidFill>
                                <a:latin typeface="Cambria Math" panose="02040503050406030204" pitchFamily="18" charset="0"/>
                                <a:ea typeface="Cambria Math" panose="02040503050406030204" pitchFamily="18" charset="0"/>
                              </a:rPr>
                            </m:ctrlPr>
                          </m:dPr>
                          <m:e>
                            <m:r>
                              <a:rPr lang="it-IT" sz="1500" b="1" i="1">
                                <a:solidFill>
                                  <a:srgbClr val="016778"/>
                                </a:solidFill>
                                <a:latin typeface="Cambria Math" panose="02040503050406030204" pitchFamily="18" charset="0"/>
                                <a:ea typeface="Cambria Math" panose="02040503050406030204" pitchFamily="18" charset="0"/>
                              </a:rPr>
                              <m:t>𝒕</m:t>
                            </m:r>
                          </m:e>
                        </m:d>
                      </m:e>
                    </m:nary>
                  </m:oMath>
                </a14:m>
                <a:endParaRPr lang="it-IT" sz="1500" b="1" dirty="0">
                  <a:latin typeface="Raleway" pitchFamily="2" charset="77"/>
                </a:endParaRPr>
              </a:p>
              <a:p>
                <a:pPr marL="285750" indent="-285750">
                  <a:lnSpc>
                    <a:spcPct val="100000"/>
                  </a:lnSpc>
                  <a:spcAft>
                    <a:spcPts val="1600"/>
                  </a:spcAft>
                </a:pPr>
                <a:r>
                  <a:rPr lang="en-GB" sz="1500" dirty="0">
                    <a:latin typeface="Raleway" pitchFamily="2" charset="77"/>
                  </a:rPr>
                  <a:t>Communication</a:t>
                </a:r>
                <a:r>
                  <a:rPr lang="it-IT" sz="1500" dirty="0">
                    <a:latin typeface="Raleway" pitchFamily="2" charset="77"/>
                  </a:rPr>
                  <a:t> delays </a:t>
                </a:r>
                <a14:m>
                  <m:oMath xmlns:m="http://schemas.openxmlformats.org/officeDocument/2006/math">
                    <m:r>
                      <a:rPr lang="it" sz="1500" dirty="0" smtClean="0">
                        <a:latin typeface="Cambria Math" panose="02040503050406030204" pitchFamily="18" charset="0"/>
                        <a:ea typeface="Cambria Math" panose="02040503050406030204" pitchFamily="18" charset="0"/>
                      </a:rPr>
                      <m:t>⟹</m:t>
                    </m:r>
                  </m:oMath>
                </a14:m>
                <a:r>
                  <a:rPr lang="it-IT" sz="1500" dirty="0">
                    <a:latin typeface="Raleway" pitchFamily="2" charset="77"/>
                  </a:rPr>
                  <a:t> </a:t>
                </a:r>
                <a:r>
                  <a:rPr lang="it-IT" sz="1500" dirty="0">
                    <a:solidFill>
                      <a:srgbClr val="6E0918"/>
                    </a:solidFill>
                    <a:latin typeface="Raleway" pitchFamily="2" charset="77"/>
                  </a:rPr>
                  <a:t>time scale separation for estimating </a:t>
                </a:r>
                <a14:m>
                  <m:oMath xmlns:m="http://schemas.openxmlformats.org/officeDocument/2006/math">
                    <m:sSub>
                      <m:sSubPr>
                        <m:ctrlPr>
                          <a:rPr lang="it-IT" sz="1500" i="1" smtClean="0">
                            <a:solidFill>
                              <a:srgbClr val="6E0918"/>
                            </a:solidFill>
                            <a:latin typeface="Cambria Math" panose="02040503050406030204" pitchFamily="18" charset="0"/>
                            <a:ea typeface="Cambria Math" panose="02040503050406030204" pitchFamily="18" charset="0"/>
                          </a:rPr>
                        </m:ctrlPr>
                      </m:sSubPr>
                      <m:e>
                        <m:r>
                          <a:rPr lang="it-IT" sz="1500" b="0" i="1">
                            <a:solidFill>
                              <a:srgbClr val="6E0918"/>
                            </a:solidFill>
                            <a:latin typeface="Cambria Math" panose="02040503050406030204" pitchFamily="18" charset="0"/>
                            <a:ea typeface="Cambria Math" panose="02040503050406030204" pitchFamily="18" charset="0"/>
                          </a:rPr>
                          <m:t>𝑢</m:t>
                        </m:r>
                      </m:e>
                      <m:sub>
                        <m:r>
                          <a:rPr lang="it-IT" sz="1500" b="0" i="1">
                            <a:solidFill>
                              <a:srgbClr val="6E0918"/>
                            </a:solidFill>
                            <a:latin typeface="Cambria Math" panose="02040503050406030204" pitchFamily="18" charset="0"/>
                            <a:ea typeface="Cambria Math" panose="02040503050406030204" pitchFamily="18" charset="0"/>
                          </a:rPr>
                          <m:t>𝑗</m:t>
                        </m:r>
                      </m:sub>
                    </m:sSub>
                    <m:d>
                      <m:dPr>
                        <m:ctrlPr>
                          <a:rPr lang="it-IT" sz="1500" i="1">
                            <a:solidFill>
                              <a:srgbClr val="6E0918"/>
                            </a:solidFill>
                            <a:latin typeface="Cambria Math" panose="02040503050406030204" pitchFamily="18" charset="0"/>
                            <a:ea typeface="Cambria Math" panose="02040503050406030204" pitchFamily="18" charset="0"/>
                          </a:rPr>
                        </m:ctrlPr>
                      </m:dPr>
                      <m:e>
                        <m:r>
                          <a:rPr lang="it-IT" sz="1500" b="0" i="1">
                            <a:solidFill>
                              <a:srgbClr val="6E0918"/>
                            </a:solidFill>
                            <a:latin typeface="Cambria Math" panose="02040503050406030204" pitchFamily="18" charset="0"/>
                            <a:ea typeface="Cambria Math" panose="02040503050406030204" pitchFamily="18" charset="0"/>
                          </a:rPr>
                          <m:t>𝑡</m:t>
                        </m:r>
                      </m:e>
                    </m:d>
                  </m:oMath>
                </a14:m>
                <a:endParaRPr lang="it-IT" sz="1500" dirty="0">
                  <a:latin typeface="Raleway" pitchFamily="2" charset="77"/>
                </a:endParaRPr>
              </a:p>
              <a:p>
                <a:pPr marL="285750" indent="-285750">
                  <a:spcAft>
                    <a:spcPts val="1600"/>
                  </a:spcAft>
                </a:pPr>
                <a:r>
                  <a:rPr lang="en-GB" sz="1500" dirty="0">
                    <a:latin typeface="Raleway" pitchFamily="2" charset="77"/>
                  </a:rPr>
                  <a:t>Neighbours control approximation algorithm for a generic time unit </a:t>
                </a:r>
                <a14:m>
                  <m:oMath xmlns:m="http://schemas.openxmlformats.org/officeDocument/2006/math">
                    <m:r>
                      <a:rPr lang="en-GB" sz="1500" b="0" i="1" smtClean="0">
                        <a:solidFill>
                          <a:schemeClr val="accent1"/>
                        </a:solidFill>
                        <a:latin typeface="Cambria Math" panose="02040503050406030204" pitchFamily="18" charset="0"/>
                        <a:ea typeface="Cambria Math" panose="02040503050406030204" pitchFamily="18" charset="0"/>
                      </a:rPr>
                      <m:t>𝑡</m:t>
                    </m:r>
                  </m:oMath>
                </a14:m>
                <a:r>
                  <a:rPr lang="en-GB" sz="1500" dirty="0">
                    <a:latin typeface="Raleway" pitchFamily="2" charset="77"/>
                  </a:rPr>
                  <a:t>:</a:t>
                </a:r>
              </a:p>
            </p:txBody>
          </p:sp>
        </mc:Choice>
        <mc:Fallback xmlns="">
          <p:sp>
            <p:nvSpPr>
              <p:cNvPr id="82" name="Google Shape;82;p8"/>
              <p:cNvSpPr txBox="1">
                <a:spLocks noGrp="1" noRot="1" noChangeAspect="1" noMove="1" noResize="1" noEditPoints="1" noAdjustHandles="1" noChangeArrowheads="1" noChangeShapeType="1" noTextEdit="1"/>
              </p:cNvSpPr>
              <p:nvPr>
                <p:ph type="body" idx="1"/>
              </p:nvPr>
            </p:nvSpPr>
            <p:spPr>
              <a:xfrm>
                <a:off x="727650" y="1492266"/>
                <a:ext cx="7688700" cy="1597164"/>
              </a:xfrm>
              <a:prstGeom prst="rect">
                <a:avLst/>
              </a:prstGeom>
              <a:blipFill>
                <a:blip r:embed="rId3"/>
                <a:stretch>
                  <a:fillRect t="-12598"/>
                </a:stretch>
              </a:blipFill>
            </p:spPr>
            <p:txBody>
              <a:bodyPr/>
              <a:lstStyle/>
              <a:p>
                <a:r>
                  <a:rPr lang="en-GB">
                    <a:noFill/>
                  </a:rPr>
                  <a:t> </a:t>
                </a:r>
              </a:p>
            </p:txBody>
          </p:sp>
        </mc:Fallback>
      </mc:AlternateContent>
      <p:sp>
        <p:nvSpPr>
          <p:cNvPr id="83" name="Google Shape;83;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9</a:t>
            </a:fld>
            <a:endParaRPr/>
          </a:p>
        </p:txBody>
      </p:sp>
      <p:sp>
        <p:nvSpPr>
          <p:cNvPr id="84" name="Google Shape;84;p8"/>
          <p:cNvSpPr txBox="1">
            <a:spLocks noGrp="1"/>
          </p:cNvSpPr>
          <p:nvPr>
            <p:ph type="subTitle" idx="2"/>
          </p:nvPr>
        </p:nvSpPr>
        <p:spPr>
          <a:xfrm>
            <a:off x="1414800" y="4779100"/>
            <a:ext cx="5854500" cy="335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it-IT" dirty="0">
                <a:latin typeface="Raleway" pitchFamily="2" charset="77"/>
              </a:rPr>
              <a:t>Multi-Robot Systems presentation</a:t>
            </a:r>
            <a:r>
              <a:rPr lang="it" sz="900" dirty="0">
                <a:latin typeface="Raleway" pitchFamily="2" charset="77"/>
              </a:rPr>
              <a:t> – Felli Stefano</a:t>
            </a:r>
            <a:endParaRPr sz="900" dirty="0">
              <a:latin typeface="Raleway" pitchFamily="2" charset="77"/>
            </a:endParaRPr>
          </a:p>
        </p:txBody>
      </p:sp>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0BD884A5-2387-27D2-A848-2DC509650CB0}"/>
                  </a:ext>
                </a:extLst>
              </p:cNvPr>
              <p:cNvSpPr txBox="1"/>
              <p:nvPr/>
            </p:nvSpPr>
            <p:spPr>
              <a:xfrm>
                <a:off x="1037007" y="3018556"/>
                <a:ext cx="7595895" cy="1692323"/>
              </a:xfrm>
              <a:prstGeom prst="rect">
                <a:avLst/>
              </a:prstGeom>
              <a:noFill/>
            </p:spPr>
            <p:txBody>
              <a:bodyPr wrap="square" rtlCol="0">
                <a:spAutoFit/>
              </a:bodyPr>
              <a:lstStyle/>
              <a:p>
                <a:pPr marL="342900" indent="-342900">
                  <a:buFont typeface="+mj-lt"/>
                  <a:buAutoNum type="arabicParenR"/>
                </a:pPr>
                <a:r>
                  <a:rPr lang="en-GB" dirty="0">
                    <a:solidFill>
                      <a:schemeClr val="accent1"/>
                    </a:solidFill>
                    <a:latin typeface="Raleway" pitchFamily="2" charset="77"/>
                  </a:rPr>
                  <a:t>For each agent </a:t>
                </a:r>
                <a14:m>
                  <m:oMath xmlns:m="http://schemas.openxmlformats.org/officeDocument/2006/math">
                    <m:r>
                      <a:rPr lang="it-IT" sz="1400" b="0" i="1" smtClean="0">
                        <a:solidFill>
                          <a:schemeClr val="accent1"/>
                        </a:solidFill>
                        <a:latin typeface="Cambria Math" panose="02040503050406030204" pitchFamily="18" charset="0"/>
                        <a:ea typeface="Cambria Math" panose="02040503050406030204" pitchFamily="18" charset="0"/>
                      </a:rPr>
                      <m:t>𝑖</m:t>
                    </m:r>
                    <m:r>
                      <a:rPr lang="it-IT" sz="1400" b="0" i="1" smtClean="0">
                        <a:solidFill>
                          <a:schemeClr val="accent1"/>
                        </a:solidFill>
                        <a:latin typeface="Cambria Math" panose="02040503050406030204" pitchFamily="18" charset="0"/>
                        <a:ea typeface="Cambria Math" panose="02040503050406030204" pitchFamily="18" charset="0"/>
                      </a:rPr>
                      <m:t> </m:t>
                    </m:r>
                  </m:oMath>
                </a14:m>
                <a:r>
                  <a:rPr lang="en-GB" dirty="0">
                    <a:solidFill>
                      <a:schemeClr val="accent1"/>
                    </a:solidFill>
                    <a:latin typeface="Raleway" pitchFamily="2" charset="77"/>
                  </a:rPr>
                  <a:t>compute an initial estimate </a:t>
                </a:r>
                <a14:m>
                  <m:oMath xmlns:m="http://schemas.openxmlformats.org/officeDocument/2006/math">
                    <m:sSub>
                      <m:sSubPr>
                        <m:ctrlPr>
                          <a:rPr lang="it-IT" i="1" smtClean="0">
                            <a:solidFill>
                              <a:schemeClr val="accent1"/>
                            </a:solidFill>
                            <a:latin typeface="Cambria Math" panose="02040503050406030204" pitchFamily="18" charset="0"/>
                          </a:rPr>
                        </m:ctrlPr>
                      </m:sSubPr>
                      <m:e>
                        <m:r>
                          <a:rPr lang="it-IT" b="0" i="1" smtClean="0">
                            <a:solidFill>
                              <a:schemeClr val="accent1"/>
                            </a:solidFill>
                            <a:latin typeface="Cambria Math" panose="02040503050406030204" pitchFamily="18" charset="0"/>
                          </a:rPr>
                          <m:t>𝑣</m:t>
                        </m:r>
                      </m:e>
                      <m:sub>
                        <m:r>
                          <a:rPr lang="it-IT" b="0" i="1" smtClean="0">
                            <a:solidFill>
                              <a:schemeClr val="accent1"/>
                            </a:solidFill>
                            <a:latin typeface="Cambria Math" panose="02040503050406030204" pitchFamily="18" charset="0"/>
                          </a:rPr>
                          <m:t>𝑖</m:t>
                        </m:r>
                      </m:sub>
                    </m:sSub>
                    <m:d>
                      <m:dPr>
                        <m:ctrlPr>
                          <a:rPr lang="it-IT" i="1" smtClean="0">
                            <a:solidFill>
                              <a:schemeClr val="accent1"/>
                            </a:solidFill>
                            <a:latin typeface="Cambria Math" panose="02040503050406030204" pitchFamily="18" charset="0"/>
                          </a:rPr>
                        </m:ctrlPr>
                      </m:dPr>
                      <m:e>
                        <m:r>
                          <a:rPr lang="it-IT" b="0" i="1" smtClean="0">
                            <a:solidFill>
                              <a:schemeClr val="accent1"/>
                            </a:solidFill>
                            <a:latin typeface="Cambria Math" panose="02040503050406030204" pitchFamily="18" charset="0"/>
                          </a:rPr>
                          <m:t>𝑡</m:t>
                        </m:r>
                        <m:r>
                          <a:rPr lang="it-IT" b="0" i="1" smtClean="0">
                            <a:solidFill>
                              <a:schemeClr val="accent1"/>
                            </a:solidFill>
                            <a:latin typeface="Cambria Math" panose="02040503050406030204" pitchFamily="18" charset="0"/>
                          </a:rPr>
                          <m:t>,0</m:t>
                        </m:r>
                      </m:e>
                    </m:d>
                    <m:r>
                      <a:rPr lang="it-IT" b="0" i="1" smtClean="0">
                        <a:solidFill>
                          <a:schemeClr val="accent1"/>
                        </a:solidFill>
                        <a:latin typeface="Cambria Math" panose="02040503050406030204" pitchFamily="18" charset="0"/>
                      </a:rPr>
                      <m:t>=</m:t>
                    </m:r>
                  </m:oMath>
                </a14:m>
                <a:r>
                  <a:rPr lang="it-IT" dirty="0">
                    <a:solidFill>
                      <a:srgbClr val="016778"/>
                    </a:solidFill>
                    <a:ea typeface="Cambria Math" panose="02040503050406030204" pitchFamily="18" charset="0"/>
                  </a:rPr>
                  <a:t> </a:t>
                </a:r>
                <a14:m>
                  <m:oMath xmlns:m="http://schemas.openxmlformats.org/officeDocument/2006/math">
                    <m:r>
                      <a:rPr lang="it-IT" b="0" i="1" smtClean="0">
                        <a:solidFill>
                          <a:schemeClr val="accent1"/>
                        </a:solidFill>
                        <a:latin typeface="Cambria Math" panose="02040503050406030204" pitchFamily="18" charset="0"/>
                        <a:ea typeface="Cambria Math" panose="02040503050406030204" pitchFamily="18" charset="0"/>
                      </a:rPr>
                      <m:t>−</m:t>
                    </m:r>
                    <m:f>
                      <m:fPr>
                        <m:ctrlPr>
                          <a:rPr lang="it-IT" i="1">
                            <a:solidFill>
                              <a:schemeClr val="accent1"/>
                            </a:solidFill>
                            <a:latin typeface="Cambria Math" panose="02040503050406030204" pitchFamily="18" charset="0"/>
                            <a:ea typeface="Cambria Math" panose="02040503050406030204" pitchFamily="18" charset="0"/>
                          </a:rPr>
                        </m:ctrlPr>
                      </m:fPr>
                      <m:num>
                        <m:r>
                          <a:rPr lang="it-IT" b="0" i="1">
                            <a:solidFill>
                              <a:schemeClr val="accent1"/>
                            </a:solidFill>
                            <a:latin typeface="Cambria Math" panose="02040503050406030204" pitchFamily="18" charset="0"/>
                            <a:ea typeface="Cambria Math" panose="02040503050406030204" pitchFamily="18" charset="0"/>
                          </a:rPr>
                          <m:t>𝜅</m:t>
                        </m:r>
                      </m:num>
                      <m:den>
                        <m:r>
                          <a:rPr lang="it-IT" b="0" i="1">
                            <a:solidFill>
                              <a:schemeClr val="accent1"/>
                            </a:solidFill>
                            <a:latin typeface="Cambria Math" panose="02040503050406030204" pitchFamily="18" charset="0"/>
                            <a:ea typeface="Cambria Math" panose="02040503050406030204" pitchFamily="18" charset="0"/>
                          </a:rPr>
                          <m:t>1+</m:t>
                        </m:r>
                        <m:r>
                          <a:rPr lang="it-IT" b="0" i="1">
                            <a:solidFill>
                              <a:schemeClr val="accent1"/>
                            </a:solidFill>
                            <a:latin typeface="Cambria Math" panose="02040503050406030204" pitchFamily="18" charset="0"/>
                            <a:ea typeface="Cambria Math" panose="02040503050406030204" pitchFamily="18" charset="0"/>
                          </a:rPr>
                          <m:t>𝑔</m:t>
                        </m:r>
                        <m:r>
                          <a:rPr lang="it-IT" b="0" i="1">
                            <a:solidFill>
                              <a:schemeClr val="accent1"/>
                            </a:solidFill>
                            <a:latin typeface="Cambria Math" panose="02040503050406030204" pitchFamily="18" charset="0"/>
                            <a:ea typeface="Cambria Math" panose="02040503050406030204" pitchFamily="18" charset="0"/>
                          </a:rPr>
                          <m:t>𝜅</m:t>
                        </m:r>
                        <m:r>
                          <a:rPr lang="it-IT" b="0" i="1">
                            <a:solidFill>
                              <a:schemeClr val="accent1"/>
                            </a:solidFill>
                            <a:latin typeface="Cambria Math" panose="02040503050406030204" pitchFamily="18" charset="0"/>
                            <a:ea typeface="Cambria Math" panose="02040503050406030204" pitchFamily="18" charset="0"/>
                          </a:rPr>
                          <m:t>|</m:t>
                        </m:r>
                        <m:sSub>
                          <m:sSubPr>
                            <m:ctrlPr>
                              <a:rPr lang="it-IT" i="1">
                                <a:solidFill>
                                  <a:schemeClr val="accent1"/>
                                </a:solidFill>
                                <a:latin typeface="Cambria Math" panose="02040503050406030204" pitchFamily="18" charset="0"/>
                                <a:ea typeface="Cambria Math" panose="02040503050406030204" pitchFamily="18" charset="0"/>
                              </a:rPr>
                            </m:ctrlPr>
                          </m:sSubPr>
                          <m:e>
                            <m:r>
                              <a:rPr lang="it-IT" b="0" i="1">
                                <a:solidFill>
                                  <a:schemeClr val="accent1"/>
                                </a:solidFill>
                                <a:latin typeface="Cambria Math" panose="02040503050406030204" pitchFamily="18" charset="0"/>
                                <a:ea typeface="Cambria Math" panose="02040503050406030204" pitchFamily="18" charset="0"/>
                              </a:rPr>
                              <m:t>𝑁</m:t>
                            </m:r>
                          </m:e>
                          <m:sub>
                            <m:r>
                              <a:rPr lang="it-IT" b="0" i="1">
                                <a:solidFill>
                                  <a:schemeClr val="accent1"/>
                                </a:solidFill>
                                <a:latin typeface="Cambria Math" panose="02040503050406030204" pitchFamily="18" charset="0"/>
                                <a:ea typeface="Cambria Math" panose="02040503050406030204" pitchFamily="18" charset="0"/>
                              </a:rPr>
                              <m:t>𝑖</m:t>
                            </m:r>
                          </m:sub>
                        </m:sSub>
                        <m:r>
                          <a:rPr lang="it-IT" b="0" i="1">
                            <a:solidFill>
                              <a:schemeClr val="accent1"/>
                            </a:solidFill>
                            <a:latin typeface="Cambria Math" panose="02040503050406030204" pitchFamily="18" charset="0"/>
                            <a:ea typeface="Cambria Math" panose="02040503050406030204" pitchFamily="18" charset="0"/>
                          </a:rPr>
                          <m:t>|</m:t>
                        </m:r>
                      </m:den>
                    </m:f>
                    <m:nary>
                      <m:naryPr>
                        <m:chr m:val="∑"/>
                        <m:limLoc m:val="subSup"/>
                        <m:supHide m:val="on"/>
                        <m:ctrlPr>
                          <a:rPr lang="it-IT" i="1" smtClean="0">
                            <a:solidFill>
                              <a:schemeClr val="accent1"/>
                            </a:solidFill>
                            <a:latin typeface="Cambria Math" panose="02040503050406030204" pitchFamily="18" charset="0"/>
                            <a:ea typeface="Cambria Math" panose="02040503050406030204" pitchFamily="18" charset="0"/>
                          </a:rPr>
                        </m:ctrlPr>
                      </m:naryPr>
                      <m:sub>
                        <m:r>
                          <m:rPr>
                            <m:brk m:alnAt="9"/>
                          </m:rPr>
                          <a:rPr lang="it-IT" b="0" i="1">
                            <a:solidFill>
                              <a:schemeClr val="accent1"/>
                            </a:solidFill>
                            <a:latin typeface="Cambria Math" panose="02040503050406030204" pitchFamily="18" charset="0"/>
                            <a:ea typeface="Cambria Math" panose="02040503050406030204" pitchFamily="18" charset="0"/>
                          </a:rPr>
                          <m:t>𝑗</m:t>
                        </m:r>
                        <m:r>
                          <a:rPr lang="it-IT" b="0" i="1">
                            <a:solidFill>
                              <a:schemeClr val="accent1"/>
                            </a:solidFill>
                            <a:latin typeface="Cambria Math" panose="02040503050406030204" pitchFamily="18" charset="0"/>
                            <a:ea typeface="Cambria Math" panose="02040503050406030204" pitchFamily="18" charset="0"/>
                          </a:rPr>
                          <m:t>∈</m:t>
                        </m:r>
                        <m:sSub>
                          <m:sSubPr>
                            <m:ctrlPr>
                              <a:rPr lang="it-IT" i="1">
                                <a:solidFill>
                                  <a:schemeClr val="accent1"/>
                                </a:solidFill>
                                <a:latin typeface="Cambria Math" panose="02040503050406030204" pitchFamily="18" charset="0"/>
                                <a:ea typeface="Cambria Math" panose="02040503050406030204" pitchFamily="18" charset="0"/>
                              </a:rPr>
                            </m:ctrlPr>
                          </m:sSubPr>
                          <m:e>
                            <m:r>
                              <a:rPr lang="it-IT" b="0" i="1">
                                <a:solidFill>
                                  <a:schemeClr val="accent1"/>
                                </a:solidFill>
                                <a:latin typeface="Cambria Math" panose="02040503050406030204" pitchFamily="18" charset="0"/>
                                <a:ea typeface="Cambria Math" panose="02040503050406030204" pitchFamily="18" charset="0"/>
                              </a:rPr>
                              <m:t>𝑁</m:t>
                            </m:r>
                          </m:e>
                          <m:sub>
                            <m:r>
                              <a:rPr lang="it-IT" b="0" i="1">
                                <a:solidFill>
                                  <a:schemeClr val="accent1"/>
                                </a:solidFill>
                                <a:latin typeface="Cambria Math" panose="02040503050406030204" pitchFamily="18" charset="0"/>
                                <a:ea typeface="Cambria Math" panose="02040503050406030204" pitchFamily="18" charset="0"/>
                              </a:rPr>
                              <m:t>𝑖</m:t>
                            </m:r>
                          </m:sub>
                        </m:sSub>
                      </m:sub>
                      <m:sup/>
                      <m:e>
                        <m:d>
                          <m:dPr>
                            <m:ctrlPr>
                              <a:rPr lang="it-IT" i="1">
                                <a:solidFill>
                                  <a:schemeClr val="accent1"/>
                                </a:solidFill>
                                <a:latin typeface="Cambria Math" panose="02040503050406030204" pitchFamily="18" charset="0"/>
                                <a:ea typeface="Cambria Math" panose="02040503050406030204" pitchFamily="18" charset="0"/>
                              </a:rPr>
                            </m:ctrlPr>
                          </m:dPr>
                          <m:e>
                            <m:sSub>
                              <m:sSubPr>
                                <m:ctrlPr>
                                  <a:rPr lang="it-IT" i="1">
                                    <a:solidFill>
                                      <a:schemeClr val="accent1"/>
                                    </a:solidFill>
                                    <a:latin typeface="Cambria Math" panose="02040503050406030204" pitchFamily="18" charset="0"/>
                                    <a:ea typeface="Cambria Math" panose="02040503050406030204" pitchFamily="18" charset="0"/>
                                  </a:rPr>
                                </m:ctrlPr>
                              </m:sSubPr>
                              <m:e>
                                <m:r>
                                  <a:rPr lang="it-IT" b="0" i="1">
                                    <a:solidFill>
                                      <a:schemeClr val="accent1"/>
                                    </a:solidFill>
                                    <a:latin typeface="Cambria Math" panose="02040503050406030204" pitchFamily="18" charset="0"/>
                                    <a:ea typeface="Cambria Math" panose="02040503050406030204" pitchFamily="18" charset="0"/>
                                  </a:rPr>
                                  <m:t>𝑥</m:t>
                                </m:r>
                              </m:e>
                              <m:sub>
                                <m:r>
                                  <a:rPr lang="it-IT" b="0" i="1">
                                    <a:solidFill>
                                      <a:schemeClr val="accent1"/>
                                    </a:solidFill>
                                    <a:latin typeface="Cambria Math" panose="02040503050406030204" pitchFamily="18" charset="0"/>
                                    <a:ea typeface="Cambria Math" panose="02040503050406030204" pitchFamily="18" charset="0"/>
                                  </a:rPr>
                                  <m:t>𝑖</m:t>
                                </m:r>
                              </m:sub>
                            </m:sSub>
                            <m:d>
                              <m:dPr>
                                <m:ctrlPr>
                                  <a:rPr lang="it-IT" i="1">
                                    <a:solidFill>
                                      <a:schemeClr val="accent1"/>
                                    </a:solidFill>
                                    <a:latin typeface="Cambria Math" panose="02040503050406030204" pitchFamily="18" charset="0"/>
                                    <a:ea typeface="Cambria Math" panose="02040503050406030204" pitchFamily="18" charset="0"/>
                                  </a:rPr>
                                </m:ctrlPr>
                              </m:dPr>
                              <m:e>
                                <m:r>
                                  <a:rPr lang="it-IT" b="0" i="1">
                                    <a:solidFill>
                                      <a:schemeClr val="accent1"/>
                                    </a:solidFill>
                                    <a:latin typeface="Cambria Math" panose="02040503050406030204" pitchFamily="18" charset="0"/>
                                    <a:ea typeface="Cambria Math" panose="02040503050406030204" pitchFamily="18" charset="0"/>
                                  </a:rPr>
                                  <m:t>𝑡</m:t>
                                </m:r>
                              </m:e>
                            </m:d>
                            <m:r>
                              <a:rPr lang="it-IT" b="0" i="1">
                                <a:solidFill>
                                  <a:schemeClr val="accent1"/>
                                </a:solidFill>
                                <a:latin typeface="Cambria Math" panose="02040503050406030204" pitchFamily="18" charset="0"/>
                                <a:ea typeface="Cambria Math" panose="02040503050406030204" pitchFamily="18" charset="0"/>
                              </a:rPr>
                              <m:t>−</m:t>
                            </m:r>
                            <m:sSub>
                              <m:sSubPr>
                                <m:ctrlPr>
                                  <a:rPr lang="it-IT" i="1">
                                    <a:solidFill>
                                      <a:schemeClr val="accent1"/>
                                    </a:solidFill>
                                    <a:latin typeface="Cambria Math" panose="02040503050406030204" pitchFamily="18" charset="0"/>
                                    <a:ea typeface="Cambria Math" panose="02040503050406030204" pitchFamily="18" charset="0"/>
                                  </a:rPr>
                                </m:ctrlPr>
                              </m:sSubPr>
                              <m:e>
                                <m:r>
                                  <a:rPr lang="it-IT" b="0" i="1">
                                    <a:solidFill>
                                      <a:schemeClr val="accent1"/>
                                    </a:solidFill>
                                    <a:latin typeface="Cambria Math" panose="02040503050406030204" pitchFamily="18" charset="0"/>
                                    <a:ea typeface="Cambria Math" panose="02040503050406030204" pitchFamily="18" charset="0"/>
                                  </a:rPr>
                                  <m:t>𝑥</m:t>
                                </m:r>
                              </m:e>
                              <m:sub>
                                <m:r>
                                  <a:rPr lang="it-IT" b="0" i="1">
                                    <a:solidFill>
                                      <a:schemeClr val="accent1"/>
                                    </a:solidFill>
                                    <a:latin typeface="Cambria Math" panose="02040503050406030204" pitchFamily="18" charset="0"/>
                                    <a:ea typeface="Cambria Math" panose="02040503050406030204" pitchFamily="18" charset="0"/>
                                  </a:rPr>
                                  <m:t>𝑗</m:t>
                                </m:r>
                              </m:sub>
                            </m:sSub>
                            <m:d>
                              <m:dPr>
                                <m:ctrlPr>
                                  <a:rPr lang="it-IT" i="1">
                                    <a:solidFill>
                                      <a:schemeClr val="accent1"/>
                                    </a:solidFill>
                                    <a:latin typeface="Cambria Math" panose="02040503050406030204" pitchFamily="18" charset="0"/>
                                    <a:ea typeface="Cambria Math" panose="02040503050406030204" pitchFamily="18" charset="0"/>
                                  </a:rPr>
                                </m:ctrlPr>
                              </m:dPr>
                              <m:e>
                                <m:r>
                                  <a:rPr lang="it-IT" b="0" i="1">
                                    <a:solidFill>
                                      <a:schemeClr val="accent1"/>
                                    </a:solidFill>
                                    <a:latin typeface="Cambria Math" panose="02040503050406030204" pitchFamily="18" charset="0"/>
                                    <a:ea typeface="Cambria Math" panose="02040503050406030204" pitchFamily="18" charset="0"/>
                                  </a:rPr>
                                  <m:t>𝑡</m:t>
                                </m:r>
                              </m:e>
                            </m:d>
                          </m:e>
                        </m:d>
                      </m:e>
                    </m:nary>
                  </m:oMath>
                </a14:m>
                <a:endParaRPr lang="en-GB" dirty="0">
                  <a:solidFill>
                    <a:schemeClr val="accent1"/>
                  </a:solidFill>
                  <a:latin typeface="Raleway" pitchFamily="2" charset="77"/>
                </a:endParaRPr>
              </a:p>
              <a:p>
                <a:pPr marL="342900" indent="-342900">
                  <a:lnSpc>
                    <a:spcPct val="150000"/>
                  </a:lnSpc>
                  <a:buFont typeface="+mj-lt"/>
                  <a:buAutoNum type="arabicParenR"/>
                </a:pPr>
                <a:r>
                  <a:rPr lang="en-GB" dirty="0">
                    <a:solidFill>
                      <a:schemeClr val="accent1"/>
                    </a:solidFill>
                    <a:latin typeface="Raleway" pitchFamily="2" charset="77"/>
                  </a:rPr>
                  <a:t>Update estimates through </a:t>
                </a:r>
                <a14:m>
                  <m:oMath xmlns:m="http://schemas.openxmlformats.org/officeDocument/2006/math">
                    <m:r>
                      <a:rPr lang="en-GB" b="0" i="1" smtClean="0">
                        <a:solidFill>
                          <a:schemeClr val="accent1"/>
                        </a:solidFill>
                        <a:latin typeface="Cambria Math" panose="02040503050406030204" pitchFamily="18" charset="0"/>
                        <a:ea typeface="Cambria Math" panose="02040503050406030204" pitchFamily="18" charset="0"/>
                      </a:rPr>
                      <m:t>𝛾</m:t>
                    </m:r>
                  </m:oMath>
                </a14:m>
                <a:r>
                  <a:rPr lang="en-GB" dirty="0">
                    <a:solidFill>
                      <a:schemeClr val="accent1"/>
                    </a:solidFill>
                    <a:latin typeface="Raleway" pitchFamily="2" charset="77"/>
                  </a:rPr>
                  <a:t> intra-consensus iterations. </a:t>
                </a:r>
                <a14:m>
                  <m:oMath xmlns:m="http://schemas.openxmlformats.org/officeDocument/2006/math">
                    <m:r>
                      <a:rPr lang="en-GB" b="0" i="1" smtClean="0">
                        <a:solidFill>
                          <a:schemeClr val="accent1"/>
                        </a:solidFill>
                        <a:latin typeface="Cambria Math" panose="02040503050406030204" pitchFamily="18" charset="0"/>
                        <a:ea typeface="Cambria Math" panose="02040503050406030204" pitchFamily="18" charset="0"/>
                      </a:rPr>
                      <m:t>∀</m:t>
                    </m:r>
                    <m:r>
                      <a:rPr lang="it-IT" b="0" i="1" smtClean="0">
                        <a:solidFill>
                          <a:schemeClr val="accent1"/>
                        </a:solidFill>
                        <a:latin typeface="Cambria Math" panose="02040503050406030204" pitchFamily="18" charset="0"/>
                        <a:ea typeface="Cambria Math" panose="02040503050406030204" pitchFamily="18" charset="0"/>
                      </a:rPr>
                      <m:t> </m:t>
                    </m:r>
                    <m:r>
                      <a:rPr lang="it-IT" b="0" i="1" smtClean="0">
                        <a:solidFill>
                          <a:schemeClr val="accent1"/>
                        </a:solidFill>
                        <a:latin typeface="Cambria Math" panose="02040503050406030204" pitchFamily="18" charset="0"/>
                        <a:ea typeface="Cambria Math" panose="02040503050406030204" pitchFamily="18" charset="0"/>
                      </a:rPr>
                      <m:t>h</m:t>
                    </m:r>
                    <m:r>
                      <a:rPr lang="it-IT" b="0" i="1" smtClean="0">
                        <a:solidFill>
                          <a:schemeClr val="accent1"/>
                        </a:solidFill>
                        <a:latin typeface="Cambria Math" panose="02040503050406030204" pitchFamily="18" charset="0"/>
                        <a:ea typeface="Cambria Math" panose="02040503050406030204" pitchFamily="18" charset="0"/>
                      </a:rPr>
                      <m:t>=0,…,</m:t>
                    </m:r>
                  </m:oMath>
                </a14:m>
                <a:r>
                  <a:rPr lang="en-GB" dirty="0">
                    <a:solidFill>
                      <a:schemeClr val="accent1"/>
                    </a:solidFill>
                    <a:latin typeface="Raleway" pitchFamily="2" charset="77"/>
                  </a:rPr>
                  <a:t> </a:t>
                </a:r>
                <a14:m>
                  <m:oMath xmlns:m="http://schemas.openxmlformats.org/officeDocument/2006/math">
                    <m:r>
                      <a:rPr lang="en-GB" b="0" i="1">
                        <a:solidFill>
                          <a:schemeClr val="accent1"/>
                        </a:solidFill>
                        <a:latin typeface="Cambria Math" panose="02040503050406030204" pitchFamily="18" charset="0"/>
                        <a:ea typeface="Cambria Math" panose="02040503050406030204" pitchFamily="18" charset="0"/>
                      </a:rPr>
                      <m:t>𝛾</m:t>
                    </m:r>
                    <m:r>
                      <a:rPr lang="it-IT" b="0" i="0" smtClean="0">
                        <a:solidFill>
                          <a:schemeClr val="accent1"/>
                        </a:solidFill>
                        <a:latin typeface="Cambria Math" panose="02040503050406030204" pitchFamily="18" charset="0"/>
                        <a:ea typeface="Cambria Math" panose="02040503050406030204" pitchFamily="18" charset="0"/>
                      </a:rPr>
                      <m:t>−1:</m:t>
                    </m:r>
                  </m:oMath>
                </a14:m>
                <a:endParaRPr lang="en-GB" dirty="0">
                  <a:solidFill>
                    <a:schemeClr val="accent1"/>
                  </a:solidFill>
                  <a:latin typeface="Raleway" pitchFamily="2" charset="77"/>
                </a:endParaRPr>
              </a:p>
              <a:p>
                <a:pPr marL="342900" indent="-342900">
                  <a:buFont typeface="+mj-lt"/>
                  <a:buAutoNum type="arabicParenR"/>
                </a:pPr>
                <a:endParaRPr lang="en-GB" dirty="0">
                  <a:solidFill>
                    <a:schemeClr val="accent1"/>
                  </a:solidFill>
                  <a:latin typeface="Raleway" pitchFamily="2" charset="77"/>
                </a:endParaRPr>
              </a:p>
              <a:p>
                <a:pPr marL="342900" indent="-342900">
                  <a:buFont typeface="+mj-lt"/>
                  <a:buAutoNum type="arabicParenR"/>
                </a:pPr>
                <a:endParaRPr lang="en-GB" dirty="0">
                  <a:solidFill>
                    <a:schemeClr val="accent1"/>
                  </a:solidFill>
                  <a:latin typeface="Raleway" pitchFamily="2" charset="77"/>
                </a:endParaRPr>
              </a:p>
              <a:p>
                <a:pPr marL="342900" indent="-342900">
                  <a:buFont typeface="+mj-lt"/>
                  <a:buAutoNum type="arabicParenR"/>
                </a:pPr>
                <a:endParaRPr lang="en-GB" dirty="0">
                  <a:solidFill>
                    <a:schemeClr val="accent1"/>
                  </a:solidFill>
                  <a:latin typeface="Raleway" pitchFamily="2" charset="77"/>
                </a:endParaRPr>
              </a:p>
              <a:p>
                <a:pPr marL="342900" indent="-342900">
                  <a:lnSpc>
                    <a:spcPct val="150000"/>
                  </a:lnSpc>
                  <a:buFont typeface="+mj-lt"/>
                  <a:buAutoNum type="arabicParenR"/>
                </a:pPr>
                <a:r>
                  <a:rPr lang="en-GB" dirty="0">
                    <a:solidFill>
                      <a:schemeClr val="accent1"/>
                    </a:solidFill>
                    <a:latin typeface="Raleway" pitchFamily="2" charset="77"/>
                  </a:rPr>
                  <a:t>The produced </a:t>
                </a:r>
                <a14:m>
                  <m:oMath xmlns:m="http://schemas.openxmlformats.org/officeDocument/2006/math">
                    <m:sSub>
                      <m:sSubPr>
                        <m:ctrlPr>
                          <a:rPr lang="it-IT" i="1" smtClean="0">
                            <a:solidFill>
                              <a:schemeClr val="accent1"/>
                            </a:solidFill>
                            <a:latin typeface="Cambria Math" panose="02040503050406030204" pitchFamily="18" charset="0"/>
                          </a:rPr>
                        </m:ctrlPr>
                      </m:sSubPr>
                      <m:e>
                        <m:r>
                          <a:rPr lang="it-IT" b="0" i="1" smtClean="0">
                            <a:solidFill>
                              <a:schemeClr val="accent1"/>
                            </a:solidFill>
                            <a:latin typeface="Cambria Math" panose="02040503050406030204" pitchFamily="18" charset="0"/>
                          </a:rPr>
                          <m:t>𝑣</m:t>
                        </m:r>
                      </m:e>
                      <m:sub>
                        <m:r>
                          <a:rPr lang="it-IT" b="0" i="1" smtClean="0">
                            <a:solidFill>
                              <a:schemeClr val="accent1"/>
                            </a:solidFill>
                            <a:latin typeface="Cambria Math" panose="02040503050406030204" pitchFamily="18" charset="0"/>
                          </a:rPr>
                          <m:t>𝑖</m:t>
                        </m:r>
                      </m:sub>
                    </m:sSub>
                    <m:d>
                      <m:dPr>
                        <m:ctrlPr>
                          <a:rPr lang="it-IT" i="1" smtClean="0">
                            <a:solidFill>
                              <a:schemeClr val="accent1"/>
                            </a:solidFill>
                            <a:latin typeface="Cambria Math" panose="02040503050406030204" pitchFamily="18" charset="0"/>
                          </a:rPr>
                        </m:ctrlPr>
                      </m:dPr>
                      <m:e>
                        <m:r>
                          <a:rPr lang="it-IT" b="0" i="1" smtClean="0">
                            <a:solidFill>
                              <a:schemeClr val="accent1"/>
                            </a:solidFill>
                            <a:latin typeface="Cambria Math" panose="02040503050406030204" pitchFamily="18" charset="0"/>
                          </a:rPr>
                          <m:t>𝑡</m:t>
                        </m:r>
                        <m:r>
                          <a:rPr lang="it-IT" b="0" i="1" smtClean="0">
                            <a:solidFill>
                              <a:schemeClr val="accent1"/>
                            </a:solidFill>
                            <a:latin typeface="Cambria Math" panose="02040503050406030204" pitchFamily="18" charset="0"/>
                          </a:rPr>
                          <m:t>,</m:t>
                        </m:r>
                        <m:r>
                          <a:rPr lang="en-GB" i="1">
                            <a:solidFill>
                              <a:schemeClr val="accent1"/>
                            </a:solidFill>
                            <a:latin typeface="Cambria Math" panose="02040503050406030204" pitchFamily="18" charset="0"/>
                            <a:ea typeface="Cambria Math" panose="02040503050406030204" pitchFamily="18" charset="0"/>
                          </a:rPr>
                          <m:t>𝛾</m:t>
                        </m:r>
                      </m:e>
                    </m:d>
                  </m:oMath>
                </a14:m>
                <a:r>
                  <a:rPr lang="en-GB" dirty="0">
                    <a:solidFill>
                      <a:schemeClr val="accent1"/>
                    </a:solidFill>
                    <a:latin typeface="Raleway" pitchFamily="2" charset="77"/>
                  </a:rPr>
                  <a:t> is an estimation of </a:t>
                </a:r>
                <a14:m>
                  <m:oMath xmlns:m="http://schemas.openxmlformats.org/officeDocument/2006/math">
                    <m:sSub>
                      <m:sSubPr>
                        <m:ctrlPr>
                          <a:rPr lang="it-IT" i="1">
                            <a:solidFill>
                              <a:schemeClr val="accent1"/>
                            </a:solidFill>
                            <a:latin typeface="Cambria Math" panose="02040503050406030204" pitchFamily="18" charset="0"/>
                          </a:rPr>
                        </m:ctrlPr>
                      </m:sSubPr>
                      <m:e>
                        <m:r>
                          <a:rPr lang="it-IT" b="0" i="1" smtClean="0">
                            <a:solidFill>
                              <a:schemeClr val="accent1"/>
                            </a:solidFill>
                            <a:latin typeface="Cambria Math" panose="02040503050406030204" pitchFamily="18" charset="0"/>
                          </a:rPr>
                          <m:t>𝑢</m:t>
                        </m:r>
                      </m:e>
                      <m:sub>
                        <m:r>
                          <a:rPr lang="it-IT" i="1">
                            <a:solidFill>
                              <a:schemeClr val="accent1"/>
                            </a:solidFill>
                            <a:latin typeface="Cambria Math" panose="02040503050406030204" pitchFamily="18" charset="0"/>
                          </a:rPr>
                          <m:t>𝑖</m:t>
                        </m:r>
                      </m:sub>
                    </m:sSub>
                    <m:d>
                      <m:dPr>
                        <m:ctrlPr>
                          <a:rPr lang="it-IT" i="1">
                            <a:solidFill>
                              <a:schemeClr val="accent1"/>
                            </a:solidFill>
                            <a:latin typeface="Cambria Math" panose="02040503050406030204" pitchFamily="18" charset="0"/>
                          </a:rPr>
                        </m:ctrlPr>
                      </m:dPr>
                      <m:e>
                        <m:r>
                          <a:rPr lang="it-IT" i="1">
                            <a:solidFill>
                              <a:schemeClr val="accent1"/>
                            </a:solidFill>
                            <a:latin typeface="Cambria Math" panose="02040503050406030204" pitchFamily="18" charset="0"/>
                          </a:rPr>
                          <m:t>𝑡</m:t>
                        </m:r>
                      </m:e>
                    </m:d>
                  </m:oMath>
                </a14:m>
                <a:endParaRPr lang="en-GB" dirty="0">
                  <a:solidFill>
                    <a:schemeClr val="accent1"/>
                  </a:solidFill>
                  <a:latin typeface="Raleway" pitchFamily="2" charset="77"/>
                </a:endParaRPr>
              </a:p>
            </p:txBody>
          </p:sp>
        </mc:Choice>
        <mc:Fallback xmlns="">
          <p:sp>
            <p:nvSpPr>
              <p:cNvPr id="4" name="CasellaDiTesto 3">
                <a:extLst>
                  <a:ext uri="{FF2B5EF4-FFF2-40B4-BE49-F238E27FC236}">
                    <a16:creationId xmlns:a16="http://schemas.microsoft.com/office/drawing/2014/main" id="{0BD884A5-2387-27D2-A848-2DC509650CB0}"/>
                  </a:ext>
                </a:extLst>
              </p:cNvPr>
              <p:cNvSpPr txBox="1">
                <a:spLocks noRot="1" noChangeAspect="1" noMove="1" noResize="1" noEditPoints="1" noAdjustHandles="1" noChangeArrowheads="1" noChangeShapeType="1" noTextEdit="1"/>
              </p:cNvSpPr>
              <p:nvPr/>
            </p:nvSpPr>
            <p:spPr>
              <a:xfrm>
                <a:off x="1037007" y="3018556"/>
                <a:ext cx="7595895" cy="1692323"/>
              </a:xfrm>
              <a:prstGeom prst="rect">
                <a:avLst/>
              </a:prstGeom>
              <a:blipFill>
                <a:blip r:embed="rId4"/>
                <a:stretch>
                  <a:fillRect l="-167" t="-15556" b="-148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84A24764-94F8-D588-4120-AC26B6B4E405}"/>
                  </a:ext>
                </a:extLst>
              </p:cNvPr>
              <p:cNvSpPr txBox="1"/>
              <p:nvPr/>
            </p:nvSpPr>
            <p:spPr>
              <a:xfrm>
                <a:off x="1423532" y="3774715"/>
                <a:ext cx="6732739" cy="625108"/>
              </a:xfrm>
              <a:prstGeom prst="rect">
                <a:avLst/>
              </a:prstGeom>
              <a:noFill/>
            </p:spPr>
            <p:txBody>
              <a:bodyPr wrap="square" rtlCol="0">
                <a:spAutoFit/>
              </a:bodyPr>
              <a:lstStyle/>
              <a:p>
                <a:pPr marL="400050" indent="-400050">
                  <a:buFont typeface="+mj-lt"/>
                  <a:buAutoNum type="romanLcPeriod"/>
                </a:pPr>
                <a:r>
                  <a:rPr lang="en-GB" sz="1200" dirty="0">
                    <a:solidFill>
                      <a:schemeClr val="accent1"/>
                    </a:solidFill>
                    <a:latin typeface="Raleway" pitchFamily="2" charset="77"/>
                  </a:rPr>
                  <a:t>Propagate </a:t>
                </a:r>
                <a14:m>
                  <m:oMath xmlns:m="http://schemas.openxmlformats.org/officeDocument/2006/math">
                    <m:sSub>
                      <m:sSubPr>
                        <m:ctrlPr>
                          <a:rPr lang="it-IT" sz="1200" i="1" smtClean="0">
                            <a:solidFill>
                              <a:schemeClr val="accent1"/>
                            </a:solidFill>
                            <a:latin typeface="Cambria Math" panose="02040503050406030204" pitchFamily="18" charset="0"/>
                          </a:rPr>
                        </m:ctrlPr>
                      </m:sSubPr>
                      <m:e>
                        <m:r>
                          <a:rPr lang="it-IT" sz="1200" b="0" i="1" smtClean="0">
                            <a:solidFill>
                              <a:schemeClr val="accent1"/>
                            </a:solidFill>
                            <a:latin typeface="Cambria Math" panose="02040503050406030204" pitchFamily="18" charset="0"/>
                          </a:rPr>
                          <m:t>𝑣</m:t>
                        </m:r>
                      </m:e>
                      <m:sub>
                        <m:r>
                          <a:rPr lang="it-IT" sz="1200" b="0" i="1" smtClean="0">
                            <a:solidFill>
                              <a:schemeClr val="accent1"/>
                            </a:solidFill>
                            <a:latin typeface="Cambria Math" panose="02040503050406030204" pitchFamily="18" charset="0"/>
                          </a:rPr>
                          <m:t>𝑖</m:t>
                        </m:r>
                      </m:sub>
                    </m:sSub>
                    <m:d>
                      <m:dPr>
                        <m:ctrlPr>
                          <a:rPr lang="it-IT" sz="1200" i="1" smtClean="0">
                            <a:solidFill>
                              <a:schemeClr val="accent1"/>
                            </a:solidFill>
                            <a:latin typeface="Cambria Math" panose="02040503050406030204" pitchFamily="18" charset="0"/>
                          </a:rPr>
                        </m:ctrlPr>
                      </m:dPr>
                      <m:e>
                        <m:r>
                          <a:rPr lang="it-IT" sz="1200" b="0" i="1" smtClean="0">
                            <a:solidFill>
                              <a:schemeClr val="accent1"/>
                            </a:solidFill>
                            <a:latin typeface="Cambria Math" panose="02040503050406030204" pitchFamily="18" charset="0"/>
                          </a:rPr>
                          <m:t>𝑡</m:t>
                        </m:r>
                        <m:r>
                          <a:rPr lang="it-IT" sz="1200" b="0" i="1" smtClean="0">
                            <a:solidFill>
                              <a:schemeClr val="accent1"/>
                            </a:solidFill>
                            <a:latin typeface="Cambria Math" panose="02040503050406030204" pitchFamily="18" charset="0"/>
                          </a:rPr>
                          <m:t>,</m:t>
                        </m:r>
                        <m:r>
                          <a:rPr lang="it-IT" sz="1200" b="0" i="1" smtClean="0">
                            <a:solidFill>
                              <a:schemeClr val="accent1"/>
                            </a:solidFill>
                            <a:latin typeface="Cambria Math" panose="02040503050406030204" pitchFamily="18" charset="0"/>
                          </a:rPr>
                          <m:t>h</m:t>
                        </m:r>
                      </m:e>
                    </m:d>
                  </m:oMath>
                </a14:m>
                <a:r>
                  <a:rPr lang="en-GB" sz="1200" dirty="0">
                    <a:solidFill>
                      <a:schemeClr val="accent1"/>
                    </a:solidFill>
                    <a:latin typeface="Raleway" pitchFamily="2" charset="77"/>
                  </a:rPr>
                  <a:t> to the neighbours</a:t>
                </a:r>
              </a:p>
              <a:p>
                <a:pPr marL="400050" indent="-400050">
                  <a:spcBef>
                    <a:spcPts val="600"/>
                  </a:spcBef>
                  <a:buFont typeface="+mj-lt"/>
                  <a:buAutoNum type="romanLcPeriod"/>
                </a:pPr>
                <a:r>
                  <a:rPr lang="en-GB" sz="1200" dirty="0">
                    <a:solidFill>
                      <a:schemeClr val="accent1"/>
                    </a:solidFill>
                    <a:latin typeface="Raleway" pitchFamily="2" charset="77"/>
                  </a:rPr>
                  <a:t>Compute </a:t>
                </a:r>
                <a14:m>
                  <m:oMath xmlns:m="http://schemas.openxmlformats.org/officeDocument/2006/math">
                    <m:sSub>
                      <m:sSubPr>
                        <m:ctrlPr>
                          <a:rPr lang="it-IT" sz="1200" i="1" smtClean="0">
                            <a:solidFill>
                              <a:srgbClr val="6E0918"/>
                            </a:solidFill>
                            <a:latin typeface="Cambria Math" panose="02040503050406030204" pitchFamily="18" charset="0"/>
                          </a:rPr>
                        </m:ctrlPr>
                      </m:sSubPr>
                      <m:e>
                        <m:r>
                          <a:rPr lang="it-IT" sz="1200" b="0" i="1" smtClean="0">
                            <a:solidFill>
                              <a:srgbClr val="6E0918"/>
                            </a:solidFill>
                            <a:latin typeface="Cambria Math" panose="02040503050406030204" pitchFamily="18" charset="0"/>
                          </a:rPr>
                          <m:t>𝑣</m:t>
                        </m:r>
                      </m:e>
                      <m:sub>
                        <m:r>
                          <a:rPr lang="it-IT" sz="1200" b="0" i="1" smtClean="0">
                            <a:solidFill>
                              <a:srgbClr val="6E0918"/>
                            </a:solidFill>
                            <a:latin typeface="Cambria Math" panose="02040503050406030204" pitchFamily="18" charset="0"/>
                          </a:rPr>
                          <m:t>𝑖</m:t>
                        </m:r>
                      </m:sub>
                    </m:sSub>
                    <m:d>
                      <m:dPr>
                        <m:ctrlPr>
                          <a:rPr lang="it-IT" sz="1200" i="1" smtClean="0">
                            <a:solidFill>
                              <a:srgbClr val="6E0918"/>
                            </a:solidFill>
                            <a:latin typeface="Cambria Math" panose="02040503050406030204" pitchFamily="18" charset="0"/>
                          </a:rPr>
                        </m:ctrlPr>
                      </m:dPr>
                      <m:e>
                        <m:r>
                          <a:rPr lang="it-IT" sz="1200" b="0" i="1" smtClean="0">
                            <a:solidFill>
                              <a:srgbClr val="6E0918"/>
                            </a:solidFill>
                            <a:latin typeface="Cambria Math" panose="02040503050406030204" pitchFamily="18" charset="0"/>
                          </a:rPr>
                          <m:t>𝑡</m:t>
                        </m:r>
                        <m:r>
                          <a:rPr lang="it-IT" sz="1200" b="0" i="1" smtClean="0">
                            <a:solidFill>
                              <a:srgbClr val="6E0918"/>
                            </a:solidFill>
                            <a:latin typeface="Cambria Math" panose="02040503050406030204" pitchFamily="18" charset="0"/>
                          </a:rPr>
                          <m:t>,</m:t>
                        </m:r>
                        <m:r>
                          <a:rPr lang="it-IT" sz="1200" b="0" i="1" smtClean="0">
                            <a:solidFill>
                              <a:srgbClr val="6E0918"/>
                            </a:solidFill>
                            <a:latin typeface="Cambria Math" panose="02040503050406030204" pitchFamily="18" charset="0"/>
                          </a:rPr>
                          <m:t>h</m:t>
                        </m:r>
                        <m:r>
                          <a:rPr lang="it-IT" sz="1200" b="0" i="1" smtClean="0">
                            <a:solidFill>
                              <a:srgbClr val="6E0918"/>
                            </a:solidFill>
                            <a:latin typeface="Cambria Math" panose="02040503050406030204" pitchFamily="18" charset="0"/>
                          </a:rPr>
                          <m:t>+1</m:t>
                        </m:r>
                      </m:e>
                    </m:d>
                    <m:r>
                      <a:rPr lang="it-IT" sz="1200" b="0" i="1" smtClean="0">
                        <a:solidFill>
                          <a:srgbClr val="6E0918"/>
                        </a:solidFill>
                        <a:latin typeface="Cambria Math" panose="02040503050406030204" pitchFamily="18" charset="0"/>
                      </a:rPr>
                      <m:t>=</m:t>
                    </m:r>
                  </m:oMath>
                </a14:m>
                <a:r>
                  <a:rPr lang="it-IT" sz="1200" dirty="0">
                    <a:solidFill>
                      <a:srgbClr val="6E0918"/>
                    </a:solidFill>
                    <a:ea typeface="Cambria Math" panose="02040503050406030204" pitchFamily="18" charset="0"/>
                  </a:rPr>
                  <a:t> </a:t>
                </a:r>
                <a14:m>
                  <m:oMath xmlns:m="http://schemas.openxmlformats.org/officeDocument/2006/math">
                    <m:sSub>
                      <m:sSubPr>
                        <m:ctrlPr>
                          <a:rPr lang="it-IT" sz="1200" i="1">
                            <a:solidFill>
                              <a:srgbClr val="6E0918"/>
                            </a:solidFill>
                            <a:latin typeface="Cambria Math" panose="02040503050406030204" pitchFamily="18" charset="0"/>
                          </a:rPr>
                        </m:ctrlPr>
                      </m:sSubPr>
                      <m:e>
                        <m:r>
                          <a:rPr lang="it-IT" sz="1200" i="1">
                            <a:solidFill>
                              <a:srgbClr val="6E0918"/>
                            </a:solidFill>
                            <a:latin typeface="Cambria Math" panose="02040503050406030204" pitchFamily="18" charset="0"/>
                          </a:rPr>
                          <m:t>𝑣</m:t>
                        </m:r>
                      </m:e>
                      <m:sub>
                        <m:r>
                          <a:rPr lang="it-IT" sz="1200" i="1">
                            <a:solidFill>
                              <a:srgbClr val="6E0918"/>
                            </a:solidFill>
                            <a:latin typeface="Cambria Math" panose="02040503050406030204" pitchFamily="18" charset="0"/>
                          </a:rPr>
                          <m:t>𝑖</m:t>
                        </m:r>
                      </m:sub>
                    </m:sSub>
                    <m:d>
                      <m:dPr>
                        <m:ctrlPr>
                          <a:rPr lang="it-IT" sz="1200" i="1">
                            <a:solidFill>
                              <a:srgbClr val="6E0918"/>
                            </a:solidFill>
                            <a:latin typeface="Cambria Math" panose="02040503050406030204" pitchFamily="18" charset="0"/>
                          </a:rPr>
                        </m:ctrlPr>
                      </m:dPr>
                      <m:e>
                        <m:r>
                          <a:rPr lang="it-IT" sz="1200" i="1">
                            <a:solidFill>
                              <a:srgbClr val="6E0918"/>
                            </a:solidFill>
                            <a:latin typeface="Cambria Math" panose="02040503050406030204" pitchFamily="18" charset="0"/>
                          </a:rPr>
                          <m:t>𝑡</m:t>
                        </m:r>
                        <m:r>
                          <a:rPr lang="it-IT" sz="1200" i="1">
                            <a:solidFill>
                              <a:srgbClr val="6E0918"/>
                            </a:solidFill>
                            <a:latin typeface="Cambria Math" panose="02040503050406030204" pitchFamily="18" charset="0"/>
                          </a:rPr>
                          <m:t>,0</m:t>
                        </m:r>
                      </m:e>
                    </m:d>
                    <m:r>
                      <a:rPr lang="it-IT" sz="1200" i="1">
                        <a:solidFill>
                          <a:srgbClr val="6E0918"/>
                        </a:solidFill>
                        <a:latin typeface="Cambria Math" panose="02040503050406030204" pitchFamily="18" charset="0"/>
                      </a:rPr>
                      <m:t> </m:t>
                    </m:r>
                    <m:r>
                      <a:rPr lang="it-IT" sz="1200" b="0" i="1" smtClean="0">
                        <a:solidFill>
                          <a:srgbClr val="6E0918"/>
                        </a:solidFill>
                        <a:latin typeface="Cambria Math" panose="02040503050406030204" pitchFamily="18" charset="0"/>
                        <a:ea typeface="Cambria Math" panose="02040503050406030204" pitchFamily="18" charset="0"/>
                      </a:rPr>
                      <m:t>−</m:t>
                    </m:r>
                    <m:f>
                      <m:fPr>
                        <m:ctrlPr>
                          <a:rPr lang="it-IT" sz="1200" i="1">
                            <a:solidFill>
                              <a:srgbClr val="6E0918"/>
                            </a:solidFill>
                            <a:latin typeface="Cambria Math" panose="02040503050406030204" pitchFamily="18" charset="0"/>
                            <a:ea typeface="Cambria Math" panose="02040503050406030204" pitchFamily="18" charset="0"/>
                          </a:rPr>
                        </m:ctrlPr>
                      </m:fPr>
                      <m:num>
                        <m:r>
                          <a:rPr lang="it-IT" sz="1200" b="0" i="1" smtClean="0">
                            <a:solidFill>
                              <a:srgbClr val="6E0918"/>
                            </a:solidFill>
                            <a:latin typeface="Cambria Math" panose="02040503050406030204" pitchFamily="18" charset="0"/>
                            <a:ea typeface="Cambria Math" panose="02040503050406030204" pitchFamily="18" charset="0"/>
                          </a:rPr>
                          <m:t>𝑔</m:t>
                        </m:r>
                        <m:r>
                          <a:rPr lang="it-IT" sz="1200" b="0" i="1">
                            <a:solidFill>
                              <a:srgbClr val="6E0918"/>
                            </a:solidFill>
                            <a:latin typeface="Cambria Math" panose="02040503050406030204" pitchFamily="18" charset="0"/>
                            <a:ea typeface="Cambria Math" panose="02040503050406030204" pitchFamily="18" charset="0"/>
                          </a:rPr>
                          <m:t>𝜅</m:t>
                        </m:r>
                      </m:num>
                      <m:den>
                        <m:r>
                          <a:rPr lang="it-IT" sz="1200" b="0" i="1">
                            <a:solidFill>
                              <a:srgbClr val="6E0918"/>
                            </a:solidFill>
                            <a:latin typeface="Cambria Math" panose="02040503050406030204" pitchFamily="18" charset="0"/>
                            <a:ea typeface="Cambria Math" panose="02040503050406030204" pitchFamily="18" charset="0"/>
                          </a:rPr>
                          <m:t>1+</m:t>
                        </m:r>
                        <m:r>
                          <a:rPr lang="it-IT" sz="1200" b="0" i="1">
                            <a:solidFill>
                              <a:srgbClr val="6E0918"/>
                            </a:solidFill>
                            <a:latin typeface="Cambria Math" panose="02040503050406030204" pitchFamily="18" charset="0"/>
                            <a:ea typeface="Cambria Math" panose="02040503050406030204" pitchFamily="18" charset="0"/>
                          </a:rPr>
                          <m:t>𝑔</m:t>
                        </m:r>
                        <m:r>
                          <a:rPr lang="it-IT" sz="1200" b="0" i="1">
                            <a:solidFill>
                              <a:srgbClr val="6E0918"/>
                            </a:solidFill>
                            <a:latin typeface="Cambria Math" panose="02040503050406030204" pitchFamily="18" charset="0"/>
                            <a:ea typeface="Cambria Math" panose="02040503050406030204" pitchFamily="18" charset="0"/>
                          </a:rPr>
                          <m:t>𝜅</m:t>
                        </m:r>
                        <m:r>
                          <a:rPr lang="it-IT" sz="1200" b="0" i="1">
                            <a:solidFill>
                              <a:srgbClr val="6E0918"/>
                            </a:solidFill>
                            <a:latin typeface="Cambria Math" panose="02040503050406030204" pitchFamily="18" charset="0"/>
                            <a:ea typeface="Cambria Math" panose="02040503050406030204" pitchFamily="18" charset="0"/>
                          </a:rPr>
                          <m:t>|</m:t>
                        </m:r>
                        <m:sSub>
                          <m:sSubPr>
                            <m:ctrlPr>
                              <a:rPr lang="it-IT" sz="1200" i="1">
                                <a:solidFill>
                                  <a:srgbClr val="6E0918"/>
                                </a:solidFill>
                                <a:latin typeface="Cambria Math" panose="02040503050406030204" pitchFamily="18" charset="0"/>
                                <a:ea typeface="Cambria Math" panose="02040503050406030204" pitchFamily="18" charset="0"/>
                              </a:rPr>
                            </m:ctrlPr>
                          </m:sSubPr>
                          <m:e>
                            <m:r>
                              <a:rPr lang="it-IT" sz="1200" b="0" i="1">
                                <a:solidFill>
                                  <a:srgbClr val="6E0918"/>
                                </a:solidFill>
                                <a:latin typeface="Cambria Math" panose="02040503050406030204" pitchFamily="18" charset="0"/>
                                <a:ea typeface="Cambria Math" panose="02040503050406030204" pitchFamily="18" charset="0"/>
                              </a:rPr>
                              <m:t>𝑁</m:t>
                            </m:r>
                          </m:e>
                          <m:sub>
                            <m:r>
                              <a:rPr lang="it-IT" sz="1200" b="0" i="1">
                                <a:solidFill>
                                  <a:srgbClr val="6E0918"/>
                                </a:solidFill>
                                <a:latin typeface="Cambria Math" panose="02040503050406030204" pitchFamily="18" charset="0"/>
                                <a:ea typeface="Cambria Math" panose="02040503050406030204" pitchFamily="18" charset="0"/>
                              </a:rPr>
                              <m:t>𝑖</m:t>
                            </m:r>
                          </m:sub>
                        </m:sSub>
                        <m:r>
                          <a:rPr lang="it-IT" sz="1200" b="0" i="1">
                            <a:solidFill>
                              <a:srgbClr val="6E0918"/>
                            </a:solidFill>
                            <a:latin typeface="Cambria Math" panose="02040503050406030204" pitchFamily="18" charset="0"/>
                            <a:ea typeface="Cambria Math" panose="02040503050406030204" pitchFamily="18" charset="0"/>
                          </a:rPr>
                          <m:t>|</m:t>
                        </m:r>
                      </m:den>
                    </m:f>
                    <m:nary>
                      <m:naryPr>
                        <m:chr m:val="∑"/>
                        <m:limLoc m:val="subSup"/>
                        <m:supHide m:val="on"/>
                        <m:ctrlPr>
                          <a:rPr lang="it-IT" sz="1200" i="1" smtClean="0">
                            <a:solidFill>
                              <a:srgbClr val="6E0918"/>
                            </a:solidFill>
                            <a:latin typeface="Cambria Math" panose="02040503050406030204" pitchFamily="18" charset="0"/>
                            <a:ea typeface="Cambria Math" panose="02040503050406030204" pitchFamily="18" charset="0"/>
                          </a:rPr>
                        </m:ctrlPr>
                      </m:naryPr>
                      <m:sub>
                        <m:r>
                          <m:rPr>
                            <m:brk m:alnAt="9"/>
                          </m:rPr>
                          <a:rPr lang="it-IT" sz="1200" b="0" i="1">
                            <a:solidFill>
                              <a:srgbClr val="6E0918"/>
                            </a:solidFill>
                            <a:latin typeface="Cambria Math" panose="02040503050406030204" pitchFamily="18" charset="0"/>
                            <a:ea typeface="Cambria Math" panose="02040503050406030204" pitchFamily="18" charset="0"/>
                          </a:rPr>
                          <m:t>𝑗</m:t>
                        </m:r>
                        <m:r>
                          <a:rPr lang="it-IT" sz="1200" b="0" i="1">
                            <a:solidFill>
                              <a:srgbClr val="6E0918"/>
                            </a:solidFill>
                            <a:latin typeface="Cambria Math" panose="02040503050406030204" pitchFamily="18" charset="0"/>
                            <a:ea typeface="Cambria Math" panose="02040503050406030204" pitchFamily="18" charset="0"/>
                          </a:rPr>
                          <m:t>∈</m:t>
                        </m:r>
                        <m:sSub>
                          <m:sSubPr>
                            <m:ctrlPr>
                              <a:rPr lang="it-IT" sz="1200" i="1">
                                <a:solidFill>
                                  <a:srgbClr val="6E0918"/>
                                </a:solidFill>
                                <a:latin typeface="Cambria Math" panose="02040503050406030204" pitchFamily="18" charset="0"/>
                                <a:ea typeface="Cambria Math" panose="02040503050406030204" pitchFamily="18" charset="0"/>
                              </a:rPr>
                            </m:ctrlPr>
                          </m:sSubPr>
                          <m:e>
                            <m:r>
                              <a:rPr lang="it-IT" sz="1200" b="0" i="1">
                                <a:solidFill>
                                  <a:srgbClr val="6E0918"/>
                                </a:solidFill>
                                <a:latin typeface="Cambria Math" panose="02040503050406030204" pitchFamily="18" charset="0"/>
                                <a:ea typeface="Cambria Math" panose="02040503050406030204" pitchFamily="18" charset="0"/>
                              </a:rPr>
                              <m:t>𝑁</m:t>
                            </m:r>
                          </m:e>
                          <m:sub>
                            <m:r>
                              <a:rPr lang="it-IT" sz="1200" b="0" i="1">
                                <a:solidFill>
                                  <a:srgbClr val="6E0918"/>
                                </a:solidFill>
                                <a:latin typeface="Cambria Math" panose="02040503050406030204" pitchFamily="18" charset="0"/>
                                <a:ea typeface="Cambria Math" panose="02040503050406030204" pitchFamily="18" charset="0"/>
                              </a:rPr>
                              <m:t>𝑖</m:t>
                            </m:r>
                          </m:sub>
                        </m:sSub>
                      </m:sub>
                      <m:sup/>
                      <m:e>
                        <m:sSub>
                          <m:sSubPr>
                            <m:ctrlPr>
                              <a:rPr lang="it-IT" sz="1200" i="1">
                                <a:solidFill>
                                  <a:srgbClr val="6E0918"/>
                                </a:solidFill>
                                <a:latin typeface="Cambria Math" panose="02040503050406030204" pitchFamily="18" charset="0"/>
                                <a:ea typeface="Cambria Math" panose="02040503050406030204" pitchFamily="18" charset="0"/>
                              </a:rPr>
                            </m:ctrlPr>
                          </m:sSubPr>
                          <m:e>
                            <m:r>
                              <a:rPr lang="it-IT" sz="1200" b="0" i="1" smtClean="0">
                                <a:solidFill>
                                  <a:srgbClr val="6E0918"/>
                                </a:solidFill>
                                <a:latin typeface="Cambria Math" panose="02040503050406030204" pitchFamily="18" charset="0"/>
                                <a:ea typeface="Cambria Math" panose="02040503050406030204" pitchFamily="18" charset="0"/>
                              </a:rPr>
                              <m:t>𝑣</m:t>
                            </m:r>
                          </m:e>
                          <m:sub>
                            <m:r>
                              <a:rPr lang="it-IT" sz="1200" i="1">
                                <a:solidFill>
                                  <a:srgbClr val="6E0918"/>
                                </a:solidFill>
                                <a:latin typeface="Cambria Math" panose="02040503050406030204" pitchFamily="18" charset="0"/>
                                <a:ea typeface="Cambria Math" panose="02040503050406030204" pitchFamily="18" charset="0"/>
                              </a:rPr>
                              <m:t>𝑗</m:t>
                            </m:r>
                          </m:sub>
                        </m:sSub>
                        <m:d>
                          <m:dPr>
                            <m:ctrlPr>
                              <a:rPr lang="it-IT" sz="1200" i="1">
                                <a:solidFill>
                                  <a:srgbClr val="6E0918"/>
                                </a:solidFill>
                                <a:latin typeface="Cambria Math" panose="02040503050406030204" pitchFamily="18" charset="0"/>
                                <a:ea typeface="Cambria Math" panose="02040503050406030204" pitchFamily="18" charset="0"/>
                              </a:rPr>
                            </m:ctrlPr>
                          </m:dPr>
                          <m:e>
                            <m:r>
                              <a:rPr lang="it-IT" sz="1200" i="1">
                                <a:solidFill>
                                  <a:srgbClr val="6E0918"/>
                                </a:solidFill>
                                <a:latin typeface="Cambria Math" panose="02040503050406030204" pitchFamily="18" charset="0"/>
                                <a:ea typeface="Cambria Math" panose="02040503050406030204" pitchFamily="18" charset="0"/>
                              </a:rPr>
                              <m:t>𝑡</m:t>
                            </m:r>
                            <m:r>
                              <a:rPr lang="it-IT" sz="1200" b="0" i="1" smtClean="0">
                                <a:solidFill>
                                  <a:srgbClr val="6E0918"/>
                                </a:solidFill>
                                <a:latin typeface="Cambria Math" panose="02040503050406030204" pitchFamily="18" charset="0"/>
                                <a:ea typeface="Cambria Math" panose="02040503050406030204" pitchFamily="18" charset="0"/>
                              </a:rPr>
                              <m:t>,</m:t>
                            </m:r>
                            <m:r>
                              <a:rPr lang="it-IT" sz="1200" b="0" i="1" smtClean="0">
                                <a:solidFill>
                                  <a:srgbClr val="6E0918"/>
                                </a:solidFill>
                                <a:latin typeface="Cambria Math" panose="02040503050406030204" pitchFamily="18" charset="0"/>
                                <a:ea typeface="Cambria Math" panose="02040503050406030204" pitchFamily="18" charset="0"/>
                              </a:rPr>
                              <m:t>h</m:t>
                            </m:r>
                          </m:e>
                        </m:d>
                      </m:e>
                    </m:nary>
                  </m:oMath>
                </a14:m>
                <a:endParaRPr lang="en-GB" sz="1200" dirty="0">
                  <a:solidFill>
                    <a:schemeClr val="accent1"/>
                  </a:solidFill>
                  <a:latin typeface="Raleway" pitchFamily="2" charset="77"/>
                </a:endParaRPr>
              </a:p>
            </p:txBody>
          </p:sp>
        </mc:Choice>
        <mc:Fallback xmlns="">
          <p:sp>
            <p:nvSpPr>
              <p:cNvPr id="5" name="CasellaDiTesto 4">
                <a:extLst>
                  <a:ext uri="{FF2B5EF4-FFF2-40B4-BE49-F238E27FC236}">
                    <a16:creationId xmlns:a16="http://schemas.microsoft.com/office/drawing/2014/main" id="{84A24764-94F8-D588-4120-AC26B6B4E405}"/>
                  </a:ext>
                </a:extLst>
              </p:cNvPr>
              <p:cNvSpPr txBox="1">
                <a:spLocks noRot="1" noChangeAspect="1" noMove="1" noResize="1" noEditPoints="1" noAdjustHandles="1" noChangeArrowheads="1" noChangeShapeType="1" noTextEdit="1"/>
              </p:cNvSpPr>
              <p:nvPr/>
            </p:nvSpPr>
            <p:spPr>
              <a:xfrm>
                <a:off x="1423532" y="3774715"/>
                <a:ext cx="6732739" cy="625108"/>
              </a:xfrm>
              <a:prstGeom prst="rect">
                <a:avLst/>
              </a:prstGeom>
              <a:blipFill>
                <a:blip r:embed="rId5"/>
                <a:stretch>
                  <a:fillRect l="-188" b="-60000"/>
                </a:stretch>
              </a:blipFill>
            </p:spPr>
            <p:txBody>
              <a:bodyPr/>
              <a:lstStyle/>
              <a:p>
                <a:r>
                  <a:rPr lang="en-GB">
                    <a:noFill/>
                  </a:rPr>
                  <a:t> </a:t>
                </a:r>
              </a:p>
            </p:txBody>
          </p:sp>
        </mc:Fallback>
      </mc:AlternateContent>
      <p:sp>
        <p:nvSpPr>
          <p:cNvPr id="6" name="Google Shape;119;p11">
            <a:extLst>
              <a:ext uri="{FF2B5EF4-FFF2-40B4-BE49-F238E27FC236}">
                <a16:creationId xmlns:a16="http://schemas.microsoft.com/office/drawing/2014/main" id="{0B161508-0EA2-389A-FC1B-1CA50AE7079A}"/>
              </a:ext>
            </a:extLst>
          </p:cNvPr>
          <p:cNvSpPr/>
          <p:nvPr/>
        </p:nvSpPr>
        <p:spPr>
          <a:xfrm>
            <a:off x="5748402" y="1120561"/>
            <a:ext cx="3336600" cy="138987"/>
          </a:xfrm>
          <a:prstGeom prst="rect">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0;p11">
            <a:extLst>
              <a:ext uri="{FF2B5EF4-FFF2-40B4-BE49-F238E27FC236}">
                <a16:creationId xmlns:a16="http://schemas.microsoft.com/office/drawing/2014/main" id="{53C58969-9A71-ED5E-E7CC-166ED8B72671}"/>
              </a:ext>
            </a:extLst>
          </p:cNvPr>
          <p:cNvSpPr/>
          <p:nvPr/>
        </p:nvSpPr>
        <p:spPr>
          <a:xfrm>
            <a:off x="6235002" y="741623"/>
            <a:ext cx="800100" cy="800100"/>
          </a:xfrm>
          <a:prstGeom prst="blockArc">
            <a:avLst>
              <a:gd name="adj1" fmla="val 10800000"/>
              <a:gd name="adj2" fmla="val 0"/>
              <a:gd name="adj3" fmla="val 25000"/>
            </a:avLst>
          </a:prstGeom>
          <a:solidFill>
            <a:srgbClr val="6F0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2;p11">
            <a:extLst>
              <a:ext uri="{FF2B5EF4-FFF2-40B4-BE49-F238E27FC236}">
                <a16:creationId xmlns:a16="http://schemas.microsoft.com/office/drawing/2014/main" id="{BB25526A-7C6D-D14E-D89D-BF4D37FA7DD6}"/>
              </a:ext>
            </a:extLst>
          </p:cNvPr>
          <p:cNvSpPr/>
          <p:nvPr/>
        </p:nvSpPr>
        <p:spPr>
          <a:xfrm rot="10800000" flipH="1">
            <a:off x="7832802" y="859623"/>
            <a:ext cx="800100" cy="800100"/>
          </a:xfrm>
          <a:prstGeom prst="blockArc">
            <a:avLst>
              <a:gd name="adj1" fmla="val 10800000"/>
              <a:gd name="adj2" fmla="val 0"/>
              <a:gd name="adj3" fmla="val 25000"/>
            </a:avLst>
          </a:prstGeom>
          <a:solidFill>
            <a:srgbClr val="0067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4;p11">
            <a:extLst>
              <a:ext uri="{FF2B5EF4-FFF2-40B4-BE49-F238E27FC236}">
                <a16:creationId xmlns:a16="http://schemas.microsoft.com/office/drawing/2014/main" id="{B3BB1A38-803A-744A-0385-886728A35ED8}"/>
              </a:ext>
            </a:extLst>
          </p:cNvPr>
          <p:cNvSpPr txBox="1"/>
          <p:nvPr/>
        </p:nvSpPr>
        <p:spPr>
          <a:xfrm>
            <a:off x="5292247" y="372687"/>
            <a:ext cx="2667024" cy="38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it" sz="1800" b="1" u="sng" dirty="0">
                <a:solidFill>
                  <a:srgbClr val="6E0918"/>
                </a:solidFill>
                <a:latin typeface="Raleway" pitchFamily="2" charset="77"/>
                <a:ea typeface="Catamaran"/>
                <a:cs typeface="Catamaran"/>
                <a:sym typeface="Catamaran"/>
              </a:rPr>
              <a:t>Control estimation</a:t>
            </a:r>
            <a:endParaRPr sz="1800" b="1" u="sng" dirty="0">
              <a:solidFill>
                <a:srgbClr val="6E0918"/>
              </a:solidFill>
              <a:latin typeface="Raleway" pitchFamily="2" charset="77"/>
              <a:ea typeface="Catamaran"/>
              <a:cs typeface="Catamaran"/>
              <a:sym typeface="Catamaran"/>
            </a:endParaRPr>
          </a:p>
        </p:txBody>
      </p:sp>
      <p:sp>
        <p:nvSpPr>
          <p:cNvPr id="10" name="Google Shape;118;p11">
            <a:extLst>
              <a:ext uri="{FF2B5EF4-FFF2-40B4-BE49-F238E27FC236}">
                <a16:creationId xmlns:a16="http://schemas.microsoft.com/office/drawing/2014/main" id="{E76FFA6F-B10B-5B87-D29C-C580AC27BF53}"/>
              </a:ext>
            </a:extLst>
          </p:cNvPr>
          <p:cNvSpPr txBox="1"/>
          <p:nvPr/>
        </p:nvSpPr>
        <p:spPr>
          <a:xfrm>
            <a:off x="6801918" y="1558268"/>
            <a:ext cx="2861867" cy="38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it" sz="1800" dirty="0">
                <a:solidFill>
                  <a:srgbClr val="66757C"/>
                </a:solidFill>
                <a:latin typeface="Raleway" pitchFamily="2" charset="77"/>
                <a:ea typeface="Catamaran"/>
                <a:cs typeface="Catamaran"/>
                <a:sym typeface="Catamaran"/>
              </a:rPr>
              <a:t>Results</a:t>
            </a:r>
            <a:endParaRPr sz="1800" dirty="0">
              <a:solidFill>
                <a:srgbClr val="66757C"/>
              </a:solidFill>
              <a:latin typeface="Raleway" pitchFamily="2" charset="77"/>
              <a:ea typeface="Catamaran"/>
              <a:cs typeface="Catamaran"/>
              <a:sym typeface="Catamaran"/>
            </a:endParaRPr>
          </a:p>
        </p:txBody>
      </p:sp>
    </p:spTree>
    <p:extLst>
      <p:ext uri="{BB962C8B-B14F-4D97-AF65-F5344CB8AC3E}">
        <p14:creationId xmlns:p14="http://schemas.microsoft.com/office/powerpoint/2010/main" val="3178885785"/>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13072</TotalTime>
  <Words>2202</Words>
  <Application>Microsoft Macintosh PowerPoint</Application>
  <PresentationFormat>Presentazione su schermo (16:9)</PresentationFormat>
  <Paragraphs>215</Paragraphs>
  <Slides>18</Slides>
  <Notes>17</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18</vt:i4>
      </vt:variant>
    </vt:vector>
  </HeadingPairs>
  <TitlesOfParts>
    <vt:vector size="23" baseType="lpstr">
      <vt:lpstr>Cambria Math</vt:lpstr>
      <vt:lpstr>Catamaran</vt:lpstr>
      <vt:lpstr>Raleway</vt:lpstr>
      <vt:lpstr>Arial</vt:lpstr>
      <vt:lpstr>Streamline</vt:lpstr>
      <vt:lpstr>A New Distributed Protocol for Consensus of Discrete-Time Systems</vt:lpstr>
      <vt:lpstr>Table of contents</vt:lpstr>
      <vt:lpstr>Introduction</vt:lpstr>
      <vt:lpstr>Problem statement</vt:lpstr>
      <vt:lpstr>Problem statement</vt:lpstr>
      <vt:lpstr>Proposed centralized protocol</vt:lpstr>
      <vt:lpstr>Proposed centralized protocol</vt:lpstr>
      <vt:lpstr>Eigenvalues plots</vt:lpstr>
      <vt:lpstr>Distributed implementation</vt:lpstr>
      <vt:lpstr>Distributed implementation</vt:lpstr>
      <vt:lpstr>Simulation Results</vt:lpstr>
      <vt:lpstr>Simulation Results</vt:lpstr>
      <vt:lpstr>Conclusions and future work</vt:lpstr>
      <vt:lpstr>Thank you for the attention!</vt:lpstr>
      <vt:lpstr>Simulations and Results </vt:lpstr>
      <vt:lpstr>Slide example 2</vt:lpstr>
      <vt:lpstr>Presentazione standard di PowerPoint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Stefano Felli</cp:lastModifiedBy>
  <cp:revision>24</cp:revision>
  <dcterms:modified xsi:type="dcterms:W3CDTF">2024-07-04T18:31:55Z</dcterms:modified>
</cp:coreProperties>
</file>