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7"/>
  </p:notesMasterIdLst>
  <p:sldIdLst>
    <p:sldId id="256" r:id="rId2"/>
    <p:sldId id="257" r:id="rId3"/>
    <p:sldId id="258" r:id="rId4"/>
    <p:sldId id="267" r:id="rId5"/>
    <p:sldId id="271" r:id="rId6"/>
    <p:sldId id="272" r:id="rId7"/>
    <p:sldId id="268" r:id="rId8"/>
    <p:sldId id="274" r:id="rId9"/>
    <p:sldId id="273" r:id="rId10"/>
    <p:sldId id="276" r:id="rId11"/>
    <p:sldId id="280" r:id="rId12"/>
    <p:sldId id="278" r:id="rId13"/>
    <p:sldId id="281" r:id="rId14"/>
    <p:sldId id="277" r:id="rId15"/>
    <p:sldId id="263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Catamaran" pitchFamily="2" charset="77"/>
      <p:regular r:id="rId19"/>
      <p:bold r:id="rId19"/>
      <p:italic r:id="rId19"/>
    </p:embeddedFont>
    <p:embeddedFont>
      <p:font typeface="Raleway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0918"/>
    <a:srgbClr val="66757C"/>
    <a:srgbClr val="016778"/>
    <a:srgbClr val="18F06C"/>
    <a:srgbClr val="F7A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81"/>
    <p:restoredTop sz="95238"/>
  </p:normalViewPr>
  <p:slideViewPr>
    <p:cSldViewPr snapToGrid="0">
      <p:cViewPr varScale="1">
        <p:scale>
          <a:sx n="162" d="100"/>
          <a:sy n="162" d="100"/>
        </p:scale>
        <p:origin x="1112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Good </a:t>
            </a:r>
            <a:r>
              <a:rPr lang="it-IT" dirty="0" err="1"/>
              <a:t>morning</a:t>
            </a:r>
            <a:r>
              <a:rPr lang="it-IT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Today, I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presenting</a:t>
            </a:r>
            <a:r>
              <a:rPr lang="it-IT" dirty="0"/>
              <a:t> the </a:t>
            </a:r>
            <a:r>
              <a:rPr lang="it-IT" dirty="0" err="1"/>
              <a:t>research</a:t>
            </a:r>
            <a:r>
              <a:rPr lang="it-IT" dirty="0"/>
              <a:t> paper </a:t>
            </a:r>
            <a:r>
              <a:rPr lang="it-IT" dirty="0" err="1"/>
              <a:t>titled</a:t>
            </a:r>
            <a:r>
              <a:rPr lang="it-IT" dirty="0"/>
              <a:t> 'A New Distributed </a:t>
            </a:r>
            <a:r>
              <a:rPr lang="it-IT" dirty="0" err="1"/>
              <a:t>Protocol</a:t>
            </a:r>
            <a:r>
              <a:rPr lang="it-IT" dirty="0"/>
              <a:t> for Consensus of Discrete-Time Systems.'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This</a:t>
            </a:r>
            <a:r>
              <a:rPr lang="it-IT" dirty="0"/>
              <a:t> work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authored</a:t>
            </a:r>
            <a:r>
              <a:rPr lang="it-IT" dirty="0"/>
              <a:t> by Filippo Cacace, Mattia Mattioni, Salvatore Monaco, and </a:t>
            </a:r>
            <a:r>
              <a:rPr lang="it-IT" dirty="0" err="1"/>
              <a:t>Dorothée</a:t>
            </a:r>
            <a:r>
              <a:rPr lang="it-IT" dirty="0"/>
              <a:t> </a:t>
            </a:r>
            <a:r>
              <a:rPr lang="it-IT" dirty="0" err="1"/>
              <a:t>Normand-Cyrot</a:t>
            </a:r>
            <a:r>
              <a:rPr lang="it-IT" dirty="0"/>
              <a:t>, and </a:t>
            </a:r>
            <a:r>
              <a:rPr lang="it-IT" dirty="0" err="1"/>
              <a:t>published</a:t>
            </a:r>
            <a:r>
              <a:rPr lang="it-IT" dirty="0"/>
              <a:t> in the </a:t>
            </a:r>
            <a:r>
              <a:rPr lang="it-IT" dirty="0" err="1"/>
              <a:t>European</a:t>
            </a:r>
            <a:r>
              <a:rPr lang="it-IT" dirty="0"/>
              <a:t> Journal of Control in 2023.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972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407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43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3161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5670f63ae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5670f63ae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df644b60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df644b60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/>
              <a:t>As</a:t>
            </a:r>
            <a:r>
              <a:rPr lang="it-IT" dirty="0"/>
              <a:t> the paper </a:t>
            </a:r>
            <a:r>
              <a:rPr lang="it-IT" dirty="0" err="1"/>
              <a:t>title</a:t>
            </a:r>
            <a:r>
              <a:rPr lang="it-IT" dirty="0"/>
              <a:t> </a:t>
            </a:r>
            <a:r>
              <a:rPr lang="it-IT" dirty="0" err="1"/>
              <a:t>suggests</a:t>
            </a:r>
            <a:r>
              <a:rPr lang="it-IT" dirty="0"/>
              <a:t>,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topic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consensus </a:t>
            </a:r>
            <a:r>
              <a:rPr lang="it-IT" dirty="0" err="1"/>
              <a:t>protocol</a:t>
            </a:r>
            <a:endParaRPr lang="it-IT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Consensus </a:t>
            </a:r>
            <a:r>
              <a:rPr lang="it-IT" dirty="0" err="1"/>
              <a:t>protocol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foundational</a:t>
            </a:r>
            <a:r>
              <a:rPr lang="it-IT" dirty="0"/>
              <a:t> technique </a:t>
            </a:r>
            <a:r>
              <a:rPr lang="it-IT" dirty="0" err="1"/>
              <a:t>that</a:t>
            </a:r>
            <a:r>
              <a:rPr lang="it-IT" dirty="0"/>
              <a:t> drives the dynamics of multiple agents of a system in a </a:t>
            </a:r>
            <a:r>
              <a:rPr lang="it-IT" dirty="0" err="1"/>
              <a:t>reliable</a:t>
            </a:r>
            <a:r>
              <a:rPr lang="it-IT" dirty="0"/>
              <a:t>, </a:t>
            </a:r>
            <a:r>
              <a:rPr lang="it-IT" dirty="0" err="1"/>
              <a:t>efficient</a:t>
            </a:r>
            <a:r>
              <a:rPr lang="it-IT" dirty="0"/>
              <a:t> and secure way to a common </a:t>
            </a:r>
            <a:r>
              <a:rPr lang="it-IT" dirty="0" err="1"/>
              <a:t>behavior</a:t>
            </a:r>
            <a:r>
              <a:rPr lang="it-IT" dirty="0"/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it-IT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/>
              <a:t>Centralized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: a </a:t>
            </a:r>
            <a:r>
              <a:rPr lang="it-IT" dirty="0" err="1"/>
              <a:t>central</a:t>
            </a:r>
            <a:r>
              <a:rPr lang="it-IT" dirty="0"/>
              <a:t> 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 err="1"/>
              <a:t>collects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information and </a:t>
            </a:r>
            <a:r>
              <a:rPr lang="it-IT" dirty="0" err="1"/>
              <a:t>calculates</a:t>
            </a:r>
            <a:r>
              <a:rPr lang="it-IT" dirty="0"/>
              <a:t> the control action for </a:t>
            </a:r>
            <a:r>
              <a:rPr lang="it-IT" dirty="0" err="1"/>
              <a:t>all</a:t>
            </a:r>
            <a:r>
              <a:rPr lang="it-IT" dirty="0"/>
              <a:t> agents​​.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PRO: </a:t>
            </a:r>
            <a:r>
              <a:rPr lang="it-IT" dirty="0" err="1"/>
              <a:t>centralized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 can </a:t>
            </a:r>
            <a:r>
              <a:rPr lang="it-IT" dirty="0" err="1"/>
              <a:t>offer</a:t>
            </a:r>
            <a:r>
              <a:rPr lang="it-IT" dirty="0"/>
              <a:t> </a:t>
            </a:r>
            <a:r>
              <a:rPr lang="it-IT" dirty="0" err="1"/>
              <a:t>faster</a:t>
            </a:r>
            <a:r>
              <a:rPr lang="it-IT" dirty="0"/>
              <a:t> and more </a:t>
            </a:r>
            <a:r>
              <a:rPr lang="it-IT" dirty="0" err="1"/>
              <a:t>deterministic</a:t>
            </a:r>
            <a:r>
              <a:rPr lang="it-IT" dirty="0"/>
              <a:t> </a:t>
            </a:r>
            <a:r>
              <a:rPr lang="it-IT" dirty="0" err="1"/>
              <a:t>convergence</a:t>
            </a:r>
            <a:r>
              <a:rPr lang="it-IT" dirty="0"/>
              <a:t> in </a:t>
            </a:r>
            <a:r>
              <a:rPr lang="it-IT" dirty="0" err="1"/>
              <a:t>smaller</a:t>
            </a:r>
            <a:r>
              <a:rPr lang="it-IT" dirty="0"/>
              <a:t> networks.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CON: limited </a:t>
            </a:r>
            <a:r>
              <a:rPr lang="it-IT" dirty="0" err="1"/>
              <a:t>Scalability</a:t>
            </a:r>
            <a:r>
              <a:rPr lang="it-IT" dirty="0"/>
              <a:t>. Central </a:t>
            </a:r>
            <a:r>
              <a:rPr lang="it-IT" dirty="0" err="1"/>
              <a:t>collection</a:t>
            </a:r>
            <a:r>
              <a:rPr lang="it-IT" dirty="0"/>
              <a:t> can </a:t>
            </a:r>
            <a:r>
              <a:rPr lang="it-IT" dirty="0" err="1"/>
              <a:t>become</a:t>
            </a:r>
            <a:r>
              <a:rPr lang="it-IT" dirty="0"/>
              <a:t> </a:t>
            </a:r>
            <a:r>
              <a:rPr lang="it-IT" dirty="0" err="1"/>
              <a:t>inefficient</a:t>
            </a:r>
            <a:r>
              <a:rPr lang="it-IT" dirty="0"/>
              <a:t> for large networks​​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it-IT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/>
              <a:t>Decentralized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: control action </a:t>
            </a:r>
            <a:r>
              <a:rPr lang="it-IT" dirty="0" err="1"/>
              <a:t>calculated</a:t>
            </a:r>
            <a:r>
              <a:rPr lang="it-IT" dirty="0"/>
              <a:t> </a:t>
            </a:r>
            <a:r>
              <a:rPr lang="it-IT" dirty="0" err="1"/>
              <a:t>locally</a:t>
            </a:r>
            <a:r>
              <a:rPr lang="it-IT" dirty="0"/>
              <a:t> by </a:t>
            </a:r>
            <a:r>
              <a:rPr lang="it-IT" dirty="0" err="1"/>
              <a:t>each</a:t>
            </a:r>
            <a:r>
              <a:rPr lang="it-IT" dirty="0"/>
              <a:t> agent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the </a:t>
            </a:r>
            <a:r>
              <a:rPr lang="it-IT" dirty="0" err="1"/>
              <a:t>locally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information.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multiple consensus </a:t>
            </a:r>
            <a:r>
              <a:rPr lang="it-IT" dirty="0" err="1"/>
              <a:t>iterations</a:t>
            </a:r>
            <a:r>
              <a:rPr lang="it-IT" dirty="0"/>
              <a:t>.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define</a:t>
            </a:r>
            <a:r>
              <a:rPr lang="it-IT" dirty="0"/>
              <a:t> a </a:t>
            </a:r>
            <a:r>
              <a:rPr lang="it-IT" dirty="0" err="1"/>
              <a:t>topology</a:t>
            </a:r>
            <a:r>
              <a:rPr lang="it-IT" dirty="0"/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PRO: more </a:t>
            </a:r>
            <a:r>
              <a:rPr lang="it-IT" dirty="0" err="1"/>
              <a:t>suitable</a:t>
            </a:r>
            <a:r>
              <a:rPr lang="it-IT" dirty="0"/>
              <a:t> for large networks due to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scalable</a:t>
            </a:r>
            <a:r>
              <a:rPr lang="it-IT" dirty="0"/>
              <a:t> nature and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calculations</a:t>
            </a:r>
            <a:endParaRPr lang="it-IT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CON: </a:t>
            </a:r>
            <a:r>
              <a:rPr lang="it-IT" dirty="0" err="1"/>
              <a:t>potentially</a:t>
            </a:r>
            <a:r>
              <a:rPr lang="it-IT" dirty="0"/>
              <a:t> </a:t>
            </a:r>
            <a:r>
              <a:rPr lang="it-IT" dirty="0" err="1"/>
              <a:t>slower</a:t>
            </a:r>
            <a:r>
              <a:rPr lang="it-IT" dirty="0"/>
              <a:t> and more iterative </a:t>
            </a:r>
            <a:r>
              <a:rPr lang="it-IT" dirty="0" err="1"/>
              <a:t>convergence</a:t>
            </a:r>
            <a:r>
              <a:rPr lang="it-IT" dirty="0"/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it-IT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Consensus </a:t>
            </a:r>
            <a:r>
              <a:rPr lang="it-IT" dirty="0" err="1"/>
              <a:t>protocols</a:t>
            </a:r>
            <a:r>
              <a:rPr lang="it-IT" dirty="0"/>
              <a:t> are </a:t>
            </a:r>
            <a:r>
              <a:rPr lang="it-IT" dirty="0" err="1"/>
              <a:t>crucial</a:t>
            </a:r>
            <a:r>
              <a:rPr lang="it-IT" dirty="0"/>
              <a:t> in </a:t>
            </a: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applications</a:t>
            </a:r>
            <a:r>
              <a:rPr lang="it-IT" dirty="0"/>
              <a:t>, </a:t>
            </a:r>
            <a:r>
              <a:rPr lang="it-IT" dirty="0" err="1"/>
              <a:t>including</a:t>
            </a:r>
            <a:r>
              <a:rPr lang="it-IT" dirty="0"/>
              <a:t> opinion dynamics, network </a:t>
            </a:r>
            <a:r>
              <a:rPr lang="it-IT" dirty="0" err="1"/>
              <a:t>routing</a:t>
            </a:r>
            <a:r>
              <a:rPr lang="it-IT" dirty="0"/>
              <a:t>, and </a:t>
            </a:r>
            <a:r>
              <a:rPr lang="it-IT" dirty="0" err="1"/>
              <a:t>federated</a:t>
            </a:r>
            <a:r>
              <a:rPr lang="it-IT" dirty="0"/>
              <a:t> learning </a:t>
            </a:r>
            <a:r>
              <a:rPr lang="it-IT" dirty="0" err="1"/>
              <a:t>problems</a:t>
            </a:r>
            <a:r>
              <a:rPr lang="it-IT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/>
              <a:t>Sys</a:t>
            </a:r>
            <a:r>
              <a:rPr lang="it-IT" dirty="0"/>
              <a:t> </a:t>
            </a:r>
            <a:r>
              <a:rPr lang="it-IT" dirty="0" err="1"/>
              <a:t>modeled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undirected</a:t>
            </a:r>
            <a:r>
              <a:rPr lang="it-IT" dirty="0"/>
              <a:t>, with set of </a:t>
            </a:r>
            <a:r>
              <a:rPr lang="it-IT" dirty="0" err="1"/>
              <a:t>vertexes</a:t>
            </a:r>
            <a:r>
              <a:rPr lang="it-IT" dirty="0"/>
              <a:t> and set of </a:t>
            </a:r>
            <a:r>
              <a:rPr lang="it-IT" dirty="0" err="1"/>
              <a:t>edges</a:t>
            </a:r>
            <a:r>
              <a:rPr lang="it-IT" dirty="0"/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Dynamics discrete time -&gt; INTEGRATOR: Nell'equazione continua </a:t>
            </a:r>
            <a:r>
              <a:rPr lang="it-IT" dirty="0" err="1"/>
              <a:t>x_dot</a:t>
            </a:r>
            <a:r>
              <a:rPr lang="it-IT" dirty="0"/>
              <a:t> = u, </a:t>
            </a:r>
            <a:r>
              <a:rPr lang="it-IT" dirty="0" err="1"/>
              <a:t>x_dot</a:t>
            </a:r>
            <a:r>
              <a:rPr lang="it-IT" dirty="0"/>
              <a:t> rappresenta la derivata di x rispetto al tempo,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che può essere approssimata come la differenza tra i valori di x in due istanti di tempo successivi nel dominio discreto. Così, possiamo scrivere: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/>
              <a:t>x_dot</a:t>
            </a:r>
            <a:r>
              <a:rPr lang="it-IT" dirty="0"/>
              <a:t> = x(t+1)-x(t) =&gt; ecco che abbiamo x(t+1)-x(t)=u(t) -&gt; x(t+1)=x(t)+u(t)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/>
              <a:t>Std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,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N_i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set of </a:t>
            </a:r>
            <a:r>
              <a:rPr lang="it-IT" dirty="0" err="1"/>
              <a:t>neighbors</a:t>
            </a:r>
            <a:r>
              <a:rPr lang="it-IT" dirty="0"/>
              <a:t> -&gt; </a:t>
            </a:r>
            <a:r>
              <a:rPr lang="it-IT" dirty="0" err="1"/>
              <a:t>nw</a:t>
            </a:r>
            <a:r>
              <a:rPr lang="it-IT" dirty="0"/>
              <a:t> dynamics </a:t>
            </a:r>
            <a:r>
              <a:rPr lang="it-IT" dirty="0" err="1"/>
              <a:t>is</a:t>
            </a:r>
            <a:r>
              <a:rPr lang="it-IT" dirty="0"/>
              <a:t>... with </a:t>
            </a:r>
            <a:r>
              <a:rPr lang="it-IT" dirty="0" err="1"/>
              <a:t>dynamic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(A) : </a:t>
            </a:r>
            <a:r>
              <a:rPr lang="it-IT" dirty="0" err="1"/>
              <a:t>eigenvalues</a:t>
            </a:r>
            <a:r>
              <a:rPr lang="it-IT" dirty="0"/>
              <a:t> </a:t>
            </a:r>
            <a:r>
              <a:rPr lang="it-IT" dirty="0" err="1"/>
              <a:t>mu_i</a:t>
            </a:r>
            <a:r>
              <a:rPr lang="it-IT" dirty="0"/>
              <a:t> = 1 -K*</a:t>
            </a:r>
            <a:r>
              <a:rPr lang="it-IT" dirty="0" err="1"/>
              <a:t>l_i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2454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/>
              <a:t>Centralized</a:t>
            </a:r>
            <a:r>
              <a:rPr lang="it-IT" dirty="0"/>
              <a:t> </a:t>
            </a:r>
            <a:r>
              <a:rPr lang="it-IT" dirty="0" err="1"/>
              <a:t>protocols</a:t>
            </a:r>
            <a:r>
              <a:rPr lang="it-IT" dirty="0"/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/>
              <a:t>require</a:t>
            </a:r>
            <a:r>
              <a:rPr lang="it-IT" dirty="0"/>
              <a:t> </a:t>
            </a:r>
            <a:r>
              <a:rPr lang="it-IT" dirty="0" err="1"/>
              <a:t>restrictive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 on the </a:t>
            </a:r>
            <a:r>
              <a:rPr lang="it-IT" dirty="0" err="1"/>
              <a:t>coupling</a:t>
            </a:r>
            <a:r>
              <a:rPr lang="it-IT" dirty="0"/>
              <a:t> gain K,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determines</a:t>
            </a:r>
            <a:r>
              <a:rPr lang="it-IT" dirty="0"/>
              <a:t> the </a:t>
            </a:r>
            <a:r>
              <a:rPr lang="it-IT" dirty="0" err="1"/>
              <a:t>mutual</a:t>
            </a:r>
            <a:r>
              <a:rPr lang="it-IT" dirty="0"/>
              <a:t> </a:t>
            </a:r>
            <a:r>
              <a:rPr lang="it-IT" dirty="0" err="1"/>
              <a:t>influence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/>
              <a:t>Convergence</a:t>
            </a:r>
            <a:r>
              <a:rPr lang="it-IT" dirty="0"/>
              <a:t> </a:t>
            </a:r>
            <a:r>
              <a:rPr lang="it-IT" dirty="0" err="1"/>
              <a:t>ensured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K&lt;=1/</a:t>
            </a:r>
            <a:r>
              <a:rPr lang="it-IT" dirty="0" err="1"/>
              <a:t>l_max</a:t>
            </a:r>
            <a:endParaRPr lang="it-IT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K small =&gt; k*</a:t>
            </a:r>
            <a:r>
              <a:rPr lang="it-IT" dirty="0" err="1"/>
              <a:t>l_i</a:t>
            </a:r>
            <a:r>
              <a:rPr lang="it-IT" dirty="0"/>
              <a:t> small =&gt; </a:t>
            </a:r>
            <a:r>
              <a:rPr lang="it-IT" dirty="0" err="1"/>
              <a:t>eigenvalues</a:t>
            </a:r>
            <a:r>
              <a:rPr lang="it-IT" dirty="0"/>
              <a:t> </a:t>
            </a:r>
            <a:r>
              <a:rPr lang="it-IT" dirty="0" err="1"/>
              <a:t>mu_i</a:t>
            </a:r>
            <a:r>
              <a:rPr lang="it-IT" dirty="0"/>
              <a:t> stay close to 1 (</a:t>
            </a:r>
            <a:r>
              <a:rPr lang="it-IT" dirty="0" err="1"/>
              <a:t>unitary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 </a:t>
            </a:r>
            <a:r>
              <a:rPr lang="it-IT" dirty="0" err="1"/>
              <a:t>boundary</a:t>
            </a:r>
            <a:r>
              <a:rPr lang="it-IT" dirty="0"/>
              <a:t>) =&gt;slow </a:t>
            </a:r>
            <a:r>
              <a:rPr lang="it-IT" dirty="0" err="1"/>
              <a:t>convergence</a:t>
            </a:r>
            <a:r>
              <a:rPr lang="it-IT" dirty="0"/>
              <a:t> rates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/>
              <a:t>Consequently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leads to </a:t>
            </a:r>
            <a:r>
              <a:rPr lang="it-IT" dirty="0" err="1"/>
              <a:t>slower</a:t>
            </a:r>
            <a:r>
              <a:rPr lang="it-IT" dirty="0"/>
              <a:t> </a:t>
            </a:r>
            <a:r>
              <a:rPr lang="it-IT" dirty="0" err="1"/>
              <a:t>convergence</a:t>
            </a:r>
            <a:r>
              <a:rPr lang="it-IT" dirty="0"/>
              <a:t> rates and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overhead.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it-IT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/>
              <a:t>Decentralized</a:t>
            </a:r>
            <a:r>
              <a:rPr lang="it-IT" dirty="0"/>
              <a:t> </a:t>
            </a:r>
            <a:r>
              <a:rPr lang="it-IT" dirty="0" err="1"/>
              <a:t>protocols</a:t>
            </a:r>
            <a:r>
              <a:rPr lang="it-IT" dirty="0"/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* </a:t>
            </a:r>
            <a:r>
              <a:rPr lang="it-IT" dirty="0" err="1"/>
              <a:t>Practical</a:t>
            </a:r>
            <a:r>
              <a:rPr lang="it-IT" dirty="0"/>
              <a:t> </a:t>
            </a:r>
            <a:r>
              <a:rPr lang="it-IT" dirty="0" err="1"/>
              <a:t>limitation</a:t>
            </a:r>
            <a:r>
              <a:rPr lang="it-IT" dirty="0"/>
              <a:t> due to the </a:t>
            </a:r>
            <a:r>
              <a:rPr lang="it-IT" dirty="0" err="1"/>
              <a:t>need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the precise knowledge of the network </a:t>
            </a:r>
            <a:r>
              <a:rPr lang="it-IT" dirty="0" err="1"/>
              <a:t>topology</a:t>
            </a:r>
            <a:r>
              <a:rPr lang="it-IT" dirty="0"/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* </a:t>
            </a:r>
            <a:r>
              <a:rPr lang="it-IT" dirty="0" err="1"/>
              <a:t>Absence</a:t>
            </a:r>
            <a:r>
              <a:rPr lang="it-IT" dirty="0"/>
              <a:t> of a </a:t>
            </a:r>
            <a:r>
              <a:rPr lang="it-IT" dirty="0" err="1"/>
              <a:t>central</a:t>
            </a:r>
            <a:r>
              <a:rPr lang="it-IT" dirty="0"/>
              <a:t> </a:t>
            </a:r>
            <a:r>
              <a:rPr lang="it-IT" dirty="0" err="1"/>
              <a:t>entity</a:t>
            </a:r>
            <a:r>
              <a:rPr lang="it-IT" dirty="0"/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	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information from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neighbors</a:t>
            </a:r>
            <a:r>
              <a:rPr lang="it-IT" dirty="0"/>
              <a:t> (&amp; </a:t>
            </a:r>
            <a:r>
              <a:rPr lang="it-IT" dirty="0" err="1"/>
              <a:t>possibly</a:t>
            </a:r>
            <a:r>
              <a:rPr lang="it-IT" dirty="0"/>
              <a:t> some </a:t>
            </a:r>
            <a:r>
              <a:rPr lang="it-IT" dirty="0" err="1"/>
              <a:t>additional</a:t>
            </a:r>
            <a:r>
              <a:rPr lang="it-IT" dirty="0"/>
              <a:t> information from </a:t>
            </a:r>
            <a:r>
              <a:rPr lang="it-IT" dirty="0" err="1"/>
              <a:t>previous</a:t>
            </a:r>
            <a:r>
              <a:rPr lang="it-IT" dirty="0"/>
              <a:t> time steps)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	So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information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in a single step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	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more steps to </a:t>
            </a:r>
            <a:r>
              <a:rPr lang="it-IT" dirty="0" err="1"/>
              <a:t>communicate</a:t>
            </a:r>
            <a:r>
              <a:rPr lang="it-IT" dirty="0"/>
              <a:t> with </a:t>
            </a:r>
            <a:r>
              <a:rPr lang="it-IT" dirty="0" err="1"/>
              <a:t>others</a:t>
            </a:r>
            <a:r>
              <a:rPr lang="it-IT" dirty="0"/>
              <a:t> and </a:t>
            </a:r>
            <a:r>
              <a:rPr lang="it-IT" dirty="0" err="1"/>
              <a:t>exchange</a:t>
            </a:r>
            <a:r>
              <a:rPr lang="it-IT" dirty="0"/>
              <a:t> information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	=&gt;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subject</a:t>
            </a:r>
            <a:r>
              <a:rPr lang="it-IT" dirty="0"/>
              <a:t> to delays due to the finite speed of information transfer.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it-IT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Common </a:t>
            </a:r>
            <a:r>
              <a:rPr lang="it-IT" dirty="0" err="1"/>
              <a:t>problem</a:t>
            </a:r>
            <a:r>
              <a:rPr lang="it-IT" dirty="0"/>
              <a:t>: </a:t>
            </a:r>
            <a:r>
              <a:rPr lang="it-IT" dirty="0" err="1"/>
              <a:t>Convergence</a:t>
            </a:r>
            <a:r>
              <a:rPr lang="it-IT" dirty="0"/>
              <a:t> rate </a:t>
            </a:r>
            <a:r>
              <a:rPr lang="it-IT" dirty="0" err="1"/>
              <a:t>cannot</a:t>
            </a:r>
            <a:r>
              <a:rPr lang="it-IT" dirty="0"/>
              <a:t> be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arbitrarily</a:t>
            </a:r>
            <a:r>
              <a:rPr lang="it-IT" dirty="0"/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it-IT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The following </a:t>
            </a:r>
            <a:r>
              <a:rPr lang="it-IT" dirty="0" err="1"/>
              <a:t>research</a:t>
            </a:r>
            <a:r>
              <a:rPr lang="it-IT" dirty="0"/>
              <a:t> </a:t>
            </a:r>
            <a:r>
              <a:rPr lang="it-IT" dirty="0" err="1"/>
              <a:t>aims</a:t>
            </a:r>
            <a:r>
              <a:rPr lang="it-IT" dirty="0"/>
              <a:t> to </a:t>
            </a:r>
            <a:r>
              <a:rPr lang="it-IT" dirty="0" err="1"/>
              <a:t>overcome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limitations</a:t>
            </a:r>
            <a:r>
              <a:rPr lang="it-IT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296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Extension of the Mattioni et al. work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Local controls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/>
              <a:t>Centralized</a:t>
            </a:r>
            <a:r>
              <a:rPr lang="it-IT" dirty="0"/>
              <a:t> control </a:t>
            </a:r>
            <a:r>
              <a:rPr lang="it-IT" dirty="0" err="1"/>
              <a:t>vector</a:t>
            </a:r>
            <a:r>
              <a:rPr lang="it-IT" dirty="0"/>
              <a:t>: </a:t>
            </a:r>
            <a:r>
              <a:rPr lang="it-IT" dirty="0" err="1"/>
              <a:t>Weighted</a:t>
            </a:r>
            <a:r>
              <a:rPr lang="it-IT" dirty="0"/>
              <a:t> </a:t>
            </a:r>
            <a:r>
              <a:rPr lang="it-IT" dirty="0" err="1"/>
              <a:t>Laplatian</a:t>
            </a:r>
            <a:r>
              <a:rPr lang="it-IT" dirty="0"/>
              <a:t> </a:t>
            </a:r>
            <a:r>
              <a:rPr lang="it-IT" dirty="0" err="1"/>
              <a:t>W</a:t>
            </a:r>
            <a:r>
              <a:rPr lang="it-IT" dirty="0"/>
              <a:t>, </a:t>
            </a:r>
            <a:r>
              <a:rPr lang="it-IT" dirty="0" err="1"/>
              <a:t>associated</a:t>
            </a:r>
            <a:r>
              <a:rPr lang="it-IT" dirty="0"/>
              <a:t> to a new dummy network. </a:t>
            </a:r>
            <a:r>
              <a:rPr lang="it-IT" dirty="0" err="1"/>
              <a:t>W</a:t>
            </a:r>
            <a:r>
              <a:rPr lang="it-IT" dirty="0"/>
              <a:t> </a:t>
            </a:r>
            <a:r>
              <a:rPr lang="it-IT" dirty="0" err="1"/>
              <a:t>depends</a:t>
            </a:r>
            <a:r>
              <a:rPr lang="it-IT" dirty="0"/>
              <a:t> on L, </a:t>
            </a:r>
            <a:r>
              <a:rPr lang="it-IT" dirty="0" err="1"/>
              <a:t>that</a:t>
            </a:r>
            <a:r>
              <a:rPr lang="it-IT" dirty="0"/>
              <a:t> can be </a:t>
            </a:r>
            <a:r>
              <a:rPr lang="it-IT" dirty="0" err="1"/>
              <a:t>computed</a:t>
            </a:r>
            <a:r>
              <a:rPr lang="it-IT" dirty="0"/>
              <a:t> </a:t>
            </a:r>
            <a:r>
              <a:rPr lang="it-IT" dirty="0" err="1"/>
              <a:t>locally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agents know the </a:t>
            </a:r>
            <a:r>
              <a:rPr lang="it-IT" dirty="0" err="1"/>
              <a:t>topology</a:t>
            </a:r>
            <a:r>
              <a:rPr lang="it-IT" dirty="0"/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New </a:t>
            </a:r>
            <a:r>
              <a:rPr lang="it-IT" dirty="0" err="1"/>
              <a:t>eigenvalues</a:t>
            </a:r>
            <a:endParaRPr lang="it-IT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it-IT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Recall </a:t>
            </a:r>
            <a:r>
              <a:rPr lang="it-IT" dirty="0" err="1"/>
              <a:t>Passivity</a:t>
            </a:r>
            <a:r>
              <a:rPr lang="it-IT" dirty="0"/>
              <a:t>: </a:t>
            </a:r>
            <a:r>
              <a:rPr lang="it-IT" dirty="0" err="1"/>
              <a:t>defined</a:t>
            </a:r>
            <a:r>
              <a:rPr lang="it-IT" dirty="0"/>
              <a:t> storage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S</a:t>
            </a:r>
            <a:r>
              <a:rPr lang="it-IT" dirty="0"/>
              <a:t>(x) = 0.5x(t)^2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	</a:t>
            </a:r>
            <a:r>
              <a:rPr lang="it-IT" dirty="0" err="1"/>
              <a:t>lets</a:t>
            </a:r>
            <a:r>
              <a:rPr lang="it-IT" dirty="0"/>
              <a:t> compute </a:t>
            </a:r>
            <a:r>
              <a:rPr lang="it-IT" dirty="0" err="1"/>
              <a:t>increment</a:t>
            </a:r>
            <a:r>
              <a:rPr lang="it-IT" dirty="0"/>
              <a:t> </a:t>
            </a:r>
            <a:r>
              <a:rPr lang="it-IT" dirty="0" err="1"/>
              <a:t>delta_S</a:t>
            </a:r>
            <a:r>
              <a:rPr lang="it-IT" dirty="0"/>
              <a:t>=</a:t>
            </a:r>
            <a:r>
              <a:rPr lang="it-IT" dirty="0" err="1"/>
              <a:t>S</a:t>
            </a:r>
            <a:r>
              <a:rPr lang="it-IT" dirty="0"/>
              <a:t>(x(t+1))-</a:t>
            </a:r>
            <a:r>
              <a:rPr lang="it-IT" dirty="0" err="1"/>
              <a:t>S</a:t>
            </a:r>
            <a:r>
              <a:rPr lang="it-IT" dirty="0"/>
              <a:t>(x(t))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	</a:t>
            </a:r>
            <a:r>
              <a:rPr lang="it-IT" dirty="0" err="1"/>
              <a:t>substitute</a:t>
            </a:r>
            <a:r>
              <a:rPr lang="it-IT" dirty="0"/>
              <a:t> x(t+1) = x(t) + u(t) in the </a:t>
            </a:r>
            <a:r>
              <a:rPr lang="it-IT" dirty="0" err="1"/>
              <a:t>increment</a:t>
            </a:r>
            <a:endParaRPr lang="it-IT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	</a:t>
            </a:r>
            <a:r>
              <a:rPr lang="it-IT" dirty="0" err="1"/>
              <a:t>inn</a:t>
            </a:r>
            <a:r>
              <a:rPr lang="it-IT" dirty="0"/>
              <a:t> the </a:t>
            </a:r>
            <a:r>
              <a:rPr lang="it-IT" dirty="0" err="1"/>
              <a:t>increment</a:t>
            </a:r>
            <a:r>
              <a:rPr lang="it-IT" dirty="0"/>
              <a:t>, express x in </a:t>
            </a:r>
            <a:r>
              <a:rPr lang="it-IT" dirty="0" err="1"/>
              <a:t>terms</a:t>
            </a:r>
            <a:r>
              <a:rPr lang="it-IT" dirty="0"/>
              <a:t> of the output and input: y = </a:t>
            </a:r>
            <a:r>
              <a:rPr lang="it-IT" dirty="0" err="1"/>
              <a:t>x+gu</a:t>
            </a:r>
            <a:r>
              <a:rPr lang="it-IT" dirty="0"/>
              <a:t> -&gt; x=y-</a:t>
            </a:r>
            <a:r>
              <a:rPr lang="it-IT" dirty="0" err="1"/>
              <a:t>gu</a:t>
            </a:r>
            <a:endParaRPr lang="it-IT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g=1/2: </a:t>
            </a:r>
            <a:r>
              <a:rPr lang="it-IT" dirty="0" err="1"/>
              <a:t>Loseless</a:t>
            </a:r>
            <a:r>
              <a:rPr lang="it-IT" dirty="0"/>
              <a:t>: the energy </a:t>
            </a:r>
            <a:r>
              <a:rPr lang="it-IT" dirty="0" err="1"/>
              <a:t>provided</a:t>
            </a:r>
            <a:r>
              <a:rPr lang="it-IT" dirty="0"/>
              <a:t> by the input </a:t>
            </a:r>
            <a:r>
              <a:rPr lang="it-IT" dirty="0" err="1"/>
              <a:t>exactly</a:t>
            </a:r>
            <a:r>
              <a:rPr lang="it-IT" dirty="0"/>
              <a:t> matches the </a:t>
            </a:r>
            <a:r>
              <a:rPr lang="it-IT" dirty="0" err="1"/>
              <a:t>change</a:t>
            </a:r>
            <a:r>
              <a:rPr lang="it-IT" dirty="0"/>
              <a:t> in </a:t>
            </a:r>
            <a:r>
              <a:rPr lang="it-IT" dirty="0" err="1"/>
              <a:t>stored</a:t>
            </a:r>
            <a:r>
              <a:rPr lang="it-IT" dirty="0"/>
              <a:t> energy, with no </a:t>
            </a:r>
            <a:r>
              <a:rPr lang="it-IT" dirty="0" err="1"/>
              <a:t>additional</a:t>
            </a:r>
            <a:r>
              <a:rPr lang="it-IT" dirty="0"/>
              <a:t> energy </a:t>
            </a:r>
            <a:r>
              <a:rPr lang="it-IT" dirty="0" err="1"/>
              <a:t>dissipation</a:t>
            </a:r>
            <a:r>
              <a:rPr lang="it-IT" dirty="0"/>
              <a:t>. The system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generate or dissipate extra energy.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g&gt;1/2: input-</a:t>
            </a:r>
            <a:r>
              <a:rPr lang="it-IT" dirty="0" err="1"/>
              <a:t>strictly</a:t>
            </a:r>
            <a:r>
              <a:rPr lang="it-IT" dirty="0"/>
              <a:t> passive: agents dissipate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energy, </a:t>
            </a:r>
            <a:r>
              <a:rPr lang="it-IT" dirty="0" err="1"/>
              <a:t>contributing</a:t>
            </a:r>
            <a:r>
              <a:rPr lang="it-IT" dirty="0"/>
              <a:t> to </a:t>
            </a:r>
            <a:r>
              <a:rPr lang="it-IT" dirty="0" err="1"/>
              <a:t>enhanced</a:t>
            </a:r>
            <a:r>
              <a:rPr lang="it-IT" dirty="0"/>
              <a:t> </a:t>
            </a:r>
            <a:r>
              <a:rPr lang="it-IT" dirty="0" err="1"/>
              <a:t>stability</a:t>
            </a:r>
            <a:r>
              <a:rPr lang="it-IT" dirty="0"/>
              <a:t> and </a:t>
            </a:r>
            <a:r>
              <a:rPr lang="it-IT" dirty="0" err="1"/>
              <a:t>robustness</a:t>
            </a:r>
            <a:r>
              <a:rPr lang="it-IT" dirty="0"/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6404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257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Local control </a:t>
            </a:r>
            <a:r>
              <a:rPr lang="it-IT" dirty="0" err="1"/>
              <a:t>laws</a:t>
            </a:r>
            <a:r>
              <a:rPr lang="it-IT" dirty="0"/>
              <a:t> are </a:t>
            </a:r>
            <a:r>
              <a:rPr lang="it-IT" dirty="0" err="1"/>
              <a:t>obtained</a:t>
            </a:r>
            <a:r>
              <a:rPr lang="it-IT" dirty="0"/>
              <a:t> by </a:t>
            </a:r>
            <a:r>
              <a:rPr lang="it-IT" dirty="0" err="1"/>
              <a:t>explicating</a:t>
            </a:r>
            <a:r>
              <a:rPr lang="it-IT" dirty="0"/>
              <a:t> </a:t>
            </a:r>
            <a:r>
              <a:rPr lang="it-IT" dirty="0" err="1"/>
              <a:t>u_i</a:t>
            </a:r>
            <a:r>
              <a:rPr lang="it-IT" dirty="0"/>
              <a:t> from the </a:t>
            </a:r>
            <a:r>
              <a:rPr lang="it-IT" dirty="0" err="1"/>
              <a:t>centralized</a:t>
            </a:r>
            <a:r>
              <a:rPr lang="it-IT" dirty="0"/>
              <a:t> one </a:t>
            </a:r>
            <a:r>
              <a:rPr lang="it-IT" dirty="0" err="1"/>
              <a:t>previously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by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terms</a:t>
            </a:r>
            <a:r>
              <a:rPr lang="it-IT" dirty="0"/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	</a:t>
            </a:r>
            <a:r>
              <a:rPr lang="it-IT" dirty="0" err="1"/>
              <a:t>term</a:t>
            </a:r>
            <a:r>
              <a:rPr lang="it-IT" dirty="0"/>
              <a:t> 1: </a:t>
            </a:r>
            <a:r>
              <a:rPr lang="it-IT" dirty="0" err="1"/>
              <a:t>dependent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 </a:t>
            </a:r>
            <a:r>
              <a:rPr lang="it-IT" dirty="0" err="1"/>
              <a:t>states</a:t>
            </a:r>
            <a:r>
              <a:rPr lang="it-IT" dirty="0"/>
              <a:t> </a:t>
            </a:r>
            <a:r>
              <a:rPr lang="it-IT" dirty="0" err="1"/>
              <a:t>x_i</a:t>
            </a:r>
            <a:r>
              <a:rPr lang="it-IT" dirty="0"/>
              <a:t> and </a:t>
            </a:r>
            <a:r>
              <a:rPr lang="it-IT" dirty="0" err="1"/>
              <a:t>x_j</a:t>
            </a:r>
            <a:r>
              <a:rPr lang="it-IT" dirty="0"/>
              <a:t>: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time step 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	</a:t>
            </a:r>
            <a:r>
              <a:rPr lang="it-IT" dirty="0" err="1"/>
              <a:t>term</a:t>
            </a:r>
            <a:r>
              <a:rPr lang="it-IT" dirty="0"/>
              <a:t> 2: </a:t>
            </a:r>
            <a:r>
              <a:rPr lang="it-IT" dirty="0" err="1"/>
              <a:t>neighbors</a:t>
            </a:r>
            <a:r>
              <a:rPr lang="it-IT" dirty="0"/>
              <a:t> controls </a:t>
            </a:r>
            <a:r>
              <a:rPr lang="it-IT" dirty="0" err="1"/>
              <a:t>dependent</a:t>
            </a:r>
            <a:r>
              <a:rPr lang="it-IT" dirty="0"/>
              <a:t>: </a:t>
            </a:r>
            <a:r>
              <a:rPr lang="it-IT" dirty="0" err="1"/>
              <a:t>need</a:t>
            </a:r>
            <a:r>
              <a:rPr lang="it-IT" dirty="0"/>
              <a:t> to estimate </a:t>
            </a:r>
            <a:r>
              <a:rPr lang="it-IT" dirty="0" err="1"/>
              <a:t>them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communication</a:t>
            </a:r>
            <a:r>
              <a:rPr lang="it-IT" dirty="0"/>
              <a:t> delays, agent I-</a:t>
            </a:r>
            <a:r>
              <a:rPr lang="it-IT" dirty="0" err="1"/>
              <a:t>th</a:t>
            </a:r>
            <a:r>
              <a:rPr lang="it-IT" dirty="0"/>
              <a:t> works in </a:t>
            </a:r>
            <a:r>
              <a:rPr lang="it-IT" dirty="0" err="1"/>
              <a:t>outdated</a:t>
            </a:r>
            <a:r>
              <a:rPr lang="it-IT" dirty="0"/>
              <a:t> information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Time scale </a:t>
            </a:r>
            <a:r>
              <a:rPr lang="it-IT" dirty="0" err="1"/>
              <a:t>separation</a:t>
            </a:r>
            <a:r>
              <a:rPr lang="it-IT" dirty="0"/>
              <a:t> </a:t>
            </a:r>
            <a:r>
              <a:rPr lang="it-IT" dirty="0" err="1"/>
              <a:t>involves</a:t>
            </a:r>
            <a:r>
              <a:rPr lang="it-IT" dirty="0"/>
              <a:t> </a:t>
            </a:r>
            <a:r>
              <a:rPr lang="it-IT" dirty="0" err="1"/>
              <a:t>separating</a:t>
            </a:r>
            <a:r>
              <a:rPr lang="it-IT" dirty="0"/>
              <a:t> the </a:t>
            </a:r>
            <a:r>
              <a:rPr lang="it-IT" dirty="0" err="1"/>
              <a:t>rapid</a:t>
            </a:r>
            <a:r>
              <a:rPr lang="it-IT" dirty="0"/>
              <a:t> </a:t>
            </a:r>
            <a:r>
              <a:rPr lang="it-IT" dirty="0" err="1"/>
              <a:t>exchange</a:t>
            </a:r>
            <a:r>
              <a:rPr lang="it-IT" dirty="0"/>
              <a:t> of </a:t>
            </a:r>
            <a:r>
              <a:rPr lang="it-IT" dirty="0" err="1"/>
              <a:t>local</a:t>
            </a:r>
            <a:r>
              <a:rPr lang="it-IT" dirty="0"/>
              <a:t> information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(fast dynamics) from the </a:t>
            </a:r>
            <a:r>
              <a:rPr lang="it-IT" dirty="0" err="1"/>
              <a:t>slower</a:t>
            </a:r>
            <a:r>
              <a:rPr lang="it-IT" dirty="0"/>
              <a:t> updates of the overall system state (slow dynamics).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/>
              <a:t>Algorithm</a:t>
            </a:r>
            <a:r>
              <a:rPr lang="it-IT" dirty="0"/>
              <a:t> for a </a:t>
            </a:r>
            <a:r>
              <a:rPr lang="it-IT" dirty="0" err="1"/>
              <a:t>generic</a:t>
            </a:r>
            <a:r>
              <a:rPr lang="it-IT" dirty="0"/>
              <a:t> time </a:t>
            </a:r>
            <a:r>
              <a:rPr lang="it-IT" dirty="0" err="1"/>
              <a:t>unit</a:t>
            </a:r>
            <a:r>
              <a:rPr lang="it-IT" dirty="0"/>
              <a:t> t: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	</a:t>
            </a:r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estimates</a:t>
            </a:r>
            <a:r>
              <a:rPr lang="it-IT" dirty="0"/>
              <a:t> </a:t>
            </a:r>
            <a:r>
              <a:rPr lang="it-IT" dirty="0" err="1"/>
              <a:t>v_i</a:t>
            </a:r>
            <a:r>
              <a:rPr lang="it-IT" dirty="0"/>
              <a:t>(t,0) are </a:t>
            </a:r>
            <a:r>
              <a:rPr lang="it-IT" dirty="0" err="1"/>
              <a:t>computed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agent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	</a:t>
            </a:r>
            <a:r>
              <a:rPr lang="it-IT" dirty="0" err="1"/>
              <a:t>estimates</a:t>
            </a:r>
            <a:r>
              <a:rPr lang="it-IT" dirty="0"/>
              <a:t> are </a:t>
            </a:r>
            <a:r>
              <a:rPr lang="it-IT" dirty="0" err="1"/>
              <a:t>updated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\gamma intra-consensus </a:t>
            </a:r>
            <a:r>
              <a:rPr lang="it-IT" dirty="0" err="1"/>
              <a:t>iterations</a:t>
            </a:r>
            <a:r>
              <a:rPr lang="it-IT" dirty="0"/>
              <a:t>: for h=0...\gamma: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		</a:t>
            </a:r>
            <a:r>
              <a:rPr lang="it-IT" dirty="0" err="1"/>
              <a:t>v_i</a:t>
            </a:r>
            <a:r>
              <a:rPr lang="it-IT" dirty="0"/>
              <a:t>(</a:t>
            </a:r>
            <a:r>
              <a:rPr lang="it-IT" dirty="0" err="1"/>
              <a:t>t,h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propagated</a:t>
            </a:r>
            <a:r>
              <a:rPr lang="it-IT" dirty="0"/>
              <a:t> to the </a:t>
            </a:r>
            <a:r>
              <a:rPr lang="it-IT" dirty="0" err="1"/>
              <a:t>neighbors</a:t>
            </a:r>
            <a:endParaRPr lang="it-IT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		</a:t>
            </a:r>
            <a:r>
              <a:rPr lang="it-IT" dirty="0" err="1"/>
              <a:t>v_i</a:t>
            </a:r>
            <a:r>
              <a:rPr lang="it-IT" dirty="0"/>
              <a:t>(t,h+1)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,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v_j</a:t>
            </a:r>
            <a:r>
              <a:rPr lang="it-IT" dirty="0"/>
              <a:t>(</a:t>
            </a:r>
            <a:r>
              <a:rPr lang="it-IT" dirty="0" err="1"/>
              <a:t>t,h</a:t>
            </a:r>
            <a:r>
              <a:rPr lang="it-IT" dirty="0"/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produces</a:t>
            </a:r>
            <a:r>
              <a:rPr lang="it-IT" dirty="0"/>
              <a:t> </a:t>
            </a:r>
            <a:r>
              <a:rPr lang="it-IT" dirty="0" err="1"/>
              <a:t>v_i</a:t>
            </a:r>
            <a:r>
              <a:rPr lang="it-IT" dirty="0"/>
              <a:t>(t,\gamma)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estimation</a:t>
            </a:r>
            <a:r>
              <a:rPr lang="it-IT" dirty="0"/>
              <a:t> of </a:t>
            </a:r>
            <a:r>
              <a:rPr lang="it-IT" dirty="0" err="1"/>
              <a:t>u_i</a:t>
            </a:r>
            <a:r>
              <a:rPr lang="it-IT" dirty="0"/>
              <a:t>(t)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470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78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9627" y="1100108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tamaran"/>
              <a:buNone/>
              <a:defRPr sz="42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6259425" y="2453252"/>
            <a:ext cx="2884575" cy="269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830400" y="977558"/>
            <a:ext cx="548700" cy="882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379100" y="977558"/>
            <a:ext cx="548700" cy="882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347725" y="19833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1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347725" y="2937794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3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4167025" y="19833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2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4167025" y="2937794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4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414300" y="19833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414300" y="2937820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5233600" y="19833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5233600" y="2937820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 rot="10800000" flipH="1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 flipH="1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 txBox="1"/>
          <p:nvPr/>
        </p:nvSpPr>
        <p:spPr>
          <a:xfrm>
            <a:off x="347725" y="387525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5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4167025" y="387525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6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414300" y="387527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5233600" y="387527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Google Shape;14;p2">
            <a:extLst>
              <a:ext uri="{FF2B5EF4-FFF2-40B4-BE49-F238E27FC236}">
                <a16:creationId xmlns:a16="http://schemas.microsoft.com/office/drawing/2014/main" id="{8DF275D6-F78A-56B8-63A2-54F349093927}"/>
              </a:ext>
            </a:extLst>
          </p:cNvPr>
          <p:cNvPicPr preferRelativeResize="0"/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6259425" y="2453252"/>
            <a:ext cx="2884575" cy="269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727650" y="16220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0" y="4129750"/>
            <a:ext cx="1327200" cy="10137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4"/>
          <p:cNvPicPr preferRelativeResize="0"/>
          <p:nvPr/>
        </p:nvPicPr>
        <p:blipFill rotWithShape="1">
          <a:blip r:embed="rId2">
            <a:alphaModFix/>
          </a:blip>
          <a:srcRect l="7088" t="14912" r="9620" b="16523"/>
          <a:stretch/>
        </p:blipFill>
        <p:spPr>
          <a:xfrm>
            <a:off x="99550" y="4626400"/>
            <a:ext cx="505675" cy="4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/>
          <p:nvPr/>
        </p:nvSpPr>
        <p:spPr>
          <a:xfrm rot="10800000" flipH="1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rot="10800000" flipH="1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 b="1"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Catamaran"/>
              <a:buChar char="●"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ejcon.2023.10083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fanoF00/CAMS_distributed_protocol.gi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ctrTitle"/>
          </p:nvPr>
        </p:nvSpPr>
        <p:spPr>
          <a:xfrm>
            <a:off x="727950" y="1089943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>
                <a:latin typeface="Raleway" pitchFamily="2" charset="77"/>
              </a:rPr>
              <a:t>A New Distributed </a:t>
            </a:r>
            <a:r>
              <a:rPr lang="en-GB" sz="3200" dirty="0">
                <a:latin typeface="Raleway" pitchFamily="2" charset="77"/>
              </a:rPr>
              <a:t>Protocol</a:t>
            </a:r>
            <a:r>
              <a:rPr lang="it-IT" sz="3200" dirty="0">
                <a:latin typeface="Raleway" pitchFamily="2" charset="77"/>
              </a:rPr>
              <a:t> for Consensus of Discrete-Time Systems</a:t>
            </a:r>
            <a:endParaRPr sz="3200" dirty="0">
              <a:latin typeface="Raleway" pitchFamily="2" charset="77"/>
            </a:endParaRPr>
          </a:p>
        </p:txBody>
      </p:sp>
      <p:sp>
        <p:nvSpPr>
          <p:cNvPr id="64" name="Google Shape;64;p6"/>
          <p:cNvSpPr txBox="1">
            <a:spLocks noGrp="1"/>
          </p:cNvSpPr>
          <p:nvPr>
            <p:ph type="subTitle" idx="1"/>
          </p:nvPr>
        </p:nvSpPr>
        <p:spPr>
          <a:xfrm>
            <a:off x="729450" y="4164937"/>
            <a:ext cx="7688100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Felli Stefano - 1896877 </a:t>
            </a:r>
            <a:endParaRPr dirty="0">
              <a:latin typeface="Raleway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Raleway" pitchFamily="2" charset="77"/>
              </a:rPr>
              <a:t>Control of Autonomous Multi-Agent System – Multi-Robot Systems Module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Sapienza University of Rome</a:t>
            </a:r>
            <a:endParaRPr dirty="0">
              <a:latin typeface="Raleway" pitchFamily="2" charset="77"/>
            </a:endParaRPr>
          </a:p>
        </p:txBody>
      </p:sp>
      <p:sp>
        <p:nvSpPr>
          <p:cNvPr id="2" name="Google Shape;64;p6">
            <a:extLst>
              <a:ext uri="{FF2B5EF4-FFF2-40B4-BE49-F238E27FC236}">
                <a16:creationId xmlns:a16="http://schemas.microsoft.com/office/drawing/2014/main" id="{3C5BEB38-7981-F064-416F-8C6C06C8C511}"/>
              </a:ext>
            </a:extLst>
          </p:cNvPr>
          <p:cNvSpPr txBox="1">
            <a:spLocks/>
          </p:cNvSpPr>
          <p:nvPr/>
        </p:nvSpPr>
        <p:spPr>
          <a:xfrm>
            <a:off x="571175" y="2161050"/>
            <a:ext cx="76881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it-IT" dirty="0">
                <a:latin typeface="Raleway" pitchFamily="2" charset="77"/>
              </a:rPr>
              <a:t>Filippo Cacace, Mattia Mattioni, Salvatore Monaco, Dorothée Normand-Cyrot</a:t>
            </a:r>
          </a:p>
          <a:p>
            <a:r>
              <a:rPr lang="it-IT" dirty="0">
                <a:latin typeface="Raleway" pitchFamily="2" charset="77"/>
              </a:rPr>
              <a:t>European Journal of Control, 2023</a:t>
            </a:r>
          </a:p>
          <a:p>
            <a:r>
              <a:rPr lang="it-IT" dirty="0">
                <a:solidFill>
                  <a:srgbClr val="6E0918"/>
                </a:solidFill>
                <a:latin typeface="Raleway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https://doi.org/10.1016/j.ejcon.2023.100833</a:t>
            </a:r>
            <a:endParaRPr lang="it-IT" dirty="0">
              <a:solidFill>
                <a:srgbClr val="6E0918"/>
              </a:solidFill>
              <a:latin typeface="Raleway" pitchFamily="2" charset="7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Distributed implementation</a:t>
            </a:r>
            <a:endParaRPr dirty="0">
              <a:latin typeface="Raleway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82;p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49" y="1492265"/>
                <a:ext cx="7688701" cy="325758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lnSpc>
                    <a:spcPct val="150000"/>
                  </a:lnSpc>
                  <a:spcAft>
                    <a:spcPts val="1600"/>
                  </a:spcAft>
                </a:pPr>
                <a:r>
                  <a:rPr lang="en-GB" sz="1500" dirty="0">
                    <a:latin typeface="Raleway" pitchFamily="2" charset="77"/>
                  </a:rPr>
                  <a:t>Vector estimation: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nary>
                      <m:naryPr>
                        <m:chr m:val="∑"/>
                        <m:limLoc m:val="subSup"/>
                        <m:ctrlP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  <m:e>
                        <m:sSup>
                          <m:sSupPr>
                            <m:ctrlPr>
                              <a:rPr lang="it-IT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it-IT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d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𝐿𝑥</m:t>
                        </m:r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GB" sz="1500" dirty="0">
                    <a:latin typeface="Raleway" pitchFamily="2" charset="77"/>
                  </a:rPr>
                  <a:t>, where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500" dirty="0">
                    <a:latin typeface="Raleway" pitchFamily="2" charset="77"/>
                  </a:rPr>
                  <a:t> is Schur</a:t>
                </a:r>
              </a:p>
              <a:p>
                <a:pPr marL="285750" indent="-285750">
                  <a:lnSpc>
                    <a:spcPct val="100000"/>
                  </a:lnSpc>
                  <a:spcAft>
                    <a:spcPts val="1600"/>
                  </a:spcAft>
                </a:pPr>
                <a:r>
                  <a:rPr lang="en-GB" sz="1500" dirty="0">
                    <a:latin typeface="Raleway" pitchFamily="2" charset="77"/>
                  </a:rPr>
                  <a:t>Dynamics: </a:t>
                </a:r>
                <a14:m>
                  <m:oMath xmlns:m="http://schemas.openxmlformats.org/officeDocument/2006/math">
                    <m:r>
                      <a:rPr lang="it-IT" sz="15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it-IT" sz="15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1" i="0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  <m:r>
                          <a:rPr lang="it-IT" sz="1500" b="1" i="0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sz="1500" b="1" i="0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it-IT" sz="1500" b="1" i="0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sz="1500" b="1" i="0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𝚵</m:t>
                    </m:r>
                    <m:d>
                      <m:dPr>
                        <m:ctrlPr>
                          <a:rPr lang="it-IT" sz="15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𝜿</m:t>
                        </m:r>
                        <m:r>
                          <a:rPr lang="it-IT" sz="15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5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  <m:r>
                          <a:rPr lang="it-IT" sz="15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5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lang="it-IT" sz="15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it-IT" sz="15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500" dirty="0">
                    <a:latin typeface="Raleway" pitchFamily="2" charset="77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nary>
                      <m:naryPr>
                        <m:chr m:val="∑"/>
                        <m:limLoc m:val="subSup"/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  <m:e>
                        <m:sSup>
                          <m:s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d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nary>
                  </m:oMath>
                </a14:m>
                <a:r>
                  <a:rPr lang="en-GB" sz="1500" dirty="0">
                    <a:latin typeface="Raleway" pitchFamily="2" charset="77"/>
                  </a:rPr>
                  <a:t> </a:t>
                </a:r>
              </a:p>
              <a:p>
                <a:pPr marL="285750" indent="-285750">
                  <a:lnSpc>
                    <a:spcPct val="100000"/>
                  </a:lnSpc>
                  <a:spcAft>
                    <a:spcPts val="1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en-GB" sz="1500" dirty="0">
                    <a:latin typeface="Raleway" pitchFamily="2" charset="77"/>
                  </a:rPr>
                  <a:t> result:  </a:t>
                </a:r>
                <a14:m>
                  <m:oMath xmlns:m="http://schemas.openxmlformats.org/officeDocument/2006/math">
                    <m:r>
                      <a:rPr lang="en-GB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sz="15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sz="15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GB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it-IT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it-IT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nary>
                    <m:r>
                      <a:rPr lang="it-IT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it-IT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it-IT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it-IT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500" dirty="0">
                    <a:latin typeface="Raleway" pitchFamily="2" charset="77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,∞</m:t>
                                </m:r>
                              </m:e>
                            </m:d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</m:d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Ξ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,∞</m:t>
                                </m:r>
                              </m:e>
                            </m:d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</m:d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m:rPr>
                                <m:nor/>
                              </m:rPr>
                              <a:rPr lang="it-IT" dirty="0">
                                <a:latin typeface="Raleway" pitchFamily="2" charset="77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GB" dirty="0">
                  <a:latin typeface="Raleway" pitchFamily="2" charset="77"/>
                </a:endParaRPr>
              </a:p>
              <a:p>
                <a:pPr marL="285750" indent="-285750">
                  <a:lnSpc>
                    <a:spcPct val="100000"/>
                  </a:lnSpc>
                  <a:spcAft>
                    <a:spcPts val="1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sup>
                    </m:sSup>
                  </m:oMath>
                </a14:m>
                <a:r>
                  <a:rPr lang="en-GB" sz="1400" dirty="0">
                    <a:latin typeface="Raleway" pitchFamily="2" charset="77"/>
                  </a:rPr>
                  <a:t> result: 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GB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  <m:e>
                        <m:sSup>
                          <m:sSupPr>
                            <m:ctrlP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nary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1400" dirty="0">
                    <a:latin typeface="Raleway" pitchFamily="2" charset="77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400" dirty="0">
                    <a:latin typeface="Raleway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400" dirty="0">
                  <a:latin typeface="Raleway" pitchFamily="2" charset="77"/>
                </a:endParaRPr>
              </a:p>
              <a:p>
                <a:pPr marL="285750" indent="-285750">
                  <a:lnSpc>
                    <a:spcPct val="100000"/>
                  </a:lnSpc>
                  <a:spcAft>
                    <a:spcPts val="1600"/>
                  </a:spcAft>
                </a:pPr>
                <a:r>
                  <a:rPr lang="en-GB" sz="1400" dirty="0">
                    <a:latin typeface="Raleway" pitchFamily="2" charset="77"/>
                  </a:rPr>
                  <a:t>By induction: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den>
                    </m:f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d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den>
                    </m:f>
                    <m:sSup>
                      <m:sSupPr>
                        <m:ctrlP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</m:oMath>
                </a14:m>
                <a:endParaRPr lang="en-GB" sz="1400" dirty="0">
                  <a:latin typeface="Raleway" pitchFamily="2" charset="77"/>
                </a:endParaRPr>
              </a:p>
              <a:p>
                <a:pPr marL="285750" indent="-285750">
                  <a:lnSpc>
                    <a:spcPct val="100000"/>
                  </a:lnSpc>
                  <a:spcAft>
                    <a:spcPts val="1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𝑟𝑑</m:t>
                        </m:r>
                      </m:sup>
                    </m:sSup>
                  </m:oMath>
                </a14:m>
                <a:r>
                  <a:rPr lang="en-GB" sz="1400" dirty="0">
                    <a:latin typeface="Raleway" pitchFamily="2" charset="77"/>
                  </a:rPr>
                  <a:t> result: </a:t>
                </a:r>
                <a14:m>
                  <m:oMath xmlns:m="http://schemas.openxmlformats.org/officeDocument/2006/math">
                    <m:r>
                      <a:rPr lang="it-IT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GB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400" dirty="0">
                    <a:latin typeface="Raleway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en-GB" sz="1400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endParaRPr lang="en-GB" sz="1500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endParaRPr lang="en-GB" sz="1500" dirty="0"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82" name="Google Shape;82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49" y="1492265"/>
                <a:ext cx="7688701" cy="3257585"/>
              </a:xfrm>
              <a:prstGeom prst="rect">
                <a:avLst/>
              </a:prstGeom>
              <a:blipFill>
                <a:blip r:embed="rId3"/>
                <a:stretch>
                  <a:fillRect t="-70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10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sp>
        <p:nvSpPr>
          <p:cNvPr id="6" name="Google Shape;119;p11">
            <a:extLst>
              <a:ext uri="{FF2B5EF4-FFF2-40B4-BE49-F238E27FC236}">
                <a16:creationId xmlns:a16="http://schemas.microsoft.com/office/drawing/2014/main" id="{0B161508-0EA2-389A-FC1B-1CA50AE7079A}"/>
              </a:ext>
            </a:extLst>
          </p:cNvPr>
          <p:cNvSpPr/>
          <p:nvPr/>
        </p:nvSpPr>
        <p:spPr>
          <a:xfrm>
            <a:off x="5748402" y="1120561"/>
            <a:ext cx="3336600" cy="13898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0;p11">
            <a:extLst>
              <a:ext uri="{FF2B5EF4-FFF2-40B4-BE49-F238E27FC236}">
                <a16:creationId xmlns:a16="http://schemas.microsoft.com/office/drawing/2014/main" id="{53C58969-9A71-ED5E-E7CC-166ED8B72671}"/>
              </a:ext>
            </a:extLst>
          </p:cNvPr>
          <p:cNvSpPr/>
          <p:nvPr/>
        </p:nvSpPr>
        <p:spPr>
          <a:xfrm>
            <a:off x="6235002" y="741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2;p11">
            <a:extLst>
              <a:ext uri="{FF2B5EF4-FFF2-40B4-BE49-F238E27FC236}">
                <a16:creationId xmlns:a16="http://schemas.microsoft.com/office/drawing/2014/main" id="{BB25526A-7C6D-D14E-D89D-BF4D37FA7DD6}"/>
              </a:ext>
            </a:extLst>
          </p:cNvPr>
          <p:cNvSpPr/>
          <p:nvPr/>
        </p:nvSpPr>
        <p:spPr>
          <a:xfrm rot="10800000" flipH="1">
            <a:off x="7832802" y="859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4;p11">
            <a:extLst>
              <a:ext uri="{FF2B5EF4-FFF2-40B4-BE49-F238E27FC236}">
                <a16:creationId xmlns:a16="http://schemas.microsoft.com/office/drawing/2014/main" id="{B3BB1A38-803A-744A-0385-886728A35ED8}"/>
              </a:ext>
            </a:extLst>
          </p:cNvPr>
          <p:cNvSpPr txBox="1"/>
          <p:nvPr/>
        </p:nvSpPr>
        <p:spPr>
          <a:xfrm>
            <a:off x="5292247" y="372687"/>
            <a:ext cx="2667024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solidFill>
                  <a:srgbClr val="66757C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Control estimation</a:t>
            </a:r>
            <a:endParaRPr sz="1800" dirty="0">
              <a:solidFill>
                <a:srgbClr val="66757C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;p11">
            <a:extLst>
              <a:ext uri="{FF2B5EF4-FFF2-40B4-BE49-F238E27FC236}">
                <a16:creationId xmlns:a16="http://schemas.microsoft.com/office/drawing/2014/main" id="{E76FFA6F-B10B-5B87-D29C-C580AC27BF53}"/>
              </a:ext>
            </a:extLst>
          </p:cNvPr>
          <p:cNvSpPr txBox="1"/>
          <p:nvPr/>
        </p:nvSpPr>
        <p:spPr>
          <a:xfrm>
            <a:off x="6801918" y="1558268"/>
            <a:ext cx="286186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b="1" u="sng" dirty="0">
                <a:solidFill>
                  <a:srgbClr val="016778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Results</a:t>
            </a:r>
            <a:endParaRPr sz="1800" b="1" u="sng" dirty="0">
              <a:solidFill>
                <a:srgbClr val="016778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35808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linea, Diagramma, testo, diagramma&#10;&#10;Descrizione generata automaticamente">
            <a:extLst>
              <a:ext uri="{FF2B5EF4-FFF2-40B4-BE49-F238E27FC236}">
                <a16:creationId xmlns:a16="http://schemas.microsoft.com/office/drawing/2014/main" id="{27811018-DEF7-0F47-2BBD-247C38338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96" y="1505406"/>
            <a:ext cx="4399472" cy="2639683"/>
          </a:xfrm>
          <a:prstGeom prst="rect">
            <a:avLst/>
          </a:prstGeom>
        </p:spPr>
      </p:pic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Simulation Results</a:t>
            </a:r>
            <a:endParaRPr dirty="0">
              <a:latin typeface="Raleway" pitchFamily="2" charset="77"/>
            </a:endParaRPr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11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49B70C8-F72F-7A60-45DF-1477FBC4AC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596" r="3121"/>
          <a:stretch/>
        </p:blipFill>
        <p:spPr>
          <a:xfrm>
            <a:off x="0" y="4133461"/>
            <a:ext cx="1317906" cy="1009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D2A2B31-850F-8B99-18D0-49810191D619}"/>
                  </a:ext>
                </a:extLst>
              </p:cNvPr>
              <p:cNvSpPr txBox="1"/>
              <p:nvPr/>
            </p:nvSpPr>
            <p:spPr>
              <a:xfrm>
                <a:off x="852357" y="4106056"/>
                <a:ext cx="4002800" cy="522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b="1" dirty="0">
                    <a:solidFill>
                      <a:srgbClr val="6E0918"/>
                    </a:solidFill>
                  </a:rPr>
                  <a:t>Fig. 6</a:t>
                </a:r>
                <a:r>
                  <a:rPr lang="it-IT" sz="1100" dirty="0">
                    <a:solidFill>
                      <a:srgbClr val="6E0918"/>
                    </a:solidFill>
                  </a:rPr>
                  <a:t>:</a:t>
                </a:r>
                <a:r>
                  <a:rPr lang="en-GB" sz="1100" dirty="0">
                    <a:solidFill>
                      <a:srgbClr val="6E0918"/>
                    </a:solidFill>
                  </a:rPr>
                  <a:t> </a:t>
                </a:r>
                <a:r>
                  <a:rPr lang="en-GB" sz="1100" dirty="0"/>
                  <a:t>Standard Algorithm, by varying</a:t>
                </a:r>
                <a:r>
                  <a:rPr lang="en-GB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GB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1100" dirty="0"/>
                  <a:t> Convergence is ensured for values up to </a:t>
                </a:r>
                <a14:m>
                  <m:oMath xmlns:m="http://schemas.openxmlformats.org/officeDocument/2006/math">
                    <m:r>
                      <a:rPr lang="en-GB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1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</m:t>
                            </m:r>
                          </m:sub>
                        </m:sSub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GB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3..8022</m:t>
                        </m:r>
                      </m:den>
                    </m:f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=0.263</m:t>
                    </m:r>
                  </m:oMath>
                </a14:m>
                <a:endParaRPr lang="en-GB" sz="11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D2A2B31-850F-8B99-18D0-49810191D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57" y="4106056"/>
                <a:ext cx="4002800" cy="522451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75536DD-C34C-E58D-247F-061544371685}"/>
                  </a:ext>
                </a:extLst>
              </p:cNvPr>
              <p:cNvSpPr txBox="1"/>
              <p:nvPr/>
            </p:nvSpPr>
            <p:spPr>
              <a:xfrm>
                <a:off x="5544000" y="4353431"/>
                <a:ext cx="285999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b="1" dirty="0">
                    <a:solidFill>
                      <a:srgbClr val="6E0918"/>
                    </a:solidFill>
                  </a:rPr>
                  <a:t>Fig. 5</a:t>
                </a:r>
                <a:r>
                  <a:rPr lang="it-IT" sz="1100" dirty="0">
                    <a:solidFill>
                      <a:srgbClr val="6E0918"/>
                    </a:solidFill>
                  </a:rPr>
                  <a:t>: </a:t>
                </a:r>
                <a:r>
                  <a:rPr lang="en-GB" sz="1100" dirty="0"/>
                  <a:t>Strongly</a:t>
                </a:r>
                <a:r>
                  <a:rPr lang="it-IT" sz="1100" dirty="0"/>
                  <a:t> </a:t>
                </a:r>
                <a:r>
                  <a:rPr lang="en-GB" sz="1100" dirty="0"/>
                  <a:t>connected</a:t>
                </a:r>
                <a:r>
                  <a:rPr lang="it-IT" sz="1100" dirty="0"/>
                  <a:t> </a:t>
                </a:r>
                <a:r>
                  <a:rPr lang="en-GB" sz="1100" dirty="0"/>
                  <a:t>di-graph</a:t>
                </a:r>
                <a:r>
                  <a:rPr lang="it-IT" sz="1100" dirty="0"/>
                  <a:t> with </a:t>
                </a: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it-IT" sz="1100" dirty="0"/>
                  <a:t> agents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1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3.8001+0.12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sz="1100" dirty="0"/>
                  <a:t>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75536DD-C34C-E58D-247F-061544371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000" y="4353431"/>
                <a:ext cx="2859994" cy="430887"/>
              </a:xfrm>
              <a:prstGeom prst="rect">
                <a:avLst/>
              </a:prstGeom>
              <a:blipFill>
                <a:blip r:embed="rId6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cerchio, linea, Simmetria, arte&#10;&#10;Descrizione generata automaticamente">
            <a:extLst>
              <a:ext uri="{FF2B5EF4-FFF2-40B4-BE49-F238E27FC236}">
                <a16:creationId xmlns:a16="http://schemas.microsoft.com/office/drawing/2014/main" id="{1A80672B-3D9E-6D8B-2AC0-76DFE8EACAB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379" t="2235" r="3983" b="4014"/>
          <a:stretch/>
        </p:blipFill>
        <p:spPr>
          <a:xfrm>
            <a:off x="5544000" y="528601"/>
            <a:ext cx="2546132" cy="1953609"/>
          </a:xfrm>
          <a:prstGeom prst="rect">
            <a:avLst/>
          </a:prstGeom>
        </p:spPr>
      </p:pic>
      <p:pic>
        <p:nvPicPr>
          <p:cNvPr id="11" name="Immagine 10" descr="Immagine che contiene testo, diagramma, linea, numero&#10;&#10;Descrizione generata automaticamente">
            <a:extLst>
              <a:ext uri="{FF2B5EF4-FFF2-40B4-BE49-F238E27FC236}">
                <a16:creationId xmlns:a16="http://schemas.microsoft.com/office/drawing/2014/main" id="{FFB4D4A1-EF0A-0B82-5D88-7EE15976B8F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85" t="8853" r="5973"/>
          <a:stretch/>
        </p:blipFill>
        <p:spPr>
          <a:xfrm>
            <a:off x="5261197" y="2540302"/>
            <a:ext cx="3030446" cy="1818347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C91A9F51-D815-2013-CDB5-61A495ED297C}"/>
              </a:ext>
            </a:extLst>
          </p:cNvPr>
          <p:cNvSpPr/>
          <p:nvPr/>
        </p:nvSpPr>
        <p:spPr>
          <a:xfrm>
            <a:off x="3995612" y="2540302"/>
            <a:ext cx="236823" cy="236823"/>
          </a:xfrm>
          <a:prstGeom prst="ellipse">
            <a:avLst/>
          </a:prstGeom>
          <a:noFill/>
          <a:ln>
            <a:solidFill>
              <a:srgbClr val="6E0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18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Simulation Results</a:t>
            </a:r>
            <a:endParaRPr dirty="0">
              <a:latin typeface="Raleway" pitchFamily="2" charset="77"/>
            </a:endParaRPr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12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49B70C8-F72F-7A60-45DF-1477FBC4AC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96" r="3121"/>
          <a:stretch/>
        </p:blipFill>
        <p:spPr>
          <a:xfrm>
            <a:off x="0" y="4133461"/>
            <a:ext cx="1317906" cy="1009990"/>
          </a:xfrm>
          <a:prstGeom prst="rect">
            <a:avLst/>
          </a:prstGeom>
        </p:spPr>
      </p:pic>
      <p:pic>
        <p:nvPicPr>
          <p:cNvPr id="14" name="Immagine 13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7443D047-2C17-F12B-21BE-53540052B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18" y="1601836"/>
            <a:ext cx="4557386" cy="2734431"/>
          </a:xfrm>
          <a:prstGeom prst="rect">
            <a:avLst/>
          </a:prstGeom>
        </p:spPr>
      </p:pic>
      <p:pic>
        <p:nvPicPr>
          <p:cNvPr id="16" name="Immagine 1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088C501-3217-0988-1F62-FED293D5C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902" y="807233"/>
            <a:ext cx="3921149" cy="35290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FC33AAD-EBD5-B6B0-DF18-F89427381945}"/>
                  </a:ext>
                </a:extLst>
              </p:cNvPr>
              <p:cNvSpPr txBox="1"/>
              <p:nvPr/>
            </p:nvSpPr>
            <p:spPr>
              <a:xfrm>
                <a:off x="1317907" y="4355907"/>
                <a:ext cx="305568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b="1" dirty="0">
                    <a:solidFill>
                      <a:srgbClr val="6E0918"/>
                    </a:solidFill>
                  </a:rPr>
                  <a:t>Fig. 8</a:t>
                </a:r>
                <a:r>
                  <a:rPr lang="en-GB" sz="1050" dirty="0">
                    <a:solidFill>
                      <a:srgbClr val="6E0918"/>
                    </a:solidFill>
                  </a:rPr>
                  <a:t>: </a:t>
                </a:r>
                <a:r>
                  <a:rPr lang="en-GB" sz="1050" dirty="0"/>
                  <a:t>Distributed Algorithm by varying parameter </a:t>
                </a:r>
                <a14:m>
                  <m:oMath xmlns:m="http://schemas.openxmlformats.org/officeDocument/2006/math">
                    <m:r>
                      <a:rPr lang="en-GB" sz="105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1050" dirty="0"/>
                  <a:t>, with fixed </a:t>
                </a:r>
                <a14:m>
                  <m:oMath xmlns:m="http://schemas.openxmlformats.org/officeDocument/2006/math">
                    <m:r>
                      <a:rPr lang="en-GB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GB" sz="1050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GB" sz="1050" dirty="0"/>
                  <a:t> and </a:t>
                </a:r>
                <a14:m>
                  <m:oMath xmlns:m="http://schemas.openxmlformats.org/officeDocument/2006/math">
                    <m:r>
                      <a:rPr lang="en-GB" sz="105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050" dirty="0"/>
                  <a:t> </a:t>
                </a: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FC33AAD-EBD5-B6B0-DF18-F89427381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907" y="4355907"/>
                <a:ext cx="3055686" cy="415498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02F5D594-B0C2-301C-8D88-D1DD3C30E5E7}"/>
                  </a:ext>
                </a:extLst>
              </p:cNvPr>
              <p:cNvSpPr txBox="1"/>
              <p:nvPr/>
            </p:nvSpPr>
            <p:spPr>
              <a:xfrm>
                <a:off x="5861677" y="4348213"/>
                <a:ext cx="267462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b="1" dirty="0">
                    <a:solidFill>
                      <a:srgbClr val="6E0918"/>
                    </a:solidFill>
                  </a:rPr>
                  <a:t>Fig. 7</a:t>
                </a:r>
                <a:r>
                  <a:rPr lang="it-IT" sz="1100" dirty="0">
                    <a:solidFill>
                      <a:srgbClr val="6E0918"/>
                    </a:solidFill>
                  </a:rPr>
                  <a:t>: </a:t>
                </a:r>
                <a:r>
                  <a:rPr lang="it-IT" sz="1100" dirty="0" err="1"/>
                  <a:t>Centralized</a:t>
                </a:r>
                <a:r>
                  <a:rPr lang="it-IT" sz="1100" dirty="0"/>
                  <a:t> </a:t>
                </a:r>
                <a:r>
                  <a:rPr lang="it-IT" sz="1100" dirty="0" err="1"/>
                  <a:t>Algorithm</a:t>
                </a:r>
                <a:r>
                  <a:rPr lang="it-IT" sz="1100" dirty="0"/>
                  <a:t> by </a:t>
                </a:r>
                <a:r>
                  <a:rPr lang="it-IT" sz="1100" dirty="0" err="1"/>
                  <a:t>varying</a:t>
                </a:r>
                <a:r>
                  <a:rPr lang="it-IT" sz="1100" dirty="0"/>
                  <a:t> </a:t>
                </a:r>
                <a:r>
                  <a:rPr lang="it-IT" sz="1100" dirty="0" err="1"/>
                  <a:t>parameter</a:t>
                </a:r>
                <a:r>
                  <a:rPr lang="it-IT" sz="1100" dirty="0"/>
                  <a:t> </a:t>
                </a: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IT" sz="1100" dirty="0"/>
                  <a:t>, with fixed </a:t>
                </a:r>
                <a14:m>
                  <m:oMath xmlns:m="http://schemas.openxmlformats.org/officeDocument/2006/math">
                    <m:r>
                      <a:rPr lang="it-IT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100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it-IT" sz="1100" dirty="0"/>
                  <a:t> 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02F5D594-B0C2-301C-8D88-D1DD3C30E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77" y="4348213"/>
                <a:ext cx="2674625" cy="430887"/>
              </a:xfrm>
              <a:prstGeom prst="rect">
                <a:avLst/>
              </a:prstGeom>
              <a:blipFill>
                <a:blip r:embed="rId7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e 34">
            <a:extLst>
              <a:ext uri="{FF2B5EF4-FFF2-40B4-BE49-F238E27FC236}">
                <a16:creationId xmlns:a16="http://schemas.microsoft.com/office/drawing/2014/main" id="{7EE17D32-F45F-77ED-B0DD-74DACD99D503}"/>
              </a:ext>
            </a:extLst>
          </p:cNvPr>
          <p:cNvSpPr/>
          <p:nvPr/>
        </p:nvSpPr>
        <p:spPr>
          <a:xfrm>
            <a:off x="8118000" y="1717200"/>
            <a:ext cx="236823" cy="236823"/>
          </a:xfrm>
          <a:prstGeom prst="ellipse">
            <a:avLst/>
          </a:prstGeom>
          <a:noFill/>
          <a:ln>
            <a:solidFill>
              <a:srgbClr val="6E0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755EB811-46AD-7BB9-3735-1F330AD690E4}"/>
              </a:ext>
            </a:extLst>
          </p:cNvPr>
          <p:cNvSpPr/>
          <p:nvPr/>
        </p:nvSpPr>
        <p:spPr>
          <a:xfrm>
            <a:off x="2288589" y="4015049"/>
            <a:ext cx="236823" cy="236823"/>
          </a:xfrm>
          <a:prstGeom prst="ellipse">
            <a:avLst/>
          </a:prstGeom>
          <a:noFill/>
          <a:ln>
            <a:solidFill>
              <a:srgbClr val="6E0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E07B619F-856F-1C96-1F6C-9FF5EBB1FD0D}"/>
              </a:ext>
            </a:extLst>
          </p:cNvPr>
          <p:cNvSpPr/>
          <p:nvPr/>
        </p:nvSpPr>
        <p:spPr>
          <a:xfrm>
            <a:off x="3523340" y="2689200"/>
            <a:ext cx="236823" cy="236823"/>
          </a:xfrm>
          <a:prstGeom prst="ellipse">
            <a:avLst/>
          </a:prstGeom>
          <a:noFill/>
          <a:ln>
            <a:solidFill>
              <a:srgbClr val="6E0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39C0C4B4-1393-1931-C87B-4023B2AC1295}"/>
              </a:ext>
            </a:extLst>
          </p:cNvPr>
          <p:cNvSpPr/>
          <p:nvPr/>
        </p:nvSpPr>
        <p:spPr>
          <a:xfrm>
            <a:off x="6624000" y="4032000"/>
            <a:ext cx="236823" cy="236823"/>
          </a:xfrm>
          <a:prstGeom prst="ellipse">
            <a:avLst/>
          </a:prstGeom>
          <a:noFill/>
          <a:ln>
            <a:solidFill>
              <a:srgbClr val="6E0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39101A6C-7C33-9590-05E1-22BD7DE25EB0}"/>
              </a:ext>
            </a:extLst>
          </p:cNvPr>
          <p:cNvSpPr/>
          <p:nvPr/>
        </p:nvSpPr>
        <p:spPr>
          <a:xfrm>
            <a:off x="7650000" y="2894128"/>
            <a:ext cx="236823" cy="236823"/>
          </a:xfrm>
          <a:prstGeom prst="ellipse">
            <a:avLst/>
          </a:prstGeom>
          <a:noFill/>
          <a:ln>
            <a:solidFill>
              <a:srgbClr val="6E0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8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Google Shape;81;p8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727650" y="818437"/>
                <a:ext cx="7688700" cy="535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dirty="0">
                    <a:latin typeface="Raleway" pitchFamily="2" charset="77"/>
                  </a:rPr>
                  <a:t>Simulation Results - Bigger </a:t>
                </a:r>
                <a14:m>
                  <m:oMath xmlns:m="http://schemas.openxmlformats.org/officeDocument/2006/math">
                    <m:r>
                      <a:rPr lang="i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</m:oMath>
                </a14:m>
                <a:endParaRPr dirty="0"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81" name="Google Shape;81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7650" y="818437"/>
                <a:ext cx="7688700" cy="535200"/>
              </a:xfrm>
              <a:prstGeom prst="rect">
                <a:avLst/>
              </a:prstGeom>
              <a:blipFill>
                <a:blip r:embed="rId3"/>
                <a:stretch>
                  <a:fillRect l="-148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13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49B70C8-F72F-7A60-45DF-1477FBC4AC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596" r="3121"/>
          <a:stretch/>
        </p:blipFill>
        <p:spPr>
          <a:xfrm>
            <a:off x="0" y="4133461"/>
            <a:ext cx="1317906" cy="1009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FC33AAD-EBD5-B6B0-DF18-F89427381945}"/>
                  </a:ext>
                </a:extLst>
              </p:cNvPr>
              <p:cNvSpPr txBox="1"/>
              <p:nvPr/>
            </p:nvSpPr>
            <p:spPr>
              <a:xfrm>
                <a:off x="6176670" y="3351893"/>
                <a:ext cx="2908332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b="1" dirty="0">
                    <a:solidFill>
                      <a:srgbClr val="6E0918"/>
                    </a:solidFill>
                  </a:rPr>
                  <a:t>Fig. 11</a:t>
                </a:r>
                <a:r>
                  <a:rPr lang="en-GB" sz="1050" dirty="0">
                    <a:solidFill>
                      <a:srgbClr val="6E0918"/>
                    </a:solidFill>
                  </a:rPr>
                  <a:t>: </a:t>
                </a:r>
                <a:r>
                  <a:rPr lang="en-GB" sz="1050" dirty="0"/>
                  <a:t>Distributed Algorithm for a di-graph with </a:t>
                </a:r>
                <a14:m>
                  <m:oMath xmlns:m="http://schemas.openxmlformats.org/officeDocument/2006/math">
                    <m:r>
                      <a:rPr lang="it-IT" sz="105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050" i="1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sz="1050" dirty="0"/>
                  <a:t> agents</a:t>
                </a:r>
                <a:r>
                  <a:rPr lang="it-IT" sz="1050"/>
                  <a:t>, </a:t>
                </a:r>
                <a:r>
                  <a:rPr lang="en-GB" sz="1050" dirty="0"/>
                  <a:t>showing also </a:t>
                </a:r>
                <a:r>
                  <a:rPr lang="it-IT" sz="1050" dirty="0"/>
                  <a:t>performances with </a:t>
                </a:r>
                <a14:m>
                  <m:oMath xmlns:m="http://schemas.openxmlformats.org/officeDocument/2006/math">
                    <m:r>
                      <a:rPr lang="en-GB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05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FC33AAD-EBD5-B6B0-DF18-F89427381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670" y="3351893"/>
                <a:ext cx="2908332" cy="577081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02F5D594-B0C2-301C-8D88-D1DD3C30E5E7}"/>
                  </a:ext>
                </a:extLst>
              </p:cNvPr>
              <p:cNvSpPr txBox="1"/>
              <p:nvPr/>
            </p:nvSpPr>
            <p:spPr>
              <a:xfrm>
                <a:off x="73779" y="3424991"/>
                <a:ext cx="291432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b="1" dirty="0">
                    <a:solidFill>
                      <a:srgbClr val="6E0918"/>
                    </a:solidFill>
                  </a:rPr>
                  <a:t>Fig. 9</a:t>
                </a:r>
                <a:r>
                  <a:rPr lang="it-IT" sz="1100" dirty="0">
                    <a:solidFill>
                      <a:srgbClr val="6E0918"/>
                    </a:solidFill>
                  </a:rPr>
                  <a:t>: </a:t>
                </a:r>
                <a:r>
                  <a:rPr lang="it-IT" sz="1100" dirty="0"/>
                  <a:t>Standard </a:t>
                </a:r>
                <a:r>
                  <a:rPr lang="en-GB" sz="1100" dirty="0"/>
                  <a:t>Algorithm for a di-graph </a:t>
                </a:r>
                <a:r>
                  <a:rPr lang="it-IT" sz="1100" dirty="0"/>
                  <a:t>with </a:t>
                </a:r>
                <a14:m>
                  <m:oMath xmlns:m="http://schemas.openxmlformats.org/officeDocument/2006/math">
                    <m:r>
                      <a:rPr lang="it-IT" sz="11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100" i="1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sz="1100" dirty="0"/>
                  <a:t> agents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1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=3.843+0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it-IT" sz="11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02F5D594-B0C2-301C-8D88-D1DD3C30E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9" y="3424991"/>
                <a:ext cx="2914329" cy="430887"/>
              </a:xfrm>
              <a:prstGeom prst="rect">
                <a:avLst/>
              </a:prstGeom>
              <a:blipFill>
                <a:blip r:embed="rId6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8C3EB181-5192-62F4-7FFD-9C03353D08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3114" y="1492428"/>
            <a:ext cx="3061888" cy="1837133"/>
          </a:xfrm>
          <a:prstGeom prst="rect">
            <a:avLst/>
          </a:prstGeom>
        </p:spPr>
      </p:pic>
      <p:pic>
        <p:nvPicPr>
          <p:cNvPr id="11" name="Immagine 10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2E5A786F-DA08-B174-7ABE-53B5F567E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8789" y="1502977"/>
            <a:ext cx="3054325" cy="2748893"/>
          </a:xfrm>
          <a:prstGeom prst="rect">
            <a:avLst/>
          </a:prstGeom>
        </p:spPr>
      </p:pic>
      <p:pic>
        <p:nvPicPr>
          <p:cNvPr id="15" name="Immagine 14" descr="Immagine che contiene Diagramma, linea, testo, diagramma&#10;&#10;Descrizione generata automaticamente">
            <a:extLst>
              <a:ext uri="{FF2B5EF4-FFF2-40B4-BE49-F238E27FC236}">
                <a16:creationId xmlns:a16="http://schemas.microsoft.com/office/drawing/2014/main" id="{D9590EED-9448-665C-86EC-91FA56ECF8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492429"/>
            <a:ext cx="3061889" cy="1837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BA70D367-5403-8135-1D8C-3FAEEA70F7D1}"/>
                  </a:ext>
                </a:extLst>
              </p:cNvPr>
              <p:cNvSpPr txBox="1"/>
              <p:nvPr/>
            </p:nvSpPr>
            <p:spPr>
              <a:xfrm>
                <a:off x="3061889" y="4251870"/>
                <a:ext cx="29083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b="1" dirty="0">
                    <a:solidFill>
                      <a:srgbClr val="6E0918"/>
                    </a:solidFill>
                  </a:rPr>
                  <a:t>Fig. 10</a:t>
                </a:r>
                <a:r>
                  <a:rPr lang="en-GB" sz="1050" dirty="0">
                    <a:solidFill>
                      <a:srgbClr val="6E0918"/>
                    </a:solidFill>
                  </a:rPr>
                  <a:t>: </a:t>
                </a:r>
                <a:r>
                  <a:rPr lang="en-GB" sz="1050" dirty="0"/>
                  <a:t>Centralized Algorithm for a di-graph with </a:t>
                </a:r>
                <a14:m>
                  <m:oMath xmlns:m="http://schemas.openxmlformats.org/officeDocument/2006/math">
                    <m:r>
                      <a:rPr lang="it-IT" sz="105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050" i="1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sz="1050" dirty="0"/>
                  <a:t> agents</a:t>
                </a:r>
                <a:endParaRPr lang="en-GB" sz="105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BA70D367-5403-8135-1D8C-3FAEEA70F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889" y="4251870"/>
                <a:ext cx="2908332" cy="415498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382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Conclusions and future work</a:t>
            </a:r>
            <a:endParaRPr dirty="0">
              <a:latin typeface="Raleway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82;p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50" y="1492265"/>
                <a:ext cx="7688700" cy="3111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en-GB" sz="1500" dirty="0">
                    <a:latin typeface="Raleway" pitchFamily="2" charset="77"/>
                  </a:rPr>
                  <a:t>Finite time convergence in discrete domain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GB" sz="1500" dirty="0">
                    <a:latin typeface="Raleway" pitchFamily="2" charset="77"/>
                  </a:rPr>
                  <a:t>Topology-independent distributed approach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GB" sz="1500" dirty="0">
                    <a:latin typeface="Raleway" pitchFamily="2" charset="77"/>
                  </a:rPr>
                  <a:t>Reduced delays of information exchange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GB" sz="1500" dirty="0">
                    <a:latin typeface="Raleway" pitchFamily="2" charset="77"/>
                  </a:rPr>
                  <a:t>Application in my Master Thesis:</a:t>
                </a:r>
              </a:p>
              <a:p>
                <a:pPr marL="742950" lvl="1" indent="-285750">
                  <a:spcBef>
                    <a:spcPts val="400"/>
                  </a:spcBef>
                  <a:spcAft>
                    <a:spcPts val="1600"/>
                  </a:spcAft>
                </a:pPr>
                <a:r>
                  <a:rPr lang="en-GB" sz="1300" dirty="0">
                    <a:latin typeface="Raleway" pitchFamily="2" charset="77"/>
                  </a:rPr>
                  <a:t>Estimation of Lyapunov functions for complex systems with Physics-Informed Neural Networks (PINNs)</a:t>
                </a:r>
              </a:p>
              <a:p>
                <a:pPr marL="742950" lvl="1" indent="-285750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GB" sz="1300" dirty="0">
                    <a:latin typeface="Raleway" pitchFamily="2" charset="77"/>
                  </a:rPr>
                  <a:t>Development of a Continuous Domain-based approach</a:t>
                </a:r>
                <a:r>
                  <a:rPr lang="it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" sz="14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sz="1300" dirty="0">
                    <a:latin typeface="Raleway" pitchFamily="2" charset="77"/>
                  </a:rPr>
                  <a:t> </a:t>
                </a:r>
                <a:r>
                  <a:rPr lang="en-GB" sz="1300" dirty="0">
                    <a:solidFill>
                      <a:srgbClr val="6E0918"/>
                    </a:solidFill>
                    <a:latin typeface="Raleway" pitchFamily="2" charset="77"/>
                  </a:rPr>
                  <a:t>improving efficiency</a:t>
                </a:r>
              </a:p>
            </p:txBody>
          </p:sp>
        </mc:Choice>
        <mc:Fallback xmlns="">
          <p:sp>
            <p:nvSpPr>
              <p:cNvPr id="82" name="Google Shape;82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492265"/>
                <a:ext cx="7688700" cy="31110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14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76380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Thank you for the attention!</a:t>
            </a:r>
            <a:endParaRPr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87FE398-752D-4D12-5D00-6610DA30F0BC}"/>
              </a:ext>
            </a:extLst>
          </p:cNvPr>
          <p:cNvSpPr txBox="1"/>
          <p:nvPr/>
        </p:nvSpPr>
        <p:spPr>
          <a:xfrm>
            <a:off x="729450" y="2156604"/>
            <a:ext cx="55210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aleway" pitchFamily="2" charset="77"/>
              </a:rPr>
              <a:t>All My work and Simulations can be found on my GitHub Repo:</a:t>
            </a:r>
          </a:p>
          <a:p>
            <a:endParaRPr lang="en-GB" dirty="0">
              <a:latin typeface="Raleway" pitchFamily="2" charset="77"/>
            </a:endParaRPr>
          </a:p>
          <a:p>
            <a:r>
              <a:rPr lang="en-GB" dirty="0">
                <a:solidFill>
                  <a:srgbClr val="6E0918"/>
                </a:solidFill>
                <a:latin typeface="Raleway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GB" dirty="0" err="1">
                <a:solidFill>
                  <a:srgbClr val="6E0918"/>
                </a:solidFill>
                <a:latin typeface="Raleway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GB" dirty="0">
                <a:solidFill>
                  <a:srgbClr val="6E0918"/>
                </a:solidFill>
                <a:latin typeface="Raleway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/StefanoF00/</a:t>
            </a:r>
            <a:r>
              <a:rPr lang="en-GB" dirty="0" err="1">
                <a:solidFill>
                  <a:srgbClr val="6E0918"/>
                </a:solidFill>
                <a:latin typeface="Raleway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CAMS_distributed_protocol.git</a:t>
            </a:r>
            <a:endParaRPr lang="en-GB" dirty="0">
              <a:solidFill>
                <a:srgbClr val="6E0918"/>
              </a:solidFill>
              <a:latin typeface="Raleway" pitchFamily="2" charset="7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</a:t>
            </a:fld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Table of contents</a:t>
            </a:r>
            <a:endParaRPr dirty="0">
              <a:latin typeface="Raleway" pitchFamily="2" charset="77"/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1583700" y="19833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5403000" y="19833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latin typeface="Raleway"/>
                <a:ea typeface="Raleway"/>
                <a:cs typeface="Raleway"/>
                <a:sym typeface="Raleway"/>
              </a:rPr>
              <a:t>Problem statement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1583699" y="2937800"/>
            <a:ext cx="2391615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Proposed centralized protocol</a:t>
            </a:r>
          </a:p>
        </p:txBody>
      </p:sp>
      <p:sp>
        <p:nvSpPr>
          <p:cNvPr id="74" name="Google Shape;74;p7"/>
          <p:cNvSpPr txBox="1"/>
          <p:nvPr/>
        </p:nvSpPr>
        <p:spPr>
          <a:xfrm>
            <a:off x="5403000" y="29378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latin typeface="Raleway"/>
                <a:ea typeface="Raleway"/>
                <a:cs typeface="Raleway"/>
                <a:sym typeface="Raleway"/>
              </a:rPr>
              <a:t>Distributed implementation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1583700" y="387525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latin typeface="Raleway"/>
                <a:ea typeface="Raleway"/>
                <a:cs typeface="Raleway"/>
                <a:sym typeface="Raleway"/>
              </a:rPr>
              <a:t>Simulation results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5403000" y="387525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latin typeface="Raleway"/>
                <a:ea typeface="Raleway"/>
                <a:cs typeface="Raleway"/>
                <a:sym typeface="Raleway"/>
              </a:rPr>
              <a:t>Conclusions and future works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Introduction</a:t>
            </a:r>
            <a:endParaRPr dirty="0">
              <a:latin typeface="Raleway" pitchFamily="2" charset="77"/>
            </a:endParaRPr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xfrm>
            <a:off x="727650" y="1622024"/>
            <a:ext cx="6001141" cy="2856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it" sz="1600" dirty="0">
                <a:latin typeface="Raleway" pitchFamily="2" charset="77"/>
              </a:rPr>
              <a:t>Consensus protocol: drives the dynamics of multi-agent systems in an efficient and secure way to a </a:t>
            </a:r>
            <a:r>
              <a:rPr lang="it" sz="1600" dirty="0">
                <a:solidFill>
                  <a:srgbClr val="6E0918"/>
                </a:solidFill>
                <a:latin typeface="Raleway" pitchFamily="2" charset="77"/>
              </a:rPr>
              <a:t>common behaviour</a:t>
            </a:r>
            <a:r>
              <a:rPr lang="it" sz="1600" dirty="0">
                <a:latin typeface="Raleway" pitchFamily="2" charset="77"/>
              </a:rPr>
              <a:t>.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it" sz="1600" u="sng" dirty="0">
                <a:latin typeface="Raleway" pitchFamily="2" charset="77"/>
              </a:rPr>
              <a:t>Centralized</a:t>
            </a:r>
            <a:r>
              <a:rPr lang="it" sz="1600" dirty="0">
                <a:latin typeface="Raleway" pitchFamily="2" charset="77"/>
              </a:rPr>
              <a:t> protocol [Fig. 1]: </a:t>
            </a:r>
            <a:r>
              <a:rPr lang="it" sz="1600" dirty="0">
                <a:solidFill>
                  <a:srgbClr val="6E0918"/>
                </a:solidFill>
                <a:latin typeface="Raleway" pitchFamily="2" charset="77"/>
              </a:rPr>
              <a:t>fast convergence </a:t>
            </a:r>
            <a:r>
              <a:rPr lang="it" sz="1600" dirty="0">
                <a:latin typeface="Raleway" pitchFamily="2" charset="77"/>
              </a:rPr>
              <a:t>for small systems.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it" sz="1600" u="sng" dirty="0">
                <a:latin typeface="Raleway" pitchFamily="2" charset="77"/>
              </a:rPr>
              <a:t>Distributed</a:t>
            </a:r>
            <a:r>
              <a:rPr lang="it" sz="1600" dirty="0">
                <a:latin typeface="Raleway" pitchFamily="2" charset="77"/>
              </a:rPr>
              <a:t> protocol [Fig. 2]: </a:t>
            </a:r>
            <a:r>
              <a:rPr lang="it" sz="1600" dirty="0">
                <a:solidFill>
                  <a:srgbClr val="6E0918"/>
                </a:solidFill>
                <a:latin typeface="Raleway" pitchFamily="2" charset="77"/>
              </a:rPr>
              <a:t>more scalable </a:t>
            </a:r>
            <a:r>
              <a:rPr lang="it" sz="1600" dirty="0">
                <a:latin typeface="Raleway" pitchFamily="2" charset="77"/>
              </a:rPr>
              <a:t>for large networks.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it" sz="1600" dirty="0">
                <a:latin typeface="Raleway" pitchFamily="2" charset="77"/>
              </a:rPr>
              <a:t>Applications: opinion dynamics, sensor networks, decentralized federated learning.</a:t>
            </a:r>
          </a:p>
          <a:p>
            <a:pPr marL="285750" indent="-285750">
              <a:spcAft>
                <a:spcPts val="1600"/>
              </a:spcAft>
            </a:pPr>
            <a:endParaRPr lang="it" sz="1600" dirty="0">
              <a:latin typeface="Raleway" pitchFamily="2" charset="77"/>
            </a:endParaRPr>
          </a:p>
          <a:p>
            <a:pPr marL="285750" indent="-285750">
              <a:spcAft>
                <a:spcPts val="1600"/>
              </a:spcAft>
            </a:pPr>
            <a:endParaRPr lang="it" sz="1600" dirty="0">
              <a:latin typeface="Raleway" pitchFamily="2" charset="77"/>
            </a:endParaRPr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pic>
        <p:nvPicPr>
          <p:cNvPr id="5" name="Immagine 4" descr="Immagine che contiene fuochi d'artificio&#10;&#10;Descrizione generata automaticamente">
            <a:extLst>
              <a:ext uri="{FF2B5EF4-FFF2-40B4-BE49-F238E27FC236}">
                <a16:creationId xmlns:a16="http://schemas.microsoft.com/office/drawing/2014/main" id="{68127429-4009-FF50-F89B-CDB5F7B3FE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109"/>
          <a:stretch/>
        </p:blipFill>
        <p:spPr>
          <a:xfrm rot="5400000">
            <a:off x="5568045" y="1452146"/>
            <a:ext cx="4427702" cy="2535909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D3C32787-3062-7B6D-08DF-870AC1C5D9A4}"/>
              </a:ext>
            </a:extLst>
          </p:cNvPr>
          <p:cNvSpPr/>
          <p:nvPr/>
        </p:nvSpPr>
        <p:spPr>
          <a:xfrm>
            <a:off x="7522229" y="1482451"/>
            <a:ext cx="172329" cy="172751"/>
          </a:xfrm>
          <a:prstGeom prst="ellipse">
            <a:avLst/>
          </a:prstGeom>
          <a:solidFill>
            <a:srgbClr val="F7A697"/>
          </a:solidFill>
          <a:ln w="12700">
            <a:solidFill>
              <a:srgbClr val="6675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5EF7FA9-C37E-2903-76E6-34936A852F76}"/>
              </a:ext>
            </a:extLst>
          </p:cNvPr>
          <p:cNvSpPr txBox="1"/>
          <p:nvPr/>
        </p:nvSpPr>
        <p:spPr>
          <a:xfrm>
            <a:off x="6800821" y="2215498"/>
            <a:ext cx="1962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rgbClr val="6E0918"/>
                </a:solidFill>
              </a:rPr>
              <a:t>Fig. 1</a:t>
            </a:r>
            <a:r>
              <a:rPr lang="it-IT" sz="1100" dirty="0">
                <a:solidFill>
                  <a:srgbClr val="6E0918"/>
                </a:solidFill>
              </a:rPr>
              <a:t>: </a:t>
            </a:r>
            <a:r>
              <a:rPr lang="it-IT" sz="1100" dirty="0"/>
              <a:t>Centralized protocol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D789B0-6047-6B53-3801-BCAE66FB5952}"/>
              </a:ext>
            </a:extLst>
          </p:cNvPr>
          <p:cNvSpPr txBox="1"/>
          <p:nvPr/>
        </p:nvSpPr>
        <p:spPr>
          <a:xfrm>
            <a:off x="6800821" y="4685040"/>
            <a:ext cx="1962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rgbClr val="6E0918"/>
                </a:solidFill>
              </a:rPr>
              <a:t>Fig. 2</a:t>
            </a:r>
            <a:r>
              <a:rPr lang="it-IT" sz="1100" dirty="0">
                <a:solidFill>
                  <a:srgbClr val="6E0918"/>
                </a:solidFill>
              </a:rPr>
              <a:t>:</a:t>
            </a:r>
            <a:r>
              <a:rPr lang="it-IT" sz="1100" dirty="0"/>
              <a:t> Distributed protocol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831031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Problem statement</a:t>
            </a:r>
            <a:endParaRPr dirty="0">
              <a:latin typeface="Raleway" pitchFamily="2" charset="77"/>
            </a:endParaRPr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xfrm>
            <a:off x="727650" y="1622024"/>
            <a:ext cx="7688700" cy="3036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spcAft>
                <a:spcPts val="1600"/>
              </a:spcAft>
              <a:buNone/>
            </a:pPr>
            <a:endParaRPr lang="it-IT" sz="1400" dirty="0"/>
          </a:p>
          <a:p>
            <a:pPr marL="285750" indent="-285750">
              <a:spcAft>
                <a:spcPts val="1600"/>
              </a:spcAft>
            </a:pPr>
            <a:endParaRPr sz="1600" dirty="0"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Multi-Robot Systems presentation</a:t>
            </a:r>
            <a:r>
              <a:rPr lang="it" sz="900" dirty="0"/>
              <a:t> – Felli Stefano</a:t>
            </a:r>
            <a:endParaRPr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82;p8">
                <a:extLst>
                  <a:ext uri="{FF2B5EF4-FFF2-40B4-BE49-F238E27FC236}">
                    <a16:creationId xmlns:a16="http://schemas.microsoft.com/office/drawing/2014/main" id="{7E68BD52-D18E-4E38-2F48-41E50A835F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649" y="1622024"/>
                <a:ext cx="8217346" cy="28569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Catamaran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1pPr>
                <a:lvl2pPr marL="914400" marR="0" lvl="1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Catamaran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2pPr>
                <a:lvl3pPr marL="1371600" marR="0" lvl="2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Catamaran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3pPr>
                <a:lvl4pPr marL="1828800" marR="0" lvl="3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Catamaran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4pPr>
                <a:lvl5pPr marL="2286000" marR="0" lvl="4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Catamaran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5pPr>
                <a:lvl6pPr marL="2743200" marR="0" lvl="5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Catamaran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Catamaran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Catamaran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1"/>
                  </a:buClr>
                  <a:buSzPts val="1100"/>
                  <a:buFont typeface="Catamaran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9pPr>
              </a:lstStyle>
              <a:p>
                <a:pPr marL="285750" indent="-285750">
                  <a:spcAft>
                    <a:spcPts val="1600"/>
                  </a:spcAft>
                </a:pPr>
                <a:r>
                  <a:rPr lang="it" sz="1600" dirty="0">
                    <a:latin typeface="Raleway" pitchFamily="2" charset="77"/>
                  </a:rPr>
                  <a:t>N-agents system modeled as a graph </a:t>
                </a:r>
                <a14:m>
                  <m:oMath xmlns:m="http://schemas.openxmlformats.org/officeDocument/2006/math">
                    <m:r>
                      <a:rPr lang="i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  <m:r>
                      <a:rPr lang="it-IT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" sz="1600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r>
                  <a:rPr lang="it" sz="1600" dirty="0">
                    <a:latin typeface="Raleway" pitchFamily="2" charset="77"/>
                  </a:rPr>
                  <a:t>Each vertex i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it" sz="1600" dirty="0">
                    <a:latin typeface="Raleway" pitchFamily="2" charset="77"/>
                  </a:rPr>
                  <a:t> models an agent. Set of neighbors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" sz="1600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r>
                  <a:rPr lang="it-IT" sz="1600" dirty="0">
                    <a:latin typeface="Raleway" pitchFamily="2" charset="77"/>
                  </a:rPr>
                  <a:t>D</a:t>
                </a:r>
                <a:r>
                  <a:rPr lang="it" sz="1600" dirty="0">
                    <a:latin typeface="Raleway" pitchFamily="2" charset="77"/>
                  </a:rPr>
                  <a:t>ynamics of agents: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" sz="1600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r>
                  <a:rPr lang="it" sz="1600" dirty="0">
                    <a:latin typeface="Raleway" pitchFamily="2" charset="77"/>
                  </a:rPr>
                  <a:t>Standard local controls: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" sz="16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6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6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sz="16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6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16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nary>
                      <m:naryPr>
                        <m:chr m:val="∑"/>
                        <m:supHide m:val="on"/>
                        <m:ctrlPr>
                          <a:rPr lang="it-IT" sz="16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16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it-IT" sz="16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sz="16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it-IT" sz="16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r>
                          <a:rPr lang="it-IT" sz="16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sz="16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it-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it-IT" sz="16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sz="16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d>
                          <m:dPr>
                            <m:ctrlPr>
                              <a:rPr lang="it-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it-IT" sz="16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it" sz="1600" b="1" dirty="0">
                    <a:solidFill>
                      <a:srgbClr val="016778"/>
                    </a:solidFill>
                    <a:latin typeface="Raleway" pitchFamily="2" charset="77"/>
                  </a:rPr>
                  <a:t>,  </a:t>
                </a:r>
                <a14:m>
                  <m:oMath xmlns:m="http://schemas.openxmlformats.org/officeDocument/2006/math">
                    <m:r>
                      <a:rPr lang="it-IT" sz="1600" b="1" i="1">
                        <a:solidFill>
                          <a:srgbClr val="01677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r>
                      <a:rPr lang="it-IT" sz="16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it-IT" sz="16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dirty="0">
                    <a:latin typeface="Raleway" pitchFamily="2" charset="77"/>
                  </a:rPr>
                  <a:t> 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sz="1600" dirty="0">
                    <a:latin typeface="Raleway" pitchFamily="2" charset="77"/>
                  </a:rPr>
                  <a:t>Standard vector control: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1600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it-IT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" sz="1600" b="1" dirty="0">
                    <a:solidFill>
                      <a:srgbClr val="016778"/>
                    </a:solidFill>
                    <a:latin typeface="Raleway" pitchFamily="2" charset="77"/>
                  </a:rPr>
                  <a:t>  </a:t>
                </a:r>
                <a:r>
                  <a:rPr lang="it" sz="1600" dirty="0">
                    <a:solidFill>
                      <a:srgbClr val="66757C"/>
                    </a:solidFill>
                    <a:latin typeface="Raleway" pitchFamily="2" charset="77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it" sz="1600" dirty="0">
                    <a:solidFill>
                      <a:srgbClr val="66757C"/>
                    </a:solidFill>
                    <a:latin typeface="Raleway" pitchFamily="2" charset="77"/>
                  </a:rPr>
                  <a:t> is the </a:t>
                </a:r>
                <a:r>
                  <a:rPr lang="it" sz="1600" dirty="0">
                    <a:solidFill>
                      <a:srgbClr val="6E0918"/>
                    </a:solidFill>
                    <a:latin typeface="Raleway" pitchFamily="2" charset="77"/>
                  </a:rPr>
                  <a:t>Laplatian matrix </a:t>
                </a:r>
                <a:endParaRPr lang="it" sz="1600" b="1" dirty="0">
                  <a:solidFill>
                    <a:srgbClr val="6E0918"/>
                  </a:solidFill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r>
                  <a:rPr lang="it-IT" sz="1600" dirty="0">
                    <a:latin typeface="Raleway" pitchFamily="2" charset="77"/>
                  </a:rPr>
                  <a:t>Network dynamics: 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1" i="1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it-IT" sz="1600" b="0" dirty="0"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19" name="Google Shape;82;p8">
                <a:extLst>
                  <a:ext uri="{FF2B5EF4-FFF2-40B4-BE49-F238E27FC236}">
                    <a16:creationId xmlns:a16="http://schemas.microsoft.com/office/drawing/2014/main" id="{7E68BD52-D18E-4E38-2F48-41E50A835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49" y="1622024"/>
                <a:ext cx="8217346" cy="2856985"/>
              </a:xfrm>
              <a:prstGeom prst="rect">
                <a:avLst/>
              </a:prstGeom>
              <a:blipFill>
                <a:blip r:embed="rId3"/>
                <a:stretch>
                  <a:fillRect b="-26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Google Shape;119;p11">
            <a:extLst>
              <a:ext uri="{FF2B5EF4-FFF2-40B4-BE49-F238E27FC236}">
                <a16:creationId xmlns:a16="http://schemas.microsoft.com/office/drawing/2014/main" id="{F75903D9-8FEE-84B9-A2BC-795A59B4C576}"/>
              </a:ext>
            </a:extLst>
          </p:cNvPr>
          <p:cNvSpPr/>
          <p:nvPr/>
        </p:nvSpPr>
        <p:spPr>
          <a:xfrm>
            <a:off x="5748402" y="1120561"/>
            <a:ext cx="3336600" cy="13898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0;p11">
            <a:extLst>
              <a:ext uri="{FF2B5EF4-FFF2-40B4-BE49-F238E27FC236}">
                <a16:creationId xmlns:a16="http://schemas.microsoft.com/office/drawing/2014/main" id="{F9254521-803A-B539-5E79-BAC8F82CF33F}"/>
              </a:ext>
            </a:extLst>
          </p:cNvPr>
          <p:cNvSpPr/>
          <p:nvPr/>
        </p:nvSpPr>
        <p:spPr>
          <a:xfrm>
            <a:off x="6235002" y="741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2;p11">
            <a:extLst>
              <a:ext uri="{FF2B5EF4-FFF2-40B4-BE49-F238E27FC236}">
                <a16:creationId xmlns:a16="http://schemas.microsoft.com/office/drawing/2014/main" id="{F7102438-7EFB-B722-7172-8D7848543443}"/>
              </a:ext>
            </a:extLst>
          </p:cNvPr>
          <p:cNvSpPr/>
          <p:nvPr/>
        </p:nvSpPr>
        <p:spPr>
          <a:xfrm rot="10800000" flipH="1">
            <a:off x="7832802" y="859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4;p11">
            <a:extLst>
              <a:ext uri="{FF2B5EF4-FFF2-40B4-BE49-F238E27FC236}">
                <a16:creationId xmlns:a16="http://schemas.microsoft.com/office/drawing/2014/main" id="{0749BE47-FAA3-4293-6CA9-7C6964758EB3}"/>
              </a:ext>
            </a:extLst>
          </p:cNvPr>
          <p:cNvSpPr txBox="1"/>
          <p:nvPr/>
        </p:nvSpPr>
        <p:spPr>
          <a:xfrm>
            <a:off x="5292247" y="372687"/>
            <a:ext cx="2667024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b="1" u="sng" dirty="0">
                <a:solidFill>
                  <a:srgbClr val="6E0918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Problem formulation</a:t>
            </a:r>
            <a:endParaRPr sz="1800" b="1" u="sng" dirty="0">
              <a:solidFill>
                <a:srgbClr val="6E0918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  <p:sp>
        <p:nvSpPr>
          <p:cNvPr id="11" name="Google Shape;118;p11">
            <a:extLst>
              <a:ext uri="{FF2B5EF4-FFF2-40B4-BE49-F238E27FC236}">
                <a16:creationId xmlns:a16="http://schemas.microsoft.com/office/drawing/2014/main" id="{BC042314-D0D4-B441-2171-C4004C06F4A1}"/>
              </a:ext>
            </a:extLst>
          </p:cNvPr>
          <p:cNvSpPr txBox="1"/>
          <p:nvPr/>
        </p:nvSpPr>
        <p:spPr>
          <a:xfrm>
            <a:off x="6801918" y="1558268"/>
            <a:ext cx="286186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solidFill>
                  <a:srgbClr val="66757C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Motivation</a:t>
            </a:r>
            <a:endParaRPr sz="1800" dirty="0">
              <a:solidFill>
                <a:srgbClr val="66757C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29491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Problem statement</a:t>
            </a:r>
            <a:endParaRPr dirty="0">
              <a:latin typeface="Raleway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82;p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48" y="1622024"/>
                <a:ext cx="8255485" cy="3127827"/>
              </a:xfrm>
              <a:prstGeom prst="rect">
                <a:avLst/>
              </a:prstGeom>
            </p:spPr>
            <p:txBody>
              <a:bodyPr spcFirstLastPara="1" wrap="square" lIns="91425" tIns="91425" rIns="91425" bIns="91425" spcCol="0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it" sz="1400" dirty="0">
                    <a:latin typeface="Raleway" pitchFamily="2" charset="77"/>
                  </a:rPr>
                  <a:t>Spectrum:</a:t>
                </a:r>
                <a14:m>
                  <m:oMath xmlns:m="http://schemas.openxmlformats.org/officeDocument/2006/math">
                    <m:r>
                      <a:rPr lang="it-IT" sz="1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it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d>
                      </m:e>
                    </m:d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it-IT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ctrlPr>
                              <a:rPr lang="it-IT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sSub>
                              <m:sSubPr>
                                <m:ctrlPr>
                                  <a:rPr lang="it-IT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it-IT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it-IT" sz="1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it" sz="1400" dirty="0">
                    <a:latin typeface="Raleway" pitchFamily="2" charset="77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it" sz="1400" dirty="0">
                  <a:latin typeface="Raleway" pitchFamily="2" charset="77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-GB" sz="1400" dirty="0">
                    <a:latin typeface="Raleway" pitchFamily="2" charset="77"/>
                  </a:rPr>
                  <a:t>Existing centralized methods: </a:t>
                </a:r>
              </a:p>
              <a:p>
                <a:pPr marL="742950" lvl="1" indent="-28575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GB" sz="1300" dirty="0">
                    <a:latin typeface="Raleway" pitchFamily="2" charset="77"/>
                  </a:rPr>
                  <a:t>Are stable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sz="1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1⟺</m:t>
                    </m:r>
                    <m:d>
                      <m:dPr>
                        <m:begChr m:val="|"/>
                        <m:endChr m:val="|"/>
                        <m:ctrlP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GB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sSub>
                          <m:sSubPr>
                            <m:ctrlPr>
                              <a:rPr lang="en-GB" sz="1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1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GB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sz="1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1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1300" dirty="0">
                    <a:latin typeface="Raleway" pitchFamily="2" charset="77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300" dirty="0">
                    <a:latin typeface="Raleway" pitchFamily="2" charset="77"/>
                  </a:rPr>
                  <a:t> </a:t>
                </a:r>
                <a:r>
                  <a:rPr lang="en-GB" sz="1300" dirty="0">
                    <a:solidFill>
                      <a:srgbClr val="6E0918"/>
                    </a:solidFill>
                    <a:latin typeface="Raleway" pitchFamily="2" charset="77"/>
                  </a:rPr>
                  <a:t>Slow convergence  </a:t>
                </a:r>
                <a:r>
                  <a:rPr lang="en-GB" sz="1300" dirty="0">
                    <a:latin typeface="Raleway" pitchFamily="2" charset="77"/>
                  </a:rPr>
                  <a:t>[Fig. 3]</a:t>
                </a:r>
              </a:p>
              <a:p>
                <a:pPr marL="742950" lvl="1" indent="-28575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GB" sz="1300" dirty="0">
                    <a:latin typeface="Raleway" pitchFamily="2" charset="77"/>
                  </a:rPr>
                  <a:t>Bigger network</a:t>
                </a:r>
                <a:r>
                  <a:rPr lang="en-GB" sz="1300" dirty="0">
                    <a:latin typeface="Raleway" pitchFamily="2" charset="77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300" dirty="0">
                    <a:latin typeface="Raleway" pitchFamily="2" charset="77"/>
                  </a:rPr>
                  <a:t> bigger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300" dirty="0">
                    <a:latin typeface="Raleway" pitchFamily="2" charset="77"/>
                  </a:rPr>
                  <a:t> smaller </a:t>
                </a:r>
                <a14:m>
                  <m:oMath xmlns:m="http://schemas.openxmlformats.org/officeDocument/2006/math"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300" dirty="0">
                    <a:latin typeface="Raleway" pitchFamily="2" charset="77"/>
                  </a:rPr>
                  <a:t> </a:t>
                </a:r>
                <a:r>
                  <a:rPr lang="en-GB" sz="1300" dirty="0">
                    <a:solidFill>
                      <a:srgbClr val="6E0918"/>
                    </a:solidFill>
                    <a:latin typeface="Raleway" pitchFamily="2" charset="77"/>
                  </a:rPr>
                  <a:t>Even slower convergence </a:t>
                </a: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</a:pPr>
                <a:r>
                  <a:rPr lang="en-GB" sz="1400" dirty="0">
                    <a:latin typeface="Raleway" pitchFamily="2" charset="77"/>
                  </a:rPr>
                  <a:t>Existing decentralized methods:</a:t>
                </a:r>
              </a:p>
              <a:p>
                <a:pPr marL="742950" lvl="1" indent="-28575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GB" sz="1300" dirty="0">
                    <a:latin typeface="Raleway" pitchFamily="2" charset="77"/>
                  </a:rPr>
                  <a:t>Require knowledge of topology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1300" dirty="0">
                    <a:latin typeface="Raleway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300" dirty="0">
                    <a:latin typeface="Raleway" pitchFamily="2" charset="77"/>
                  </a:rPr>
                  <a:t> </a:t>
                </a:r>
                <a:r>
                  <a:rPr lang="en-GB" sz="1300" dirty="0">
                    <a:solidFill>
                      <a:srgbClr val="6E0918"/>
                    </a:solidFill>
                    <a:latin typeface="Raleway" pitchFamily="2" charset="77"/>
                  </a:rPr>
                  <a:t>Limited applicability of such protocols</a:t>
                </a:r>
              </a:p>
              <a:p>
                <a:pPr marL="742950" lvl="1" indent="-28575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GB" sz="1300" dirty="0">
                    <a:latin typeface="Raleway" pitchFamily="2" charset="77"/>
                  </a:rPr>
                  <a:t>Finite speed of information transfer </a:t>
                </a:r>
                <a14:m>
                  <m:oMath xmlns:m="http://schemas.openxmlformats.org/officeDocument/2006/math"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300" dirty="0">
                    <a:latin typeface="Raleway" pitchFamily="2" charset="77"/>
                  </a:rPr>
                  <a:t> </a:t>
                </a:r>
                <a:r>
                  <a:rPr lang="en-GB" sz="1300" dirty="0">
                    <a:solidFill>
                      <a:srgbClr val="6E0918"/>
                    </a:solidFill>
                    <a:latin typeface="Raleway" pitchFamily="2" charset="77"/>
                  </a:rPr>
                  <a:t>Many practical limitations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GB" sz="1400" dirty="0">
                    <a:latin typeface="Raleway" pitchFamily="2" charset="77"/>
                  </a:rPr>
                  <a:t>Convergence rate cannot be fixed arbitrarily </a:t>
                </a:r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400" dirty="0">
                    <a:latin typeface="Raleway" pitchFamily="2" charset="77"/>
                  </a:rPr>
                  <a:t> </a:t>
                </a:r>
                <a:r>
                  <a:rPr lang="en-GB" sz="1400" dirty="0">
                    <a:solidFill>
                      <a:srgbClr val="6E0918"/>
                    </a:solidFill>
                    <a:latin typeface="Raleway" pitchFamily="2" charset="77"/>
                  </a:rPr>
                  <a:t>Finite time consensus not ensured</a:t>
                </a:r>
                <a:endParaRPr lang="en-GB" sz="1400" dirty="0">
                  <a:latin typeface="Raleway" pitchFamily="2" charset="77"/>
                </a:endParaRPr>
              </a:p>
              <a:p>
                <a:pPr marL="285750" indent="-285750">
                  <a:spcBef>
                    <a:spcPts val="400"/>
                  </a:spcBef>
                  <a:spcAft>
                    <a:spcPts val="400"/>
                  </a:spcAft>
                </a:pPr>
                <a:endParaRPr lang="en-GB" sz="1600" dirty="0">
                  <a:solidFill>
                    <a:srgbClr val="6E0918"/>
                  </a:solidFill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endParaRPr lang="en-GB" sz="1600" dirty="0"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82" name="Google Shape;82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48" y="1622024"/>
                <a:ext cx="8255485" cy="31278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sp>
        <p:nvSpPr>
          <p:cNvPr id="2" name="Google Shape;119;p11">
            <a:extLst>
              <a:ext uri="{FF2B5EF4-FFF2-40B4-BE49-F238E27FC236}">
                <a16:creationId xmlns:a16="http://schemas.microsoft.com/office/drawing/2014/main" id="{D4D8E05F-A28D-00D0-C7C3-2AFDEE4B3F2B}"/>
              </a:ext>
            </a:extLst>
          </p:cNvPr>
          <p:cNvSpPr/>
          <p:nvPr/>
        </p:nvSpPr>
        <p:spPr>
          <a:xfrm>
            <a:off x="5748402" y="1120561"/>
            <a:ext cx="3336600" cy="13898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0;p11">
            <a:extLst>
              <a:ext uri="{FF2B5EF4-FFF2-40B4-BE49-F238E27FC236}">
                <a16:creationId xmlns:a16="http://schemas.microsoft.com/office/drawing/2014/main" id="{4C8CEBF0-6878-6E42-7EF2-9DCAECE04767}"/>
              </a:ext>
            </a:extLst>
          </p:cNvPr>
          <p:cNvSpPr/>
          <p:nvPr/>
        </p:nvSpPr>
        <p:spPr>
          <a:xfrm>
            <a:off x="6235002" y="741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2;p11">
            <a:extLst>
              <a:ext uri="{FF2B5EF4-FFF2-40B4-BE49-F238E27FC236}">
                <a16:creationId xmlns:a16="http://schemas.microsoft.com/office/drawing/2014/main" id="{82EDD3DF-1837-6C0C-6EAC-408DF7245409}"/>
              </a:ext>
            </a:extLst>
          </p:cNvPr>
          <p:cNvSpPr/>
          <p:nvPr/>
        </p:nvSpPr>
        <p:spPr>
          <a:xfrm rot="10800000" flipH="1">
            <a:off x="7832802" y="859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4;p11">
            <a:extLst>
              <a:ext uri="{FF2B5EF4-FFF2-40B4-BE49-F238E27FC236}">
                <a16:creationId xmlns:a16="http://schemas.microsoft.com/office/drawing/2014/main" id="{486A2FD0-C519-1E61-F6DD-FE3CF012F0D9}"/>
              </a:ext>
            </a:extLst>
          </p:cNvPr>
          <p:cNvSpPr txBox="1"/>
          <p:nvPr/>
        </p:nvSpPr>
        <p:spPr>
          <a:xfrm>
            <a:off x="5292247" y="372687"/>
            <a:ext cx="2667024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solidFill>
                  <a:srgbClr val="66757C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Problem formulation</a:t>
            </a:r>
            <a:endParaRPr sz="1800" dirty="0">
              <a:solidFill>
                <a:srgbClr val="66757C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;p11">
            <a:extLst>
              <a:ext uri="{FF2B5EF4-FFF2-40B4-BE49-F238E27FC236}">
                <a16:creationId xmlns:a16="http://schemas.microsoft.com/office/drawing/2014/main" id="{F12440D4-5F9E-F668-47BE-1F4A69244BB6}"/>
              </a:ext>
            </a:extLst>
          </p:cNvPr>
          <p:cNvSpPr txBox="1"/>
          <p:nvPr/>
        </p:nvSpPr>
        <p:spPr>
          <a:xfrm>
            <a:off x="6801918" y="1558268"/>
            <a:ext cx="286186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b="1" u="sng" dirty="0">
                <a:solidFill>
                  <a:srgbClr val="016778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Motivation</a:t>
            </a:r>
            <a:endParaRPr sz="1800" b="1" u="sng" dirty="0">
              <a:solidFill>
                <a:srgbClr val="016778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293902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Proposed centralized protocol</a:t>
            </a:r>
            <a:endParaRPr dirty="0">
              <a:latin typeface="Raleway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82;p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50" y="1639859"/>
                <a:ext cx="8284614" cy="285698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en-US" sz="1600" dirty="0">
                    <a:latin typeface="Raleway" pitchFamily="2" charset="77"/>
                  </a:rPr>
                  <a:t>New local controls: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500" b="1" i="1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500" b="1" i="1">
                        <a:solidFill>
                          <a:srgbClr val="01677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nary>
                      <m:naryPr>
                        <m:chr m:val="∑"/>
                        <m:supHide m:val="on"/>
                        <m:ctrlP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d>
                          <m:d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500" b="1" dirty="0">
                    <a:solidFill>
                      <a:srgbClr val="016778"/>
                    </a:solidFill>
                    <a:latin typeface="Raleway" pitchFamily="2" charset="77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sSub>
                      <m:sSub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b="1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sz="1600" dirty="0">
                    <a:latin typeface="Raleway" pitchFamily="2" charset="77"/>
                  </a:rPr>
                  <a:t>Vector control input: </a:t>
                </a:r>
                <a14:m>
                  <m:oMath xmlns:m="http://schemas.openxmlformats.org/officeDocument/2006/math">
                    <m:r>
                      <a:rPr lang="it-IT" sz="15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it-IT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15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it-IT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it-IT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500" dirty="0">
                    <a:latin typeface="Raleway" pitchFamily="2" charset="77"/>
                  </a:rPr>
                  <a:t>,  </a:t>
                </a:r>
                <a14:m>
                  <m:oMath xmlns:m="http://schemas.openxmlformats.org/officeDocument/2006/math">
                    <m:r>
                      <a:rPr lang="it-IT" sz="15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it-IT" sz="15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5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it-IT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it-IT" sz="15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5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15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it-IT" sz="15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sz="15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5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𝑔𝐿</m:t>
                    </m:r>
                    <m:sSup>
                      <m:sSupPr>
                        <m:ctrlPr>
                          <a:rPr lang="it-IT" sz="15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5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15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sz="15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it" sz="1600" dirty="0">
                    <a:solidFill>
                      <a:schemeClr val="accent1"/>
                    </a:solidFill>
                    <a:latin typeface="Raleway" pitchFamily="2" charset="77"/>
                  </a:rPr>
                  <a:t>  </a:t>
                </a:r>
                <a:r>
                  <a:rPr lang="it" sz="1400" dirty="0">
                    <a:solidFill>
                      <a:srgbClr val="6E0918"/>
                    </a:solidFill>
                    <a:latin typeface="Raleway" pitchFamily="2" charset="77"/>
                  </a:rPr>
                  <a:t>weighted Laplatian</a:t>
                </a:r>
                <a:r>
                  <a:rPr lang="it" sz="1600" dirty="0">
                    <a:solidFill>
                      <a:srgbClr val="6E0918"/>
                    </a:solidFill>
                    <a:latin typeface="Raleway" pitchFamily="2" charset="77"/>
                  </a:rPr>
                  <a:t> 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it-IT" sz="1600" dirty="0">
                    <a:latin typeface="Raleway" pitchFamily="2" charset="77"/>
                  </a:rPr>
                  <a:t>New dynamics: 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1600" b="1" i="0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it-IT" sz="16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  <m:r>
                          <a:rPr lang="it-IT" sz="16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6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𝜿</m:t>
                        </m:r>
                      </m:e>
                    </m:d>
                    <m:r>
                      <a:rPr lang="it-IT" sz="1600" b="1" i="1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it-IT" sz="16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6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it-IT" sz="1600" dirty="0">
                  <a:solidFill>
                    <a:schemeClr val="accent1"/>
                  </a:solidFill>
                  <a:latin typeface="Raleway" pitchFamily="2" charset="77"/>
                  <a:ea typeface="Cambria Math" panose="02040503050406030204" pitchFamily="18" charset="0"/>
                </a:endParaRPr>
              </a:p>
              <a:p>
                <a:pPr marL="285750" indent="-285750">
                  <a:spcAft>
                    <a:spcPts val="1600"/>
                  </a:spcAft>
                </a:pPr>
                <a:r>
                  <a:rPr lang="it" sz="1600" dirty="0">
                    <a:latin typeface="Raleway" pitchFamily="2" charset="77"/>
                    <a:ea typeface="Cambria Math" panose="02040503050406030204" pitchFamily="18" charset="0"/>
                  </a:rPr>
                  <a:t>Spectrum: </a:t>
                </a:r>
                <a14:m>
                  <m:oMath xmlns:m="http://schemas.openxmlformats.org/officeDocument/2006/math">
                    <m:r>
                      <a:rPr lang="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d>
                          <m:dPr>
                            <m:ctrlPr>
                              <a:rPr lang="it-IT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it-IT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d>
                      </m:e>
                    </m:d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d>
                              <m:dPr>
                                <m:ctrlP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it-IT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sSub>
                              <m:sSubPr>
                                <m:ctrlP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=1−</m:t>
                        </m:r>
                        <m:f>
                          <m:fPr>
                            <m:ctrlPr>
                              <a:rPr lang="it-IT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sSub>
                              <m:sSubPr>
                                <m:ctrlP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sSub>
                              <m:sSubPr>
                                <m:ctrlP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it-IT" sz="1600" dirty="0">
                    <a:latin typeface="Raleway" pitchFamily="2" charset="77"/>
                    <a:ea typeface="Cambria Math" panose="02040503050406030204" pitchFamily="18" charset="0"/>
                  </a:rPr>
                  <a:t> </a:t>
                </a:r>
              </a:p>
              <a:p>
                <a:pPr marL="285750" indent="-285750">
                  <a:lnSpc>
                    <a:spcPct val="100000"/>
                  </a:lnSpc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</m:t>
                    </m:r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" sz="1600" dirty="0">
                    <a:solidFill>
                      <a:schemeClr val="accent1"/>
                    </a:solidFill>
                    <a:latin typeface="Raleway" pitchFamily="2" charset="77"/>
                  </a:rPr>
                  <a:t>  ensure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)→</m:t>
                    </m:r>
                    <m:r>
                      <a:rPr lang="it-IT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" sz="1600" dirty="0">
                    <a:solidFill>
                      <a:schemeClr val="accent1"/>
                    </a:solidFill>
                    <a:latin typeface="Raleway" pitchFamily="2" charset="77"/>
                  </a:rPr>
                  <a:t> as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it" sz="1600" dirty="0">
                    <a:solidFill>
                      <a:srgbClr val="6E0918"/>
                    </a:solidFill>
                    <a:latin typeface="Raleway" pitchFamily="2" charset="7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𝓋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it" sz="1600" dirty="0">
                    <a:latin typeface="Raleway" pitchFamily="2" charset="77"/>
                  </a:rPr>
                  <a:t> </a:t>
                </a:r>
                <a:r>
                  <a:rPr lang="it" sz="1600" dirty="0">
                    <a:solidFill>
                      <a:srgbClr val="6E0918"/>
                    </a:solidFill>
                    <a:latin typeface="Raleway" pitchFamily="2" charset="77"/>
                  </a:rPr>
                  <a:t>no more bounds for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endParaRPr lang="it" sz="1600" dirty="0">
                  <a:solidFill>
                    <a:srgbClr val="6E0918"/>
                  </a:solidFill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endParaRPr lang="it" sz="1600" dirty="0">
                  <a:solidFill>
                    <a:srgbClr val="6E0918"/>
                  </a:solidFill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endParaRPr lang="it" sz="1600" dirty="0"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82" name="Google Shape;82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639859"/>
                <a:ext cx="8284614" cy="2856985"/>
              </a:xfrm>
              <a:prstGeom prst="rect">
                <a:avLst/>
              </a:prstGeom>
              <a:blipFill>
                <a:blip r:embed="rId3"/>
                <a:stretch>
                  <a:fillRect t="-9735" r="-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6</a:t>
            </a:fld>
            <a:endParaRPr dirty="0"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sp>
        <p:nvSpPr>
          <p:cNvPr id="7" name="Google Shape;119;p11">
            <a:extLst>
              <a:ext uri="{FF2B5EF4-FFF2-40B4-BE49-F238E27FC236}">
                <a16:creationId xmlns:a16="http://schemas.microsoft.com/office/drawing/2014/main" id="{CCFAAD96-6B9A-0F71-DEEB-267C67F80406}"/>
              </a:ext>
            </a:extLst>
          </p:cNvPr>
          <p:cNvSpPr/>
          <p:nvPr/>
        </p:nvSpPr>
        <p:spPr>
          <a:xfrm>
            <a:off x="5748402" y="1120561"/>
            <a:ext cx="3336600" cy="13898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0;p11">
            <a:extLst>
              <a:ext uri="{FF2B5EF4-FFF2-40B4-BE49-F238E27FC236}">
                <a16:creationId xmlns:a16="http://schemas.microsoft.com/office/drawing/2014/main" id="{7DDEF952-4511-4BC3-69DE-A916D851246C}"/>
              </a:ext>
            </a:extLst>
          </p:cNvPr>
          <p:cNvSpPr/>
          <p:nvPr/>
        </p:nvSpPr>
        <p:spPr>
          <a:xfrm>
            <a:off x="6235002" y="741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2;p11">
            <a:extLst>
              <a:ext uri="{FF2B5EF4-FFF2-40B4-BE49-F238E27FC236}">
                <a16:creationId xmlns:a16="http://schemas.microsoft.com/office/drawing/2014/main" id="{FD7D3FB1-4365-B05C-3BAA-A8DCA718A888}"/>
              </a:ext>
            </a:extLst>
          </p:cNvPr>
          <p:cNvSpPr/>
          <p:nvPr/>
        </p:nvSpPr>
        <p:spPr>
          <a:xfrm rot="10800000" flipH="1">
            <a:off x="7832802" y="859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4;p11">
            <a:extLst>
              <a:ext uri="{FF2B5EF4-FFF2-40B4-BE49-F238E27FC236}">
                <a16:creationId xmlns:a16="http://schemas.microsoft.com/office/drawing/2014/main" id="{491ABE0B-CD4A-3C30-BED9-BB32F2FAC68D}"/>
              </a:ext>
            </a:extLst>
          </p:cNvPr>
          <p:cNvSpPr txBox="1"/>
          <p:nvPr/>
        </p:nvSpPr>
        <p:spPr>
          <a:xfrm>
            <a:off x="5292247" y="372687"/>
            <a:ext cx="2667024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b="1" u="sng" dirty="0">
                <a:solidFill>
                  <a:srgbClr val="6E0918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New control input</a:t>
            </a:r>
            <a:endParaRPr sz="1800" b="1" u="sng" dirty="0">
              <a:solidFill>
                <a:srgbClr val="6E0918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  <p:sp>
        <p:nvSpPr>
          <p:cNvPr id="11" name="Google Shape;118;p11">
            <a:extLst>
              <a:ext uri="{FF2B5EF4-FFF2-40B4-BE49-F238E27FC236}">
                <a16:creationId xmlns:a16="http://schemas.microsoft.com/office/drawing/2014/main" id="{12C3F919-74B1-BAA3-26EE-9FA29A14C41E}"/>
              </a:ext>
            </a:extLst>
          </p:cNvPr>
          <p:cNvSpPr txBox="1"/>
          <p:nvPr/>
        </p:nvSpPr>
        <p:spPr>
          <a:xfrm>
            <a:off x="6801918" y="1558268"/>
            <a:ext cx="286186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solidFill>
                  <a:srgbClr val="66757C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Recalls</a:t>
            </a:r>
            <a:endParaRPr sz="1800" dirty="0">
              <a:solidFill>
                <a:srgbClr val="66757C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50250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Proposed centralized protocol</a:t>
            </a:r>
            <a:endParaRPr dirty="0">
              <a:latin typeface="Raleway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82;p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50" y="1525594"/>
                <a:ext cx="7532947" cy="312782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sz="1600" dirty="0">
                    <a:latin typeface="Raleway" pitchFamily="2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−0.5</m:t>
                        </m:r>
                        <m:r>
                          <a:rPr lang="it-IT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sSub>
                          <m:sSubPr>
                            <m:ctrlP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sSub>
                          <m:sSubPr>
                            <m:ctrlP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sz="1600" dirty="0">
                    <a:latin typeface="Raleway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sz="1600" dirty="0">
                    <a:latin typeface="Raleway" pitchFamily="2" charset="77"/>
                  </a:rPr>
                  <a:t> </a:t>
                </a:r>
                <a:r>
                  <a:rPr lang="it-IT" sz="1600" dirty="0">
                    <a:solidFill>
                      <a:srgbClr val="6E0918"/>
                    </a:solidFill>
                    <a:latin typeface="Raleway" pitchFamily="2" charset="77"/>
                  </a:rPr>
                  <a:t>standard </a:t>
                </a:r>
                <a:r>
                  <a:rPr lang="en-GB" sz="1600" dirty="0">
                    <a:solidFill>
                      <a:srgbClr val="6E0918"/>
                    </a:solidFill>
                    <a:latin typeface="Raleway" pitchFamily="2" charset="77"/>
                  </a:rPr>
                  <a:t>protocol results</a:t>
                </a:r>
              </a:p>
              <a:p>
                <a:pPr marL="285750" indent="-285750"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60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6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it-IT" sz="1600" dirty="0">
                    <a:latin typeface="Raleway" pitchFamily="2" charset="77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d>
                          <m:dPr>
                            <m:ctrlP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sSub>
                          <m:sSubPr>
                            <m:ctrlP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sSub>
                          <m:sSubPr>
                            <m:ctrlP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sz="1600" dirty="0">
                    <a:latin typeface="Raleway" pitchFamily="2" charset="77"/>
                  </a:rPr>
                  <a:t> </a:t>
                </a:r>
                <a:r>
                  <a:rPr lang="it-IT" sz="1600" dirty="0">
                    <a:solidFill>
                      <a:srgbClr val="6E0918"/>
                    </a:solidFill>
                    <a:latin typeface="Raleway" pitchFamily="2" charset="77"/>
                  </a:rPr>
                  <a:t>convergence rate depends on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endParaRPr lang="it-IT" sz="1600" dirty="0">
                  <a:solidFill>
                    <a:srgbClr val="6E0918"/>
                  </a:solidFill>
                  <a:latin typeface="Raleway" pitchFamily="2" charset="77"/>
                </a:endParaRPr>
              </a:p>
              <a:p>
                <a:pPr marL="285750" indent="-285750">
                  <a:lnSpc>
                    <a:spcPct val="100000"/>
                  </a:lnSpc>
                  <a:spcAft>
                    <a:spcPts val="1600"/>
                  </a:spcAft>
                </a:pPr>
                <a:r>
                  <a:rPr lang="it-IT" sz="1600" dirty="0">
                    <a:solidFill>
                      <a:schemeClr val="accent1"/>
                    </a:solidFill>
                    <a:latin typeface="Raleway" pitchFamily="2" charset="77"/>
                  </a:rPr>
                  <a:t>Fixing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it-IT" sz="1600" dirty="0">
                    <a:solidFill>
                      <a:schemeClr val="accent1"/>
                    </a:solidFill>
                    <a:latin typeface="Raleway" pitchFamily="2" charset="77"/>
                  </a:rPr>
                  <a:t> large, </a:t>
                </a:r>
                <a:r>
                  <a:rPr lang="it-IT" sz="1600" dirty="0">
                    <a:latin typeface="Raleway" pitchFamily="2" charset="77"/>
                  </a:rPr>
                  <a:t>o</a:t>
                </a:r>
                <a:r>
                  <a:rPr lang="it-IT" sz="1600" dirty="0">
                    <a:solidFill>
                      <a:schemeClr val="accent1"/>
                    </a:solidFill>
                    <a:latin typeface="Raleway" pitchFamily="2" charset="77"/>
                  </a:rPr>
                  <a:t>ptimal </a:t>
                </a:r>
                <a14:m>
                  <m:oMath xmlns:m="http://schemas.openxmlformats.org/officeDocument/2006/math">
                    <m:r>
                      <a:rPr lang="it-IT" sz="160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" sz="1600" dirty="0">
                    <a:solidFill>
                      <a:srgbClr val="6E0918"/>
                    </a:solidFill>
                    <a:latin typeface="Raleway" pitchFamily="2" charset="77"/>
                  </a:rPr>
                  <a:t> </a:t>
                </a:r>
                <a:r>
                  <a:rPr lang="it" sz="1600" dirty="0">
                    <a:latin typeface="Raleway" pitchFamily="2" charset="77"/>
                  </a:rPr>
                  <a:t>values: around 1 [Fig. 4]</a:t>
                </a:r>
              </a:p>
              <a:p>
                <a:pPr marL="285750" indent="-285750">
                  <a:lnSpc>
                    <a:spcPct val="100000"/>
                  </a:lnSpc>
                  <a:spcAft>
                    <a:spcPts val="400"/>
                  </a:spcAft>
                </a:pPr>
                <a:r>
                  <a:rPr lang="it" sz="1600" dirty="0">
                    <a:latin typeface="Raleway" pitchFamily="2" charset="77"/>
                  </a:rPr>
                  <a:t>Passivity: Fixed storage function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m:rPr>
                        <m:sty m:val="p"/>
                      </m:rPr>
                      <a:rPr lang="el-G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bSup>
                      <m:sSubSup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it" sz="1600" dirty="0">
                  <a:latin typeface="Raleway" pitchFamily="2" charset="77"/>
                </a:endParaRPr>
              </a:p>
              <a:p>
                <a:pPr marL="742950" lvl="1" indent="-285750">
                  <a:spcBef>
                    <a:spcPts val="0"/>
                  </a:spcBef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sz="1200" i="1" dirty="0">
                    <a:latin typeface="Raleway" pitchFamily="2" charset="77"/>
                    <a:ea typeface="Cambria Math" panose="02040503050406030204" pitchFamily="18" charset="0"/>
                  </a:rPr>
                  <a:t> </a:t>
                </a:r>
                <a:r>
                  <a:rPr lang="it-IT" sz="1200" dirty="0">
                    <a:latin typeface="Raleway" pitchFamily="2" charset="77"/>
                  </a:rPr>
                  <a:t>a</a:t>
                </a:r>
                <a:r>
                  <a:rPr lang="it" sz="1200" dirty="0">
                    <a:latin typeface="Raleway" pitchFamily="2" charset="77"/>
                  </a:rPr>
                  <a:t>gents are loseless: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sz="12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1200" i="1" dirty="0">
                  <a:latin typeface="Raleway" pitchFamily="2" charset="77"/>
                  <a:ea typeface="Cambria Math" panose="02040503050406030204" pitchFamily="18" charset="0"/>
                </a:endParaRPr>
              </a:p>
              <a:p>
                <a:pPr marL="742950" lvl="1" indent="-285750">
                  <a:spcBef>
                    <a:spcPts val="0"/>
                  </a:spcBef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" sz="1200" dirty="0">
                    <a:latin typeface="Raleway" pitchFamily="2" charset="77"/>
                  </a:rPr>
                  <a:t> agents are input strictly passive: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sz="12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sSubSup>
                      <m:sSubSupPr>
                        <m:ctrlP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it" sz="1200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endParaRPr lang="it-IT" sz="1600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endParaRPr sz="1600" dirty="0"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82" name="Google Shape;82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525594"/>
                <a:ext cx="7532947" cy="3127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7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sp>
        <p:nvSpPr>
          <p:cNvPr id="7" name="Google Shape;119;p11">
            <a:extLst>
              <a:ext uri="{FF2B5EF4-FFF2-40B4-BE49-F238E27FC236}">
                <a16:creationId xmlns:a16="http://schemas.microsoft.com/office/drawing/2014/main" id="{0976AAEA-5E31-5ADC-98D0-DA48DBB0A4C2}"/>
              </a:ext>
            </a:extLst>
          </p:cNvPr>
          <p:cNvSpPr/>
          <p:nvPr/>
        </p:nvSpPr>
        <p:spPr>
          <a:xfrm>
            <a:off x="5748402" y="1120561"/>
            <a:ext cx="3336600" cy="13898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0;p11">
            <a:extLst>
              <a:ext uri="{FF2B5EF4-FFF2-40B4-BE49-F238E27FC236}">
                <a16:creationId xmlns:a16="http://schemas.microsoft.com/office/drawing/2014/main" id="{8B793733-B03A-8D2D-9C21-53B0968C599E}"/>
              </a:ext>
            </a:extLst>
          </p:cNvPr>
          <p:cNvSpPr/>
          <p:nvPr/>
        </p:nvSpPr>
        <p:spPr>
          <a:xfrm>
            <a:off x="6235002" y="741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2;p11">
            <a:extLst>
              <a:ext uri="{FF2B5EF4-FFF2-40B4-BE49-F238E27FC236}">
                <a16:creationId xmlns:a16="http://schemas.microsoft.com/office/drawing/2014/main" id="{8D202CBD-6895-46AE-A051-022613A68037}"/>
              </a:ext>
            </a:extLst>
          </p:cNvPr>
          <p:cNvSpPr/>
          <p:nvPr/>
        </p:nvSpPr>
        <p:spPr>
          <a:xfrm rot="10800000" flipH="1">
            <a:off x="7832802" y="859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4;p11">
            <a:extLst>
              <a:ext uri="{FF2B5EF4-FFF2-40B4-BE49-F238E27FC236}">
                <a16:creationId xmlns:a16="http://schemas.microsoft.com/office/drawing/2014/main" id="{D5FE7F2D-255B-5417-5587-8A78C982DBDF}"/>
              </a:ext>
            </a:extLst>
          </p:cNvPr>
          <p:cNvSpPr txBox="1"/>
          <p:nvPr/>
        </p:nvSpPr>
        <p:spPr>
          <a:xfrm>
            <a:off x="5292247" y="372687"/>
            <a:ext cx="2667024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solidFill>
                  <a:srgbClr val="66757C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New control input</a:t>
            </a:r>
            <a:endParaRPr sz="1800" dirty="0">
              <a:solidFill>
                <a:srgbClr val="66757C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  <p:sp>
        <p:nvSpPr>
          <p:cNvPr id="11" name="Google Shape;118;p11">
            <a:extLst>
              <a:ext uri="{FF2B5EF4-FFF2-40B4-BE49-F238E27FC236}">
                <a16:creationId xmlns:a16="http://schemas.microsoft.com/office/drawing/2014/main" id="{98D66B36-8601-46FA-DD5F-CDF065890422}"/>
              </a:ext>
            </a:extLst>
          </p:cNvPr>
          <p:cNvSpPr txBox="1"/>
          <p:nvPr/>
        </p:nvSpPr>
        <p:spPr>
          <a:xfrm>
            <a:off x="6801918" y="1558268"/>
            <a:ext cx="286186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b="1" u="sng" dirty="0">
                <a:solidFill>
                  <a:srgbClr val="016778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Recalls</a:t>
            </a:r>
            <a:endParaRPr sz="1800" b="1" u="sng" dirty="0">
              <a:solidFill>
                <a:srgbClr val="016778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78028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0C7EB8-BB1D-0DCD-4ACA-687B2D9C0D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8</a:t>
            </a:fld>
            <a:endParaRPr lang="it-IT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E3BACC1E-BF4C-424E-E244-B6102005C1C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-IT" sz="900" dirty="0">
                <a:latin typeface="Raleway" pitchFamily="2" charset="77"/>
              </a:rPr>
              <a:t> – Felli Stefano</a:t>
            </a:r>
          </a:p>
        </p:txBody>
      </p:sp>
      <p:pic>
        <p:nvPicPr>
          <p:cNvPr id="9" name="Immagine 8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EDB07895-869E-6D1B-780E-D85177C15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119" y="1337733"/>
            <a:ext cx="2989955" cy="29072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4D5870B-2AB4-EB73-D87E-D57C7D8020CC}"/>
                  </a:ext>
                </a:extLst>
              </p:cNvPr>
              <p:cNvSpPr txBox="1"/>
              <p:nvPr/>
            </p:nvSpPr>
            <p:spPr>
              <a:xfrm>
                <a:off x="1137226" y="4244963"/>
                <a:ext cx="304723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b="1" dirty="0">
                    <a:solidFill>
                      <a:srgbClr val="6E0918"/>
                    </a:solidFill>
                  </a:rPr>
                  <a:t>Fig. 3</a:t>
                </a:r>
                <a:r>
                  <a:rPr lang="it-IT" sz="1100" dirty="0">
                    <a:solidFill>
                      <a:srgbClr val="6E0918"/>
                    </a:solidFill>
                  </a:rPr>
                  <a:t>: </a:t>
                </a:r>
                <a:r>
                  <a:rPr lang="it-IT" sz="1100" dirty="0">
                    <a:solidFill>
                      <a:schemeClr val="accent1"/>
                    </a:solidFill>
                  </a:rPr>
                  <a:t>Eigenvalues with standard protocol for </a:t>
                </a:r>
                <a14:m>
                  <m:oMath xmlns:m="http://schemas.openxmlformats.org/officeDocument/2006/math">
                    <m:r>
                      <a:rPr lang="it-IT" sz="11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1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100" dirty="0">
                    <a:solidFill>
                      <a:schemeClr val="accent1"/>
                    </a:solidFill>
                  </a:rPr>
                  <a:t>varying</a:t>
                </a:r>
                <a:endParaRPr lang="it-IT" sz="11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4D5870B-2AB4-EB73-D87E-D57C7D802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26" y="4244963"/>
                <a:ext cx="3047237" cy="430887"/>
              </a:xfrm>
              <a:prstGeom prst="rect">
                <a:avLst/>
              </a:prstGeom>
              <a:blipFill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D7CFC50-6C1D-0C35-8181-25744226E2FD}"/>
                  </a:ext>
                </a:extLst>
              </p:cNvPr>
              <p:cNvSpPr txBox="1"/>
              <p:nvPr/>
            </p:nvSpPr>
            <p:spPr>
              <a:xfrm>
                <a:off x="5358699" y="4224186"/>
                <a:ext cx="30576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b="1" dirty="0">
                    <a:solidFill>
                      <a:srgbClr val="6E0918"/>
                    </a:solidFill>
                  </a:rPr>
                  <a:t>Fig. 4</a:t>
                </a:r>
                <a:r>
                  <a:rPr lang="it-IT" sz="1100" dirty="0">
                    <a:solidFill>
                      <a:srgbClr val="6E0918"/>
                    </a:solidFill>
                  </a:rPr>
                  <a:t>: </a:t>
                </a:r>
                <a:r>
                  <a:rPr lang="it-IT" sz="1100" dirty="0">
                    <a:solidFill>
                      <a:schemeClr val="accent1"/>
                    </a:solidFill>
                  </a:rPr>
                  <a:t>New protocol eigenvalues, with fixed </a:t>
                </a:r>
                <a14:m>
                  <m:oMath xmlns:m="http://schemas.openxmlformats.org/officeDocument/2006/math">
                    <m:r>
                      <a:rPr lang="it-IT" sz="11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1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=70</m:t>
                    </m:r>
                  </m:oMath>
                </a14:m>
                <a:r>
                  <a:rPr lang="it-IT" sz="1100" dirty="0">
                    <a:solidFill>
                      <a:schemeClr val="accent1"/>
                    </a:solidFill>
                  </a:rPr>
                  <a:t> and varying </a:t>
                </a:r>
                <a14:m>
                  <m:oMath xmlns:m="http://schemas.openxmlformats.org/officeDocument/2006/math">
                    <m:r>
                      <a:rPr lang="it-IT" sz="11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endParaRPr lang="it-IT" sz="11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D7CFC50-6C1D-0C35-8181-25744226E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699" y="4224186"/>
                <a:ext cx="3057651" cy="430887"/>
              </a:xfrm>
              <a:prstGeom prst="rect">
                <a:avLst/>
              </a:prstGeom>
              <a:blipFill>
                <a:blip r:embed="rId5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81;p8">
            <a:extLst>
              <a:ext uri="{FF2B5EF4-FFF2-40B4-BE49-F238E27FC236}">
                <a16:creationId xmlns:a16="http://schemas.microsoft.com/office/drawing/2014/main" id="{F814F4EC-3257-41D1-D0B7-12BE64B24D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Eigenvalues plots</a:t>
            </a:r>
            <a:endParaRPr dirty="0">
              <a:latin typeface="Raleway" pitchFamily="2" charset="77"/>
            </a:endParaRPr>
          </a:p>
        </p:txBody>
      </p:sp>
      <p:pic>
        <p:nvPicPr>
          <p:cNvPr id="3" name="Immagine 2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CF6042B1-108F-7697-2217-195DFAC2FB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04" t="10838" r="8303" b="4258"/>
          <a:stretch/>
        </p:blipFill>
        <p:spPr>
          <a:xfrm>
            <a:off x="994926" y="1337733"/>
            <a:ext cx="3047237" cy="290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1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Distributed implementation</a:t>
            </a:r>
            <a:endParaRPr dirty="0">
              <a:latin typeface="Raleway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82;p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50" y="1492266"/>
                <a:ext cx="7688700" cy="159716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it-IT" sz="1500" dirty="0">
                    <a:latin typeface="Raleway" pitchFamily="2" charset="77"/>
                  </a:rPr>
                  <a:t>Local controls: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𝜿</m:t>
                        </m:r>
                      </m:num>
                      <m:den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𝜿</m:t>
                        </m:r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500" b="1" i="1" smtClean="0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500" b="1" i="1" smtClean="0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it-IT" sz="1500" b="1" i="1" smtClean="0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500" b="1" i="1" smtClean="0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500" b="1" i="1" smtClean="0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sz="1500" b="1" i="1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500" b="1" i="1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it-IT" sz="1500" b="1" i="1" smtClean="0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500" b="1" i="1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500" b="1" i="1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e>
                        </m:d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𝜿</m:t>
                            </m:r>
                          </m:num>
                          <m:den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𝜿</m:t>
                            </m:r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it-IT" sz="1500" b="1" i="1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500" b="1" i="1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it-IT" sz="1500" b="1" i="1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d>
                          <m:d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nary>
                  </m:oMath>
                </a14:m>
                <a:endParaRPr lang="it-IT" sz="1500" b="1" dirty="0">
                  <a:latin typeface="Raleway" pitchFamily="2" charset="77"/>
                </a:endParaRPr>
              </a:p>
              <a:p>
                <a:pPr marL="285750" indent="-285750">
                  <a:lnSpc>
                    <a:spcPct val="100000"/>
                  </a:lnSpc>
                  <a:spcAft>
                    <a:spcPts val="1600"/>
                  </a:spcAft>
                </a:pPr>
                <a:r>
                  <a:rPr lang="en-GB" sz="1500" dirty="0">
                    <a:latin typeface="Raleway" pitchFamily="2" charset="77"/>
                  </a:rPr>
                  <a:t>Communication</a:t>
                </a:r>
                <a:r>
                  <a:rPr lang="it-IT" sz="1500" dirty="0">
                    <a:latin typeface="Raleway" pitchFamily="2" charset="77"/>
                  </a:rPr>
                  <a:t> delays </a:t>
                </a:r>
                <a14:m>
                  <m:oMath xmlns:m="http://schemas.openxmlformats.org/officeDocument/2006/math">
                    <m:r>
                      <a:rPr lang="it" sz="15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it-IT" sz="1500" dirty="0">
                    <a:latin typeface="Raleway" pitchFamily="2" charset="77"/>
                  </a:rPr>
                  <a:t> </a:t>
                </a:r>
                <a:r>
                  <a:rPr lang="it-IT" sz="1500" dirty="0">
                    <a:solidFill>
                      <a:srgbClr val="6E0918"/>
                    </a:solidFill>
                    <a:latin typeface="Raleway" pitchFamily="2" charset="77"/>
                  </a:rPr>
                  <a:t>time scale separation for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15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it-IT" sz="15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it-IT" sz="1500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GB" sz="1500" dirty="0">
                    <a:latin typeface="Raleway" pitchFamily="2" charset="77"/>
                  </a:rPr>
                  <a:t>Neighbours control approximation algorithm for a generic time unit </a:t>
                </a:r>
                <a14:m>
                  <m:oMath xmlns:m="http://schemas.openxmlformats.org/officeDocument/2006/math">
                    <m:r>
                      <a:rPr lang="en-GB" sz="15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500" dirty="0">
                    <a:latin typeface="Raleway" pitchFamily="2" charset="77"/>
                  </a:rPr>
                  <a:t>:</a:t>
                </a:r>
              </a:p>
            </p:txBody>
          </p:sp>
        </mc:Choice>
        <mc:Fallback xmlns="">
          <p:sp>
            <p:nvSpPr>
              <p:cNvPr id="82" name="Google Shape;82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492266"/>
                <a:ext cx="7688700" cy="1597164"/>
              </a:xfrm>
              <a:prstGeom prst="rect">
                <a:avLst/>
              </a:prstGeom>
              <a:blipFill>
                <a:blip r:embed="rId3"/>
                <a:stretch>
                  <a:fillRect t="-125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9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BD884A5-2387-27D2-A848-2DC509650CB0}"/>
                  </a:ext>
                </a:extLst>
              </p:cNvPr>
              <p:cNvSpPr txBox="1"/>
              <p:nvPr/>
            </p:nvSpPr>
            <p:spPr>
              <a:xfrm>
                <a:off x="1037007" y="3018556"/>
                <a:ext cx="7595895" cy="1692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arenR"/>
                </a:pPr>
                <a:r>
                  <a:rPr lang="en-GB" dirty="0">
                    <a:solidFill>
                      <a:schemeClr val="accent1"/>
                    </a:solidFill>
                    <a:latin typeface="Raleway" pitchFamily="2" charset="77"/>
                  </a:rPr>
                  <a:t>For each agent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accent1"/>
                    </a:solidFill>
                    <a:latin typeface="Raleway" pitchFamily="2" charset="77"/>
                  </a:rPr>
                  <a:t>compute an initial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>
                    <a:solidFill>
                      <a:srgbClr val="016778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t-IT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num>
                      <m:den>
                        <m: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it-IT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it-IT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GB" dirty="0">
                  <a:solidFill>
                    <a:schemeClr val="accent1"/>
                  </a:solidFill>
                  <a:latin typeface="Raleway" pitchFamily="2" charset="77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GB" dirty="0">
                    <a:solidFill>
                      <a:schemeClr val="accent1"/>
                    </a:solidFill>
                    <a:latin typeface="Raleway" pitchFamily="2" charset="77"/>
                  </a:rPr>
                  <a:t>Update estimates through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>
                    <a:solidFill>
                      <a:schemeClr val="accent1"/>
                    </a:solidFill>
                    <a:latin typeface="Raleway" pitchFamily="2" charset="77"/>
                  </a:rPr>
                  <a:t> intra-consensus iterations.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=0,…,</m:t>
                    </m:r>
                  </m:oMath>
                </a14:m>
                <a:r>
                  <a:rPr lang="en-GB" dirty="0">
                    <a:solidFill>
                      <a:schemeClr val="accent1"/>
                    </a:solidFill>
                    <a:latin typeface="Raleway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−1:</m:t>
                    </m:r>
                  </m:oMath>
                </a14:m>
                <a:endParaRPr lang="en-GB" dirty="0">
                  <a:solidFill>
                    <a:schemeClr val="accent1"/>
                  </a:solidFill>
                  <a:latin typeface="Raleway" pitchFamily="2" charset="77"/>
                </a:endParaRPr>
              </a:p>
              <a:p>
                <a:pPr marL="342900" indent="-342900">
                  <a:buFont typeface="+mj-lt"/>
                  <a:buAutoNum type="arabicParenR"/>
                </a:pPr>
                <a:endParaRPr lang="en-GB" dirty="0">
                  <a:solidFill>
                    <a:schemeClr val="accent1"/>
                  </a:solidFill>
                  <a:latin typeface="Raleway" pitchFamily="2" charset="77"/>
                </a:endParaRPr>
              </a:p>
              <a:p>
                <a:pPr marL="342900" indent="-342900">
                  <a:buFont typeface="+mj-lt"/>
                  <a:buAutoNum type="arabicParenR"/>
                </a:pPr>
                <a:endParaRPr lang="en-GB" dirty="0">
                  <a:solidFill>
                    <a:schemeClr val="accent1"/>
                  </a:solidFill>
                  <a:latin typeface="Raleway" pitchFamily="2" charset="77"/>
                </a:endParaRPr>
              </a:p>
              <a:p>
                <a:pPr marL="342900" indent="-342900">
                  <a:buFont typeface="+mj-lt"/>
                  <a:buAutoNum type="arabicParenR"/>
                </a:pPr>
                <a:endParaRPr lang="en-GB" dirty="0">
                  <a:solidFill>
                    <a:schemeClr val="accent1"/>
                  </a:solidFill>
                  <a:latin typeface="Raleway" pitchFamily="2" charset="77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GB" dirty="0">
                    <a:solidFill>
                      <a:schemeClr val="accent1"/>
                    </a:solidFill>
                    <a:latin typeface="Raleway" pitchFamily="2" charset="77"/>
                  </a:rPr>
                  <a:t>The produced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GB" dirty="0">
                    <a:solidFill>
                      <a:schemeClr val="accent1"/>
                    </a:solidFill>
                    <a:latin typeface="Raleway" pitchFamily="2" charset="77"/>
                  </a:rPr>
                  <a:t> is an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>
                  <a:solidFill>
                    <a:schemeClr val="accent1"/>
                  </a:solidFill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BD884A5-2387-27D2-A848-2DC509650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07" y="3018556"/>
                <a:ext cx="7595895" cy="1692323"/>
              </a:xfrm>
              <a:prstGeom prst="rect">
                <a:avLst/>
              </a:prstGeom>
              <a:blipFill>
                <a:blip r:embed="rId4"/>
                <a:stretch>
                  <a:fillRect l="-167" t="-15556" b="-1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4A24764-94F8-D588-4120-AC26B6B4E405}"/>
                  </a:ext>
                </a:extLst>
              </p:cNvPr>
              <p:cNvSpPr txBox="1"/>
              <p:nvPr/>
            </p:nvSpPr>
            <p:spPr>
              <a:xfrm>
                <a:off x="1423532" y="3774715"/>
                <a:ext cx="6732739" cy="625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+mj-lt"/>
                  <a:buAutoNum type="romanLcPeriod"/>
                </a:pPr>
                <a:r>
                  <a:rPr lang="en-GB" sz="1200" dirty="0">
                    <a:solidFill>
                      <a:schemeClr val="accent1"/>
                    </a:solidFill>
                    <a:latin typeface="Raleway" pitchFamily="2" charset="77"/>
                  </a:rPr>
                  <a:t>Propagate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GB" sz="1200" dirty="0">
                    <a:solidFill>
                      <a:schemeClr val="accent1"/>
                    </a:solidFill>
                    <a:latin typeface="Raleway" pitchFamily="2" charset="77"/>
                  </a:rPr>
                  <a:t> to the neighbours</a:t>
                </a:r>
              </a:p>
              <a:p>
                <a:pPr marL="400050" indent="-400050">
                  <a:spcBef>
                    <a:spcPts val="600"/>
                  </a:spcBef>
                  <a:buFont typeface="+mj-lt"/>
                  <a:buAutoNum type="romanLcPeriod"/>
                </a:pPr>
                <a:r>
                  <a:rPr lang="en-GB" sz="1200" dirty="0">
                    <a:solidFill>
                      <a:schemeClr val="accent1"/>
                    </a:solidFill>
                    <a:latin typeface="Raleway" pitchFamily="2" charset="77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200" b="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20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it-IT" sz="1200" b="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1200" b="0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200" dirty="0">
                    <a:solidFill>
                      <a:srgbClr val="6E0918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2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2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it-IT" sz="1200" i="1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200" b="0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t-IT" sz="12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200" b="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num>
                      <m:den>
                        <m: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20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1200" b="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sz="120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sz="120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1200" b="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it-IT" sz="120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it-IT" sz="120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20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1200" b="0" i="1" smtClean="0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200" b="0" i="1" smtClean="0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endParaRPr lang="en-GB" sz="1200" dirty="0">
                  <a:solidFill>
                    <a:schemeClr val="accent1"/>
                  </a:solidFill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4A24764-94F8-D588-4120-AC26B6B4E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532" y="3774715"/>
                <a:ext cx="6732739" cy="625108"/>
              </a:xfrm>
              <a:prstGeom prst="rect">
                <a:avLst/>
              </a:prstGeom>
              <a:blipFill>
                <a:blip r:embed="rId5"/>
                <a:stretch>
                  <a:fillRect l="-188" b="-6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119;p11">
            <a:extLst>
              <a:ext uri="{FF2B5EF4-FFF2-40B4-BE49-F238E27FC236}">
                <a16:creationId xmlns:a16="http://schemas.microsoft.com/office/drawing/2014/main" id="{0B161508-0EA2-389A-FC1B-1CA50AE7079A}"/>
              </a:ext>
            </a:extLst>
          </p:cNvPr>
          <p:cNvSpPr/>
          <p:nvPr/>
        </p:nvSpPr>
        <p:spPr>
          <a:xfrm>
            <a:off x="5748402" y="1120561"/>
            <a:ext cx="3336600" cy="13898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0;p11">
            <a:extLst>
              <a:ext uri="{FF2B5EF4-FFF2-40B4-BE49-F238E27FC236}">
                <a16:creationId xmlns:a16="http://schemas.microsoft.com/office/drawing/2014/main" id="{53C58969-9A71-ED5E-E7CC-166ED8B72671}"/>
              </a:ext>
            </a:extLst>
          </p:cNvPr>
          <p:cNvSpPr/>
          <p:nvPr/>
        </p:nvSpPr>
        <p:spPr>
          <a:xfrm>
            <a:off x="6235002" y="741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2;p11">
            <a:extLst>
              <a:ext uri="{FF2B5EF4-FFF2-40B4-BE49-F238E27FC236}">
                <a16:creationId xmlns:a16="http://schemas.microsoft.com/office/drawing/2014/main" id="{BB25526A-7C6D-D14E-D89D-BF4D37FA7DD6}"/>
              </a:ext>
            </a:extLst>
          </p:cNvPr>
          <p:cNvSpPr/>
          <p:nvPr/>
        </p:nvSpPr>
        <p:spPr>
          <a:xfrm rot="10800000" flipH="1">
            <a:off x="7832802" y="859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4;p11">
            <a:extLst>
              <a:ext uri="{FF2B5EF4-FFF2-40B4-BE49-F238E27FC236}">
                <a16:creationId xmlns:a16="http://schemas.microsoft.com/office/drawing/2014/main" id="{B3BB1A38-803A-744A-0385-886728A35ED8}"/>
              </a:ext>
            </a:extLst>
          </p:cNvPr>
          <p:cNvSpPr txBox="1"/>
          <p:nvPr/>
        </p:nvSpPr>
        <p:spPr>
          <a:xfrm>
            <a:off x="5292247" y="372687"/>
            <a:ext cx="2667024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b="1" u="sng" dirty="0">
                <a:solidFill>
                  <a:srgbClr val="6E0918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Control estimation</a:t>
            </a:r>
            <a:endParaRPr sz="1800" b="1" u="sng" dirty="0">
              <a:solidFill>
                <a:srgbClr val="6E0918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;p11">
            <a:extLst>
              <a:ext uri="{FF2B5EF4-FFF2-40B4-BE49-F238E27FC236}">
                <a16:creationId xmlns:a16="http://schemas.microsoft.com/office/drawing/2014/main" id="{E76FFA6F-B10B-5B87-D29C-C580AC27BF53}"/>
              </a:ext>
            </a:extLst>
          </p:cNvPr>
          <p:cNvSpPr txBox="1"/>
          <p:nvPr/>
        </p:nvSpPr>
        <p:spPr>
          <a:xfrm>
            <a:off x="6801918" y="1558268"/>
            <a:ext cx="286186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solidFill>
                  <a:srgbClr val="66757C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Results</a:t>
            </a:r>
            <a:endParaRPr sz="1800" dirty="0">
              <a:solidFill>
                <a:srgbClr val="66757C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17888578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13105</TotalTime>
  <Words>2036</Words>
  <Application>Microsoft Macintosh PowerPoint</Application>
  <PresentationFormat>Presentazione su schermo (16:9)</PresentationFormat>
  <Paragraphs>189</Paragraphs>
  <Slides>15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Cambria Math</vt:lpstr>
      <vt:lpstr>Raleway</vt:lpstr>
      <vt:lpstr>Arial</vt:lpstr>
      <vt:lpstr>Catamaran</vt:lpstr>
      <vt:lpstr>Streamline</vt:lpstr>
      <vt:lpstr>A New Distributed Protocol for Consensus of Discrete-Time Systems</vt:lpstr>
      <vt:lpstr>Table of contents</vt:lpstr>
      <vt:lpstr>Introduction</vt:lpstr>
      <vt:lpstr>Problem statement</vt:lpstr>
      <vt:lpstr>Problem statement</vt:lpstr>
      <vt:lpstr>Proposed centralized protocol</vt:lpstr>
      <vt:lpstr>Proposed centralized protocol</vt:lpstr>
      <vt:lpstr>Eigenvalues plots</vt:lpstr>
      <vt:lpstr>Distributed implementation</vt:lpstr>
      <vt:lpstr>Distributed implementation</vt:lpstr>
      <vt:lpstr>Simulation Results</vt:lpstr>
      <vt:lpstr>Simulation Results</vt:lpstr>
      <vt:lpstr>Simulation Results - Bigger g</vt:lpstr>
      <vt:lpstr>Conclusions and future work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Stefano Felli</cp:lastModifiedBy>
  <cp:revision>27</cp:revision>
  <dcterms:modified xsi:type="dcterms:W3CDTF">2024-07-05T08:20:02Z</dcterms:modified>
</cp:coreProperties>
</file>