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65" r:id="rId3"/>
    <p:sldId id="269" r:id="rId4"/>
    <p:sldId id="264" r:id="rId5"/>
    <p:sldId id="266" r:id="rId6"/>
    <p:sldId id="267" r:id="rId7"/>
    <p:sldId id="268" r:id="rId8"/>
    <p:sldId id="270" r:id="rId9"/>
    <p:sldId id="271" r:id="rId10"/>
    <p:sldId id="272" r:id="rId11"/>
    <p:sldId id="274" r:id="rId12"/>
    <p:sldId id="273" r:id="rId13"/>
    <p:sldId id="275" r:id="rId14"/>
    <p:sldId id="276" r:id="rId15"/>
    <p:sldId id="277" r:id="rId16"/>
    <p:sldId id="278" r:id="rId17"/>
    <p:sldId id="280" r:id="rId18"/>
    <p:sldId id="279" r:id="rId19"/>
    <p:sldId id="282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1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09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9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C5B56-155A-8A4F-A200-15510EAC000D}" type="datetime1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Los Alamos National Laboratory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A938-9C0B-3841-966A-9297D5C04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931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232FE-02A3-6D41-B422-B15757ACBFED}" type="datetime1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Los Alamos National Laboratory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268CE-33B7-7549-BEF6-7F438D74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916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-1371600" y="0"/>
            <a:ext cx="1371600" cy="2677650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NOTE</a:t>
            </a:r>
            <a:r>
              <a:rPr lang="en-US" sz="1200" b="0" dirty="0" smtClean="0">
                <a:solidFill>
                  <a:srgbClr val="000000"/>
                </a:solidFill>
              </a:rPr>
              <a:t>: THIS IS YOUR WALK-IN SLIDE OPTION #1.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09670"/>
            <a:ext cx="9144000" cy="55957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6647649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Operated by Los Alamos National Security, LLC for the U.S. Department of Energy's NNSA</a:t>
            </a:r>
          </a:p>
        </p:txBody>
      </p:sp>
      <p:pic>
        <p:nvPicPr>
          <p:cNvPr id="14" name="Picture 13" descr="LANL_allWHITE.ai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45314" y="796040"/>
            <a:ext cx="7542237" cy="3763219"/>
          </a:xfrm>
          <a:prstGeom prst="rect">
            <a:avLst/>
          </a:prstGeom>
        </p:spPr>
      </p:pic>
      <p:pic>
        <p:nvPicPr>
          <p:cNvPr id="15" name="Picture 14" descr="NNSA_80%.ai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104485" y="6393736"/>
            <a:ext cx="961301" cy="3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1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 - Photo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09670"/>
            <a:ext cx="9144000" cy="55957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6647649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Operated by Los Alamos National Security, LLC for the U.S. Department of Energy's NNSA</a:t>
            </a:r>
          </a:p>
        </p:txBody>
      </p:sp>
      <p:pic>
        <p:nvPicPr>
          <p:cNvPr id="12" name="Picture 11" descr="NNSA_80%.ai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087554" y="6326302"/>
            <a:ext cx="961301" cy="38586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0160"/>
            <a:ext cx="5334000" cy="631952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8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icon to insert photo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>
            <a:off x="5334000" y="-10160"/>
            <a:ext cx="3810000" cy="6309360"/>
          </a:xfrm>
          <a:custGeom>
            <a:avLst/>
            <a:gdLst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3810000 w 3810000"/>
              <a:gd name="connsiteY2" fmla="*/ 5257800 h 5257800"/>
              <a:gd name="connsiteX3" fmla="*/ 0 w 3810000"/>
              <a:gd name="connsiteY3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5257800">
                <a:moveTo>
                  <a:pt x="0" y="5257800"/>
                </a:moveTo>
                <a:lnTo>
                  <a:pt x="0" y="0"/>
                </a:lnTo>
                <a:cubicBezTo>
                  <a:pt x="16933" y="708378"/>
                  <a:pt x="59269" y="2737554"/>
                  <a:pt x="1193801" y="3911599"/>
                </a:cubicBezTo>
                <a:cubicBezTo>
                  <a:pt x="1899356" y="4580464"/>
                  <a:pt x="2791178" y="5012267"/>
                  <a:pt x="3810000" y="5257800"/>
                </a:cubicBezTo>
                <a:lnTo>
                  <a:pt x="0" y="5257800"/>
                </a:lnTo>
                <a:close/>
              </a:path>
            </a:pathLst>
          </a:custGeom>
          <a:solidFill>
            <a:srgbClr val="080419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884335" y="3291843"/>
            <a:ext cx="2971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Delivering science and technology</a:t>
            </a:r>
            <a:r>
              <a:rPr lang="en-US" sz="1400" b="0" i="0" baseline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/>
            </a:r>
            <a:br>
              <a:rPr lang="en-US" sz="1400" b="0" i="0" baseline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to protect our nation</a:t>
            </a:r>
            <a:br>
              <a:rPr lang="en-US" sz="1400" b="0" i="0" baseline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and promote world stability</a:t>
            </a:r>
          </a:p>
          <a:p>
            <a:pPr algn="ctr"/>
            <a:endParaRPr lang="en-US" sz="1400" dirty="0">
              <a:solidFill>
                <a:srgbClr val="FFFFFF">
                  <a:alpha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439333" y="3"/>
            <a:ext cx="1439333" cy="3231647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NOTE</a:t>
            </a:r>
            <a:r>
              <a:rPr lang="en-US" sz="1200" b="0" dirty="0" smtClean="0">
                <a:solidFill>
                  <a:srgbClr val="000000"/>
                </a:solidFill>
              </a:rPr>
              <a:t>: THIS IS YOUR WALK</a:t>
            </a:r>
            <a:r>
              <a:rPr lang="en-US" sz="1200" b="0" baseline="0" dirty="0" smtClean="0">
                <a:solidFill>
                  <a:srgbClr val="000000"/>
                </a:solidFill>
              </a:rPr>
              <a:t>-IN </a:t>
            </a:r>
            <a:r>
              <a:rPr lang="en-US" sz="1200" b="0" dirty="0" smtClean="0">
                <a:solidFill>
                  <a:srgbClr val="000000"/>
                </a:solidFill>
              </a:rPr>
              <a:t>SLIDE OPTION #2.</a:t>
            </a:r>
            <a:r>
              <a:rPr lang="en-US" sz="1200" b="0" baseline="0" dirty="0" smtClean="0">
                <a:solidFill>
                  <a:srgbClr val="000000"/>
                </a:solidFill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dirty="0" smtClean="0">
                <a:effectLst/>
              </a:rPr>
              <a:t/>
            </a:r>
            <a:br>
              <a:rPr lang="en-US" sz="1200" dirty="0" smtClean="0">
                <a:effectLst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only a high-resolution photograph.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6" name="Picture 15" descr="LANL_allWHITE.ai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582838" y="989895"/>
            <a:ext cx="3055811" cy="15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632432"/>
            <a:ext cx="9144000" cy="48974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"/>
            <a:ext cx="7772400" cy="1633361"/>
          </a:xfrm>
          <a:prstGeom prst="rect">
            <a:avLst/>
          </a:prstGeom>
        </p:spPr>
        <p:txBody>
          <a:bodyPr lIns="91433" tIns="45717" rIns="91433" bIns="45717" anchor="b"/>
          <a:lstStyle>
            <a:lvl1pPr algn="r">
              <a:defRPr sz="3600" b="0" i="0">
                <a:solidFill>
                  <a:srgbClr val="FFFFFF"/>
                </a:solidFill>
                <a:latin typeface="+mj-lt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</a:rPr>
              <a:t>Click to add title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143500" y="3798488"/>
            <a:ext cx="3543300" cy="728290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164" indent="0">
              <a:buNone/>
              <a:defRPr sz="2400" b="1">
                <a:solidFill>
                  <a:schemeClr val="tx1"/>
                </a:solidFill>
              </a:defRPr>
            </a:lvl2pPr>
            <a:lvl3pPr marL="914327" indent="0">
              <a:buNone/>
              <a:defRPr sz="2400" b="1">
                <a:solidFill>
                  <a:schemeClr val="tx1"/>
                </a:solidFill>
              </a:defRPr>
            </a:lvl3pPr>
            <a:lvl4pPr marL="1371491" indent="0">
              <a:buNone/>
              <a:defRPr sz="2400" b="1">
                <a:solidFill>
                  <a:schemeClr val="tx1"/>
                </a:solidFill>
              </a:defRPr>
            </a:lvl4pPr>
            <a:lvl5pPr marL="1828654" indent="0">
              <a:buNone/>
              <a:defRPr sz="2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presenter/s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4527560"/>
            <a:ext cx="3543300" cy="752592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632434"/>
            <a:ext cx="7772400" cy="1088908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164" indent="0" algn="r">
              <a:buNone/>
              <a:defRPr sz="3600"/>
            </a:lvl2pPr>
            <a:lvl3pPr marL="914327" indent="0" algn="r">
              <a:buNone/>
              <a:defRPr sz="3600"/>
            </a:lvl3pPr>
            <a:lvl4pPr marL="1371491" indent="0" algn="r">
              <a:buNone/>
              <a:defRPr sz="3600"/>
            </a:lvl4pPr>
            <a:lvl5pPr marL="1828654" indent="0" algn="r">
              <a:buNone/>
              <a:defRPr sz="3600"/>
            </a:lvl5pPr>
          </a:lstStyle>
          <a:p>
            <a:pPr lvl="0"/>
            <a:r>
              <a:rPr lang="en-US" dirty="0" smtClean="0"/>
              <a:t>Click to add subtitle/venue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196669" y="6529923"/>
            <a:ext cx="1947333" cy="316091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LA-UR# </a:t>
            </a:r>
            <a:endParaRPr lang="en-US" dirty="0"/>
          </a:p>
        </p:txBody>
      </p:sp>
      <p:pic>
        <p:nvPicPr>
          <p:cNvPr id="22" name="Picture 21" descr="Untitled-1.jpg"/>
          <p:cNvPicPr>
            <a:picLocks noChangeAspect="1"/>
          </p:cNvPicPr>
          <p:nvPr userDrawn="1"/>
        </p:nvPicPr>
        <p:blipFill rotWithShape="1">
          <a:blip r:embed="rId2" cstate="screen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933" y="3894974"/>
            <a:ext cx="4351867" cy="2191209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572000" y="6016849"/>
            <a:ext cx="4572000" cy="452454"/>
            <a:chOff x="4572000" y="5026384"/>
            <a:chExt cx="4572000" cy="452454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572000" y="5294172"/>
              <a:ext cx="457200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 pitchFamily="34" charset="0"/>
                  <a:ea typeface="ＭＳ Ｐゴシック" pitchFamily="34" charset="-128"/>
                </a:rPr>
                <a:t>Operated by Los Alamos National Security, LLC for the U.S. Department of Energy's NNSA</a:t>
              </a:r>
            </a:p>
          </p:txBody>
        </p:sp>
        <p:pic>
          <p:nvPicPr>
            <p:cNvPr id="25" name="Picture 24" descr="NNSA_80%.ai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116" t="44234" r="25200" b="40485"/>
            <a:stretch/>
          </p:blipFill>
          <p:spPr>
            <a:xfrm>
              <a:off x="8087551" y="5026384"/>
              <a:ext cx="961301" cy="321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85093"/>
            <a:ext cx="9144000" cy="55077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"/>
            <a:ext cx="8229600" cy="98509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Click to edit agenda title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95E-3847-284B-804A-F0C0441E204C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1268" y="1131636"/>
            <a:ext cx="0" cy="5194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895602" y="1131637"/>
            <a:ext cx="1617663" cy="381074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95602" y="1512712"/>
            <a:ext cx="1617663" cy="381074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 smtClean="0"/>
              <a:t>Click to edit time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2" y="2223912"/>
            <a:ext cx="1617663" cy="381074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 smtClean="0"/>
              <a:t>Click to edit location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1131636"/>
            <a:ext cx="3886200" cy="51941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agenda item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8" name="Picture 17" descr="Untitled-1.jpg"/>
          <p:cNvPicPr>
            <a:picLocks noChangeAspect="1"/>
          </p:cNvPicPr>
          <p:nvPr userDrawn="1"/>
        </p:nvPicPr>
        <p:blipFill rotWithShape="1">
          <a:blip r:embed="rId2" cstate="screen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933" y="3894974"/>
            <a:ext cx="4351867" cy="21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64180"/>
            <a:ext cx="8229600" cy="98509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442-326F-BF43-9512-C754596C1A34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2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85093"/>
            <a:ext cx="9144000" cy="55077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"/>
            <a:ext cx="8229600" cy="98509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1636"/>
            <a:ext cx="8229600" cy="51941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8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11364"/>
            <a:ext cx="8229600" cy="1143000"/>
          </a:xfrm>
          <a:prstGeom prst="rect">
            <a:avLst/>
          </a:prstGeom>
        </p:spPr>
        <p:txBody>
          <a:bodyPr vert="horz" anchor="ctr"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497D45A-E2C2-5444-8727-94AA467EBF1A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1636"/>
            <a:ext cx="8229600" cy="51941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3824"/>
            <a:ext cx="9144000" cy="61090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5A60-AEBD-CD41-AE13-C139EF5F076B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3822"/>
            <a:ext cx="8229600" cy="601272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1636"/>
            <a:ext cx="8229600" cy="51941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9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75171"/>
            <a:ext cx="9144000" cy="6308195"/>
          </a:xfrm>
          <a:prstGeom prst="rect">
            <a:avLst/>
          </a:prstGeom>
        </p:spPr>
        <p:txBody>
          <a:bodyPr vert="horz" lIns="91433" tIns="45717" rIns="91433" bIns="45717" anchor="ctr"/>
          <a:lstStyle>
            <a:lvl1pPr marL="0" marR="0" indent="0" algn="ctr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00" smtClean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icon to insert photo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875329" y="3656395"/>
            <a:ext cx="5393342" cy="46165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wrap="square" lIns="91433" tIns="45717" rIns="91433" bIns="45717">
            <a:spAutoFit/>
          </a:bodyPr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statement</a:t>
            </a:r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-117070" y="1337846"/>
            <a:ext cx="101168" cy="403105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-117070" y="1740950"/>
            <a:ext cx="101168" cy="403105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117070" y="2144054"/>
            <a:ext cx="101168" cy="403105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17070" y="2547159"/>
            <a:ext cx="101168" cy="403105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-117070" y="2"/>
            <a:ext cx="101168" cy="403105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-117070" y="403106"/>
            <a:ext cx="101168" cy="403105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-117070" y="872773"/>
            <a:ext cx="101168" cy="403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1D7D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-1" y="6491818"/>
            <a:ext cx="3310467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004050" y="6491818"/>
            <a:ext cx="21336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BB098140-90E5-4392-9510-CF3F577C3551}" type="datetime1">
              <a:rPr lang="en-US" smtClean="0"/>
              <a:pPr/>
              <a:t>1/11/2018</a:t>
            </a:fld>
            <a:r>
              <a:rPr lang="en-US" dirty="0" smtClean="0"/>
              <a:t>   |   </a:t>
            </a:r>
            <a:fld id="{5D01E7E5-6465-7A46-A26D-BAABC2D34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17070" y="1486493"/>
            <a:ext cx="101168" cy="447895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117070" y="1934387"/>
            <a:ext cx="101168" cy="447895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117070" y="2382281"/>
            <a:ext cx="101168" cy="447895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117070" y="2830175"/>
            <a:ext cx="101168" cy="447895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117070" y="0"/>
            <a:ext cx="101168" cy="447895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-117070" y="447894"/>
            <a:ext cx="101168" cy="447895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17070" y="969744"/>
            <a:ext cx="101168" cy="4478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635000" y="-2"/>
            <a:ext cx="51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0D0C2E"/>
                </a:solidFill>
              </a:rPr>
              <a:t>NOTE:</a:t>
            </a:r>
          </a:p>
          <a:p>
            <a:pPr algn="r"/>
            <a:r>
              <a:rPr lang="en-US" sz="800" dirty="0" smtClean="0">
                <a:solidFill>
                  <a:srgbClr val="0D0C2E"/>
                </a:solidFill>
              </a:rPr>
              <a:t>This is</a:t>
            </a:r>
            <a:r>
              <a:rPr lang="en-US" sz="800" baseline="0" dirty="0" smtClean="0">
                <a:solidFill>
                  <a:srgbClr val="0D0C2E"/>
                </a:solidFill>
              </a:rPr>
              <a:t> the lab color palette.</a:t>
            </a:r>
            <a:endParaRPr lang="en-US" sz="800" baseline="0" dirty="0" smtClean="0">
              <a:solidFill>
                <a:srgbClr val="0D0C2E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4279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49" r:id="rId3"/>
    <p:sldLayoutId id="2147483673" r:id="rId4"/>
    <p:sldLayoutId id="2147483671" r:id="rId5"/>
    <p:sldLayoutId id="2147483650" r:id="rId6"/>
    <p:sldLayoutId id="2147483660" r:id="rId7"/>
    <p:sldLayoutId id="2147483674" r:id="rId8"/>
    <p:sldLayoutId id="2147483677" r:id="rId9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714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3038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73038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4625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7469" y="1"/>
            <a:ext cx="8319331" cy="1633361"/>
          </a:xfrm>
        </p:spPr>
        <p:txBody>
          <a:bodyPr/>
          <a:lstStyle/>
          <a:p>
            <a:r>
              <a:rPr lang="en-US" b="1" dirty="0" smtClean="0"/>
              <a:t>Demonstration of Powder Tree Creator for AM Database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102265" y="3059394"/>
            <a:ext cx="6584535" cy="1467384"/>
          </a:xfrm>
        </p:spPr>
        <p:txBody>
          <a:bodyPr/>
          <a:lstStyle/>
          <a:p>
            <a:r>
              <a:rPr lang="en-US" b="0" dirty="0"/>
              <a:t>Stefano Feijoo</a:t>
            </a:r>
            <a:r>
              <a:rPr lang="en-US" dirty="0"/>
              <a:t>, </a:t>
            </a:r>
            <a:r>
              <a:rPr lang="en-US" b="0" dirty="0" smtClean="0"/>
              <a:t>Joe Torres, Jillian Adams, Nick Parra-Vasquez, Zach Smith, Lindsey Kuettner, Sendin Bajric, </a:t>
            </a:r>
            <a:r>
              <a:rPr lang="en-US" b="0" u="sng" dirty="0" smtClean="0"/>
              <a:t>Phil Schembri</a:t>
            </a:r>
          </a:p>
          <a:p>
            <a:r>
              <a:rPr lang="en-US" dirty="0"/>
              <a:t>Los Alamos National Laboratory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January, 2018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Material Data Management Consortium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LA-UR-18-20233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9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multiple ways to find the batch of interest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2A3-F47F-1040-A02F-56356D5148F3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78" y="985095"/>
            <a:ext cx="201478" cy="5506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46" y="985097"/>
            <a:ext cx="6029707" cy="55067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77525" y="1982624"/>
            <a:ext cx="2563739" cy="4343140"/>
          </a:xfrm>
          <a:prstGeom prst="rect">
            <a:avLst/>
          </a:prstGeom>
          <a:solidFill>
            <a:schemeClr val="accent3">
              <a:alpha val="1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57146" y="142862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Browse the tree</a:t>
            </a:r>
            <a:endParaRPr lang="en-US" b="1" dirty="0">
              <a:solidFill>
                <a:schemeClr val="accent3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768837" y="1797957"/>
            <a:ext cx="290557" cy="18466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multiple ways to find the batch of interest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2A3-F47F-1040-A02F-56356D5148F3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78" y="985095"/>
            <a:ext cx="201478" cy="5506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46" y="985097"/>
            <a:ext cx="6029707" cy="55067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77525" y="1982624"/>
            <a:ext cx="2563739" cy="4343140"/>
          </a:xfrm>
          <a:prstGeom prst="rect">
            <a:avLst/>
          </a:prstGeom>
          <a:solidFill>
            <a:schemeClr val="accent3">
              <a:alpha val="1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3115" y="2664864"/>
            <a:ext cx="1980936" cy="223615"/>
          </a:xfrm>
          <a:prstGeom prst="rect">
            <a:avLst/>
          </a:prstGeom>
          <a:solidFill>
            <a:schemeClr val="accent3">
              <a:alpha val="1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09297" y="24801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Search</a:t>
            </a:r>
            <a:endParaRPr lang="en-US" b="1" dirty="0">
              <a:solidFill>
                <a:schemeClr val="accent3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004051" y="2664863"/>
            <a:ext cx="681851" cy="11180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7146" y="142862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Browse the tree</a:t>
            </a:r>
            <a:endParaRPr lang="en-US" b="1" dirty="0">
              <a:solidFill>
                <a:schemeClr val="accent3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768837" y="1797957"/>
            <a:ext cx="290557" cy="18466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3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987552"/>
            <a:ext cx="6027480" cy="5504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multiple ways to find the batch of interest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2A3-F47F-1040-A02F-56356D5148F3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78" y="985095"/>
            <a:ext cx="201478" cy="5506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77525" y="1982624"/>
            <a:ext cx="2563739" cy="4343140"/>
          </a:xfrm>
          <a:prstGeom prst="rect">
            <a:avLst/>
          </a:prstGeom>
          <a:solidFill>
            <a:schemeClr val="accent3">
              <a:alpha val="1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3115" y="2664864"/>
            <a:ext cx="1980936" cy="223615"/>
          </a:xfrm>
          <a:prstGeom prst="rect">
            <a:avLst/>
          </a:prstGeom>
          <a:solidFill>
            <a:schemeClr val="accent3">
              <a:alpha val="1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09297" y="24801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Search</a:t>
            </a:r>
            <a:endParaRPr lang="en-US" b="1" dirty="0">
              <a:solidFill>
                <a:schemeClr val="accent3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004051" y="2664863"/>
            <a:ext cx="681851" cy="11180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23115" y="2903775"/>
            <a:ext cx="1980936" cy="1240935"/>
          </a:xfrm>
          <a:prstGeom prst="rect">
            <a:avLst/>
          </a:prstGeom>
          <a:solidFill>
            <a:schemeClr val="accent3">
              <a:alpha val="1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18930" y="328367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List</a:t>
            </a:r>
            <a:endParaRPr lang="en-US" b="1" dirty="0">
              <a:solidFill>
                <a:schemeClr val="accent3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7027446" y="3468338"/>
            <a:ext cx="681851" cy="11180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57146" y="142862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Browse the tree</a:t>
            </a:r>
            <a:endParaRPr lang="en-US" b="1" dirty="0">
              <a:solidFill>
                <a:schemeClr val="accent3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768837" y="1797957"/>
            <a:ext cx="290557" cy="18466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1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987552"/>
            <a:ext cx="6027480" cy="5504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can be added to the tree report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2A3-F47F-1040-A02F-56356D5148F3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78" y="985095"/>
            <a:ext cx="201478" cy="5506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68220" y="3230311"/>
            <a:ext cx="2558973" cy="1247685"/>
          </a:xfrm>
          <a:prstGeom prst="rect">
            <a:avLst/>
          </a:prstGeom>
          <a:solidFill>
            <a:schemeClr val="accent3">
              <a:alpha val="1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89301" y="3530987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Attributes to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 include</a:t>
            </a:r>
            <a:endParaRPr lang="en-US" b="1" dirty="0">
              <a:solidFill>
                <a:schemeClr val="accent3"/>
              </a:solidFill>
            </a:endParaRPr>
          </a:p>
        </p:txBody>
      </p:sp>
      <p:cxnSp>
        <p:nvCxnSpPr>
          <p:cNvPr id="12" name="Straight Connector 11"/>
          <p:cNvCxnSpPr>
            <a:endCxn id="11" idx="1"/>
          </p:cNvCxnSpPr>
          <p:nvPr/>
        </p:nvCxnSpPr>
        <p:spPr>
          <a:xfrm>
            <a:off x="7127193" y="3669487"/>
            <a:ext cx="462108" cy="18466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987552"/>
            <a:ext cx="6027480" cy="5504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orientation is configurable: horizontal or vertical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2A3-F47F-1040-A02F-56356D5148F3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78" y="985095"/>
            <a:ext cx="201478" cy="5506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21346" y="4477996"/>
            <a:ext cx="2558973" cy="564023"/>
          </a:xfrm>
          <a:prstGeom prst="rect">
            <a:avLst/>
          </a:prstGeom>
          <a:solidFill>
            <a:schemeClr val="accent3">
              <a:alpha val="1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output resembles a family tree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2A3-F47F-1040-A02F-56356D5148F3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78" y="985095"/>
            <a:ext cx="201478" cy="5506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580"/>
            <a:ext cx="9144000" cy="557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 resembles a family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2A3-F47F-1040-A02F-56356D5148F3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78" y="985095"/>
            <a:ext cx="201478" cy="5506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580"/>
            <a:ext cx="9144000" cy="55786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99974" y="146109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Powder batch of interest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42740" y="1461095"/>
            <a:ext cx="1909194" cy="47093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97941" y="1623535"/>
            <a:ext cx="6447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7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 resembles a family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2A3-F47F-1040-A02F-56356D5148F3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78" y="985095"/>
            <a:ext cx="201478" cy="5506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580"/>
            <a:ext cx="9144000" cy="55786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99974" y="146109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Powder batch of interest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42740" y="1461095"/>
            <a:ext cx="1909194" cy="47093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97941" y="1623535"/>
            <a:ext cx="6447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332291" y="2096335"/>
            <a:ext cx="1693155" cy="54431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52882" y="272010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This parent is 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virgin: no parents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14" name="Straight Connector 13"/>
          <p:cNvCxnSpPr>
            <a:endCxn id="12" idx="2"/>
          </p:cNvCxnSpPr>
          <p:nvPr/>
        </p:nvCxnSpPr>
        <p:spPr>
          <a:xfrm flipH="1" flipV="1">
            <a:off x="8178869" y="2640650"/>
            <a:ext cx="75919" cy="35321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1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 resembles a family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2A3-F47F-1040-A02F-56356D5148F3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78" y="985095"/>
            <a:ext cx="201478" cy="5506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580"/>
            <a:ext cx="9144000" cy="55786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99974" y="146109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Powder batch of interest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42740" y="1461095"/>
            <a:ext cx="1909194" cy="47093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249473" y="2455984"/>
            <a:ext cx="767050" cy="1759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332291" y="2096335"/>
            <a:ext cx="1693155" cy="54431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52882" y="272010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This parent is 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virgin: no parents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14" name="Straight Connector 13"/>
          <p:cNvCxnSpPr>
            <a:endCxn id="12" idx="2"/>
          </p:cNvCxnSpPr>
          <p:nvPr/>
        </p:nvCxnSpPr>
        <p:spPr>
          <a:xfrm flipH="1" flipV="1">
            <a:off x="8178869" y="2640650"/>
            <a:ext cx="75919" cy="35321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229" y="2309433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Single blend, before and</a:t>
            </a:r>
          </a:p>
          <a:p>
            <a:r>
              <a:rPr lang="en-US" b="1" dirty="0">
                <a:solidFill>
                  <a:schemeClr val="accent3"/>
                </a:solidFill>
              </a:rPr>
              <a:t>a</a:t>
            </a:r>
            <a:r>
              <a:rPr lang="en-US" b="1" dirty="0" smtClean="0">
                <a:solidFill>
                  <a:schemeClr val="accent3"/>
                </a:solidFill>
              </a:rPr>
              <a:t>fter use, has parent/child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relationship</a:t>
            </a:r>
            <a:endParaRPr lang="en-US" b="1" dirty="0">
              <a:solidFill>
                <a:schemeClr val="accent3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248372" y="2774369"/>
            <a:ext cx="768151" cy="21949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1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to create the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2A3-F47F-1040-A02F-56356D5148F3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16053"/>
            <a:ext cx="7883495" cy="503272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layout of the application was created using </a:t>
            </a:r>
            <a:r>
              <a:rPr lang="en-US" dirty="0" err="1"/>
              <a:t>Qt</a:t>
            </a:r>
            <a:r>
              <a:rPr lang="en-US" dirty="0"/>
              <a:t> Designer (a GUI application development framework).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r>
              <a:rPr lang="en-US" dirty="0"/>
              <a:t>The app’s source code uses OOP and takes advantage of the capabilities of the </a:t>
            </a:r>
            <a:r>
              <a:rPr lang="en-US" dirty="0" err="1"/>
              <a:t>PyQt</a:t>
            </a:r>
            <a:r>
              <a:rPr lang="en-US" dirty="0"/>
              <a:t> (a GUI widgets toolkit) library such as threads, signals, and built in functions.</a:t>
            </a:r>
          </a:p>
          <a:p>
            <a:endParaRPr lang="en-US" dirty="0"/>
          </a:p>
          <a:p>
            <a:r>
              <a:rPr lang="en-US" dirty="0"/>
              <a:t>To create the trees we use a recursive function and the ETE toolkit (library for analysis and visualization of trees) to place each parent in the correct location on the tree.</a:t>
            </a:r>
          </a:p>
          <a:p>
            <a:endParaRPr lang="en-US" dirty="0"/>
          </a:p>
          <a:p>
            <a:r>
              <a:rPr lang="en-US" dirty="0"/>
              <a:t>Other important packages used are </a:t>
            </a:r>
            <a:r>
              <a:rPr lang="en-US" dirty="0" err="1"/>
              <a:t>numpy</a:t>
            </a:r>
            <a:r>
              <a:rPr lang="en-US" dirty="0"/>
              <a:t>, pandas, and </a:t>
            </a:r>
            <a:r>
              <a:rPr lang="en-US" dirty="0" err="1"/>
              <a:t>matplotlib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231775" lvl="1" indent="0"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78" y="985095"/>
            <a:ext cx="201478" cy="5506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need to visualize the powder ancestry?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2A3-F47F-1040-A02F-56356D5148F3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16053"/>
            <a:ext cx="7883495" cy="5032722"/>
          </a:xfrm>
        </p:spPr>
        <p:txBody>
          <a:bodyPr/>
          <a:lstStyle/>
          <a:p>
            <a:r>
              <a:rPr lang="en-US" dirty="0" smtClean="0"/>
              <a:t>We would like to:</a:t>
            </a:r>
          </a:p>
          <a:p>
            <a:pPr lvl="1"/>
            <a:r>
              <a:rPr lang="en-US" dirty="0" smtClean="0"/>
              <a:t>know the complete pedigree of a powder before it is used.</a:t>
            </a:r>
          </a:p>
          <a:p>
            <a:pPr lvl="1"/>
            <a:r>
              <a:rPr lang="en-US" dirty="0" smtClean="0"/>
              <a:t>examine how the history of powder mixing affects the as-measured properties of a powder (to create optimal mixes).</a:t>
            </a:r>
          </a:p>
          <a:p>
            <a:pPr lvl="1"/>
            <a:r>
              <a:rPr lang="en-US" dirty="0" smtClean="0"/>
              <a:t>trace all parts manufactured that contain some fraction of a specified powder (in case it is learned there was an issue with that powder).</a:t>
            </a:r>
          </a:p>
          <a:p>
            <a:pPr lvl="1"/>
            <a:endParaRPr lang="en-US" dirty="0"/>
          </a:p>
          <a:p>
            <a:r>
              <a:rPr lang="en-US" dirty="0" smtClean="0"/>
              <a:t>We consider our ‘app’ as a proof of concept.  It would be nice if Granta could integrate such a feature into MI or Explore.</a:t>
            </a:r>
          </a:p>
          <a:p>
            <a:endParaRPr lang="en-US" dirty="0" smtClean="0"/>
          </a:p>
          <a:p>
            <a:r>
              <a:rPr lang="en-US" dirty="0" smtClean="0"/>
              <a:t>The app is created using the Python Toolkit.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78" y="985095"/>
            <a:ext cx="201478" cy="5506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22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Issues to address: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2A3-F47F-1040-A02F-56356D5148F3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16053"/>
            <a:ext cx="7883495" cy="5032722"/>
          </a:xfrm>
        </p:spPr>
        <p:txBody>
          <a:bodyPr/>
          <a:lstStyle/>
          <a:p>
            <a:r>
              <a:rPr lang="en-US" dirty="0" smtClean="0"/>
              <a:t>Are there use cases we have not addressed?</a:t>
            </a:r>
          </a:p>
          <a:p>
            <a:pPr lvl="1"/>
            <a:r>
              <a:rPr lang="en-US" dirty="0" smtClean="0"/>
              <a:t>Perhaps in other databases, like Product Risk?</a:t>
            </a:r>
          </a:p>
          <a:p>
            <a:pPr marL="231775" lvl="1" indent="0">
              <a:buNone/>
            </a:pPr>
            <a:endParaRPr lang="en-US" dirty="0"/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Opening the app is slow, mostly because of the libraries that need to be loaded from disk.</a:t>
            </a:r>
          </a:p>
          <a:p>
            <a:pPr lvl="1"/>
            <a:r>
              <a:rPr lang="en-US" dirty="0" smtClean="0"/>
              <a:t>Generating trees is not prohibitively slow but faster would be nice.</a:t>
            </a:r>
          </a:p>
          <a:p>
            <a:endParaRPr lang="en-US" dirty="0"/>
          </a:p>
          <a:p>
            <a:r>
              <a:rPr lang="en-US" dirty="0" smtClean="0"/>
              <a:t>How to create a meaningful report of the weight-percent of ancestors in the powder of interest.</a:t>
            </a:r>
          </a:p>
          <a:p>
            <a:endParaRPr lang="en-US" dirty="0"/>
          </a:p>
          <a:p>
            <a:r>
              <a:rPr lang="en-US" dirty="0" smtClean="0"/>
              <a:t>Is Python not the optimal tool for such an app?</a:t>
            </a:r>
          </a:p>
          <a:p>
            <a:pPr marL="231775" lvl="1" indent="0"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78" y="985095"/>
            <a:ext cx="201478" cy="5506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1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use links between batches to track ancestry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2A3-F47F-1040-A02F-56356D5148F3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78" y="985095"/>
            <a:ext cx="201478" cy="5506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9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tabular data is used for Batch Parents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2A3-F47F-1040-A02F-56356D5148F3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16053"/>
            <a:ext cx="7883495" cy="5032722"/>
          </a:xfrm>
        </p:spPr>
        <p:txBody>
          <a:bodyPr/>
          <a:lstStyle/>
          <a:p>
            <a:pPr marL="231775" lvl="1" indent="0"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78" y="985095"/>
            <a:ext cx="201478" cy="5506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34805" cy="523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parents of a powder batch are linked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2A3-F47F-1040-A02F-56356D5148F3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16053"/>
            <a:ext cx="7883495" cy="5032722"/>
          </a:xfrm>
        </p:spPr>
        <p:txBody>
          <a:bodyPr/>
          <a:lstStyle/>
          <a:p>
            <a:pPr marL="231775" lvl="1" indent="0"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78" y="985095"/>
            <a:ext cx="201478" cy="5506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34805" cy="5239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560" y="4809419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No batch parents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7521" y="5979444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Has batch parents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54433" y="5375304"/>
            <a:ext cx="1717705" cy="256090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06833" y="5682446"/>
            <a:ext cx="2339672" cy="25609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555477" y="5178751"/>
            <a:ext cx="498956" cy="19655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1"/>
          </p:cNvCxnSpPr>
          <p:nvPr/>
        </p:nvCxnSpPr>
        <p:spPr>
          <a:xfrm>
            <a:off x="1206833" y="5938536"/>
            <a:ext cx="1120688" cy="2255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recycled powder has only one ‘parent’: the unused version of the same powder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2A3-F47F-1040-A02F-56356D5148F3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16053"/>
            <a:ext cx="7883495" cy="5032722"/>
          </a:xfrm>
        </p:spPr>
        <p:txBody>
          <a:bodyPr/>
          <a:lstStyle/>
          <a:p>
            <a:pPr marL="231775" lvl="1" indent="0"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78" y="985095"/>
            <a:ext cx="201478" cy="5506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6422" cy="4489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56347" y="5183369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One batch parent (the unused Blend 6 powder)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35659" y="4886371"/>
            <a:ext cx="1644274" cy="25609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1" idx="1"/>
          </p:cNvCxnSpPr>
          <p:nvPr/>
        </p:nvCxnSpPr>
        <p:spPr>
          <a:xfrm>
            <a:off x="1235659" y="5142461"/>
            <a:ext cx="1120688" cy="2255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powders either have multiple parents or are virgin powders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2A3-F47F-1040-A02F-56356D5148F3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7883495" cy="5239512"/>
          </a:xfrm>
        </p:spPr>
        <p:txBody>
          <a:bodyPr/>
          <a:lstStyle/>
          <a:p>
            <a:pPr marL="231775" lvl="1" indent="0"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78" y="985095"/>
            <a:ext cx="201478" cy="5506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876190" cy="50857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63996" y="394422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Parents of the unused Blend 6 powder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58746" y="5043293"/>
            <a:ext cx="2362121" cy="94186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1" idx="1"/>
          </p:cNvCxnSpPr>
          <p:nvPr/>
        </p:nvCxnSpPr>
        <p:spPr>
          <a:xfrm flipV="1">
            <a:off x="1845892" y="4128895"/>
            <a:ext cx="818104" cy="9143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77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these relationships using the Powder Tree Creator 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2A3-F47F-1040-A02F-56356D5148F3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78" y="985095"/>
            <a:ext cx="201478" cy="5506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97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 uses a GUI since many users will be occasional users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2A3-F47F-1040-A02F-56356D5148F3}" type="datetime1">
              <a:rPr lang="en-US" smtClean="0"/>
              <a:t>1/11/2018</a:t>
            </a:fld>
            <a:r>
              <a:rPr lang="en-US" smtClean="0"/>
              <a:t>   |   </a:t>
            </a:r>
            <a:fld id="{5D01E7E5-6465-7A46-A26D-BAABC2D34D38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78" y="985095"/>
            <a:ext cx="201478" cy="5506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46" y="985097"/>
            <a:ext cx="6029707" cy="55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NL 1">
      <a:dk1>
        <a:srgbClr val="3C3C3B"/>
      </a:dk1>
      <a:lt1>
        <a:sysClr val="window" lastClr="FFFFFF"/>
      </a:lt1>
      <a:dk2>
        <a:srgbClr val="636463"/>
      </a:dk2>
      <a:lt2>
        <a:srgbClr val="EFEEED"/>
      </a:lt2>
      <a:accent1>
        <a:srgbClr val="130D1F"/>
      </a:accent1>
      <a:accent2>
        <a:srgbClr val="F8B617"/>
      </a:accent2>
      <a:accent3>
        <a:srgbClr val="2682CF"/>
      </a:accent3>
      <a:accent4>
        <a:srgbClr val="EA7820"/>
      </a:accent4>
      <a:accent5>
        <a:srgbClr val="F4482D"/>
      </a:accent5>
      <a:accent6>
        <a:srgbClr val="229357"/>
      </a:accent6>
      <a:hlink>
        <a:srgbClr val="385AC7"/>
      </a:hlink>
      <a:folHlink>
        <a:srgbClr val="4E13D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ANL Template_18MAY17" id="{A721B6F5-A547-AC4E-8EF9-04B9727AD76D}" vid="{38B58EF5-1E84-7D4D-9E94-C48A7EE430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beta-blue</Template>
  <TotalTime>6029</TotalTime>
  <Words>690</Words>
  <Application>Microsoft Office PowerPoint</Application>
  <PresentationFormat>On-screen Show (4:3)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ＭＳ Ｐゴシック</vt:lpstr>
      <vt:lpstr>Arial</vt:lpstr>
      <vt:lpstr>Calibri</vt:lpstr>
      <vt:lpstr>Wingdings</vt:lpstr>
      <vt:lpstr>Office Theme</vt:lpstr>
      <vt:lpstr>Demonstration of Powder Tree Creator for AM Database</vt:lpstr>
      <vt:lpstr>Why the need to visualize the powder ancestry?</vt:lpstr>
      <vt:lpstr>How we use links between batches to track ancestry</vt:lpstr>
      <vt:lpstr>Linked tabular data is used for Batch Parents</vt:lpstr>
      <vt:lpstr>The parents of a powder batch are linked</vt:lpstr>
      <vt:lpstr>A recycled powder has only one ‘parent’: the unused version of the same powder</vt:lpstr>
      <vt:lpstr>Unused powders either have multiple parents or are virgin powders</vt:lpstr>
      <vt:lpstr>Visualizing these relationships using the Powder Tree Creator app</vt:lpstr>
      <vt:lpstr>The app uses a GUI since many users will be occasional users</vt:lpstr>
      <vt:lpstr>There are multiple ways to find the batch of interest</vt:lpstr>
      <vt:lpstr>There are multiple ways to find the batch of interest</vt:lpstr>
      <vt:lpstr>There are multiple ways to find the batch of interest</vt:lpstr>
      <vt:lpstr>Attributes can be added to the tree report</vt:lpstr>
      <vt:lpstr>Tree orientation is configurable: horizontal or vertical</vt:lpstr>
      <vt:lpstr>The output resembles a family tree</vt:lpstr>
      <vt:lpstr>The output resembles a family tree</vt:lpstr>
      <vt:lpstr>The output resembles a family tree</vt:lpstr>
      <vt:lpstr>The output resembles a family tree</vt:lpstr>
      <vt:lpstr>Tools used to create the application</vt:lpstr>
      <vt:lpstr>Discussion and Issues to address:</vt:lpstr>
    </vt:vector>
  </TitlesOfParts>
  <Company>LANL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Lab’s presentation template!</dc:title>
  <dc:creator>Schembri, Philip Edward</dc:creator>
  <cp:lastModifiedBy>Schembri, Philip Edward</cp:lastModifiedBy>
  <cp:revision>216</cp:revision>
  <dcterms:created xsi:type="dcterms:W3CDTF">2017-08-08T21:06:04Z</dcterms:created>
  <dcterms:modified xsi:type="dcterms:W3CDTF">2018-01-11T23:30:19Z</dcterms:modified>
</cp:coreProperties>
</file>