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C6"/>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107" d="100"/>
          <a:sy n="107" d="100"/>
        </p:scale>
        <p:origin x="9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269B6-E924-46A2-9DE8-01F1276A31C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E680802-6355-4E48-9C1A-53CD32833A90}">
      <dgm:prSet custT="1"/>
      <dgm:spPr/>
      <dgm:t>
        <a:bodyPr/>
        <a:lstStyle/>
        <a:p>
          <a:pPr>
            <a:lnSpc>
              <a:spcPct val="100000"/>
            </a:lnSpc>
          </a:pPr>
          <a:r>
            <a:rPr lang="it-IT" sz="1600" dirty="0"/>
            <a:t>Le vendite dei videogiochi nel tempo sono aumentate?</a:t>
          </a:r>
          <a:endParaRPr lang="en-US" sz="1600" dirty="0"/>
        </a:p>
      </dgm:t>
    </dgm:pt>
    <dgm:pt modelId="{5D49EA5B-D235-42DB-BAEA-D5135EB154D2}" type="parTrans" cxnId="{AB9BC5FE-B94E-4B59-8E29-723F37577A53}">
      <dgm:prSet/>
      <dgm:spPr/>
      <dgm:t>
        <a:bodyPr/>
        <a:lstStyle/>
        <a:p>
          <a:endParaRPr lang="en-US"/>
        </a:p>
      </dgm:t>
    </dgm:pt>
    <dgm:pt modelId="{AF5F7811-E2E5-4A5F-85F7-A7173BB1CD0C}" type="sibTrans" cxnId="{AB9BC5FE-B94E-4B59-8E29-723F37577A53}">
      <dgm:prSet/>
      <dgm:spPr/>
      <dgm:t>
        <a:bodyPr/>
        <a:lstStyle/>
        <a:p>
          <a:pPr>
            <a:lnSpc>
              <a:spcPct val="100000"/>
            </a:lnSpc>
          </a:pPr>
          <a:endParaRPr lang="en-US"/>
        </a:p>
      </dgm:t>
    </dgm:pt>
    <dgm:pt modelId="{A83C7DC1-1349-4B9A-AD81-647BB494CF97}">
      <dgm:prSet custT="1"/>
      <dgm:spPr/>
      <dgm:t>
        <a:bodyPr/>
        <a:lstStyle/>
        <a:p>
          <a:pPr>
            <a:lnSpc>
              <a:spcPct val="100000"/>
            </a:lnSpc>
          </a:pPr>
          <a:r>
            <a:rPr lang="it-IT" sz="1600" dirty="0"/>
            <a:t>Il voto della critica influisce sulla vendita dei videogiochi?</a:t>
          </a:r>
          <a:endParaRPr lang="en-US" sz="1600" dirty="0"/>
        </a:p>
      </dgm:t>
    </dgm:pt>
    <dgm:pt modelId="{FD3142DB-D1DE-4A8E-9258-F0290B463D5B}" type="parTrans" cxnId="{8A79963E-1CAC-460A-8F90-F60F3EF982A5}">
      <dgm:prSet/>
      <dgm:spPr/>
      <dgm:t>
        <a:bodyPr/>
        <a:lstStyle/>
        <a:p>
          <a:endParaRPr lang="en-US"/>
        </a:p>
      </dgm:t>
    </dgm:pt>
    <dgm:pt modelId="{BDB510A4-EA47-4E56-853C-D01E3D0B5511}" type="sibTrans" cxnId="{8A79963E-1CAC-460A-8F90-F60F3EF982A5}">
      <dgm:prSet/>
      <dgm:spPr/>
      <dgm:t>
        <a:bodyPr/>
        <a:lstStyle/>
        <a:p>
          <a:pPr>
            <a:lnSpc>
              <a:spcPct val="100000"/>
            </a:lnSpc>
          </a:pPr>
          <a:endParaRPr lang="en-US"/>
        </a:p>
      </dgm:t>
    </dgm:pt>
    <dgm:pt modelId="{7D3EFB61-8198-499C-A2DD-42B15F862B5C}">
      <dgm:prSet custT="1"/>
      <dgm:spPr/>
      <dgm:t>
        <a:bodyPr/>
        <a:lstStyle/>
        <a:p>
          <a:pPr>
            <a:lnSpc>
              <a:spcPct val="100000"/>
            </a:lnSpc>
          </a:pPr>
          <a:r>
            <a:rPr lang="it-IT" sz="1600" dirty="0"/>
            <a:t>L’appiattimento del mercato videoludico è sempre esistito?</a:t>
          </a:r>
          <a:endParaRPr lang="en-US" sz="1600" dirty="0"/>
        </a:p>
      </dgm:t>
    </dgm:pt>
    <dgm:pt modelId="{377F662C-D7AC-44D9-A49F-CE4730CB160C}" type="parTrans" cxnId="{60B54551-211E-488B-A7CD-468875E08E45}">
      <dgm:prSet/>
      <dgm:spPr/>
      <dgm:t>
        <a:bodyPr/>
        <a:lstStyle/>
        <a:p>
          <a:endParaRPr lang="en-US"/>
        </a:p>
      </dgm:t>
    </dgm:pt>
    <dgm:pt modelId="{328A0C67-561E-4FB7-9F55-245026767BEF}" type="sibTrans" cxnId="{60B54551-211E-488B-A7CD-468875E08E45}">
      <dgm:prSet/>
      <dgm:spPr/>
      <dgm:t>
        <a:bodyPr/>
        <a:lstStyle/>
        <a:p>
          <a:endParaRPr lang="en-US"/>
        </a:p>
      </dgm:t>
    </dgm:pt>
    <dgm:pt modelId="{C8F9F57F-2361-49B0-A8A4-2339248510B6}" type="pres">
      <dgm:prSet presAssocID="{307269B6-E924-46A2-9DE8-01F1276A31CD}" presName="root" presStyleCnt="0">
        <dgm:presLayoutVars>
          <dgm:dir/>
          <dgm:resizeHandles val="exact"/>
        </dgm:presLayoutVars>
      </dgm:prSet>
      <dgm:spPr/>
    </dgm:pt>
    <dgm:pt modelId="{34C95C06-9EBE-419A-9C26-9DC300D7D568}" type="pres">
      <dgm:prSet presAssocID="{307269B6-E924-46A2-9DE8-01F1276A31CD}" presName="container" presStyleCnt="0">
        <dgm:presLayoutVars>
          <dgm:dir/>
          <dgm:resizeHandles val="exact"/>
        </dgm:presLayoutVars>
      </dgm:prSet>
      <dgm:spPr/>
    </dgm:pt>
    <dgm:pt modelId="{617D2830-EB5A-4945-B631-BD2147E30534}" type="pres">
      <dgm:prSet presAssocID="{7E680802-6355-4E48-9C1A-53CD32833A90}" presName="compNode" presStyleCnt="0"/>
      <dgm:spPr/>
    </dgm:pt>
    <dgm:pt modelId="{B2B4191D-B5BA-40AB-B339-6C3DCF66D587}" type="pres">
      <dgm:prSet presAssocID="{7E680802-6355-4E48-9C1A-53CD32833A90}" presName="iconBgRect" presStyleLbl="bgShp" presStyleIdx="0" presStyleCnt="3"/>
      <dgm:spPr/>
    </dgm:pt>
    <dgm:pt modelId="{93C3D209-F62B-4406-9C27-F525F6F57682}" type="pres">
      <dgm:prSet presAssocID="{7E680802-6355-4E48-9C1A-53CD32833A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essidra finita"/>
        </a:ext>
      </dgm:extLst>
    </dgm:pt>
    <dgm:pt modelId="{AE29397B-7048-4EC1-9FB0-76E71177DAFD}" type="pres">
      <dgm:prSet presAssocID="{7E680802-6355-4E48-9C1A-53CD32833A90}" presName="spaceRect" presStyleCnt="0"/>
      <dgm:spPr/>
    </dgm:pt>
    <dgm:pt modelId="{9DF6D7D7-7CFD-4BE5-8195-2C171978AF4D}" type="pres">
      <dgm:prSet presAssocID="{7E680802-6355-4E48-9C1A-53CD32833A90}" presName="textRect" presStyleLbl="revTx" presStyleIdx="0" presStyleCnt="3">
        <dgm:presLayoutVars>
          <dgm:chMax val="1"/>
          <dgm:chPref val="1"/>
        </dgm:presLayoutVars>
      </dgm:prSet>
      <dgm:spPr/>
    </dgm:pt>
    <dgm:pt modelId="{0FD0F236-423A-4E3A-85A8-A0FCFA0D7A77}" type="pres">
      <dgm:prSet presAssocID="{AF5F7811-E2E5-4A5F-85F7-A7173BB1CD0C}" presName="sibTrans" presStyleLbl="sibTrans2D1" presStyleIdx="0" presStyleCnt="0"/>
      <dgm:spPr/>
    </dgm:pt>
    <dgm:pt modelId="{B8FC8B74-EBF7-4264-BAA7-4ACB3F1D8F51}" type="pres">
      <dgm:prSet presAssocID="{A83C7DC1-1349-4B9A-AD81-647BB494CF97}" presName="compNode" presStyleCnt="0"/>
      <dgm:spPr/>
    </dgm:pt>
    <dgm:pt modelId="{0ADC1942-61F5-4CE2-B275-CCC84C0128E3}" type="pres">
      <dgm:prSet presAssocID="{A83C7DC1-1349-4B9A-AD81-647BB494CF97}" presName="iconBgRect" presStyleLbl="bgShp" presStyleIdx="1" presStyleCnt="3"/>
      <dgm:spPr/>
    </dgm:pt>
    <dgm:pt modelId="{6B2598AF-CEC7-483D-8818-91FD279F875E}" type="pres">
      <dgm:prSet presAssocID="{A83C7DC1-1349-4B9A-AD81-647BB494CF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gno di spunta"/>
        </a:ext>
      </dgm:extLst>
    </dgm:pt>
    <dgm:pt modelId="{5094D354-D9F9-4369-B248-5A2ED0C208B5}" type="pres">
      <dgm:prSet presAssocID="{A83C7DC1-1349-4B9A-AD81-647BB494CF97}" presName="spaceRect" presStyleCnt="0"/>
      <dgm:spPr/>
    </dgm:pt>
    <dgm:pt modelId="{1DD542B7-3129-40EE-924A-794E03DC3F30}" type="pres">
      <dgm:prSet presAssocID="{A83C7DC1-1349-4B9A-AD81-647BB494CF97}" presName="textRect" presStyleLbl="revTx" presStyleIdx="1" presStyleCnt="3">
        <dgm:presLayoutVars>
          <dgm:chMax val="1"/>
          <dgm:chPref val="1"/>
        </dgm:presLayoutVars>
      </dgm:prSet>
      <dgm:spPr/>
    </dgm:pt>
    <dgm:pt modelId="{D0679FB8-8D97-4140-A2A2-D94A26C9D02E}" type="pres">
      <dgm:prSet presAssocID="{BDB510A4-EA47-4E56-853C-D01E3D0B5511}" presName="sibTrans" presStyleLbl="sibTrans2D1" presStyleIdx="0" presStyleCnt="0"/>
      <dgm:spPr/>
    </dgm:pt>
    <dgm:pt modelId="{FA46670E-FAB3-42BA-B604-EF2B050E418C}" type="pres">
      <dgm:prSet presAssocID="{7D3EFB61-8198-499C-A2DD-42B15F862B5C}" presName="compNode" presStyleCnt="0"/>
      <dgm:spPr/>
    </dgm:pt>
    <dgm:pt modelId="{935D8F8B-22E2-4814-AAA5-CD391C82611A}" type="pres">
      <dgm:prSet presAssocID="{7D3EFB61-8198-499C-A2DD-42B15F862B5C}" presName="iconBgRect" presStyleLbl="bgShp" presStyleIdx="2" presStyleCnt="3"/>
      <dgm:spPr/>
    </dgm:pt>
    <dgm:pt modelId="{83B0CC8E-FE5D-4E0D-B760-5D7E2A27711A}" type="pres">
      <dgm:prSet presAssocID="{7D3EFB61-8198-499C-A2DD-42B15F862B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iosco"/>
        </a:ext>
      </dgm:extLst>
    </dgm:pt>
    <dgm:pt modelId="{F60637EC-05DC-4EE5-BC8E-195D7AFED6D8}" type="pres">
      <dgm:prSet presAssocID="{7D3EFB61-8198-499C-A2DD-42B15F862B5C}" presName="spaceRect" presStyleCnt="0"/>
      <dgm:spPr/>
    </dgm:pt>
    <dgm:pt modelId="{2000FB31-501B-4693-8F26-3F5BD394151D}" type="pres">
      <dgm:prSet presAssocID="{7D3EFB61-8198-499C-A2DD-42B15F862B5C}" presName="textRect" presStyleLbl="revTx" presStyleIdx="2" presStyleCnt="3">
        <dgm:presLayoutVars>
          <dgm:chMax val="1"/>
          <dgm:chPref val="1"/>
        </dgm:presLayoutVars>
      </dgm:prSet>
      <dgm:spPr/>
    </dgm:pt>
  </dgm:ptLst>
  <dgm:cxnLst>
    <dgm:cxn modelId="{CDECB733-D3C5-4458-92E2-8AAFE9F404AE}" type="presOf" srcId="{BDB510A4-EA47-4E56-853C-D01E3D0B5511}" destId="{D0679FB8-8D97-4140-A2A2-D94A26C9D02E}" srcOrd="0" destOrd="0" presId="urn:microsoft.com/office/officeart/2018/2/layout/IconCircleList"/>
    <dgm:cxn modelId="{8A79963E-1CAC-460A-8F90-F60F3EF982A5}" srcId="{307269B6-E924-46A2-9DE8-01F1276A31CD}" destId="{A83C7DC1-1349-4B9A-AD81-647BB494CF97}" srcOrd="1" destOrd="0" parTransId="{FD3142DB-D1DE-4A8E-9258-F0290B463D5B}" sibTransId="{BDB510A4-EA47-4E56-853C-D01E3D0B5511}"/>
    <dgm:cxn modelId="{CDE7526C-3C5D-4BFF-A164-F7F8612EAA96}" type="presOf" srcId="{A83C7DC1-1349-4B9A-AD81-647BB494CF97}" destId="{1DD542B7-3129-40EE-924A-794E03DC3F30}" srcOrd="0" destOrd="0" presId="urn:microsoft.com/office/officeart/2018/2/layout/IconCircleList"/>
    <dgm:cxn modelId="{60B54551-211E-488B-A7CD-468875E08E45}" srcId="{307269B6-E924-46A2-9DE8-01F1276A31CD}" destId="{7D3EFB61-8198-499C-A2DD-42B15F862B5C}" srcOrd="2" destOrd="0" parTransId="{377F662C-D7AC-44D9-A49F-CE4730CB160C}" sibTransId="{328A0C67-561E-4FB7-9F55-245026767BEF}"/>
    <dgm:cxn modelId="{475038A7-5F3F-41BB-9405-0EEC841F1514}" type="presOf" srcId="{307269B6-E924-46A2-9DE8-01F1276A31CD}" destId="{C8F9F57F-2361-49B0-A8A4-2339248510B6}" srcOrd="0" destOrd="0" presId="urn:microsoft.com/office/officeart/2018/2/layout/IconCircleList"/>
    <dgm:cxn modelId="{1238CDC9-3426-46E3-B017-10F9506F8C82}" type="presOf" srcId="{7D3EFB61-8198-499C-A2DD-42B15F862B5C}" destId="{2000FB31-501B-4693-8F26-3F5BD394151D}" srcOrd="0" destOrd="0" presId="urn:microsoft.com/office/officeart/2018/2/layout/IconCircleList"/>
    <dgm:cxn modelId="{1000D0DD-25F1-4BFE-8F75-C1383DCE1A7F}" type="presOf" srcId="{7E680802-6355-4E48-9C1A-53CD32833A90}" destId="{9DF6D7D7-7CFD-4BE5-8195-2C171978AF4D}" srcOrd="0" destOrd="0" presId="urn:microsoft.com/office/officeart/2018/2/layout/IconCircleList"/>
    <dgm:cxn modelId="{F82099E2-DFE1-4F18-A3E0-F99D11BF807E}" type="presOf" srcId="{AF5F7811-E2E5-4A5F-85F7-A7173BB1CD0C}" destId="{0FD0F236-423A-4E3A-85A8-A0FCFA0D7A77}" srcOrd="0" destOrd="0" presId="urn:microsoft.com/office/officeart/2018/2/layout/IconCircleList"/>
    <dgm:cxn modelId="{AB9BC5FE-B94E-4B59-8E29-723F37577A53}" srcId="{307269B6-E924-46A2-9DE8-01F1276A31CD}" destId="{7E680802-6355-4E48-9C1A-53CD32833A90}" srcOrd="0" destOrd="0" parTransId="{5D49EA5B-D235-42DB-BAEA-D5135EB154D2}" sibTransId="{AF5F7811-E2E5-4A5F-85F7-A7173BB1CD0C}"/>
    <dgm:cxn modelId="{DE9B70C1-3AD6-4C55-80B0-EEF355C0C75F}" type="presParOf" srcId="{C8F9F57F-2361-49B0-A8A4-2339248510B6}" destId="{34C95C06-9EBE-419A-9C26-9DC300D7D568}" srcOrd="0" destOrd="0" presId="urn:microsoft.com/office/officeart/2018/2/layout/IconCircleList"/>
    <dgm:cxn modelId="{648331E8-98F6-46CA-A18F-D578490F8578}" type="presParOf" srcId="{34C95C06-9EBE-419A-9C26-9DC300D7D568}" destId="{617D2830-EB5A-4945-B631-BD2147E30534}" srcOrd="0" destOrd="0" presId="urn:microsoft.com/office/officeart/2018/2/layout/IconCircleList"/>
    <dgm:cxn modelId="{E2A36C45-041B-49CD-8481-F559FAA3E751}" type="presParOf" srcId="{617D2830-EB5A-4945-B631-BD2147E30534}" destId="{B2B4191D-B5BA-40AB-B339-6C3DCF66D587}" srcOrd="0" destOrd="0" presId="urn:microsoft.com/office/officeart/2018/2/layout/IconCircleList"/>
    <dgm:cxn modelId="{528AC90D-5A96-4D3A-98BE-3C9942FF5BBC}" type="presParOf" srcId="{617D2830-EB5A-4945-B631-BD2147E30534}" destId="{93C3D209-F62B-4406-9C27-F525F6F57682}" srcOrd="1" destOrd="0" presId="urn:microsoft.com/office/officeart/2018/2/layout/IconCircleList"/>
    <dgm:cxn modelId="{F57C33C5-7DD0-465C-AFBC-06873B4E44FE}" type="presParOf" srcId="{617D2830-EB5A-4945-B631-BD2147E30534}" destId="{AE29397B-7048-4EC1-9FB0-76E71177DAFD}" srcOrd="2" destOrd="0" presId="urn:microsoft.com/office/officeart/2018/2/layout/IconCircleList"/>
    <dgm:cxn modelId="{FACDF1CE-5798-4EAB-8F3F-976FB15DCDCC}" type="presParOf" srcId="{617D2830-EB5A-4945-B631-BD2147E30534}" destId="{9DF6D7D7-7CFD-4BE5-8195-2C171978AF4D}" srcOrd="3" destOrd="0" presId="urn:microsoft.com/office/officeart/2018/2/layout/IconCircleList"/>
    <dgm:cxn modelId="{772E7E86-55E1-4959-B826-55A47C0B88FC}" type="presParOf" srcId="{34C95C06-9EBE-419A-9C26-9DC300D7D568}" destId="{0FD0F236-423A-4E3A-85A8-A0FCFA0D7A77}" srcOrd="1" destOrd="0" presId="urn:microsoft.com/office/officeart/2018/2/layout/IconCircleList"/>
    <dgm:cxn modelId="{BF03F334-A8D0-4FEF-A629-423BDD99F123}" type="presParOf" srcId="{34C95C06-9EBE-419A-9C26-9DC300D7D568}" destId="{B8FC8B74-EBF7-4264-BAA7-4ACB3F1D8F51}" srcOrd="2" destOrd="0" presId="urn:microsoft.com/office/officeart/2018/2/layout/IconCircleList"/>
    <dgm:cxn modelId="{6E150942-4F23-4C6B-9268-32F45BEC6A19}" type="presParOf" srcId="{B8FC8B74-EBF7-4264-BAA7-4ACB3F1D8F51}" destId="{0ADC1942-61F5-4CE2-B275-CCC84C0128E3}" srcOrd="0" destOrd="0" presId="urn:microsoft.com/office/officeart/2018/2/layout/IconCircleList"/>
    <dgm:cxn modelId="{AC91935D-7125-4C9B-85F6-0600A4B18121}" type="presParOf" srcId="{B8FC8B74-EBF7-4264-BAA7-4ACB3F1D8F51}" destId="{6B2598AF-CEC7-483D-8818-91FD279F875E}" srcOrd="1" destOrd="0" presId="urn:microsoft.com/office/officeart/2018/2/layout/IconCircleList"/>
    <dgm:cxn modelId="{5FC9DEFF-75E2-4FE2-880B-2805240A949B}" type="presParOf" srcId="{B8FC8B74-EBF7-4264-BAA7-4ACB3F1D8F51}" destId="{5094D354-D9F9-4369-B248-5A2ED0C208B5}" srcOrd="2" destOrd="0" presId="urn:microsoft.com/office/officeart/2018/2/layout/IconCircleList"/>
    <dgm:cxn modelId="{E96009FB-7E8F-4E8D-9757-DD5D2611A1A8}" type="presParOf" srcId="{B8FC8B74-EBF7-4264-BAA7-4ACB3F1D8F51}" destId="{1DD542B7-3129-40EE-924A-794E03DC3F30}" srcOrd="3" destOrd="0" presId="urn:microsoft.com/office/officeart/2018/2/layout/IconCircleList"/>
    <dgm:cxn modelId="{8C1B291D-EBD2-479E-96B3-231084C954D6}" type="presParOf" srcId="{34C95C06-9EBE-419A-9C26-9DC300D7D568}" destId="{D0679FB8-8D97-4140-A2A2-D94A26C9D02E}" srcOrd="3" destOrd="0" presId="urn:microsoft.com/office/officeart/2018/2/layout/IconCircleList"/>
    <dgm:cxn modelId="{ED402945-B84E-4E4F-BC33-8D367D5DD30B}" type="presParOf" srcId="{34C95C06-9EBE-419A-9C26-9DC300D7D568}" destId="{FA46670E-FAB3-42BA-B604-EF2B050E418C}" srcOrd="4" destOrd="0" presId="urn:microsoft.com/office/officeart/2018/2/layout/IconCircleList"/>
    <dgm:cxn modelId="{71757511-7287-45E4-A025-433779E4C648}" type="presParOf" srcId="{FA46670E-FAB3-42BA-B604-EF2B050E418C}" destId="{935D8F8B-22E2-4814-AAA5-CD391C82611A}" srcOrd="0" destOrd="0" presId="urn:microsoft.com/office/officeart/2018/2/layout/IconCircleList"/>
    <dgm:cxn modelId="{186738F1-8B64-4E57-BB49-856AC5E00FD7}" type="presParOf" srcId="{FA46670E-FAB3-42BA-B604-EF2B050E418C}" destId="{83B0CC8E-FE5D-4E0D-B760-5D7E2A27711A}" srcOrd="1" destOrd="0" presId="urn:microsoft.com/office/officeart/2018/2/layout/IconCircleList"/>
    <dgm:cxn modelId="{EBF56167-CCBE-485A-BB48-7AEFFF913250}" type="presParOf" srcId="{FA46670E-FAB3-42BA-B604-EF2B050E418C}" destId="{F60637EC-05DC-4EE5-BC8E-195D7AFED6D8}" srcOrd="2" destOrd="0" presId="urn:microsoft.com/office/officeart/2018/2/layout/IconCircleList"/>
    <dgm:cxn modelId="{C74203A7-0EEC-4C50-B0DC-A4FA41871105}" type="presParOf" srcId="{FA46670E-FAB3-42BA-B604-EF2B050E418C}" destId="{2000FB31-501B-4693-8F26-3F5BD394151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897EF7-44B4-40FF-B45D-354ACB896E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21548E8-D42F-4898-913C-71B8E5E0B9A7}">
      <dgm:prSet/>
      <dgm:spPr/>
      <dgm:t>
        <a:bodyPr/>
        <a:lstStyle/>
        <a:p>
          <a:pPr>
            <a:lnSpc>
              <a:spcPct val="100000"/>
            </a:lnSpc>
          </a:pPr>
          <a:r>
            <a:rPr lang="it-IT"/>
            <a:t>Effettivamente c’è stata una vera e propria crescita delle vendite videoludiche, principalmente dovuto, sia all’aumento della qualità delle tecnologie, sia all’arrivo delle console nelle abitazioni private.</a:t>
          </a:r>
          <a:endParaRPr lang="en-US"/>
        </a:p>
      </dgm:t>
    </dgm:pt>
    <dgm:pt modelId="{3A428B3C-45E3-40E7-B743-9D7E4F2B9FB8}" type="parTrans" cxnId="{B206B41B-848C-406C-84D4-416134FAF971}">
      <dgm:prSet/>
      <dgm:spPr/>
      <dgm:t>
        <a:bodyPr/>
        <a:lstStyle/>
        <a:p>
          <a:endParaRPr lang="en-US"/>
        </a:p>
      </dgm:t>
    </dgm:pt>
    <dgm:pt modelId="{1D1FCC0B-7F34-4245-AF6A-B5FA37B971C6}" type="sibTrans" cxnId="{B206B41B-848C-406C-84D4-416134FAF971}">
      <dgm:prSet/>
      <dgm:spPr/>
      <dgm:t>
        <a:bodyPr/>
        <a:lstStyle/>
        <a:p>
          <a:endParaRPr lang="en-US"/>
        </a:p>
      </dgm:t>
    </dgm:pt>
    <dgm:pt modelId="{FB63C194-9D64-4B42-B416-419777FA693E}">
      <dgm:prSet/>
      <dgm:spPr/>
      <dgm:t>
        <a:bodyPr/>
        <a:lstStyle/>
        <a:p>
          <a:pPr>
            <a:lnSpc>
              <a:spcPct val="100000"/>
            </a:lnSpc>
          </a:pPr>
          <a:r>
            <a:rPr lang="it-IT" dirty="0"/>
            <a:t>Non sempre, infatti alcuni generi nonostante sono votati molto positivamente dalla critica vendono di meno rispetto agli altri generi (ad esempio genere puzzle o strategico).</a:t>
          </a:r>
          <a:endParaRPr lang="en-US" dirty="0"/>
        </a:p>
      </dgm:t>
    </dgm:pt>
    <dgm:pt modelId="{401A46D0-2D03-4432-A555-827F4A47785D}" type="parTrans" cxnId="{1CC4FC5A-4876-4CB6-A835-A76381E893DF}">
      <dgm:prSet/>
      <dgm:spPr/>
      <dgm:t>
        <a:bodyPr/>
        <a:lstStyle/>
        <a:p>
          <a:endParaRPr lang="en-US"/>
        </a:p>
      </dgm:t>
    </dgm:pt>
    <dgm:pt modelId="{32B233D2-31C9-4392-8C81-B5377DA27723}" type="sibTrans" cxnId="{1CC4FC5A-4876-4CB6-A835-A76381E893DF}">
      <dgm:prSet/>
      <dgm:spPr/>
      <dgm:t>
        <a:bodyPr/>
        <a:lstStyle/>
        <a:p>
          <a:endParaRPr lang="en-US"/>
        </a:p>
      </dgm:t>
    </dgm:pt>
    <dgm:pt modelId="{36288A04-3D07-40A8-81A8-EB83EB4D99D6}">
      <dgm:prSet/>
      <dgm:spPr/>
      <dgm:t>
        <a:bodyPr/>
        <a:lstStyle/>
        <a:p>
          <a:pPr>
            <a:lnSpc>
              <a:spcPct val="100000"/>
            </a:lnSpc>
          </a:pPr>
          <a:r>
            <a:rPr lang="it-IT" dirty="0"/>
            <a:t>L’appiattimento del mercato è un fenomeno che sta aumentando col corso degli anni. Probabilmente se avessi fatto un analisi con dati più recenti avrei avuto una dimostrazione ancora più convincente.</a:t>
          </a:r>
          <a:endParaRPr lang="en-US" dirty="0"/>
        </a:p>
      </dgm:t>
    </dgm:pt>
    <dgm:pt modelId="{04761849-B7B9-4341-B3D7-4D045D5F0D1A}" type="parTrans" cxnId="{2C5028C7-FC05-4F40-A5D0-C518B1E30E43}">
      <dgm:prSet/>
      <dgm:spPr/>
      <dgm:t>
        <a:bodyPr/>
        <a:lstStyle/>
        <a:p>
          <a:endParaRPr lang="en-US"/>
        </a:p>
      </dgm:t>
    </dgm:pt>
    <dgm:pt modelId="{305759DE-4298-4B1E-9F21-5F5E0531D82F}" type="sibTrans" cxnId="{2C5028C7-FC05-4F40-A5D0-C518B1E30E43}">
      <dgm:prSet/>
      <dgm:spPr/>
      <dgm:t>
        <a:bodyPr/>
        <a:lstStyle/>
        <a:p>
          <a:endParaRPr lang="en-US"/>
        </a:p>
      </dgm:t>
    </dgm:pt>
    <dgm:pt modelId="{9F2AB590-0E9E-4A5E-BDCF-4A4AA1625FB6}" type="pres">
      <dgm:prSet presAssocID="{B8897EF7-44B4-40FF-B45D-354ACB896E27}" presName="root" presStyleCnt="0">
        <dgm:presLayoutVars>
          <dgm:dir/>
          <dgm:resizeHandles val="exact"/>
        </dgm:presLayoutVars>
      </dgm:prSet>
      <dgm:spPr/>
    </dgm:pt>
    <dgm:pt modelId="{1C208DC9-78B9-4CE7-9768-0A7B7A2CACFF}" type="pres">
      <dgm:prSet presAssocID="{921548E8-D42F-4898-913C-71B8E5E0B9A7}" presName="compNode" presStyleCnt="0"/>
      <dgm:spPr/>
    </dgm:pt>
    <dgm:pt modelId="{7003CEA7-1B81-421E-8ADB-6504ACC9BEEF}" type="pres">
      <dgm:prSet presAssocID="{921548E8-D42F-4898-913C-71B8E5E0B9A7}" presName="bgRect" presStyleLbl="bgShp" presStyleIdx="0" presStyleCnt="3"/>
      <dgm:spPr/>
    </dgm:pt>
    <dgm:pt modelId="{0090E946-CA0C-4308-B028-E0355DB4A0AD}" type="pres">
      <dgm:prSet presAssocID="{921548E8-D42F-4898-913C-71B8E5E0B9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con riempimento a tinta unita"/>
        </a:ext>
      </dgm:extLst>
    </dgm:pt>
    <dgm:pt modelId="{A7D9BAFD-3907-4BDC-89D1-DA885E54D149}" type="pres">
      <dgm:prSet presAssocID="{921548E8-D42F-4898-913C-71B8E5E0B9A7}" presName="spaceRect" presStyleCnt="0"/>
      <dgm:spPr/>
    </dgm:pt>
    <dgm:pt modelId="{D1EA9E20-322A-4E28-94BA-C5F4395D0060}" type="pres">
      <dgm:prSet presAssocID="{921548E8-D42F-4898-913C-71B8E5E0B9A7}" presName="parTx" presStyleLbl="revTx" presStyleIdx="0" presStyleCnt="3">
        <dgm:presLayoutVars>
          <dgm:chMax val="0"/>
          <dgm:chPref val="0"/>
        </dgm:presLayoutVars>
      </dgm:prSet>
      <dgm:spPr/>
    </dgm:pt>
    <dgm:pt modelId="{D244307A-E09D-4C8A-BE70-089F16BD7B95}" type="pres">
      <dgm:prSet presAssocID="{1D1FCC0B-7F34-4245-AF6A-B5FA37B971C6}" presName="sibTrans" presStyleCnt="0"/>
      <dgm:spPr/>
    </dgm:pt>
    <dgm:pt modelId="{FB961275-4655-45F2-BF66-912E62EDE597}" type="pres">
      <dgm:prSet presAssocID="{FB63C194-9D64-4B42-B416-419777FA693E}" presName="compNode" presStyleCnt="0"/>
      <dgm:spPr/>
    </dgm:pt>
    <dgm:pt modelId="{03ED4846-27B7-4DF4-AA01-1C4AA606F6E7}" type="pres">
      <dgm:prSet presAssocID="{FB63C194-9D64-4B42-B416-419777FA693E}" presName="bgRect" presStyleLbl="bgShp" presStyleIdx="1" presStyleCnt="3"/>
      <dgm:spPr/>
    </dgm:pt>
    <dgm:pt modelId="{F7E9D1E6-1F1D-4611-9DB2-E4E58AE2F5BE}" type="pres">
      <dgm:prSet presAssocID="{FB63C194-9D64-4B42-B416-419777FA69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con riempimento a tinta unita"/>
        </a:ext>
      </dgm:extLst>
    </dgm:pt>
    <dgm:pt modelId="{8E2DC3D5-0B90-404F-83AC-DD14BC3B3D8C}" type="pres">
      <dgm:prSet presAssocID="{FB63C194-9D64-4B42-B416-419777FA693E}" presName="spaceRect" presStyleCnt="0"/>
      <dgm:spPr/>
    </dgm:pt>
    <dgm:pt modelId="{02769AE6-73B7-42AD-853F-0385CFD10679}" type="pres">
      <dgm:prSet presAssocID="{FB63C194-9D64-4B42-B416-419777FA693E}" presName="parTx" presStyleLbl="revTx" presStyleIdx="1" presStyleCnt="3">
        <dgm:presLayoutVars>
          <dgm:chMax val="0"/>
          <dgm:chPref val="0"/>
        </dgm:presLayoutVars>
      </dgm:prSet>
      <dgm:spPr/>
    </dgm:pt>
    <dgm:pt modelId="{E5BD738B-3913-4AF4-AF4E-16F551845419}" type="pres">
      <dgm:prSet presAssocID="{32B233D2-31C9-4392-8C81-B5377DA27723}" presName="sibTrans" presStyleCnt="0"/>
      <dgm:spPr/>
    </dgm:pt>
    <dgm:pt modelId="{3CA015D3-26D1-487B-84DC-AF911E40D2D7}" type="pres">
      <dgm:prSet presAssocID="{36288A04-3D07-40A8-81A8-EB83EB4D99D6}" presName="compNode" presStyleCnt="0"/>
      <dgm:spPr/>
    </dgm:pt>
    <dgm:pt modelId="{B64BE3BD-6BE8-49C3-A74D-80F9FE4F1AAE}" type="pres">
      <dgm:prSet presAssocID="{36288A04-3D07-40A8-81A8-EB83EB4D99D6}" presName="bgRect" presStyleLbl="bgShp" presStyleIdx="2" presStyleCnt="3"/>
      <dgm:spPr/>
    </dgm:pt>
    <dgm:pt modelId="{61D6CA68-F844-45E4-9B89-75F64AF1BC0E}" type="pres">
      <dgm:prSet presAssocID="{36288A04-3D07-40A8-81A8-EB83EB4D99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con riempimento a tinta unita"/>
        </a:ext>
      </dgm:extLst>
    </dgm:pt>
    <dgm:pt modelId="{8684E7F9-36D0-4F87-B69D-37EB3464CAF4}" type="pres">
      <dgm:prSet presAssocID="{36288A04-3D07-40A8-81A8-EB83EB4D99D6}" presName="spaceRect" presStyleCnt="0"/>
      <dgm:spPr/>
    </dgm:pt>
    <dgm:pt modelId="{30CA5D40-4DB8-43EF-9918-08B8469D36E7}" type="pres">
      <dgm:prSet presAssocID="{36288A04-3D07-40A8-81A8-EB83EB4D99D6}" presName="parTx" presStyleLbl="revTx" presStyleIdx="2" presStyleCnt="3">
        <dgm:presLayoutVars>
          <dgm:chMax val="0"/>
          <dgm:chPref val="0"/>
        </dgm:presLayoutVars>
      </dgm:prSet>
      <dgm:spPr/>
    </dgm:pt>
  </dgm:ptLst>
  <dgm:cxnLst>
    <dgm:cxn modelId="{B1CB7602-5DF0-43CC-BBF7-599C4938BD4C}" type="presOf" srcId="{36288A04-3D07-40A8-81A8-EB83EB4D99D6}" destId="{30CA5D40-4DB8-43EF-9918-08B8469D36E7}" srcOrd="0" destOrd="0" presId="urn:microsoft.com/office/officeart/2018/2/layout/IconVerticalSolidList"/>
    <dgm:cxn modelId="{C682C306-5E17-4042-BDC6-F99BEC4955E0}" type="presOf" srcId="{921548E8-D42F-4898-913C-71B8E5E0B9A7}" destId="{D1EA9E20-322A-4E28-94BA-C5F4395D0060}" srcOrd="0" destOrd="0" presId="urn:microsoft.com/office/officeart/2018/2/layout/IconVerticalSolidList"/>
    <dgm:cxn modelId="{B206B41B-848C-406C-84D4-416134FAF971}" srcId="{B8897EF7-44B4-40FF-B45D-354ACB896E27}" destId="{921548E8-D42F-4898-913C-71B8E5E0B9A7}" srcOrd="0" destOrd="0" parTransId="{3A428B3C-45E3-40E7-B743-9D7E4F2B9FB8}" sibTransId="{1D1FCC0B-7F34-4245-AF6A-B5FA37B971C6}"/>
    <dgm:cxn modelId="{3D6A9665-E1AF-4320-98BF-E37604EB194E}" type="presOf" srcId="{FB63C194-9D64-4B42-B416-419777FA693E}" destId="{02769AE6-73B7-42AD-853F-0385CFD10679}" srcOrd="0" destOrd="0" presId="urn:microsoft.com/office/officeart/2018/2/layout/IconVerticalSolidList"/>
    <dgm:cxn modelId="{1CC4FC5A-4876-4CB6-A835-A76381E893DF}" srcId="{B8897EF7-44B4-40FF-B45D-354ACB896E27}" destId="{FB63C194-9D64-4B42-B416-419777FA693E}" srcOrd="1" destOrd="0" parTransId="{401A46D0-2D03-4432-A555-827F4A47785D}" sibTransId="{32B233D2-31C9-4392-8C81-B5377DA27723}"/>
    <dgm:cxn modelId="{2150ED90-B854-46BB-98CE-1A18B14F6554}" type="presOf" srcId="{B8897EF7-44B4-40FF-B45D-354ACB896E27}" destId="{9F2AB590-0E9E-4A5E-BDCF-4A4AA1625FB6}" srcOrd="0" destOrd="0" presId="urn:microsoft.com/office/officeart/2018/2/layout/IconVerticalSolidList"/>
    <dgm:cxn modelId="{2C5028C7-FC05-4F40-A5D0-C518B1E30E43}" srcId="{B8897EF7-44B4-40FF-B45D-354ACB896E27}" destId="{36288A04-3D07-40A8-81A8-EB83EB4D99D6}" srcOrd="2" destOrd="0" parTransId="{04761849-B7B9-4341-B3D7-4D045D5F0D1A}" sibTransId="{305759DE-4298-4B1E-9F21-5F5E0531D82F}"/>
    <dgm:cxn modelId="{CD567718-6744-4494-A41D-D4434588FDA3}" type="presParOf" srcId="{9F2AB590-0E9E-4A5E-BDCF-4A4AA1625FB6}" destId="{1C208DC9-78B9-4CE7-9768-0A7B7A2CACFF}" srcOrd="0" destOrd="0" presId="urn:microsoft.com/office/officeart/2018/2/layout/IconVerticalSolidList"/>
    <dgm:cxn modelId="{EF44B04B-4147-4DA5-975F-0020E0B6D958}" type="presParOf" srcId="{1C208DC9-78B9-4CE7-9768-0A7B7A2CACFF}" destId="{7003CEA7-1B81-421E-8ADB-6504ACC9BEEF}" srcOrd="0" destOrd="0" presId="urn:microsoft.com/office/officeart/2018/2/layout/IconVerticalSolidList"/>
    <dgm:cxn modelId="{D4D5162B-6D27-4F95-82A6-15CB3F1E1473}" type="presParOf" srcId="{1C208DC9-78B9-4CE7-9768-0A7B7A2CACFF}" destId="{0090E946-CA0C-4308-B028-E0355DB4A0AD}" srcOrd="1" destOrd="0" presId="urn:microsoft.com/office/officeart/2018/2/layout/IconVerticalSolidList"/>
    <dgm:cxn modelId="{355F13FE-A836-44BA-B748-5BD8861E6594}" type="presParOf" srcId="{1C208DC9-78B9-4CE7-9768-0A7B7A2CACFF}" destId="{A7D9BAFD-3907-4BDC-89D1-DA885E54D149}" srcOrd="2" destOrd="0" presId="urn:microsoft.com/office/officeart/2018/2/layout/IconVerticalSolidList"/>
    <dgm:cxn modelId="{8F5DFB35-47F3-46E0-9DF6-AC51AF7F8FE0}" type="presParOf" srcId="{1C208DC9-78B9-4CE7-9768-0A7B7A2CACFF}" destId="{D1EA9E20-322A-4E28-94BA-C5F4395D0060}" srcOrd="3" destOrd="0" presId="urn:microsoft.com/office/officeart/2018/2/layout/IconVerticalSolidList"/>
    <dgm:cxn modelId="{4DC263EC-1EE2-4F59-A1DC-A5C524ED9FDD}" type="presParOf" srcId="{9F2AB590-0E9E-4A5E-BDCF-4A4AA1625FB6}" destId="{D244307A-E09D-4C8A-BE70-089F16BD7B95}" srcOrd="1" destOrd="0" presId="urn:microsoft.com/office/officeart/2018/2/layout/IconVerticalSolidList"/>
    <dgm:cxn modelId="{7F77FC6F-8342-4147-8B9E-7B120FC8D851}" type="presParOf" srcId="{9F2AB590-0E9E-4A5E-BDCF-4A4AA1625FB6}" destId="{FB961275-4655-45F2-BF66-912E62EDE597}" srcOrd="2" destOrd="0" presId="urn:microsoft.com/office/officeart/2018/2/layout/IconVerticalSolidList"/>
    <dgm:cxn modelId="{81DB8510-3366-49B4-B789-24B57921DB88}" type="presParOf" srcId="{FB961275-4655-45F2-BF66-912E62EDE597}" destId="{03ED4846-27B7-4DF4-AA01-1C4AA606F6E7}" srcOrd="0" destOrd="0" presId="urn:microsoft.com/office/officeart/2018/2/layout/IconVerticalSolidList"/>
    <dgm:cxn modelId="{243493C5-811C-4892-9115-B75073B5E2E7}" type="presParOf" srcId="{FB961275-4655-45F2-BF66-912E62EDE597}" destId="{F7E9D1E6-1F1D-4611-9DB2-E4E58AE2F5BE}" srcOrd="1" destOrd="0" presId="urn:microsoft.com/office/officeart/2018/2/layout/IconVerticalSolidList"/>
    <dgm:cxn modelId="{5C3B6862-9ABD-41E1-A26E-E1B2623B31AA}" type="presParOf" srcId="{FB961275-4655-45F2-BF66-912E62EDE597}" destId="{8E2DC3D5-0B90-404F-83AC-DD14BC3B3D8C}" srcOrd="2" destOrd="0" presId="urn:microsoft.com/office/officeart/2018/2/layout/IconVerticalSolidList"/>
    <dgm:cxn modelId="{847DF2B3-D21C-43A9-B9AB-3755630A5552}" type="presParOf" srcId="{FB961275-4655-45F2-BF66-912E62EDE597}" destId="{02769AE6-73B7-42AD-853F-0385CFD10679}" srcOrd="3" destOrd="0" presId="urn:microsoft.com/office/officeart/2018/2/layout/IconVerticalSolidList"/>
    <dgm:cxn modelId="{B918CDFB-2705-4A6B-AAAA-5DDDE6096B63}" type="presParOf" srcId="{9F2AB590-0E9E-4A5E-BDCF-4A4AA1625FB6}" destId="{E5BD738B-3913-4AF4-AF4E-16F551845419}" srcOrd="3" destOrd="0" presId="urn:microsoft.com/office/officeart/2018/2/layout/IconVerticalSolidList"/>
    <dgm:cxn modelId="{3BB964A6-916C-4659-83BB-29F45A7CBD9A}" type="presParOf" srcId="{9F2AB590-0E9E-4A5E-BDCF-4A4AA1625FB6}" destId="{3CA015D3-26D1-487B-84DC-AF911E40D2D7}" srcOrd="4" destOrd="0" presId="urn:microsoft.com/office/officeart/2018/2/layout/IconVerticalSolidList"/>
    <dgm:cxn modelId="{C8A77223-B89D-45E8-8E5E-5411B6E0FE82}" type="presParOf" srcId="{3CA015D3-26D1-487B-84DC-AF911E40D2D7}" destId="{B64BE3BD-6BE8-49C3-A74D-80F9FE4F1AAE}" srcOrd="0" destOrd="0" presId="urn:microsoft.com/office/officeart/2018/2/layout/IconVerticalSolidList"/>
    <dgm:cxn modelId="{AA918712-2F15-42C3-AFFE-D6347534CB3F}" type="presParOf" srcId="{3CA015D3-26D1-487B-84DC-AF911E40D2D7}" destId="{61D6CA68-F844-45E4-9B89-75F64AF1BC0E}" srcOrd="1" destOrd="0" presId="urn:microsoft.com/office/officeart/2018/2/layout/IconVerticalSolidList"/>
    <dgm:cxn modelId="{E2A1019C-24BA-40A4-A654-B97C6219466B}" type="presParOf" srcId="{3CA015D3-26D1-487B-84DC-AF911E40D2D7}" destId="{8684E7F9-36D0-4F87-B69D-37EB3464CAF4}" srcOrd="2" destOrd="0" presId="urn:microsoft.com/office/officeart/2018/2/layout/IconVerticalSolidList"/>
    <dgm:cxn modelId="{1AC19E09-D407-4FE3-B732-F0E1DCC7B4FD}" type="presParOf" srcId="{3CA015D3-26D1-487B-84DC-AF911E40D2D7}" destId="{30CA5D40-4DB8-43EF-9918-08B8469D36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4191D-B5BA-40AB-B339-6C3DCF66D587}">
      <dsp:nvSpPr>
        <dsp:cNvPr id="0" name=""/>
        <dsp:cNvSpPr/>
      </dsp:nvSpPr>
      <dsp:spPr>
        <a:xfrm>
          <a:off x="1142177" y="589451"/>
          <a:ext cx="673911" cy="6739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3D209-F62B-4406-9C27-F525F6F57682}">
      <dsp:nvSpPr>
        <dsp:cNvPr id="0" name=""/>
        <dsp:cNvSpPr/>
      </dsp:nvSpPr>
      <dsp:spPr>
        <a:xfrm>
          <a:off x="1283698" y="730973"/>
          <a:ext cx="390868" cy="3908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6D7D7-7CFD-4BE5-8195-2C171978AF4D}">
      <dsp:nvSpPr>
        <dsp:cNvPr id="0" name=""/>
        <dsp:cNvSpPr/>
      </dsp:nvSpPr>
      <dsp:spPr>
        <a:xfrm>
          <a:off x="1960498" y="589451"/>
          <a:ext cx="1588504" cy="67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it-IT" sz="1600" kern="1200" dirty="0"/>
            <a:t>Le vendite dei videogiochi nel tempo sono aumentate?</a:t>
          </a:r>
          <a:endParaRPr lang="en-US" sz="1600" kern="1200" dirty="0"/>
        </a:p>
      </dsp:txBody>
      <dsp:txXfrm>
        <a:off x="1960498" y="589451"/>
        <a:ext cx="1588504" cy="673911"/>
      </dsp:txXfrm>
    </dsp:sp>
    <dsp:sp modelId="{0ADC1942-61F5-4CE2-B275-CCC84C0128E3}">
      <dsp:nvSpPr>
        <dsp:cNvPr id="0" name=""/>
        <dsp:cNvSpPr/>
      </dsp:nvSpPr>
      <dsp:spPr>
        <a:xfrm>
          <a:off x="3825787" y="589451"/>
          <a:ext cx="673911" cy="6739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2598AF-CEC7-483D-8818-91FD279F875E}">
      <dsp:nvSpPr>
        <dsp:cNvPr id="0" name=""/>
        <dsp:cNvSpPr/>
      </dsp:nvSpPr>
      <dsp:spPr>
        <a:xfrm>
          <a:off x="3967308" y="730973"/>
          <a:ext cx="390868" cy="3908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D542B7-3129-40EE-924A-794E03DC3F30}">
      <dsp:nvSpPr>
        <dsp:cNvPr id="0" name=""/>
        <dsp:cNvSpPr/>
      </dsp:nvSpPr>
      <dsp:spPr>
        <a:xfrm>
          <a:off x="4644107" y="589451"/>
          <a:ext cx="1588504" cy="67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it-IT" sz="1600" kern="1200" dirty="0"/>
            <a:t>Il voto della critica influisce sulla vendita dei videogiochi?</a:t>
          </a:r>
          <a:endParaRPr lang="en-US" sz="1600" kern="1200" dirty="0"/>
        </a:p>
      </dsp:txBody>
      <dsp:txXfrm>
        <a:off x="4644107" y="589451"/>
        <a:ext cx="1588504" cy="673911"/>
      </dsp:txXfrm>
    </dsp:sp>
    <dsp:sp modelId="{935D8F8B-22E2-4814-AAA5-CD391C82611A}">
      <dsp:nvSpPr>
        <dsp:cNvPr id="0" name=""/>
        <dsp:cNvSpPr/>
      </dsp:nvSpPr>
      <dsp:spPr>
        <a:xfrm>
          <a:off x="6509397" y="589451"/>
          <a:ext cx="673911" cy="6739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B0CC8E-FE5D-4E0D-B760-5D7E2A27711A}">
      <dsp:nvSpPr>
        <dsp:cNvPr id="0" name=""/>
        <dsp:cNvSpPr/>
      </dsp:nvSpPr>
      <dsp:spPr>
        <a:xfrm>
          <a:off x="6650918" y="730973"/>
          <a:ext cx="390868" cy="3908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00FB31-501B-4693-8F26-3F5BD394151D}">
      <dsp:nvSpPr>
        <dsp:cNvPr id="0" name=""/>
        <dsp:cNvSpPr/>
      </dsp:nvSpPr>
      <dsp:spPr>
        <a:xfrm>
          <a:off x="7327717" y="589451"/>
          <a:ext cx="1588504" cy="67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it-IT" sz="1600" kern="1200" dirty="0"/>
            <a:t>L’appiattimento del mercato videoludico è sempre esistito?</a:t>
          </a:r>
          <a:endParaRPr lang="en-US" sz="1600" kern="1200" dirty="0"/>
        </a:p>
      </dsp:txBody>
      <dsp:txXfrm>
        <a:off x="7327717" y="589451"/>
        <a:ext cx="1588504" cy="673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3CEA7-1B81-421E-8ADB-6504ACC9BEEF}">
      <dsp:nvSpPr>
        <dsp:cNvPr id="0" name=""/>
        <dsp:cNvSpPr/>
      </dsp:nvSpPr>
      <dsp:spPr>
        <a:xfrm>
          <a:off x="0" y="491"/>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0E946-CA0C-4308-B028-E0355DB4A0AD}">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EA9E20-322A-4E28-94BA-C5F4395D0060}">
      <dsp:nvSpPr>
        <dsp:cNvPr id="0" name=""/>
        <dsp:cNvSpPr/>
      </dsp:nvSpPr>
      <dsp:spPr>
        <a:xfrm>
          <a:off x="1327384" y="491"/>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it-IT" sz="1900" kern="1200"/>
            <a:t>Effettivamente c’è stata una vera e propria crescita delle vendite videoludiche, principalmente dovuto, sia all’aumento della qualità delle tecnologie, sia all’arrivo delle console nelle abitazioni private.</a:t>
          </a:r>
          <a:endParaRPr lang="en-US" sz="1900" kern="1200"/>
        </a:p>
      </dsp:txBody>
      <dsp:txXfrm>
        <a:off x="1327384" y="491"/>
        <a:ext cx="8731015" cy="1149250"/>
      </dsp:txXfrm>
    </dsp:sp>
    <dsp:sp modelId="{03ED4846-27B7-4DF4-AA01-1C4AA606F6E7}">
      <dsp:nvSpPr>
        <dsp:cNvPr id="0" name=""/>
        <dsp:cNvSpPr/>
      </dsp:nvSpPr>
      <dsp:spPr>
        <a:xfrm>
          <a:off x="0" y="1437054"/>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9D1E6-1F1D-4611-9DB2-E4E58AE2F5BE}">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69AE6-73B7-42AD-853F-0385CFD10679}">
      <dsp:nvSpPr>
        <dsp:cNvPr id="0" name=""/>
        <dsp:cNvSpPr/>
      </dsp:nvSpPr>
      <dsp:spPr>
        <a:xfrm>
          <a:off x="1327384" y="1437054"/>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it-IT" sz="1900" kern="1200" dirty="0"/>
            <a:t>Non sempre, infatti alcuni generi nonostante sono votati molto positivamente dalla critica vendono di meno rispetto agli altri generi (ad esempio genere puzzle o strategico).</a:t>
          </a:r>
          <a:endParaRPr lang="en-US" sz="1900" kern="1200" dirty="0"/>
        </a:p>
      </dsp:txBody>
      <dsp:txXfrm>
        <a:off x="1327384" y="1437054"/>
        <a:ext cx="8731015" cy="1149250"/>
      </dsp:txXfrm>
    </dsp:sp>
    <dsp:sp modelId="{B64BE3BD-6BE8-49C3-A74D-80F9FE4F1AAE}">
      <dsp:nvSpPr>
        <dsp:cNvPr id="0" name=""/>
        <dsp:cNvSpPr/>
      </dsp:nvSpPr>
      <dsp:spPr>
        <a:xfrm>
          <a:off x="0" y="2873618"/>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6CA68-F844-45E4-9B89-75F64AF1BC0E}">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A5D40-4DB8-43EF-9918-08B8469D36E7}">
      <dsp:nvSpPr>
        <dsp:cNvPr id="0" name=""/>
        <dsp:cNvSpPr/>
      </dsp:nvSpPr>
      <dsp:spPr>
        <a:xfrm>
          <a:off x="1327384" y="2873618"/>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it-IT" sz="1900" kern="1200" dirty="0"/>
            <a:t>L’appiattimento del mercato è un fenomeno che sta aumentando col corso degli anni. Probabilmente se avessi fatto un analisi con dati più recenti avrei avuto una dimostrazione ancora più convincente.</a:t>
          </a:r>
          <a:endParaRPr lang="en-US" sz="1900" kern="1200" dirty="0"/>
        </a:p>
      </dsp:txBody>
      <dsp:txXfrm>
        <a:off x="1327384" y="2873618"/>
        <a:ext cx="8731015" cy="114925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773E479-AE5F-4E21-9FEA-64EAFB10740A}" type="datetimeFigureOut">
              <a:rPr lang="it-IT" smtClean="0"/>
              <a:t>09/09/2023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98E100E-1313-4A17-B59B-FD048677AA01}"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773E479-AE5F-4E21-9FEA-64EAFB10740A}" type="datetimeFigureOut">
              <a:rPr lang="it-IT" smtClean="0"/>
              <a:t>09/09/2023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98E100E-1313-4A17-B59B-FD048677AA01}" type="slidenum">
              <a:rPr lang="it-IT" smtClean="0"/>
              <a:t>‹N›</a:t>
            </a:fld>
            <a:endParaRPr lang="it-IT"/>
          </a:p>
        </p:txBody>
      </p:sp>
    </p:spTree>
    <p:extLst>
      <p:ext uri="{BB962C8B-B14F-4D97-AF65-F5344CB8AC3E}">
        <p14:creationId xmlns:p14="http://schemas.microsoft.com/office/powerpoint/2010/main" val="54833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773E479-AE5F-4E21-9FEA-64EAFB10740A}" type="datetimeFigureOut">
              <a:rPr lang="it-IT" smtClean="0"/>
              <a:t>09/09/2023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98E100E-1313-4A17-B59B-FD048677AA01}" type="slidenum">
              <a:rPr lang="it-IT" smtClean="0"/>
              <a:t>‹N›</a:t>
            </a:fld>
            <a:endParaRPr lang="it-IT"/>
          </a:p>
        </p:txBody>
      </p:sp>
    </p:spTree>
    <p:extLst>
      <p:ext uri="{BB962C8B-B14F-4D97-AF65-F5344CB8AC3E}">
        <p14:creationId xmlns:p14="http://schemas.microsoft.com/office/powerpoint/2010/main" val="16246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773E479-AE5F-4E21-9FEA-64EAFB10740A}" type="datetimeFigureOut">
              <a:rPr lang="it-IT" smtClean="0"/>
              <a:t>09/09/2023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98E100E-1313-4A17-B59B-FD048677AA01}" type="slidenum">
              <a:rPr lang="it-IT" smtClean="0"/>
              <a:t>‹N›</a:t>
            </a:fld>
            <a:endParaRPr lang="it-IT"/>
          </a:p>
        </p:txBody>
      </p:sp>
    </p:spTree>
    <p:extLst>
      <p:ext uri="{BB962C8B-B14F-4D97-AF65-F5344CB8AC3E}">
        <p14:creationId xmlns:p14="http://schemas.microsoft.com/office/powerpoint/2010/main" val="153770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773E479-AE5F-4E21-9FEA-64EAFB10740A}" type="datetimeFigureOut">
              <a:rPr lang="it-IT" smtClean="0"/>
              <a:t>09/09/2023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98E100E-1313-4A17-B59B-FD048677AA01}"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86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773E479-AE5F-4E21-9FEA-64EAFB10740A}" type="datetimeFigureOut">
              <a:rPr lang="it-IT" smtClean="0"/>
              <a:t>09/09/2023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98E100E-1313-4A17-B59B-FD048677AA01}" type="slidenum">
              <a:rPr lang="it-IT" smtClean="0"/>
              <a:t>‹N›</a:t>
            </a:fld>
            <a:endParaRPr lang="it-IT"/>
          </a:p>
        </p:txBody>
      </p:sp>
    </p:spTree>
    <p:extLst>
      <p:ext uri="{BB962C8B-B14F-4D97-AF65-F5344CB8AC3E}">
        <p14:creationId xmlns:p14="http://schemas.microsoft.com/office/powerpoint/2010/main" val="13709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5"/>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773E479-AE5F-4E21-9FEA-64EAFB10740A}" type="datetimeFigureOut">
              <a:rPr lang="it-IT" smtClean="0"/>
              <a:t>09/09/2023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98E100E-1313-4A17-B59B-FD048677AA01}" type="slidenum">
              <a:rPr lang="it-IT" smtClean="0"/>
              <a:t>‹N›</a:t>
            </a:fld>
            <a:endParaRPr lang="it-IT"/>
          </a:p>
        </p:txBody>
      </p:sp>
    </p:spTree>
    <p:extLst>
      <p:ext uri="{BB962C8B-B14F-4D97-AF65-F5344CB8AC3E}">
        <p14:creationId xmlns:p14="http://schemas.microsoft.com/office/powerpoint/2010/main" val="367751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773E479-AE5F-4E21-9FEA-64EAFB10740A}" type="datetimeFigureOut">
              <a:rPr lang="it-IT" smtClean="0"/>
              <a:t>09/09/2023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98E100E-1313-4A17-B59B-FD048677AA01}" type="slidenum">
              <a:rPr lang="it-IT" smtClean="0"/>
              <a:t>‹N›</a:t>
            </a:fld>
            <a:endParaRPr lang="it-IT"/>
          </a:p>
        </p:txBody>
      </p:sp>
    </p:spTree>
    <p:extLst>
      <p:ext uri="{BB962C8B-B14F-4D97-AF65-F5344CB8AC3E}">
        <p14:creationId xmlns:p14="http://schemas.microsoft.com/office/powerpoint/2010/main" val="90802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73E479-AE5F-4E21-9FEA-64EAFB10740A}" type="datetimeFigureOut">
              <a:rPr lang="it-IT" smtClean="0"/>
              <a:t>09/09/2023</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98E100E-1313-4A17-B59B-FD048677AA01}" type="slidenum">
              <a:rPr lang="it-IT" smtClean="0"/>
              <a:t>‹N›</a:t>
            </a:fld>
            <a:endParaRPr lang="it-IT"/>
          </a:p>
        </p:txBody>
      </p:sp>
    </p:spTree>
    <p:extLst>
      <p:ext uri="{BB962C8B-B14F-4D97-AF65-F5344CB8AC3E}">
        <p14:creationId xmlns:p14="http://schemas.microsoft.com/office/powerpoint/2010/main" val="99251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73E479-AE5F-4E21-9FEA-64EAFB10740A}" type="datetimeFigureOut">
              <a:rPr lang="it-IT" smtClean="0"/>
              <a:t>09/09/2023</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8E100E-1313-4A17-B59B-FD048677AA01}" type="slidenum">
              <a:rPr lang="it-IT" smtClean="0"/>
              <a:t>‹N›</a:t>
            </a:fld>
            <a:endParaRPr lang="it-IT"/>
          </a:p>
        </p:txBody>
      </p:sp>
    </p:spTree>
    <p:extLst>
      <p:ext uri="{BB962C8B-B14F-4D97-AF65-F5344CB8AC3E}">
        <p14:creationId xmlns:p14="http://schemas.microsoft.com/office/powerpoint/2010/main" val="79220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773E479-AE5F-4E21-9FEA-64EAFB10740A}" type="datetimeFigureOut">
              <a:rPr lang="it-IT" smtClean="0"/>
              <a:t>09/09/2023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98E100E-1313-4A17-B59B-FD048677AA01}" type="slidenum">
              <a:rPr lang="it-IT" smtClean="0"/>
              <a:t>‹N›</a:t>
            </a:fld>
            <a:endParaRPr lang="it-IT"/>
          </a:p>
        </p:txBody>
      </p:sp>
    </p:spTree>
    <p:extLst>
      <p:ext uri="{BB962C8B-B14F-4D97-AF65-F5344CB8AC3E}">
        <p14:creationId xmlns:p14="http://schemas.microsoft.com/office/powerpoint/2010/main" val="101839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73E479-AE5F-4E21-9FEA-64EAFB10740A}" type="datetimeFigureOut">
              <a:rPr lang="it-IT" smtClean="0"/>
              <a:t>09/09/2023</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8E100E-1313-4A17-B59B-FD048677AA01}"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83430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sv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4.PNG"/><Relationship Id="rId4" Type="http://schemas.openxmlformats.org/officeDocument/2006/relationships/diagramData" Target="../diagrams/data1.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3423F7-0AEC-9130-8192-B51348339909}"/>
              </a:ext>
            </a:extLst>
          </p:cNvPr>
          <p:cNvSpPr>
            <a:spLocks noGrp="1"/>
          </p:cNvSpPr>
          <p:nvPr>
            <p:ph type="ctrTitle"/>
          </p:nvPr>
        </p:nvSpPr>
        <p:spPr/>
        <p:txBody>
          <a:bodyPr/>
          <a:lstStyle/>
          <a:p>
            <a:r>
              <a:rPr lang="it-IT" dirty="0"/>
              <a:t>Presentazione Fondamenti di Scienza dei Dati</a:t>
            </a:r>
          </a:p>
        </p:txBody>
      </p:sp>
      <p:sp>
        <p:nvSpPr>
          <p:cNvPr id="3" name="Sottotitolo 2">
            <a:extLst>
              <a:ext uri="{FF2B5EF4-FFF2-40B4-BE49-F238E27FC236}">
                <a16:creationId xmlns:a16="http://schemas.microsoft.com/office/drawing/2014/main" id="{3F8E349E-2B13-26FF-9BDF-092E4298E4A3}"/>
              </a:ext>
            </a:extLst>
          </p:cNvPr>
          <p:cNvSpPr>
            <a:spLocks noGrp="1"/>
          </p:cNvSpPr>
          <p:nvPr>
            <p:ph type="subTitle" idx="1"/>
          </p:nvPr>
        </p:nvSpPr>
        <p:spPr>
          <a:xfrm>
            <a:off x="1109016" y="4464586"/>
            <a:ext cx="10058400" cy="1143000"/>
          </a:xfrm>
        </p:spPr>
        <p:txBody>
          <a:bodyPr/>
          <a:lstStyle/>
          <a:p>
            <a:r>
              <a:rPr lang="it-IT" dirty="0"/>
              <a:t>Stefano guida 162704</a:t>
            </a:r>
          </a:p>
          <a:p>
            <a:endParaRPr lang="it-IT" dirty="0"/>
          </a:p>
        </p:txBody>
      </p:sp>
      <p:pic>
        <p:nvPicPr>
          <p:cNvPr id="5" name="Immagine 4" descr="Immagine che contiene giocattolo, Cartoni animati, Animazione, figurina&#10;&#10;Descrizione generata automaticamente">
            <a:extLst>
              <a:ext uri="{FF2B5EF4-FFF2-40B4-BE49-F238E27FC236}">
                <a16:creationId xmlns:a16="http://schemas.microsoft.com/office/drawing/2014/main" id="{28C9B079-1E23-6956-5AF8-7098B6203BF8}"/>
              </a:ext>
            </a:extLst>
          </p:cNvPr>
          <p:cNvPicPr>
            <a:picLocks noChangeAspect="1"/>
          </p:cNvPicPr>
          <p:nvPr/>
        </p:nvPicPr>
        <p:blipFill rotWithShape="1">
          <a:blip r:embed="rId2">
            <a:extLst>
              <a:ext uri="{28A0092B-C50C-407E-A947-70E740481C1C}">
                <a14:useLocalDpi xmlns:a14="http://schemas.microsoft.com/office/drawing/2010/main" val="0"/>
              </a:ext>
            </a:extLst>
          </a:blip>
          <a:srcRect t="37071" r="62500"/>
          <a:stretch/>
        </p:blipFill>
        <p:spPr>
          <a:xfrm>
            <a:off x="10569388" y="5588313"/>
            <a:ext cx="1622612" cy="720489"/>
          </a:xfrm>
          <a:prstGeom prst="rect">
            <a:avLst/>
          </a:prstGeom>
        </p:spPr>
      </p:pic>
    </p:spTree>
    <p:extLst>
      <p:ext uri="{BB962C8B-B14F-4D97-AF65-F5344CB8AC3E}">
        <p14:creationId xmlns:p14="http://schemas.microsoft.com/office/powerpoint/2010/main" val="3841231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esto, schermata, diagramma, Carattere&#10;&#10;Descrizione generata automaticamente">
            <a:extLst>
              <a:ext uri="{FF2B5EF4-FFF2-40B4-BE49-F238E27FC236}">
                <a16:creationId xmlns:a16="http://schemas.microsoft.com/office/drawing/2014/main" id="{675CC558-FDBC-FDD2-D97B-B76EC5A72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295" y="909136"/>
            <a:ext cx="8503058" cy="5186864"/>
          </a:xfrm>
          <a:prstGeom prst="rect">
            <a:avLst/>
          </a:prstGeom>
        </p:spPr>
      </p:pic>
      <p:sp>
        <p:nvSpPr>
          <p:cNvPr id="7" name="CasellaDiTesto 6">
            <a:extLst>
              <a:ext uri="{FF2B5EF4-FFF2-40B4-BE49-F238E27FC236}">
                <a16:creationId xmlns:a16="http://schemas.microsoft.com/office/drawing/2014/main" id="{CF9B8B82-426F-F439-3439-AC045404B9CB}"/>
              </a:ext>
            </a:extLst>
          </p:cNvPr>
          <p:cNvSpPr txBox="1"/>
          <p:nvPr/>
        </p:nvSpPr>
        <p:spPr>
          <a:xfrm>
            <a:off x="458724" y="-6941"/>
            <a:ext cx="6281480" cy="461665"/>
          </a:xfrm>
          <a:prstGeom prst="rect">
            <a:avLst/>
          </a:prstGeom>
          <a:noFill/>
        </p:spPr>
        <p:txBody>
          <a:bodyPr wrap="square" rtlCol="0">
            <a:spAutoFit/>
          </a:bodyPr>
          <a:lstStyle/>
          <a:p>
            <a:r>
              <a:rPr lang="it-IT" sz="2400" dirty="0">
                <a:solidFill>
                  <a:schemeClr val="bg1"/>
                </a:solidFill>
              </a:rPr>
              <a:t>L’appiattimento del mercato è sempre esistito?</a:t>
            </a:r>
          </a:p>
        </p:txBody>
      </p:sp>
    </p:spTree>
    <p:extLst>
      <p:ext uri="{BB962C8B-B14F-4D97-AF65-F5344CB8AC3E}">
        <p14:creationId xmlns:p14="http://schemas.microsoft.com/office/powerpoint/2010/main" val="24667559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schermata, diagramma, Diagramma&#10;&#10;Descrizione generata automaticamente">
            <a:extLst>
              <a:ext uri="{FF2B5EF4-FFF2-40B4-BE49-F238E27FC236}">
                <a16:creationId xmlns:a16="http://schemas.microsoft.com/office/drawing/2014/main" id="{E3781D19-2372-50FE-E1A0-BB5DFD629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640" y="873277"/>
            <a:ext cx="8554720" cy="5111446"/>
          </a:xfrm>
          <a:prstGeom prst="rect">
            <a:avLst/>
          </a:prstGeom>
        </p:spPr>
      </p:pic>
      <p:sp>
        <p:nvSpPr>
          <p:cNvPr id="6" name="CasellaDiTesto 5">
            <a:extLst>
              <a:ext uri="{FF2B5EF4-FFF2-40B4-BE49-F238E27FC236}">
                <a16:creationId xmlns:a16="http://schemas.microsoft.com/office/drawing/2014/main" id="{93C15281-38ED-33F6-5522-09DB88E8A6A4}"/>
              </a:ext>
            </a:extLst>
          </p:cNvPr>
          <p:cNvSpPr txBox="1"/>
          <p:nvPr/>
        </p:nvSpPr>
        <p:spPr>
          <a:xfrm>
            <a:off x="458724" y="-6941"/>
            <a:ext cx="6281480" cy="461665"/>
          </a:xfrm>
          <a:prstGeom prst="rect">
            <a:avLst/>
          </a:prstGeom>
          <a:noFill/>
        </p:spPr>
        <p:txBody>
          <a:bodyPr wrap="square" rtlCol="0">
            <a:spAutoFit/>
          </a:bodyPr>
          <a:lstStyle/>
          <a:p>
            <a:r>
              <a:rPr lang="it-IT" sz="2400" dirty="0">
                <a:solidFill>
                  <a:schemeClr val="bg1"/>
                </a:solidFill>
              </a:rPr>
              <a:t>L’appiattimento del mercato è sempre esistito?</a:t>
            </a:r>
          </a:p>
        </p:txBody>
      </p:sp>
    </p:spTree>
    <p:extLst>
      <p:ext uri="{BB962C8B-B14F-4D97-AF65-F5344CB8AC3E}">
        <p14:creationId xmlns:p14="http://schemas.microsoft.com/office/powerpoint/2010/main" val="425980700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F8E34D-2DA1-16FE-B7F1-240B3B4DCC18}"/>
              </a:ext>
            </a:extLst>
          </p:cNvPr>
          <p:cNvSpPr>
            <a:spLocks noGrp="1"/>
          </p:cNvSpPr>
          <p:nvPr>
            <p:ph type="title"/>
          </p:nvPr>
        </p:nvSpPr>
        <p:spPr/>
        <p:txBody>
          <a:bodyPr/>
          <a:lstStyle/>
          <a:p>
            <a:r>
              <a:rPr lang="it-IT" dirty="0"/>
              <a:t>Conclusioni</a:t>
            </a:r>
          </a:p>
        </p:txBody>
      </p:sp>
      <p:graphicFrame>
        <p:nvGraphicFramePr>
          <p:cNvPr id="5" name="Segnaposto contenuto 2">
            <a:extLst>
              <a:ext uri="{FF2B5EF4-FFF2-40B4-BE49-F238E27FC236}">
                <a16:creationId xmlns:a16="http://schemas.microsoft.com/office/drawing/2014/main" id="{5086C64B-52D2-39DF-2072-A26C3789440A}"/>
              </a:ext>
            </a:extLst>
          </p:cNvPr>
          <p:cNvGraphicFramePr>
            <a:graphicFrameLocks noGrp="1"/>
          </p:cNvGraphicFramePr>
          <p:nvPr>
            <p:ph idx="1"/>
            <p:extLst>
              <p:ext uri="{D42A27DB-BD31-4B8C-83A1-F6EECF244321}">
                <p14:modId xmlns:p14="http://schemas.microsoft.com/office/powerpoint/2010/main" val="308798243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3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E0AF1D4-0380-DA32-D82F-17DB398DBFEF}"/>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err="1">
                <a:solidFill>
                  <a:schemeClr val="tx1">
                    <a:lumMod val="85000"/>
                    <a:lumOff val="15000"/>
                  </a:schemeClr>
                </a:solidFill>
              </a:rPr>
              <a:t>Grazie</a:t>
            </a:r>
            <a:r>
              <a:rPr lang="en-US" sz="8000" dirty="0">
                <a:solidFill>
                  <a:schemeClr val="tx1">
                    <a:lumMod val="85000"/>
                    <a:lumOff val="15000"/>
                  </a:schemeClr>
                </a:solidFill>
              </a:rPr>
              <a:t> per </a:t>
            </a:r>
            <a:r>
              <a:rPr lang="en-US" sz="8000" dirty="0" err="1">
                <a:solidFill>
                  <a:schemeClr val="tx1">
                    <a:lumMod val="85000"/>
                    <a:lumOff val="15000"/>
                  </a:schemeClr>
                </a:solidFill>
              </a:rPr>
              <a:t>l’attenzione</a:t>
            </a:r>
            <a:r>
              <a:rPr lang="en-US" sz="8000" dirty="0">
                <a:solidFill>
                  <a:schemeClr val="tx1">
                    <a:lumMod val="85000"/>
                    <a:lumOff val="15000"/>
                  </a:schemeClr>
                </a:solidFill>
              </a:rPr>
              <a:t>!</a:t>
            </a: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3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4318322C-9B17-98F0-30B1-E63F6007B8CC}"/>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400" dirty="0">
                <a:solidFill>
                  <a:srgbClr val="FFFFFF"/>
                </a:solidFill>
              </a:rPr>
              <a:t>Videogames!</a:t>
            </a:r>
          </a:p>
        </p:txBody>
      </p:sp>
      <p:sp>
        <p:nvSpPr>
          <p:cNvPr id="15" name="Rectangle 14">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4B56EE29-270B-21A9-1391-065DE9DFE12D}"/>
              </a:ext>
            </a:extLst>
          </p:cNvPr>
          <p:cNvSpPr txBox="1"/>
          <p:nvPr/>
        </p:nvSpPr>
        <p:spPr>
          <a:xfrm>
            <a:off x="6064301" y="4905300"/>
            <a:ext cx="5688426" cy="1773406"/>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dirty="0">
                <a:solidFill>
                  <a:srgbClr val="FFFFFF"/>
                </a:solidFill>
              </a:rPr>
              <a:t>Ho </a:t>
            </a:r>
            <a:r>
              <a:rPr lang="en-US" dirty="0" err="1">
                <a:solidFill>
                  <a:srgbClr val="FFFFFF"/>
                </a:solidFill>
              </a:rPr>
              <a:t>deciso</a:t>
            </a:r>
            <a:r>
              <a:rPr lang="en-US" dirty="0">
                <a:solidFill>
                  <a:srgbClr val="FFFFFF"/>
                </a:solidFill>
              </a:rPr>
              <a:t> di </a:t>
            </a:r>
            <a:r>
              <a:rPr lang="en-US" dirty="0" err="1">
                <a:solidFill>
                  <a:srgbClr val="FFFFFF"/>
                </a:solidFill>
              </a:rPr>
              <a:t>svolgere</a:t>
            </a:r>
            <a:r>
              <a:rPr lang="en-US" dirty="0">
                <a:solidFill>
                  <a:srgbClr val="FFFFFF"/>
                </a:solidFill>
              </a:rPr>
              <a:t> la </a:t>
            </a:r>
            <a:r>
              <a:rPr lang="en-US" dirty="0" err="1">
                <a:solidFill>
                  <a:srgbClr val="FFFFFF"/>
                </a:solidFill>
              </a:rPr>
              <a:t>mia</a:t>
            </a:r>
            <a:r>
              <a:rPr lang="en-US" dirty="0">
                <a:solidFill>
                  <a:srgbClr val="FFFFFF"/>
                </a:solidFill>
              </a:rPr>
              <a:t> </a:t>
            </a:r>
            <a:r>
              <a:rPr lang="en-US" dirty="0" err="1">
                <a:solidFill>
                  <a:srgbClr val="FFFFFF"/>
                </a:solidFill>
              </a:rPr>
              <a:t>analisi</a:t>
            </a:r>
            <a:r>
              <a:rPr lang="en-US" dirty="0">
                <a:solidFill>
                  <a:srgbClr val="FFFFFF"/>
                </a:solidFill>
              </a:rPr>
              <a:t> </a:t>
            </a:r>
            <a:r>
              <a:rPr lang="en-US" dirty="0" err="1">
                <a:solidFill>
                  <a:srgbClr val="FFFFFF"/>
                </a:solidFill>
              </a:rPr>
              <a:t>sul</a:t>
            </a:r>
            <a:r>
              <a:rPr lang="en-US" dirty="0">
                <a:solidFill>
                  <a:srgbClr val="FFFFFF"/>
                </a:solidFill>
              </a:rPr>
              <a:t> mondo </a:t>
            </a:r>
            <a:r>
              <a:rPr lang="en-US" dirty="0" err="1">
                <a:solidFill>
                  <a:srgbClr val="FFFFFF"/>
                </a:solidFill>
              </a:rPr>
              <a:t>dei</a:t>
            </a:r>
            <a:r>
              <a:rPr lang="en-US" dirty="0">
                <a:solidFill>
                  <a:srgbClr val="FFFFFF"/>
                </a:solidFill>
              </a:rPr>
              <a:t> </a:t>
            </a:r>
            <a:r>
              <a:rPr lang="en-US" dirty="0" err="1">
                <a:solidFill>
                  <a:srgbClr val="FFFFFF"/>
                </a:solidFill>
              </a:rPr>
              <a:t>videogiochi</a:t>
            </a:r>
            <a:r>
              <a:rPr lang="en-US" dirty="0">
                <a:solidFill>
                  <a:srgbClr val="FFFFFF"/>
                </a:solidFill>
              </a:rPr>
              <a:t>, </a:t>
            </a:r>
            <a:r>
              <a:rPr lang="en-US" dirty="0" err="1">
                <a:solidFill>
                  <a:srgbClr val="FFFFFF"/>
                </a:solidFill>
              </a:rPr>
              <a:t>concentrandomi</a:t>
            </a:r>
            <a:r>
              <a:rPr lang="en-US" dirty="0">
                <a:solidFill>
                  <a:srgbClr val="FFFFFF"/>
                </a:solidFill>
              </a:rPr>
              <a:t> per lo </a:t>
            </a:r>
            <a:r>
              <a:rPr lang="en-US" dirty="0" err="1">
                <a:solidFill>
                  <a:srgbClr val="FFFFFF"/>
                </a:solidFill>
              </a:rPr>
              <a:t>più</a:t>
            </a:r>
            <a:r>
              <a:rPr lang="en-US" dirty="0">
                <a:solidFill>
                  <a:srgbClr val="FFFFFF"/>
                </a:solidFill>
              </a:rPr>
              <a:t> </a:t>
            </a:r>
            <a:r>
              <a:rPr lang="en-US" dirty="0" err="1">
                <a:solidFill>
                  <a:srgbClr val="FFFFFF"/>
                </a:solidFill>
              </a:rPr>
              <a:t>sulla</a:t>
            </a:r>
            <a:r>
              <a:rPr lang="en-US" dirty="0">
                <a:solidFill>
                  <a:srgbClr val="FFFFFF"/>
                </a:solidFill>
              </a:rPr>
              <a:t> </a:t>
            </a:r>
            <a:r>
              <a:rPr lang="en-US" dirty="0" err="1">
                <a:solidFill>
                  <a:srgbClr val="FFFFFF"/>
                </a:solidFill>
              </a:rPr>
              <a:t>crescita</a:t>
            </a:r>
            <a:r>
              <a:rPr lang="en-US" dirty="0">
                <a:solidFill>
                  <a:srgbClr val="FFFFFF"/>
                </a:solidFill>
              </a:rPr>
              <a:t> e lo </a:t>
            </a:r>
            <a:r>
              <a:rPr lang="en-US" dirty="0" err="1">
                <a:solidFill>
                  <a:srgbClr val="FFFFFF"/>
                </a:solidFill>
              </a:rPr>
              <a:t>sviluppo</a:t>
            </a:r>
            <a:r>
              <a:rPr lang="en-US" dirty="0">
                <a:solidFill>
                  <a:srgbClr val="FFFFFF"/>
                </a:solidFill>
              </a:rPr>
              <a:t> del </a:t>
            </a:r>
            <a:r>
              <a:rPr lang="en-US" dirty="0" err="1">
                <a:solidFill>
                  <a:srgbClr val="FFFFFF"/>
                </a:solidFill>
              </a:rPr>
              <a:t>settore</a:t>
            </a:r>
            <a:r>
              <a:rPr lang="en-US" dirty="0">
                <a:solidFill>
                  <a:srgbClr val="FFFFFF"/>
                </a:solidFill>
              </a:rPr>
              <a:t>. </a:t>
            </a:r>
          </a:p>
          <a:p>
            <a:pPr defTabSz="914400">
              <a:lnSpc>
                <a:spcPct val="90000"/>
              </a:lnSpc>
              <a:spcAft>
                <a:spcPts val="600"/>
              </a:spcAft>
              <a:buClr>
                <a:schemeClr val="accent1"/>
              </a:buClr>
              <a:buFont typeface="Calibri" panose="020F0502020204030204" pitchFamily="34" charset="0"/>
            </a:pPr>
            <a:r>
              <a:rPr lang="en-US" dirty="0">
                <a:solidFill>
                  <a:srgbClr val="FFFFFF"/>
                </a:solidFill>
              </a:rPr>
              <a:t>Ho </a:t>
            </a:r>
            <a:r>
              <a:rPr lang="en-US" dirty="0" err="1">
                <a:solidFill>
                  <a:srgbClr val="FFFFFF"/>
                </a:solidFill>
              </a:rPr>
              <a:t>scelto</a:t>
            </a:r>
            <a:r>
              <a:rPr lang="en-US" dirty="0">
                <a:solidFill>
                  <a:srgbClr val="FFFFFF"/>
                </a:solidFill>
              </a:rPr>
              <a:t> </a:t>
            </a:r>
            <a:r>
              <a:rPr lang="en-US" dirty="0" err="1">
                <a:solidFill>
                  <a:srgbClr val="FFFFFF"/>
                </a:solidFill>
              </a:rPr>
              <a:t>questo</a:t>
            </a:r>
            <a:r>
              <a:rPr lang="en-US" dirty="0">
                <a:solidFill>
                  <a:srgbClr val="FFFFFF"/>
                </a:solidFill>
              </a:rPr>
              <a:t> </a:t>
            </a:r>
            <a:r>
              <a:rPr lang="en-US" dirty="0" err="1">
                <a:solidFill>
                  <a:srgbClr val="FFFFFF"/>
                </a:solidFill>
              </a:rPr>
              <a:t>argomento</a:t>
            </a:r>
            <a:r>
              <a:rPr lang="en-US" dirty="0">
                <a:solidFill>
                  <a:srgbClr val="FFFFFF"/>
                </a:solidFill>
              </a:rPr>
              <a:t> </a:t>
            </a:r>
            <a:r>
              <a:rPr lang="en-US" dirty="0" err="1">
                <a:solidFill>
                  <a:srgbClr val="FFFFFF"/>
                </a:solidFill>
              </a:rPr>
              <a:t>perché</a:t>
            </a:r>
            <a:r>
              <a:rPr lang="en-US" dirty="0">
                <a:solidFill>
                  <a:srgbClr val="FFFFFF"/>
                </a:solidFill>
              </a:rPr>
              <a:t> </a:t>
            </a:r>
            <a:r>
              <a:rPr lang="en-US" dirty="0" err="1">
                <a:solidFill>
                  <a:srgbClr val="FFFFFF"/>
                </a:solidFill>
              </a:rPr>
              <a:t>sono</a:t>
            </a:r>
            <a:r>
              <a:rPr lang="en-US" dirty="0">
                <a:solidFill>
                  <a:srgbClr val="FFFFFF"/>
                </a:solidFill>
              </a:rPr>
              <a:t> un </a:t>
            </a:r>
            <a:r>
              <a:rPr lang="en-US" dirty="0" err="1">
                <a:solidFill>
                  <a:srgbClr val="FFFFFF"/>
                </a:solidFill>
              </a:rPr>
              <a:t>grande</a:t>
            </a:r>
            <a:r>
              <a:rPr lang="en-US" dirty="0">
                <a:solidFill>
                  <a:srgbClr val="FFFFFF"/>
                </a:solidFill>
              </a:rPr>
              <a:t> appassionato di </a:t>
            </a:r>
            <a:r>
              <a:rPr lang="en-US" dirty="0" err="1">
                <a:solidFill>
                  <a:srgbClr val="FFFFFF"/>
                </a:solidFill>
              </a:rPr>
              <a:t>videogiochi</a:t>
            </a:r>
            <a:r>
              <a:rPr lang="en-US" dirty="0">
                <a:solidFill>
                  <a:srgbClr val="FFFFFF"/>
                </a:solidFill>
              </a:rPr>
              <a:t> e il </a:t>
            </a:r>
            <a:r>
              <a:rPr lang="en-US" dirty="0" err="1">
                <a:solidFill>
                  <a:srgbClr val="FFFFFF"/>
                </a:solidFill>
              </a:rPr>
              <a:t>suo</a:t>
            </a:r>
            <a:r>
              <a:rPr lang="en-US" dirty="0">
                <a:solidFill>
                  <a:srgbClr val="FFFFFF"/>
                </a:solidFill>
              </a:rPr>
              <a:t> </a:t>
            </a:r>
            <a:r>
              <a:rPr lang="en-US" dirty="0" err="1">
                <a:solidFill>
                  <a:srgbClr val="FFFFFF"/>
                </a:solidFill>
              </a:rPr>
              <a:t>sviluppo</a:t>
            </a:r>
            <a:r>
              <a:rPr lang="en-US" dirty="0">
                <a:solidFill>
                  <a:srgbClr val="FFFFFF"/>
                </a:solidFill>
              </a:rPr>
              <a:t> </a:t>
            </a:r>
            <a:r>
              <a:rPr lang="en-US" dirty="0" err="1">
                <a:solidFill>
                  <a:srgbClr val="FFFFFF"/>
                </a:solidFill>
              </a:rPr>
              <a:t>nel</a:t>
            </a:r>
            <a:r>
              <a:rPr lang="en-US" dirty="0">
                <a:solidFill>
                  <a:srgbClr val="FFFFFF"/>
                </a:solidFill>
              </a:rPr>
              <a:t> tempo mi ha accompagnato </a:t>
            </a:r>
            <a:r>
              <a:rPr lang="en-US" dirty="0" err="1">
                <a:solidFill>
                  <a:srgbClr val="FFFFFF"/>
                </a:solidFill>
              </a:rPr>
              <a:t>durante</a:t>
            </a:r>
            <a:r>
              <a:rPr lang="en-US" dirty="0">
                <a:solidFill>
                  <a:srgbClr val="FFFFFF"/>
                </a:solidFill>
              </a:rPr>
              <a:t> </a:t>
            </a:r>
            <a:r>
              <a:rPr lang="en-US" dirty="0" err="1">
                <a:solidFill>
                  <a:srgbClr val="FFFFFF"/>
                </a:solidFill>
              </a:rPr>
              <a:t>tutta</a:t>
            </a:r>
            <a:r>
              <a:rPr lang="en-US" dirty="0">
                <a:solidFill>
                  <a:srgbClr val="FFFFFF"/>
                </a:solidFill>
              </a:rPr>
              <a:t> la </a:t>
            </a:r>
            <a:r>
              <a:rPr lang="en-US" dirty="0" err="1">
                <a:solidFill>
                  <a:srgbClr val="FFFFFF"/>
                </a:solidFill>
              </a:rPr>
              <a:t>mia</a:t>
            </a:r>
            <a:r>
              <a:rPr lang="en-US" dirty="0">
                <a:solidFill>
                  <a:srgbClr val="FFFFFF"/>
                </a:solidFill>
              </a:rPr>
              <a:t> </a:t>
            </a:r>
            <a:r>
              <a:rPr lang="en-US" dirty="0" err="1">
                <a:solidFill>
                  <a:srgbClr val="FFFFFF"/>
                </a:solidFill>
              </a:rPr>
              <a:t>infanzia</a:t>
            </a:r>
            <a:r>
              <a:rPr lang="en-US" dirty="0">
                <a:solidFill>
                  <a:srgbClr val="FFFFFF"/>
                </a:solidFill>
              </a:rPr>
              <a:t> e </a:t>
            </a:r>
            <a:r>
              <a:rPr lang="en-US" dirty="0" err="1">
                <a:solidFill>
                  <a:srgbClr val="FFFFFF"/>
                </a:solidFill>
              </a:rPr>
              <a:t>adolescenza</a:t>
            </a:r>
            <a:r>
              <a:rPr lang="en-US" dirty="0">
                <a:solidFill>
                  <a:srgbClr val="FFFFFF"/>
                </a:solidFill>
              </a:rPr>
              <a:t>.</a:t>
            </a:r>
          </a:p>
        </p:txBody>
      </p:sp>
      <p:pic>
        <p:nvPicPr>
          <p:cNvPr id="5" name="Segnaposto contenuto 4" descr="Periferica di gioco con riempimento a tinta unita">
            <a:extLst>
              <a:ext uri="{FF2B5EF4-FFF2-40B4-BE49-F238E27FC236}">
                <a16:creationId xmlns:a16="http://schemas.microsoft.com/office/drawing/2014/main" id="{46BF440B-BEF5-0D8F-3477-09B96401E0A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538" y="4922736"/>
            <a:ext cx="1567434" cy="1567434"/>
          </a:xfrm>
          <a:prstGeom prst="rect">
            <a:avLst/>
          </a:prstGeom>
        </p:spPr>
      </p:pic>
      <p:pic>
        <p:nvPicPr>
          <p:cNvPr id="10" name="Immagine 9" descr="Immagine che contiene Cartoni animati, Personaggio immaginario, giocattolo, narrativa&#10;&#10;Descrizione generata automaticamente">
            <a:extLst>
              <a:ext uri="{FF2B5EF4-FFF2-40B4-BE49-F238E27FC236}">
                <a16:creationId xmlns:a16="http://schemas.microsoft.com/office/drawing/2014/main" id="{120B1B6C-B76F-81F2-19E8-2D469A9D7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8997" y="888341"/>
            <a:ext cx="8493972" cy="3666565"/>
          </a:xfrm>
          <a:prstGeom prst="rect">
            <a:avLst/>
          </a:prstGeom>
        </p:spPr>
      </p:pic>
    </p:spTree>
    <p:extLst>
      <p:ext uri="{BB962C8B-B14F-4D97-AF65-F5344CB8AC3E}">
        <p14:creationId xmlns:p14="http://schemas.microsoft.com/office/powerpoint/2010/main" val="275508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ED8090-B442-69FE-CB19-73A4C6DFF90E}"/>
              </a:ext>
            </a:extLst>
          </p:cNvPr>
          <p:cNvSpPr>
            <a:spLocks noGrp="1"/>
          </p:cNvSpPr>
          <p:nvPr>
            <p:ph type="title"/>
          </p:nvPr>
        </p:nvSpPr>
        <p:spPr/>
        <p:txBody>
          <a:bodyPr/>
          <a:lstStyle/>
          <a:p>
            <a:r>
              <a:rPr lang="it-IT" dirty="0"/>
              <a:t>Le domande che mi sono posto</a:t>
            </a:r>
          </a:p>
        </p:txBody>
      </p:sp>
      <p:pic>
        <p:nvPicPr>
          <p:cNvPr id="5" name="Segnaposto contenuto 4" descr="Punto interrogativo con riempimento a tinta unita">
            <a:extLst>
              <a:ext uri="{FF2B5EF4-FFF2-40B4-BE49-F238E27FC236}">
                <a16:creationId xmlns:a16="http://schemas.microsoft.com/office/drawing/2014/main" id="{1C957E3E-2669-10A3-6102-C86E8A352CB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274823">
            <a:off x="8724940" y="1017222"/>
            <a:ext cx="516124" cy="516124"/>
          </a:xfrm>
        </p:spPr>
      </p:pic>
      <p:pic>
        <p:nvPicPr>
          <p:cNvPr id="6" name="Segnaposto contenuto 4" descr="Punto interrogativo con riempimento a tinta unita">
            <a:extLst>
              <a:ext uri="{FF2B5EF4-FFF2-40B4-BE49-F238E27FC236}">
                <a16:creationId xmlns:a16="http://schemas.microsoft.com/office/drawing/2014/main" id="{3C2286E3-9E13-4E3C-7A77-30C6074730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805" y="879327"/>
            <a:ext cx="506622" cy="506622"/>
          </a:xfrm>
          <a:prstGeom prst="rect">
            <a:avLst/>
          </a:prstGeom>
        </p:spPr>
      </p:pic>
      <p:pic>
        <p:nvPicPr>
          <p:cNvPr id="7" name="Segnaposto contenuto 4" descr="Punto interrogativo con riempimento a tinta unita">
            <a:extLst>
              <a:ext uri="{FF2B5EF4-FFF2-40B4-BE49-F238E27FC236}">
                <a16:creationId xmlns:a16="http://schemas.microsoft.com/office/drawing/2014/main" id="{B7FE6BA1-8B74-75CF-FC22-AB2FC277E1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299573">
            <a:off x="9314445" y="1017425"/>
            <a:ext cx="518641" cy="518641"/>
          </a:xfrm>
          <a:prstGeom prst="rect">
            <a:avLst/>
          </a:prstGeom>
        </p:spPr>
      </p:pic>
      <p:graphicFrame>
        <p:nvGraphicFramePr>
          <p:cNvPr id="10" name="CasellaDiTesto 7">
            <a:extLst>
              <a:ext uri="{FF2B5EF4-FFF2-40B4-BE49-F238E27FC236}">
                <a16:creationId xmlns:a16="http://schemas.microsoft.com/office/drawing/2014/main" id="{B810BCCC-1BA6-AF7F-BBD4-825E48B6DDD3}"/>
              </a:ext>
            </a:extLst>
          </p:cNvPr>
          <p:cNvGraphicFramePr/>
          <p:nvPr>
            <p:extLst>
              <p:ext uri="{D42A27DB-BD31-4B8C-83A1-F6EECF244321}">
                <p14:modId xmlns:p14="http://schemas.microsoft.com/office/powerpoint/2010/main" val="1700782376"/>
              </p:ext>
            </p:extLst>
          </p:nvPr>
        </p:nvGraphicFramePr>
        <p:xfrm>
          <a:off x="1066800" y="1978673"/>
          <a:ext cx="10058400" cy="1852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magine 10" descr="Immagine che contiene pixel, cartone animato, clipart&#10;&#10;Descrizione generata automaticamente">
            <a:extLst>
              <a:ext uri="{FF2B5EF4-FFF2-40B4-BE49-F238E27FC236}">
                <a16:creationId xmlns:a16="http://schemas.microsoft.com/office/drawing/2014/main" id="{C2E548EB-66CD-7B13-69F9-5B66CD34FB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5043517"/>
            <a:ext cx="1181100" cy="1371600"/>
          </a:xfrm>
          <a:prstGeom prst="rect">
            <a:avLst/>
          </a:prstGeom>
        </p:spPr>
      </p:pic>
      <p:pic>
        <p:nvPicPr>
          <p:cNvPr id="13" name="Immagine 12" descr="Immagine che contiene cartone animato, arte&#10;&#10;Descrizione generata automaticamente">
            <a:extLst>
              <a:ext uri="{FF2B5EF4-FFF2-40B4-BE49-F238E27FC236}">
                <a16:creationId xmlns:a16="http://schemas.microsoft.com/office/drawing/2014/main" id="{FDDF4035-CC32-DE7D-0EAA-F5D975FB8F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3225" y="5405467"/>
            <a:ext cx="523875" cy="1009650"/>
          </a:xfrm>
          <a:prstGeom prst="rect">
            <a:avLst/>
          </a:prstGeom>
        </p:spPr>
      </p:pic>
    </p:spTree>
    <p:extLst>
      <p:ext uri="{BB962C8B-B14F-4D97-AF65-F5344CB8AC3E}">
        <p14:creationId xmlns:p14="http://schemas.microsoft.com/office/powerpoint/2010/main" val="396431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F050C-3A3E-7522-9410-C43BD24839C3}"/>
              </a:ext>
            </a:extLst>
          </p:cNvPr>
          <p:cNvSpPr>
            <a:spLocks noGrp="1"/>
          </p:cNvSpPr>
          <p:nvPr>
            <p:ph type="title"/>
          </p:nvPr>
        </p:nvSpPr>
        <p:spPr>
          <a:xfrm>
            <a:off x="1097280" y="645459"/>
            <a:ext cx="10058400" cy="1091901"/>
          </a:xfrm>
        </p:spPr>
        <p:txBody>
          <a:bodyPr>
            <a:normAutofit fontScale="90000"/>
          </a:bodyPr>
          <a:lstStyle/>
          <a:p>
            <a:r>
              <a:rPr lang="it-IT" dirty="0"/>
              <a:t>Le vendite dei videogiochi sono aumentate?</a:t>
            </a:r>
          </a:p>
        </p:txBody>
      </p:sp>
      <p:pic>
        <p:nvPicPr>
          <p:cNvPr id="4" name="Picture 1" descr="GameDatasMD_files/figure-pptx/lineGraph-1.png">
            <a:extLst>
              <a:ext uri="{FF2B5EF4-FFF2-40B4-BE49-F238E27FC236}">
                <a16:creationId xmlns:a16="http://schemas.microsoft.com/office/drawing/2014/main" id="{77FD5333-F604-9072-017E-E7526EDE8312}"/>
              </a:ext>
            </a:extLst>
          </p:cNvPr>
          <p:cNvPicPr>
            <a:picLocks noGrp="1" noChangeAspect="1"/>
          </p:cNvPicPr>
          <p:nvPr/>
        </p:nvPicPr>
        <p:blipFill>
          <a:blip r:embed="rId2"/>
          <a:stretch>
            <a:fillRect/>
          </a:stretch>
        </p:blipFill>
        <p:spPr bwMode="auto">
          <a:xfrm>
            <a:off x="3335229" y="1837764"/>
            <a:ext cx="5582502" cy="4471556"/>
          </a:xfrm>
          <a:prstGeom prst="rect">
            <a:avLst/>
          </a:prstGeom>
          <a:noFill/>
          <a:ln w="9525">
            <a:noFill/>
            <a:headEnd/>
            <a:tailEnd/>
          </a:ln>
        </p:spPr>
      </p:pic>
    </p:spTree>
    <p:extLst>
      <p:ext uri="{BB962C8B-B14F-4D97-AF65-F5344CB8AC3E}">
        <p14:creationId xmlns:p14="http://schemas.microsoft.com/office/powerpoint/2010/main" val="119306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descr="Immagine che contiene testo, schermata, diagramma, Diagramma&#10;&#10;Descrizione generata automaticamente">
            <a:extLst>
              <a:ext uri="{FF2B5EF4-FFF2-40B4-BE49-F238E27FC236}">
                <a16:creationId xmlns:a16="http://schemas.microsoft.com/office/drawing/2014/main" id="{F4CD8D56-DD01-6E55-9CFC-21A244553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1369" y="1981059"/>
            <a:ext cx="6213465" cy="3908611"/>
          </a:xfrm>
          <a:prstGeom prst="rect">
            <a:avLst/>
          </a:prstGeom>
        </p:spPr>
      </p:pic>
      <p:sp>
        <p:nvSpPr>
          <p:cNvPr id="2" name="Titolo 1">
            <a:extLst>
              <a:ext uri="{FF2B5EF4-FFF2-40B4-BE49-F238E27FC236}">
                <a16:creationId xmlns:a16="http://schemas.microsoft.com/office/drawing/2014/main" id="{94B04158-9954-B3B1-8A5A-2BD57A26DD82}"/>
              </a:ext>
            </a:extLst>
          </p:cNvPr>
          <p:cNvSpPr>
            <a:spLocks noGrp="1"/>
          </p:cNvSpPr>
          <p:nvPr>
            <p:ph type="title"/>
          </p:nvPr>
        </p:nvSpPr>
        <p:spPr/>
        <p:txBody>
          <a:bodyPr/>
          <a:lstStyle/>
          <a:p>
            <a:r>
              <a:rPr lang="it-IT" dirty="0"/>
              <a:t>Il voto critico influisce sulle vendite?</a:t>
            </a:r>
          </a:p>
        </p:txBody>
      </p:sp>
      <p:pic>
        <p:nvPicPr>
          <p:cNvPr id="11" name="Immagine 10" descr="Immagine che contiene diagramma, testo, schermata, Policromia&#10;&#10;Descrizione generata automaticamente">
            <a:extLst>
              <a:ext uri="{FF2B5EF4-FFF2-40B4-BE49-F238E27FC236}">
                <a16:creationId xmlns:a16="http://schemas.microsoft.com/office/drawing/2014/main" id="{0651A2D7-396E-2ACB-209E-F00B2BD15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6" y="1981059"/>
            <a:ext cx="5993906" cy="3727089"/>
          </a:xfrm>
          <a:prstGeom prst="rect">
            <a:avLst/>
          </a:prstGeom>
        </p:spPr>
      </p:pic>
    </p:spTree>
    <p:extLst>
      <p:ext uri="{BB962C8B-B14F-4D97-AF65-F5344CB8AC3E}">
        <p14:creationId xmlns:p14="http://schemas.microsoft.com/office/powerpoint/2010/main" val="11918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1674FDD-CF03-27E8-5DE3-1C602B7F1333}"/>
              </a:ext>
            </a:extLst>
          </p:cNvPr>
          <p:cNvSpPr>
            <a:spLocks noGrp="1"/>
          </p:cNvSpPr>
          <p:nvPr>
            <p:ph type="title"/>
          </p:nvPr>
        </p:nvSpPr>
        <p:spPr>
          <a:xfrm>
            <a:off x="5181601" y="634946"/>
            <a:ext cx="6368142" cy="1450757"/>
          </a:xfrm>
        </p:spPr>
        <p:txBody>
          <a:bodyPr>
            <a:normAutofit/>
          </a:bodyPr>
          <a:lstStyle/>
          <a:p>
            <a:r>
              <a:rPr lang="it-IT" sz="5000" dirty="0">
                <a:solidFill>
                  <a:srgbClr val="2683C6"/>
                </a:solidFill>
              </a:rPr>
              <a:t>Appiattimento del mercato videoludico</a:t>
            </a:r>
          </a:p>
        </p:txBody>
      </p:sp>
      <p:pic>
        <p:nvPicPr>
          <p:cNvPr id="5" name="Picture 4" descr="Grafico su documento con penna">
            <a:extLst>
              <a:ext uri="{FF2B5EF4-FFF2-40B4-BE49-F238E27FC236}">
                <a16:creationId xmlns:a16="http://schemas.microsoft.com/office/drawing/2014/main" id="{0C680126-8F24-88EE-1168-4CED3B2F6355}"/>
              </a:ext>
            </a:extLst>
          </p:cNvPr>
          <p:cNvPicPr>
            <a:picLocks noChangeAspect="1"/>
          </p:cNvPicPr>
          <p:nvPr/>
        </p:nvPicPr>
        <p:blipFill rotWithShape="1">
          <a:blip r:embed="rId2"/>
          <a:srcRect l="34250" r="20530"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169E084-62E7-7F39-95ED-9D96D244A41F}"/>
              </a:ext>
            </a:extLst>
          </p:cNvPr>
          <p:cNvSpPr>
            <a:spLocks noGrp="1"/>
          </p:cNvSpPr>
          <p:nvPr>
            <p:ph idx="1"/>
          </p:nvPr>
        </p:nvSpPr>
        <p:spPr>
          <a:xfrm>
            <a:off x="5181601" y="2198914"/>
            <a:ext cx="6368142" cy="3670180"/>
          </a:xfrm>
        </p:spPr>
        <p:txBody>
          <a:bodyPr>
            <a:normAutofit/>
          </a:bodyPr>
          <a:lstStyle/>
          <a:p>
            <a:r>
              <a:rPr lang="it-IT" dirty="0"/>
              <a:t>Con appiattimento del mercato videoludico si intende il ‘‘fenomeno’’ che si verifica quando la maggior parte delle case editrici si concentrano nella produzione di un genere videoludico in particolare perché porterà più entrate. </a:t>
            </a:r>
          </a:p>
          <a:p>
            <a:r>
              <a:rPr lang="it-IT" dirty="0"/>
              <a:t>Questo fenomeno comporta che in quel periodo i videogiocatori non interessati a quel genere di videogioco avranno minore offerta.</a:t>
            </a:r>
          </a:p>
        </p:txBody>
      </p:sp>
    </p:spTree>
    <p:extLst>
      <p:ext uri="{BB962C8B-B14F-4D97-AF65-F5344CB8AC3E}">
        <p14:creationId xmlns:p14="http://schemas.microsoft.com/office/powerpoint/2010/main" val="207275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schermata, diagramma, Carattere&#10;&#10;Descrizione generata automaticamente">
            <a:extLst>
              <a:ext uri="{FF2B5EF4-FFF2-40B4-BE49-F238E27FC236}">
                <a16:creationId xmlns:a16="http://schemas.microsoft.com/office/drawing/2014/main" id="{E0320CF3-72F4-10BA-51F5-8FCAB2CF0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662" y="905933"/>
            <a:ext cx="8194680" cy="5039728"/>
          </a:xfrm>
          <a:prstGeom prst="rect">
            <a:avLst/>
          </a:prstGeom>
        </p:spPr>
      </p:pic>
      <p:sp>
        <p:nvSpPr>
          <p:cNvPr id="7" name="CasellaDiTesto 6">
            <a:extLst>
              <a:ext uri="{FF2B5EF4-FFF2-40B4-BE49-F238E27FC236}">
                <a16:creationId xmlns:a16="http://schemas.microsoft.com/office/drawing/2014/main" id="{3303AEC2-A8E0-E9F2-7149-A105E87BAB89}"/>
              </a:ext>
            </a:extLst>
          </p:cNvPr>
          <p:cNvSpPr txBox="1"/>
          <p:nvPr/>
        </p:nvSpPr>
        <p:spPr>
          <a:xfrm>
            <a:off x="458724" y="-6941"/>
            <a:ext cx="6281480" cy="461665"/>
          </a:xfrm>
          <a:prstGeom prst="rect">
            <a:avLst/>
          </a:prstGeom>
          <a:noFill/>
        </p:spPr>
        <p:txBody>
          <a:bodyPr wrap="square" rtlCol="0">
            <a:spAutoFit/>
          </a:bodyPr>
          <a:lstStyle/>
          <a:p>
            <a:r>
              <a:rPr lang="it-IT" sz="2400" dirty="0">
                <a:solidFill>
                  <a:schemeClr val="bg1"/>
                </a:solidFill>
              </a:rPr>
              <a:t>L’appiattimento del mercato è sempre esistito?</a:t>
            </a:r>
          </a:p>
        </p:txBody>
      </p:sp>
    </p:spTree>
    <p:extLst>
      <p:ext uri="{BB962C8B-B14F-4D97-AF65-F5344CB8AC3E}">
        <p14:creationId xmlns:p14="http://schemas.microsoft.com/office/powerpoint/2010/main" val="228550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schermata, Carattere, diagramma&#10;&#10;Descrizione generata automaticamente">
            <a:extLst>
              <a:ext uri="{FF2B5EF4-FFF2-40B4-BE49-F238E27FC236}">
                <a16:creationId xmlns:a16="http://schemas.microsoft.com/office/drawing/2014/main" id="{A727F0B6-8EE5-CFFB-C5E2-B50B02BDE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227" y="877248"/>
            <a:ext cx="8366400" cy="5103503"/>
          </a:xfrm>
          <a:prstGeom prst="rect">
            <a:avLst/>
          </a:prstGeom>
        </p:spPr>
      </p:pic>
      <p:sp>
        <p:nvSpPr>
          <p:cNvPr id="6" name="CasellaDiTesto 5">
            <a:extLst>
              <a:ext uri="{FF2B5EF4-FFF2-40B4-BE49-F238E27FC236}">
                <a16:creationId xmlns:a16="http://schemas.microsoft.com/office/drawing/2014/main" id="{4F3AC6E8-9CCC-6DBB-12D4-C895DA349583}"/>
              </a:ext>
            </a:extLst>
          </p:cNvPr>
          <p:cNvSpPr txBox="1"/>
          <p:nvPr/>
        </p:nvSpPr>
        <p:spPr>
          <a:xfrm>
            <a:off x="458724" y="0"/>
            <a:ext cx="6281480" cy="461665"/>
          </a:xfrm>
          <a:prstGeom prst="rect">
            <a:avLst/>
          </a:prstGeom>
          <a:noFill/>
        </p:spPr>
        <p:txBody>
          <a:bodyPr wrap="square" rtlCol="0">
            <a:spAutoFit/>
          </a:bodyPr>
          <a:lstStyle/>
          <a:p>
            <a:r>
              <a:rPr lang="it-IT" sz="2400" dirty="0">
                <a:solidFill>
                  <a:schemeClr val="bg1"/>
                </a:solidFill>
              </a:rPr>
              <a:t>L’appiattimento del mercato è sempre esistito?</a:t>
            </a:r>
          </a:p>
        </p:txBody>
      </p:sp>
    </p:spTree>
    <p:extLst>
      <p:ext uri="{BB962C8B-B14F-4D97-AF65-F5344CB8AC3E}">
        <p14:creationId xmlns:p14="http://schemas.microsoft.com/office/powerpoint/2010/main" val="189665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schermata, diagramma, Diagramma&#10;&#10;Descrizione generata automaticamente">
            <a:extLst>
              <a:ext uri="{FF2B5EF4-FFF2-40B4-BE49-F238E27FC236}">
                <a16:creationId xmlns:a16="http://schemas.microsoft.com/office/drawing/2014/main" id="{4E98FC3E-5EEE-A82C-74F5-329F18621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079" y="909136"/>
            <a:ext cx="8364695" cy="5039728"/>
          </a:xfrm>
          <a:prstGeom prst="rect">
            <a:avLst/>
          </a:prstGeom>
        </p:spPr>
      </p:pic>
      <p:sp>
        <p:nvSpPr>
          <p:cNvPr id="8" name="CasellaDiTesto 7">
            <a:extLst>
              <a:ext uri="{FF2B5EF4-FFF2-40B4-BE49-F238E27FC236}">
                <a16:creationId xmlns:a16="http://schemas.microsoft.com/office/drawing/2014/main" id="{3647BC8B-2403-7388-769D-625006FF0823}"/>
              </a:ext>
            </a:extLst>
          </p:cNvPr>
          <p:cNvSpPr txBox="1"/>
          <p:nvPr/>
        </p:nvSpPr>
        <p:spPr>
          <a:xfrm>
            <a:off x="458724" y="-6941"/>
            <a:ext cx="6281480" cy="461665"/>
          </a:xfrm>
          <a:prstGeom prst="rect">
            <a:avLst/>
          </a:prstGeom>
          <a:noFill/>
        </p:spPr>
        <p:txBody>
          <a:bodyPr wrap="square" rtlCol="0">
            <a:spAutoFit/>
          </a:bodyPr>
          <a:lstStyle/>
          <a:p>
            <a:r>
              <a:rPr lang="it-IT" sz="2400" dirty="0">
                <a:solidFill>
                  <a:schemeClr val="bg1"/>
                </a:solidFill>
              </a:rPr>
              <a:t>L’appiattimento del mercato è sempre esistito?</a:t>
            </a:r>
          </a:p>
        </p:txBody>
      </p:sp>
    </p:spTree>
    <p:extLst>
      <p:ext uri="{BB962C8B-B14F-4D97-AF65-F5344CB8AC3E}">
        <p14:creationId xmlns:p14="http://schemas.microsoft.com/office/powerpoint/2010/main" val="12548622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475</TotalTime>
  <Words>300</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13</vt:i4>
      </vt:variant>
    </vt:vector>
  </HeadingPairs>
  <TitlesOfParts>
    <vt:vector size="16" baseType="lpstr">
      <vt:lpstr>Calibri</vt:lpstr>
      <vt:lpstr>Calibri Light</vt:lpstr>
      <vt:lpstr>Retrospettivo</vt:lpstr>
      <vt:lpstr>Presentazione Fondamenti di Scienza dei Dati</vt:lpstr>
      <vt:lpstr>Videogames!</vt:lpstr>
      <vt:lpstr>Le domande che mi sono posto</vt:lpstr>
      <vt:lpstr>Le vendite dei videogiochi sono aumentate?</vt:lpstr>
      <vt:lpstr>Il voto critico influisce sulle vendite?</vt:lpstr>
      <vt:lpstr>Appiattimento del mercato videoludico</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Stefano Guida</dc:creator>
  <cp:lastModifiedBy>Stefano Guida</cp:lastModifiedBy>
  <cp:revision>5</cp:revision>
  <dcterms:created xsi:type="dcterms:W3CDTF">2023-08-05T07:37:52Z</dcterms:created>
  <dcterms:modified xsi:type="dcterms:W3CDTF">2023-09-09T09:26:03Z</dcterms:modified>
</cp:coreProperties>
</file>