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gviquLegjPI02kXT1J3b95+1Te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988376-C922-4311-A374-44851F3C1634}">
  <a:tblStyle styleId="{AD988376-C922-4311-A374-44851F3C163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17376DC-B1F3-4F00-8EF7-BBCD2CF09EC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0"/>
          <p:cNvGrpSpPr/>
          <p:nvPr/>
        </p:nvGrpSpPr>
        <p:grpSpPr>
          <a:xfrm>
            <a:off x="830392" y="1191256"/>
            <a:ext cx="745763" cy="45826"/>
            <a:chOff x="4580561" y="2589004"/>
            <a:chExt cx="1064464" cy="25200"/>
          </a:xfrm>
        </p:grpSpPr>
        <p:sp>
          <p:nvSpPr>
            <p:cNvPr id="12" name="Google Shape;12;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9"/>
          <p:cNvGrpSpPr/>
          <p:nvPr/>
        </p:nvGrpSpPr>
        <p:grpSpPr>
          <a:xfrm>
            <a:off x="830392" y="4169130"/>
            <a:ext cx="745763" cy="45826"/>
            <a:chOff x="4580561" y="2589004"/>
            <a:chExt cx="1064464" cy="25200"/>
          </a:xfrm>
        </p:grpSpPr>
        <p:sp>
          <p:nvSpPr>
            <p:cNvPr id="75" name="Google Shape;75;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1"/>
          <p:cNvGrpSpPr/>
          <p:nvPr/>
        </p:nvGrpSpPr>
        <p:grpSpPr>
          <a:xfrm>
            <a:off x="830392" y="1191256"/>
            <a:ext cx="745763" cy="45826"/>
            <a:chOff x="4580561" y="2589004"/>
            <a:chExt cx="1064464" cy="25200"/>
          </a:xfrm>
        </p:grpSpPr>
        <p:sp>
          <p:nvSpPr>
            <p:cNvPr id="20" name="Google Shape;2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22"/>
          <p:cNvGrpSpPr/>
          <p:nvPr/>
        </p:nvGrpSpPr>
        <p:grpSpPr>
          <a:xfrm>
            <a:off x="830392" y="1191256"/>
            <a:ext cx="745763" cy="45826"/>
            <a:chOff x="4580561" y="2589004"/>
            <a:chExt cx="1064464" cy="25200"/>
          </a:xfrm>
        </p:grpSpPr>
        <p:sp>
          <p:nvSpPr>
            <p:cNvPr id="27" name="Google Shape;27;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3"/>
          <p:cNvGrpSpPr/>
          <p:nvPr/>
        </p:nvGrpSpPr>
        <p:grpSpPr>
          <a:xfrm>
            <a:off x="830392" y="1191256"/>
            <a:ext cx="745763" cy="45826"/>
            <a:chOff x="4580561" y="2589004"/>
            <a:chExt cx="1064464" cy="25200"/>
          </a:xfrm>
        </p:grpSpPr>
        <p:sp>
          <p:nvSpPr>
            <p:cNvPr id="34" name="Google Shape;34;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2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4"/>
          <p:cNvGrpSpPr/>
          <p:nvPr/>
        </p:nvGrpSpPr>
        <p:grpSpPr>
          <a:xfrm>
            <a:off x="830392" y="1191256"/>
            <a:ext cx="745763" cy="45826"/>
            <a:chOff x="4580561" y="2589004"/>
            <a:chExt cx="1064464" cy="25200"/>
          </a:xfrm>
        </p:grpSpPr>
        <p:sp>
          <p:nvSpPr>
            <p:cNvPr id="43" name="Google Shape;43;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5"/>
          <p:cNvGrpSpPr/>
          <p:nvPr/>
        </p:nvGrpSpPr>
        <p:grpSpPr>
          <a:xfrm>
            <a:off x="830392" y="1191256"/>
            <a:ext cx="745763" cy="45826"/>
            <a:chOff x="4580561" y="2589004"/>
            <a:chExt cx="1064464" cy="25200"/>
          </a:xfrm>
        </p:grpSpPr>
        <p:sp>
          <p:nvSpPr>
            <p:cNvPr id="50" name="Google Shape;50;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6"/>
          <p:cNvGrpSpPr/>
          <p:nvPr/>
        </p:nvGrpSpPr>
        <p:grpSpPr>
          <a:xfrm>
            <a:off x="830392" y="4169130"/>
            <a:ext cx="745763" cy="45826"/>
            <a:chOff x="4580561" y="2589004"/>
            <a:chExt cx="1064464" cy="25200"/>
          </a:xfrm>
        </p:grpSpPr>
        <p:sp>
          <p:nvSpPr>
            <p:cNvPr id="57" name="Google Shape;57;p2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7"/>
          <p:cNvGrpSpPr/>
          <p:nvPr/>
        </p:nvGrpSpPr>
        <p:grpSpPr>
          <a:xfrm>
            <a:off x="830392" y="1191256"/>
            <a:ext cx="745763" cy="45826"/>
            <a:chOff x="4580561" y="2589004"/>
            <a:chExt cx="1064464" cy="25200"/>
          </a:xfrm>
        </p:grpSpPr>
        <p:sp>
          <p:nvSpPr>
            <p:cNvPr id="64" name="Google Shape;64;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github.com/qubvel/ttac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625" y="1508200"/>
            <a:ext cx="7688100" cy="1664700"/>
          </a:xfrm>
          <a:prstGeom prst="rect">
            <a:avLst/>
          </a:prstGeom>
          <a:noFill/>
          <a:ln>
            <a:noFill/>
          </a:ln>
        </p:spPr>
        <p:txBody>
          <a:bodyPr anchorCtr="0" anchor="ctr" bIns="91425" lIns="91425" spcFirstLastPara="1" rIns="91425" wrap="square" tIns="91425">
            <a:normAutofit/>
          </a:bodyPr>
          <a:lstStyle/>
          <a:p>
            <a:pPr indent="0" lvl="0" marL="0" rtl="0" algn="ctr">
              <a:lnSpc>
                <a:spcPct val="125000"/>
              </a:lnSpc>
              <a:spcBef>
                <a:spcPts val="0"/>
              </a:spcBef>
              <a:spcAft>
                <a:spcPts val="600"/>
              </a:spcAft>
              <a:buSzPts val="4200"/>
              <a:buNone/>
            </a:pPr>
            <a:r>
              <a:rPr lang="ja" sz="3000">
                <a:highlight>
                  <a:srgbClr val="FFFFFF"/>
                </a:highlight>
                <a:latin typeface="Arial"/>
                <a:ea typeface="Arial"/>
                <a:cs typeface="Arial"/>
                <a:sym typeface="Arial"/>
              </a:rPr>
              <a:t>Animal Imbalance Classification Round3</a:t>
            </a:r>
            <a:endParaRPr sz="3000">
              <a:highlight>
                <a:srgbClr val="FFFFFF"/>
              </a:highlight>
              <a:latin typeface="Arial"/>
              <a:ea typeface="Arial"/>
              <a:cs typeface="Arial"/>
              <a:sym typeface="Arial"/>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ja" sz="1800">
                <a:solidFill>
                  <a:schemeClr val="dk2"/>
                </a:solidFill>
              </a:rPr>
              <a:t>~in class コンペにおける解法の説明〜</a:t>
            </a:r>
            <a:endParaRPr sz="1800">
              <a:solidFill>
                <a:schemeClr val="dk2"/>
              </a:solidFill>
            </a:endParaRPr>
          </a:p>
        </p:txBody>
      </p:sp>
      <p:sp>
        <p:nvSpPr>
          <p:cNvPr id="88" name="Google Shape;88;p1"/>
          <p:cNvSpPr txBox="1"/>
          <p:nvPr>
            <p:ph idx="1" type="subTitle"/>
          </p:nvPr>
        </p:nvSpPr>
        <p:spPr>
          <a:xfrm>
            <a:off x="2985750" y="3835825"/>
            <a:ext cx="3495300" cy="1066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ja" sz="1800">
                <a:solidFill>
                  <a:schemeClr val="dk2"/>
                </a:solidFill>
              </a:rPr>
              <a:t>LB:0.8352313147863246</a:t>
            </a:r>
            <a:endParaRPr sz="1800">
              <a:solidFill>
                <a:schemeClr val="dk2"/>
              </a:solidFill>
            </a:endParaRPr>
          </a:p>
          <a:p>
            <a:pPr indent="0" lvl="0" marL="0" rtl="0" algn="l">
              <a:lnSpc>
                <a:spcPct val="100000"/>
              </a:lnSpc>
              <a:spcBef>
                <a:spcPts val="0"/>
              </a:spcBef>
              <a:spcAft>
                <a:spcPts val="0"/>
              </a:spcAft>
              <a:buSzPts val="1600"/>
              <a:buNone/>
            </a:pPr>
            <a:r>
              <a:rPr lang="ja" sz="1800">
                <a:solidFill>
                  <a:schemeClr val="dk2"/>
                </a:solidFill>
              </a:rPr>
              <a:t>Private:0.8411414625726732</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0"/>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185" name="Google Shape;185;p10"/>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試したアーキテクチャの結果</a:t>
            </a:r>
            <a:endParaRPr/>
          </a:p>
          <a:p>
            <a:pPr indent="0" lvl="0" marL="0" rtl="0" algn="l">
              <a:lnSpc>
                <a:spcPct val="100000"/>
              </a:lnSpc>
              <a:spcBef>
                <a:spcPts val="0"/>
              </a:spcBef>
              <a:spcAft>
                <a:spcPts val="0"/>
              </a:spcAft>
              <a:buSzPct val="111111"/>
              <a:buNone/>
            </a:pPr>
            <a:r>
              <a:rPr lang="ja"/>
              <a:t>ResNet系</a:t>
            </a:r>
            <a:endParaRPr/>
          </a:p>
        </p:txBody>
      </p:sp>
      <p:sp>
        <p:nvSpPr>
          <p:cNvPr id="186" name="Google Shape;186;p10"/>
          <p:cNvSpPr/>
          <p:nvPr/>
        </p:nvSpPr>
        <p:spPr>
          <a:xfrm>
            <a:off x="6472750" y="45867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0"/>
          <p:cNvSpPr txBox="1"/>
          <p:nvPr/>
        </p:nvSpPr>
        <p:spPr>
          <a:xfrm>
            <a:off x="727650" y="1340800"/>
            <a:ext cx="8252100" cy="39144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今回Pretrained がFalseであり、用意されたデータのみで十分に学習させる必要がある</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より多くのバッチサイズ、より大きな画像サイズを使いたい</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バッチサイズが大きすぎるとOOM（128以上）</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バッチサイズを小さくして、</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モデルサイズが大きいモデルを採用するとOOM</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もしくは精度あがらない</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画像サイズを下げてバッチ数をあげようとしたがOOM</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することも多かった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よって、大きなアーキテクチャは使えないことがわかった</a:t>
            </a:r>
            <a:endParaRPr b="0" i="0" sz="1300" u="none" cap="none" strike="noStrike">
              <a:solidFill>
                <a:schemeClr val="accent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120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例えば、ResNet50ではイメージサイズ64×64、</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バッチサイズは64</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一方でResNet34ではイメージサイズ224×224、</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バッチサイズは128で回すことができた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この時点で精度は0.7後半</a:t>
            </a:r>
            <a:endParaRPr b="0" i="0" sz="1300" u="none" cap="none" strike="noStrike">
              <a:solidFill>
                <a:schemeClr val="accent1"/>
              </a:solidFill>
              <a:latin typeface="Lato"/>
              <a:ea typeface="Lato"/>
              <a:cs typeface="Lato"/>
              <a:sym typeface="Lato"/>
            </a:endParaRPr>
          </a:p>
        </p:txBody>
      </p:sp>
      <p:pic>
        <p:nvPicPr>
          <p:cNvPr id="188" name="Google Shape;188;p10"/>
          <p:cNvPicPr preferRelativeResize="0"/>
          <p:nvPr/>
        </p:nvPicPr>
        <p:blipFill rotWithShape="1">
          <a:blip r:embed="rId4">
            <a:alphaModFix/>
          </a:blip>
          <a:srcRect b="0" l="0" r="0" t="0"/>
          <a:stretch/>
        </p:blipFill>
        <p:spPr>
          <a:xfrm>
            <a:off x="5665423" y="1773950"/>
            <a:ext cx="3383900" cy="2664476"/>
          </a:xfrm>
          <a:prstGeom prst="rect">
            <a:avLst/>
          </a:prstGeom>
          <a:noFill/>
          <a:ln>
            <a:noFill/>
          </a:ln>
        </p:spPr>
      </p:pic>
      <p:sp>
        <p:nvSpPr>
          <p:cNvPr id="189" name="Google Shape;189;p10"/>
          <p:cNvSpPr txBox="1"/>
          <p:nvPr/>
        </p:nvSpPr>
        <p:spPr>
          <a:xfrm>
            <a:off x="5894800" y="4438425"/>
            <a:ext cx="3005400" cy="515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0" i="0" lang="ja" sz="1000" u="none" cap="none" strike="noStrike">
                <a:solidFill>
                  <a:schemeClr val="dk2"/>
                </a:solidFill>
                <a:latin typeface="Arial"/>
                <a:ea typeface="Arial"/>
                <a:cs typeface="Arial"/>
                <a:sym typeface="Arial"/>
              </a:rPr>
              <a:t>(参照)EfficientNet: Rethinking Model Scaling for Convolutional Neural Networks</a:t>
            </a:r>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1"/>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195" name="Google Shape;195;p11"/>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試したアーキテクチャの結果</a:t>
            </a:r>
            <a:endParaRPr/>
          </a:p>
          <a:p>
            <a:pPr indent="0" lvl="0" marL="0" rtl="0" algn="l">
              <a:lnSpc>
                <a:spcPct val="100000"/>
              </a:lnSpc>
              <a:spcBef>
                <a:spcPts val="0"/>
              </a:spcBef>
              <a:spcAft>
                <a:spcPts val="0"/>
              </a:spcAft>
              <a:buSzPct val="111111"/>
              <a:buNone/>
            </a:pPr>
            <a:r>
              <a:rPr lang="ja"/>
              <a:t>EfficientNet系</a:t>
            </a:r>
            <a:endParaRPr/>
          </a:p>
        </p:txBody>
      </p:sp>
      <p:sp>
        <p:nvSpPr>
          <p:cNvPr id="196" name="Google Shape;196;p11"/>
          <p:cNvSpPr/>
          <p:nvPr/>
        </p:nvSpPr>
        <p:spPr>
          <a:xfrm>
            <a:off x="6472750" y="45867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txBox="1"/>
          <p:nvPr/>
        </p:nvSpPr>
        <p:spPr>
          <a:xfrm>
            <a:off x="727650" y="1340800"/>
            <a:ext cx="8252100" cy="2993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EfficientNetB0からB7までトライ</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実行できかつ精度がある程度担保されたのはB1まで</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ResNet同様、モデルサイズ小さいB0を使用して、</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イメージサイズとバッチサイズを大きくした方が精度がよかった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精度0.7後半ぐらい</a:t>
            </a:r>
            <a:endParaRPr b="0" i="0" sz="1300" u="none" cap="none" strike="noStrike">
              <a:solidFill>
                <a:schemeClr val="accent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120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過去コンペで試して精度の良かったEffecientNetNoisyStudentをトライ</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画像サイズ384モデルではOOM</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画像サイズ224バージョンでNS_B0とNS_B1をトライ</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NS_B1 でもB0と同バッチサイズで実行でき精度向上がみられた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精度0.8ぐらい</a:t>
            </a:r>
            <a:endParaRPr b="0" i="0" sz="1300" u="none" cap="none" strike="noStrike">
              <a:solidFill>
                <a:schemeClr val="accent1"/>
              </a:solidFill>
              <a:latin typeface="Lato"/>
              <a:ea typeface="Lato"/>
              <a:cs typeface="Lato"/>
              <a:sym typeface="Lato"/>
            </a:endParaRPr>
          </a:p>
        </p:txBody>
      </p:sp>
      <p:pic>
        <p:nvPicPr>
          <p:cNvPr id="198" name="Google Shape;198;p11"/>
          <p:cNvPicPr preferRelativeResize="0"/>
          <p:nvPr/>
        </p:nvPicPr>
        <p:blipFill rotWithShape="1">
          <a:blip r:embed="rId4">
            <a:alphaModFix/>
          </a:blip>
          <a:srcRect b="0" l="0" r="0" t="0"/>
          <a:stretch/>
        </p:blipFill>
        <p:spPr>
          <a:xfrm>
            <a:off x="6651550" y="1638550"/>
            <a:ext cx="2370351" cy="1866400"/>
          </a:xfrm>
          <a:prstGeom prst="rect">
            <a:avLst/>
          </a:prstGeom>
          <a:noFill/>
          <a:ln>
            <a:noFill/>
          </a:ln>
        </p:spPr>
      </p:pic>
      <p:sp>
        <p:nvSpPr>
          <p:cNvPr id="199" name="Google Shape;199;p11"/>
          <p:cNvSpPr txBox="1"/>
          <p:nvPr/>
        </p:nvSpPr>
        <p:spPr>
          <a:xfrm>
            <a:off x="6651550" y="3504950"/>
            <a:ext cx="2492400" cy="482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0" i="0" lang="ja" sz="900" u="none" cap="none" strike="noStrike">
                <a:solidFill>
                  <a:schemeClr val="dk2"/>
                </a:solidFill>
                <a:latin typeface="Arial"/>
                <a:ea typeface="Arial"/>
                <a:cs typeface="Arial"/>
                <a:sym typeface="Arial"/>
              </a:rPr>
              <a:t>(参照)EfficientNet: Rethinking Model Scaling for Convolutional Neural Networks</a:t>
            </a:r>
            <a:endParaRPr b="0" i="0" sz="9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2"/>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205" name="Google Shape;205;p12"/>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試したアーキテクチャの結果</a:t>
            </a:r>
            <a:endParaRPr/>
          </a:p>
          <a:p>
            <a:pPr indent="0" lvl="0" marL="0" rtl="0" algn="l">
              <a:lnSpc>
                <a:spcPct val="100000"/>
              </a:lnSpc>
              <a:spcBef>
                <a:spcPts val="0"/>
              </a:spcBef>
              <a:spcAft>
                <a:spcPts val="0"/>
              </a:spcAft>
              <a:buSzPct val="111111"/>
              <a:buNone/>
            </a:pPr>
            <a:r>
              <a:rPr lang="ja"/>
              <a:t>Transfomer系＆NfNet</a:t>
            </a:r>
            <a:endParaRPr/>
          </a:p>
        </p:txBody>
      </p:sp>
      <p:sp>
        <p:nvSpPr>
          <p:cNvPr id="206" name="Google Shape;206;p12"/>
          <p:cNvSpPr/>
          <p:nvPr/>
        </p:nvSpPr>
        <p:spPr>
          <a:xfrm>
            <a:off x="6472750" y="45867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txBox="1"/>
          <p:nvPr/>
        </p:nvSpPr>
        <p:spPr>
          <a:xfrm>
            <a:off x="727650" y="1340800"/>
            <a:ext cx="8252100" cy="2993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NLPで高い精度を出すのに貢献したTransfomer、画像系でもハイパフォーマンス</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PetFinderコンペで多くの方が実装したSwin-Transfomerをトライ</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同じくtransfomer系のVison Transfomer（ViT）もトライ</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どちらも事前学習にかなり大きなデータ量が必要であることが知られている</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そのため、上げれる最大バッチサイズで訓練するも、一向に精度があがらない（0.6以下）</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学習率を調整しても訓練時間がほかモデルに比べ長いため断念（1epoch、30min）</a:t>
            </a:r>
            <a:endParaRPr b="0" i="0" sz="1300" u="none" cap="none" strike="noStrike">
              <a:solidFill>
                <a:schemeClr val="accent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120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今回初めて使用するNfNet</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訓練時間は1epochに25分掛かるが、最初から精度が高い傾向</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アンサンブル用に実行</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結果アンサンブル時に使用できなかった</a:t>
            </a:r>
            <a:endParaRPr b="0" i="0" sz="1300" u="none" cap="none" strike="noStrike">
              <a:solidFill>
                <a:schemeClr val="accent1"/>
              </a:solidFill>
              <a:latin typeface="Lato"/>
              <a:ea typeface="Lato"/>
              <a:cs typeface="Lato"/>
              <a:sym typeface="Lato"/>
            </a:endParaRPr>
          </a:p>
        </p:txBody>
      </p:sp>
      <p:pic>
        <p:nvPicPr>
          <p:cNvPr id="208" name="Google Shape;208;p12"/>
          <p:cNvPicPr preferRelativeResize="0"/>
          <p:nvPr/>
        </p:nvPicPr>
        <p:blipFill rotWithShape="1">
          <a:blip r:embed="rId4">
            <a:alphaModFix/>
          </a:blip>
          <a:srcRect b="0" l="0" r="0" t="0"/>
          <a:stretch/>
        </p:blipFill>
        <p:spPr>
          <a:xfrm>
            <a:off x="5981876" y="2774025"/>
            <a:ext cx="2930375" cy="2063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3"/>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214" name="Google Shape;214;p13"/>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ハイパーパラメーターの調整</a:t>
            </a:r>
            <a:endParaRPr/>
          </a:p>
        </p:txBody>
      </p:sp>
      <p:sp>
        <p:nvSpPr>
          <p:cNvPr id="215" name="Google Shape;215;p13"/>
          <p:cNvSpPr/>
          <p:nvPr/>
        </p:nvSpPr>
        <p:spPr>
          <a:xfrm>
            <a:off x="6900425" y="45867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3"/>
          <p:cNvSpPr txBox="1"/>
          <p:nvPr/>
        </p:nvSpPr>
        <p:spPr>
          <a:xfrm>
            <a:off x="727650" y="1340800"/>
            <a:ext cx="8252100" cy="1075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最終的なパラメータ一覧は下表（今回はあまりハイパラ調整を重視しなかった）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PetFinderコンペで効果のあったMixup</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Mixupはαを調整するも訓練時間が増加し、精度の向上につながらなかった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モデルによってはFlip系を入れると精度が下がった</a:t>
            </a:r>
            <a:endParaRPr b="0" i="0" sz="1300" u="none" cap="none" strike="noStrike">
              <a:solidFill>
                <a:schemeClr val="accent1"/>
              </a:solidFill>
              <a:latin typeface="Lato"/>
              <a:ea typeface="Lato"/>
              <a:cs typeface="Lato"/>
              <a:sym typeface="Lato"/>
            </a:endParaRPr>
          </a:p>
        </p:txBody>
      </p:sp>
      <p:graphicFrame>
        <p:nvGraphicFramePr>
          <p:cNvPr id="217" name="Google Shape;217;p13"/>
          <p:cNvGraphicFramePr/>
          <p:nvPr/>
        </p:nvGraphicFramePr>
        <p:xfrm>
          <a:off x="984625" y="2416075"/>
          <a:ext cx="3000000" cy="3000000"/>
        </p:xfrm>
        <a:graphic>
          <a:graphicData uri="http://schemas.openxmlformats.org/drawingml/2006/table">
            <a:tbl>
              <a:tblPr>
                <a:noFill/>
                <a:tableStyleId>{AD988376-C922-4311-A374-44851F3C1634}</a:tableStyleId>
              </a:tblPr>
              <a:tblGrid>
                <a:gridCol w="1118675"/>
                <a:gridCol w="4765575"/>
              </a:tblGrid>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試したこと</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detail</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73325">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lr</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1e-5</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min lr</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1e-3 発散しない程度に幅をもたす</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r>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epoch</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50（モデルによっては20）訓練時間が９時間以内、Foldとの兼ね合いも</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image size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224(280)</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r>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batch size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64（128は基本OOM）</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loss</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CrossEntropyLoss（一部、FocalLoss）</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r>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Augmentation</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Resize,Rotate, cutout, (Horizontal &amp; Vertical Flip), (Mixupは不採用)</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3325">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Optimaizer</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ja" sz="1000" u="none" cap="none" strike="noStrike"/>
                        <a:t>Adam→AdamW→RAdamWを採用</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4"/>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223" name="Google Shape;223;p14"/>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推論での工夫</a:t>
            </a:r>
            <a:endParaRPr/>
          </a:p>
        </p:txBody>
      </p:sp>
      <p:sp>
        <p:nvSpPr>
          <p:cNvPr id="224" name="Google Shape;224;p14"/>
          <p:cNvSpPr/>
          <p:nvPr/>
        </p:nvSpPr>
        <p:spPr>
          <a:xfrm>
            <a:off x="7328100" y="45867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txBox="1"/>
          <p:nvPr/>
        </p:nvSpPr>
        <p:spPr>
          <a:xfrm>
            <a:off x="727650" y="1340800"/>
            <a:ext cx="8252100" cy="13053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こちらもPetFinderで効果のあったTTAを実装</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Pytorchでの実装が難しく、API(ttach)を利用</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sng" cap="none" strike="noStrike">
                <a:solidFill>
                  <a:schemeClr val="hlink"/>
                </a:solidFill>
                <a:latin typeface="Lato"/>
                <a:ea typeface="Lato"/>
                <a:cs typeface="Lato"/>
                <a:sym typeface="Lato"/>
                <a:hlinkClick r:id="rId4"/>
              </a:rPr>
              <a:t>https://github.com/qubvel/ttach</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精度には効いてそうな、効いてなさそうな（検証方法が確立していない）</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（もしかしたら実装にバグがあるかも？）</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5"/>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231" name="Google Shape;231;p15"/>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後処理</a:t>
            </a:r>
            <a:endParaRPr/>
          </a:p>
        </p:txBody>
      </p:sp>
      <p:sp>
        <p:nvSpPr>
          <p:cNvPr id="232" name="Google Shape;232;p15"/>
          <p:cNvSpPr/>
          <p:nvPr/>
        </p:nvSpPr>
        <p:spPr>
          <a:xfrm>
            <a:off x="7744200" y="42862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txBox="1"/>
          <p:nvPr/>
        </p:nvSpPr>
        <p:spPr>
          <a:xfrm>
            <a:off x="727650" y="1340800"/>
            <a:ext cx="8252100" cy="2993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CVとPrivateでのAccuracyに差がある</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大きい時は0.09程度</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StratifiedKFoldによる汎化性能をあげる取り組み</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訓練時間を考慮して3Foldによるアンサンブル、CVとPrivateによる差を縮めることはできた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しかしながら、精度向上に大きく繋がるようなことはなかった</a:t>
            </a:r>
            <a:endParaRPr b="0" i="0" sz="1300" u="none" cap="none" strike="noStrike">
              <a:solidFill>
                <a:schemeClr val="accent1"/>
              </a:solidFill>
              <a:latin typeface="Lato"/>
              <a:ea typeface="Lato"/>
              <a:cs typeface="Lato"/>
              <a:sym typeface="Lato"/>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120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複数モデルでのアンサンブル</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各モデルごとに重みはつけていない</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（同じアーキテクチャモデル同士でのアンサンブルしかできていない）</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3モデルのアンサンブルによって精度向上がみられた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よって最終11モデルでのアンサンブル</a:t>
            </a:r>
            <a:endParaRPr b="0" i="0" sz="1300" u="none" cap="none" strike="noStrike">
              <a:solidFill>
                <a:schemeClr val="accent1"/>
              </a:solidFill>
              <a:latin typeface="Lato"/>
              <a:ea typeface="Lato"/>
              <a:cs typeface="Lato"/>
              <a:sym typeface="Lato"/>
            </a:endParaRPr>
          </a:p>
        </p:txBody>
      </p:sp>
      <p:graphicFrame>
        <p:nvGraphicFramePr>
          <p:cNvPr id="234" name="Google Shape;234;p15"/>
          <p:cNvGraphicFramePr/>
          <p:nvPr/>
        </p:nvGraphicFramePr>
        <p:xfrm>
          <a:off x="6874725" y="2402125"/>
          <a:ext cx="3000000" cy="3000000"/>
        </p:xfrm>
        <a:graphic>
          <a:graphicData uri="http://schemas.openxmlformats.org/drawingml/2006/table">
            <a:tbl>
              <a:tblPr>
                <a:noFill/>
                <a:tableStyleId>{AD988376-C922-4311-A374-44851F3C1634}</a:tableStyleId>
              </a:tblPr>
              <a:tblGrid>
                <a:gridCol w="1228725"/>
                <a:gridCol w="876300"/>
              </a:tblGrid>
              <a:tr h="200025">
                <a:tc>
                  <a:txBody>
                    <a:bodyPr/>
                    <a:lstStyle/>
                    <a:p>
                      <a:pPr indent="0" lvl="0" marL="0" marR="0" rtl="0" algn="ctr">
                        <a:lnSpc>
                          <a:spcPct val="115000"/>
                        </a:lnSpc>
                        <a:spcBef>
                          <a:spcPts val="0"/>
                        </a:spcBef>
                        <a:spcAft>
                          <a:spcPts val="0"/>
                        </a:spcAft>
                        <a:buClr>
                          <a:srgbClr val="000000"/>
                        </a:buClr>
                        <a:buSzPts val="1000"/>
                        <a:buFont typeface="Arial"/>
                        <a:buNone/>
                      </a:pPr>
                      <a:r>
                        <a:rPr lang="ja" sz="1000" u="none" cap="none" strike="noStrike"/>
                        <a:t>Test Dataset</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ja" sz="1000" u="none" cap="none" strike="noStrike"/>
                        <a:t>Private</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00025">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0.8764383562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0.8005274522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0.8537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0.7564432525</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r>
              <a:tr h="200025">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0.8689041096</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0.7809556327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0.8765753425</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0.7922304446</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r>
              <a:tr h="200025">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0.8939726027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0.8335906151</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0.8915068493</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0.8180110004</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F7E3"/>
                    </a:solidFill>
                  </a:tcPr>
                </a:tc>
              </a:tr>
              <a:tr h="200025">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0.7850684932</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ja" sz="1000" u="none" cap="none" strike="noStrike"/>
                        <a:t>0.6506512947</a:t>
                      </a:r>
                      <a:endParaRPr sz="10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6"/>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240" name="Google Shape;240;p16"/>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結果</a:t>
            </a:r>
            <a:endParaRPr/>
          </a:p>
        </p:txBody>
      </p:sp>
      <p:sp>
        <p:nvSpPr>
          <p:cNvPr id="241" name="Google Shape;241;p16"/>
          <p:cNvSpPr/>
          <p:nvPr/>
        </p:nvSpPr>
        <p:spPr>
          <a:xfrm>
            <a:off x="8308325" y="42862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6"/>
          <p:cNvSpPr txBox="1"/>
          <p:nvPr/>
        </p:nvSpPr>
        <p:spPr>
          <a:xfrm>
            <a:off x="727650" y="1340800"/>
            <a:ext cx="8252100" cy="1075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計40のアウトプットcsvを提出</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1つのアーキテクチャでのシングルフォールドモデルよりアンサンブルによって精度向上した</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11モデルのアンサンブル（EfficientNet Noisy Student B1ベース）による</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Accuracyが0.8352313147863246で終了</a:t>
            </a:r>
            <a:endParaRPr b="0" i="0" sz="1300" u="none" cap="none" strike="noStrike">
              <a:solidFill>
                <a:schemeClr val="accent1"/>
              </a:solidFill>
              <a:latin typeface="Lato"/>
              <a:ea typeface="Lato"/>
              <a:cs typeface="Lato"/>
              <a:sym typeface="Lato"/>
            </a:endParaRPr>
          </a:p>
        </p:txBody>
      </p:sp>
      <p:graphicFrame>
        <p:nvGraphicFramePr>
          <p:cNvPr id="243" name="Google Shape;243;p16"/>
          <p:cNvGraphicFramePr/>
          <p:nvPr/>
        </p:nvGraphicFramePr>
        <p:xfrm>
          <a:off x="1221200" y="2571750"/>
          <a:ext cx="3000000" cy="3000000"/>
        </p:xfrm>
        <a:graphic>
          <a:graphicData uri="http://schemas.openxmlformats.org/drawingml/2006/table">
            <a:tbl>
              <a:tblPr>
                <a:noFill/>
                <a:tableStyleId>{A17376DC-B1F3-4F00-8EF7-BBCD2CF09EC9}</a:tableStyleId>
              </a:tblPr>
              <a:tblGrid>
                <a:gridCol w="900675"/>
                <a:gridCol w="1587250"/>
              </a:tblGrid>
              <a:tr h="150325">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Date</a:t>
                      </a:r>
                      <a:endParaRPr sz="1000" u="none" cap="none" strike="noStrike"/>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Score</a:t>
                      </a:r>
                      <a:endParaRPr sz="1000" u="none" cap="none" strike="noStrike"/>
                    </a:p>
                  </a:txBody>
                  <a:tcPr marT="91425" marB="91425" marR="91425" marL="91425">
                    <a:solidFill>
                      <a:srgbClr val="F4CCCC"/>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2022/3/1</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0.5090491575336402</a:t>
                      </a:r>
                      <a:endParaRPr sz="1000" u="none" cap="none" strike="noStrike"/>
                    </a:p>
                  </a:txBody>
                  <a:tcPr marT="91425" marB="91425" marR="91425" marL="91425">
                    <a:solidFill>
                      <a:srgbClr val="D9EAD3"/>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2022/3/2</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0.7967354786896385</a:t>
                      </a:r>
                      <a:endParaRPr sz="1000" u="none" cap="none" strike="noStrike"/>
                    </a:p>
                  </a:txBody>
                  <a:tcPr marT="91425" marB="91425" marR="91425" marL="91425">
                    <a:solidFill>
                      <a:srgbClr val="D9EAD3"/>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2022/3/3</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0.8010762290836059</a:t>
                      </a:r>
                      <a:endParaRPr sz="1000" u="none" cap="none" strike="noStrike"/>
                    </a:p>
                  </a:txBody>
                  <a:tcPr marT="91425" marB="91425" marR="91425" marL="91425">
                    <a:solidFill>
                      <a:srgbClr val="D9EAD3"/>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2022/3/4</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0.8010762290836059</a:t>
                      </a:r>
                      <a:endParaRPr sz="1000" u="none" cap="none" strike="noStrike"/>
                    </a:p>
                  </a:txBody>
                  <a:tcPr marT="91425" marB="91425" marR="91425" marL="91425">
                    <a:solidFill>
                      <a:srgbClr val="D9EAD3"/>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2022/3/5</a:t>
                      </a:r>
                      <a:endParaRPr sz="1000" u="none" cap="none" strike="noStrike"/>
                    </a:p>
                  </a:txBody>
                  <a:tcPr marT="91425" marB="91425" marR="91425" marL="91425">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0.8180110003671409</a:t>
                      </a:r>
                      <a:endParaRPr sz="1000" u="none" cap="none" strike="noStrike"/>
                    </a:p>
                  </a:txBody>
                  <a:tcPr marT="91425" marB="91425" marR="91425" marL="91425">
                    <a:solidFill>
                      <a:srgbClr val="D9EAD3"/>
                    </a:solidFill>
                  </a:tcPr>
                </a:tc>
              </a:tr>
            </a:tbl>
          </a:graphicData>
        </a:graphic>
      </p:graphicFrame>
      <p:graphicFrame>
        <p:nvGraphicFramePr>
          <p:cNvPr id="244" name="Google Shape;244;p16"/>
          <p:cNvGraphicFramePr/>
          <p:nvPr/>
        </p:nvGraphicFramePr>
        <p:xfrm>
          <a:off x="4066725" y="2571750"/>
          <a:ext cx="3000000" cy="3000000"/>
        </p:xfrm>
        <a:graphic>
          <a:graphicData uri="http://schemas.openxmlformats.org/drawingml/2006/table">
            <a:tbl>
              <a:tblPr>
                <a:noFill/>
                <a:tableStyleId>{A17376DC-B1F3-4F00-8EF7-BBCD2CF09EC9}</a:tableStyleId>
              </a:tblPr>
              <a:tblGrid>
                <a:gridCol w="900675"/>
                <a:gridCol w="1587250"/>
              </a:tblGrid>
              <a:tr h="150325">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Date</a:t>
                      </a:r>
                      <a:endParaRPr sz="1000" u="none" cap="none" strike="noStrike"/>
                    </a:p>
                  </a:txBody>
                  <a:tcPr marT="91425" marB="91425" marR="91425" marL="91425">
                    <a:lnB cap="flat" cmpd="sng" w="9525">
                      <a:solidFill>
                        <a:srgbClr val="9E9E9E"/>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Score</a:t>
                      </a:r>
                      <a:endParaRPr sz="1000" u="none" cap="none" strike="noStrike"/>
                    </a:p>
                  </a:txBody>
                  <a:tcPr marT="91425" marB="91425" marR="91425" marL="91425">
                    <a:lnB cap="flat" cmpd="sng" w="9525">
                      <a:solidFill>
                        <a:srgbClr val="9E9E9E"/>
                      </a:solidFill>
                      <a:prstDash val="solid"/>
                      <a:round/>
                      <a:headEnd len="sm" w="sm" type="none"/>
                      <a:tailEnd len="sm" w="sm" type="none"/>
                    </a:lnB>
                    <a:solidFill>
                      <a:srgbClr val="F4CCCC"/>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2022/3/6</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0.833590615075277</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2022/3/7</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0.833590615075277</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2022/3/8</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0.8349676012722952</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r h="321950">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2022/3/12</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ja" sz="1000" u="none" cap="none" strike="noStrike"/>
                        <a:t>0.8352313147863246</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p:nvPr/>
        </p:nvSpPr>
        <p:spPr>
          <a:xfrm>
            <a:off x="910913" y="568500"/>
            <a:ext cx="1091400" cy="661500"/>
          </a:xfrm>
          <a:prstGeom prst="roundRect">
            <a:avLst>
              <a:gd fmla="val 16667" name="adj"/>
            </a:avLst>
          </a:prstGeom>
          <a:solidFill>
            <a:schemeClr val="lt2"/>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Augmentation</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Resize</a:t>
            </a:r>
            <a:br>
              <a:rPr b="0" i="0" lang="ja" sz="900" u="none" cap="none" strike="noStrike">
                <a:solidFill>
                  <a:srgbClr val="000000"/>
                </a:solidFill>
                <a:latin typeface="Arial"/>
                <a:ea typeface="Arial"/>
                <a:cs typeface="Arial"/>
                <a:sym typeface="Arial"/>
              </a:rPr>
            </a:br>
            <a:r>
              <a:rPr b="0" i="0" lang="ja" sz="900" u="none" cap="none" strike="noStrike">
                <a:solidFill>
                  <a:srgbClr val="000000"/>
                </a:solidFill>
                <a:latin typeface="Arial"/>
                <a:ea typeface="Arial"/>
                <a:cs typeface="Arial"/>
                <a:sym typeface="Arial"/>
              </a:rPr>
              <a:t>(224*224)</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Rotate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Cutout</a:t>
            </a:r>
            <a:endParaRPr b="0" i="0" sz="900" u="none" cap="none" strike="noStrike">
              <a:solidFill>
                <a:srgbClr val="000000"/>
              </a:solidFill>
              <a:latin typeface="Arial"/>
              <a:ea typeface="Arial"/>
              <a:cs typeface="Arial"/>
              <a:sym typeface="Arial"/>
            </a:endParaRPr>
          </a:p>
        </p:txBody>
      </p:sp>
      <p:sp>
        <p:nvSpPr>
          <p:cNvPr id="250" name="Google Shape;250;p17"/>
          <p:cNvSpPr/>
          <p:nvPr/>
        </p:nvSpPr>
        <p:spPr>
          <a:xfrm>
            <a:off x="7141688" y="744275"/>
            <a:ext cx="1091400" cy="4332600"/>
          </a:xfrm>
          <a:prstGeom prst="roundRect">
            <a:avLst>
              <a:gd fmla="val 16667" name="adj"/>
            </a:avLst>
          </a:prstGeom>
          <a:solidFill>
            <a:schemeClr val="lt2"/>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Ensemble</a:t>
            </a:r>
            <a:endParaRPr b="0" i="0" sz="1200" u="none" cap="none" strike="noStrike">
              <a:solidFill>
                <a:srgbClr val="000000"/>
              </a:solidFill>
              <a:latin typeface="Arial"/>
              <a:ea typeface="Arial"/>
              <a:cs typeface="Arial"/>
              <a:sym typeface="Arial"/>
            </a:endParaRPr>
          </a:p>
        </p:txBody>
      </p:sp>
      <p:sp>
        <p:nvSpPr>
          <p:cNvPr id="251" name="Google Shape;251;p17"/>
          <p:cNvSpPr txBox="1"/>
          <p:nvPr>
            <p:ph type="title"/>
          </p:nvPr>
        </p:nvSpPr>
        <p:spPr>
          <a:xfrm>
            <a:off x="7294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ベストモデルのアーキテクチャ(0.8411414625726732</a:t>
            </a:r>
            <a:r>
              <a:rPr lang="ja">
                <a:latin typeface="Arial"/>
                <a:ea typeface="Arial"/>
                <a:cs typeface="Arial"/>
                <a:sym typeface="Arial"/>
              </a:rPr>
              <a:t>)</a:t>
            </a:r>
            <a:endParaRPr>
              <a:latin typeface="Arial"/>
              <a:ea typeface="Arial"/>
              <a:cs typeface="Arial"/>
              <a:sym typeface="Arial"/>
            </a:endParaRPr>
          </a:p>
        </p:txBody>
      </p:sp>
      <p:sp>
        <p:nvSpPr>
          <p:cNvPr id="252" name="Google Shape;252;p17"/>
          <p:cNvSpPr/>
          <p:nvPr/>
        </p:nvSpPr>
        <p:spPr>
          <a:xfrm>
            <a:off x="2413088" y="1236824"/>
            <a:ext cx="1930500" cy="6906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253" name="Google Shape;253;p17"/>
          <p:cNvSpPr/>
          <p:nvPr/>
        </p:nvSpPr>
        <p:spPr>
          <a:xfrm>
            <a:off x="910913" y="2618475"/>
            <a:ext cx="1091400" cy="1030200"/>
          </a:xfrm>
          <a:prstGeom prst="roundRect">
            <a:avLst>
              <a:gd fmla="val 16667" name="adj"/>
            </a:avLst>
          </a:prstGeom>
          <a:solidFill>
            <a:schemeClr val="lt2"/>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Augmentation</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Resize</a:t>
            </a:r>
            <a:br>
              <a:rPr b="0" i="0" lang="ja" sz="900" u="none" cap="none" strike="noStrike">
                <a:solidFill>
                  <a:srgbClr val="000000"/>
                </a:solidFill>
                <a:latin typeface="Arial"/>
                <a:ea typeface="Arial"/>
                <a:cs typeface="Arial"/>
                <a:sym typeface="Arial"/>
              </a:rPr>
            </a:br>
            <a:r>
              <a:rPr b="0" i="0" lang="ja" sz="900" u="none" cap="none" strike="noStrike">
                <a:solidFill>
                  <a:srgbClr val="000000"/>
                </a:solidFill>
                <a:latin typeface="Arial"/>
                <a:ea typeface="Arial"/>
                <a:cs typeface="Arial"/>
                <a:sym typeface="Arial"/>
              </a:rPr>
              <a:t>(224*224)</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Rotate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Cutout</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254" name="Google Shape;254;p17"/>
          <p:cNvSpPr/>
          <p:nvPr/>
        </p:nvSpPr>
        <p:spPr>
          <a:xfrm>
            <a:off x="2413088" y="2845575"/>
            <a:ext cx="1930500" cy="6906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3 folds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255" name="Google Shape;255;p17"/>
          <p:cNvSpPr/>
          <p:nvPr/>
        </p:nvSpPr>
        <p:spPr>
          <a:xfrm>
            <a:off x="2413088" y="4363174"/>
            <a:ext cx="1930500" cy="7773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256" name="Google Shape;256;p17"/>
          <p:cNvSpPr/>
          <p:nvPr/>
        </p:nvSpPr>
        <p:spPr>
          <a:xfrm rot="-3510285">
            <a:off x="1587405" y="2014750"/>
            <a:ext cx="1153652" cy="21681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7" name="Google Shape;257;p17"/>
          <p:cNvSpPr/>
          <p:nvPr/>
        </p:nvSpPr>
        <p:spPr>
          <a:xfrm>
            <a:off x="1957312" y="3045125"/>
            <a:ext cx="5427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8" name="Google Shape;258;p17"/>
          <p:cNvSpPr/>
          <p:nvPr/>
        </p:nvSpPr>
        <p:spPr>
          <a:xfrm>
            <a:off x="4099260" y="3209975"/>
            <a:ext cx="30000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9" name="Google Shape;259;p17"/>
          <p:cNvSpPr/>
          <p:nvPr/>
        </p:nvSpPr>
        <p:spPr>
          <a:xfrm>
            <a:off x="4238013" y="1334700"/>
            <a:ext cx="28614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0" name="Google Shape;260;p17"/>
          <p:cNvSpPr/>
          <p:nvPr/>
        </p:nvSpPr>
        <p:spPr>
          <a:xfrm>
            <a:off x="5827902" y="2100250"/>
            <a:ext cx="1275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1" name="Google Shape;261;p17"/>
          <p:cNvSpPr/>
          <p:nvPr/>
        </p:nvSpPr>
        <p:spPr>
          <a:xfrm>
            <a:off x="2413088" y="510600"/>
            <a:ext cx="1930500" cy="6906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262" name="Google Shape;262;p17"/>
          <p:cNvSpPr/>
          <p:nvPr/>
        </p:nvSpPr>
        <p:spPr>
          <a:xfrm>
            <a:off x="1915394" y="744287"/>
            <a:ext cx="4977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3" name="Google Shape;263;p17"/>
          <p:cNvSpPr txBox="1"/>
          <p:nvPr/>
        </p:nvSpPr>
        <p:spPr>
          <a:xfrm>
            <a:off x="4099288" y="510600"/>
            <a:ext cx="901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exp15</a:t>
            </a:r>
            <a:endParaRPr b="0" i="0" sz="800" u="none" cap="none" strike="noStrike">
              <a:solidFill>
                <a:srgbClr val="000000"/>
              </a:solidFill>
              <a:latin typeface="Lato"/>
              <a:ea typeface="Lato"/>
              <a:cs typeface="Lato"/>
              <a:sym typeface="Lato"/>
            </a:endParaRPr>
          </a:p>
        </p:txBody>
      </p:sp>
      <p:sp>
        <p:nvSpPr>
          <p:cNvPr id="264" name="Google Shape;264;p17"/>
          <p:cNvSpPr txBox="1"/>
          <p:nvPr/>
        </p:nvSpPr>
        <p:spPr>
          <a:xfrm>
            <a:off x="4099288" y="1154488"/>
            <a:ext cx="901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exp19</a:t>
            </a:r>
            <a:endParaRPr b="0" i="0" sz="800" u="none" cap="none" strike="noStrike">
              <a:solidFill>
                <a:srgbClr val="000000"/>
              </a:solidFill>
              <a:latin typeface="Lato"/>
              <a:ea typeface="Lato"/>
              <a:cs typeface="Lato"/>
              <a:sym typeface="Lato"/>
            </a:endParaRPr>
          </a:p>
        </p:txBody>
      </p:sp>
      <p:sp>
        <p:nvSpPr>
          <p:cNvPr id="265" name="Google Shape;265;p17"/>
          <p:cNvSpPr/>
          <p:nvPr/>
        </p:nvSpPr>
        <p:spPr>
          <a:xfrm>
            <a:off x="2413088" y="1985250"/>
            <a:ext cx="1930500" cy="7773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266" name="Google Shape;266;p17"/>
          <p:cNvSpPr/>
          <p:nvPr/>
        </p:nvSpPr>
        <p:spPr>
          <a:xfrm>
            <a:off x="4705788" y="1798388"/>
            <a:ext cx="1172400" cy="610800"/>
          </a:xfrm>
          <a:prstGeom prst="roundRect">
            <a:avLst>
              <a:gd fmla="val 16667" name="adj"/>
            </a:avLst>
          </a:prstGeom>
          <a:solidFill>
            <a:schemeClr val="lt2"/>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TTA</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267" name="Google Shape;267;p17"/>
          <p:cNvSpPr txBox="1"/>
          <p:nvPr/>
        </p:nvSpPr>
        <p:spPr>
          <a:xfrm>
            <a:off x="4141688" y="1945350"/>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exp20</a:t>
            </a:r>
            <a:endParaRPr b="0" i="0" sz="1400" u="none" cap="none" strike="noStrike">
              <a:solidFill>
                <a:srgbClr val="000000"/>
              </a:solidFill>
              <a:latin typeface="Arial"/>
              <a:ea typeface="Arial"/>
              <a:cs typeface="Arial"/>
              <a:sym typeface="Arial"/>
            </a:endParaRPr>
          </a:p>
        </p:txBody>
      </p:sp>
      <p:sp>
        <p:nvSpPr>
          <p:cNvPr id="268" name="Google Shape;268;p17"/>
          <p:cNvSpPr/>
          <p:nvPr/>
        </p:nvSpPr>
        <p:spPr>
          <a:xfrm>
            <a:off x="4099261" y="2111200"/>
            <a:ext cx="672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9" name="Google Shape;269;p17"/>
          <p:cNvSpPr txBox="1"/>
          <p:nvPr/>
        </p:nvSpPr>
        <p:spPr>
          <a:xfrm>
            <a:off x="4141688" y="2958388"/>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exp27 0-2</a:t>
            </a:r>
            <a:endParaRPr b="0" i="0" sz="1400" u="none" cap="none" strike="noStrike">
              <a:solidFill>
                <a:srgbClr val="000000"/>
              </a:solidFill>
              <a:latin typeface="Arial"/>
              <a:ea typeface="Arial"/>
              <a:cs typeface="Arial"/>
              <a:sym typeface="Arial"/>
            </a:endParaRPr>
          </a:p>
        </p:txBody>
      </p:sp>
      <p:sp>
        <p:nvSpPr>
          <p:cNvPr id="270" name="Google Shape;270;p17"/>
          <p:cNvSpPr/>
          <p:nvPr/>
        </p:nvSpPr>
        <p:spPr>
          <a:xfrm>
            <a:off x="4712850" y="2442728"/>
            <a:ext cx="1172400" cy="535200"/>
          </a:xfrm>
          <a:prstGeom prst="roundRect">
            <a:avLst>
              <a:gd fmla="val 16667" name="adj"/>
            </a:avLst>
          </a:prstGeom>
          <a:solidFill>
            <a:schemeClr val="lt2"/>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TTA</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Multiply</a:t>
            </a:r>
            <a:endParaRPr b="0" i="0" sz="900" u="none" cap="none" strike="noStrike">
              <a:solidFill>
                <a:srgbClr val="000000"/>
              </a:solidFill>
              <a:latin typeface="Arial"/>
              <a:ea typeface="Arial"/>
              <a:cs typeface="Arial"/>
              <a:sym typeface="Arial"/>
            </a:endParaRPr>
          </a:p>
        </p:txBody>
      </p:sp>
      <p:sp>
        <p:nvSpPr>
          <p:cNvPr id="271" name="Google Shape;271;p17"/>
          <p:cNvSpPr txBox="1"/>
          <p:nvPr/>
        </p:nvSpPr>
        <p:spPr>
          <a:xfrm>
            <a:off x="4141688" y="2511575"/>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exp28</a:t>
            </a:r>
            <a:endParaRPr b="0" i="0" sz="1400" u="none" cap="none" strike="noStrike">
              <a:solidFill>
                <a:srgbClr val="000000"/>
              </a:solidFill>
              <a:latin typeface="Arial"/>
              <a:ea typeface="Arial"/>
              <a:cs typeface="Arial"/>
              <a:sym typeface="Arial"/>
            </a:endParaRPr>
          </a:p>
        </p:txBody>
      </p:sp>
      <p:sp>
        <p:nvSpPr>
          <p:cNvPr id="272" name="Google Shape;272;p17"/>
          <p:cNvSpPr/>
          <p:nvPr/>
        </p:nvSpPr>
        <p:spPr>
          <a:xfrm>
            <a:off x="2413088" y="3544325"/>
            <a:ext cx="1930500" cy="7773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FocalLoss(gamma=0,2)</a:t>
            </a:r>
            <a:endParaRPr b="0" i="0" sz="900" u="none" cap="none" strike="noStrike">
              <a:solidFill>
                <a:srgbClr val="000000"/>
              </a:solidFill>
              <a:latin typeface="Arial"/>
              <a:ea typeface="Arial"/>
              <a:cs typeface="Arial"/>
              <a:sym typeface="Arial"/>
            </a:endParaRPr>
          </a:p>
        </p:txBody>
      </p:sp>
      <p:sp>
        <p:nvSpPr>
          <p:cNvPr id="273" name="Google Shape;273;p17"/>
          <p:cNvSpPr/>
          <p:nvPr/>
        </p:nvSpPr>
        <p:spPr>
          <a:xfrm>
            <a:off x="4099285" y="3706375"/>
            <a:ext cx="672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74" name="Google Shape;274;p17"/>
          <p:cNvSpPr txBox="1"/>
          <p:nvPr/>
        </p:nvSpPr>
        <p:spPr>
          <a:xfrm>
            <a:off x="4141688" y="3441750"/>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exp23</a:t>
            </a:r>
            <a:endParaRPr b="0" i="0" sz="1400" u="none" cap="none" strike="noStrike">
              <a:solidFill>
                <a:srgbClr val="000000"/>
              </a:solidFill>
              <a:latin typeface="Arial"/>
              <a:ea typeface="Arial"/>
              <a:cs typeface="Arial"/>
              <a:sym typeface="Arial"/>
            </a:endParaRPr>
          </a:p>
        </p:txBody>
      </p:sp>
      <p:sp>
        <p:nvSpPr>
          <p:cNvPr id="275" name="Google Shape;275;p17"/>
          <p:cNvSpPr/>
          <p:nvPr/>
        </p:nvSpPr>
        <p:spPr>
          <a:xfrm>
            <a:off x="910913" y="4113300"/>
            <a:ext cx="1091400" cy="1030200"/>
          </a:xfrm>
          <a:prstGeom prst="roundRect">
            <a:avLst>
              <a:gd fmla="val 16667" name="adj"/>
            </a:avLst>
          </a:prstGeom>
          <a:solidFill>
            <a:schemeClr val="lt2"/>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Augmentation</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Resize</a:t>
            </a:r>
            <a:br>
              <a:rPr b="0" i="0" lang="ja" sz="900" u="none" cap="none" strike="noStrike">
                <a:solidFill>
                  <a:srgbClr val="000000"/>
                </a:solidFill>
                <a:latin typeface="Arial"/>
                <a:ea typeface="Arial"/>
                <a:cs typeface="Arial"/>
                <a:sym typeface="Arial"/>
              </a:rPr>
            </a:br>
            <a:r>
              <a:rPr b="0" i="0" lang="ja" sz="900" u="none" cap="none" strike="noStrike">
                <a:solidFill>
                  <a:srgbClr val="000000"/>
                </a:solidFill>
                <a:latin typeface="Arial"/>
                <a:ea typeface="Arial"/>
                <a:cs typeface="Arial"/>
                <a:sym typeface="Arial"/>
              </a:rPr>
              <a:t>(280*280)</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Rotate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Cutout</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276" name="Google Shape;276;p17"/>
          <p:cNvSpPr/>
          <p:nvPr/>
        </p:nvSpPr>
        <p:spPr>
          <a:xfrm>
            <a:off x="1915394" y="4616575"/>
            <a:ext cx="4977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77" name="Google Shape;277;p17"/>
          <p:cNvSpPr/>
          <p:nvPr/>
        </p:nvSpPr>
        <p:spPr>
          <a:xfrm rot="-2394315">
            <a:off x="1777221" y="2572304"/>
            <a:ext cx="816966" cy="21683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78" name="Google Shape;278;p17"/>
          <p:cNvSpPr/>
          <p:nvPr/>
        </p:nvSpPr>
        <p:spPr>
          <a:xfrm>
            <a:off x="4771738" y="3463363"/>
            <a:ext cx="1172400" cy="610800"/>
          </a:xfrm>
          <a:prstGeom prst="roundRect">
            <a:avLst>
              <a:gd fmla="val 16667" name="adj"/>
            </a:avLst>
          </a:prstGeom>
          <a:solidFill>
            <a:schemeClr val="lt2"/>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TTA</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279" name="Google Shape;279;p17"/>
          <p:cNvSpPr/>
          <p:nvPr/>
        </p:nvSpPr>
        <p:spPr>
          <a:xfrm>
            <a:off x="4141650" y="4623125"/>
            <a:ext cx="30000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80" name="Google Shape;280;p17"/>
          <p:cNvSpPr txBox="1"/>
          <p:nvPr/>
        </p:nvSpPr>
        <p:spPr>
          <a:xfrm>
            <a:off x="4141675" y="4439375"/>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exp29</a:t>
            </a:r>
            <a:endParaRPr b="0" i="0" sz="1400" u="none" cap="none" strike="noStrike">
              <a:solidFill>
                <a:srgbClr val="000000"/>
              </a:solidFill>
              <a:latin typeface="Arial"/>
              <a:ea typeface="Arial"/>
              <a:cs typeface="Arial"/>
              <a:sym typeface="Arial"/>
            </a:endParaRPr>
          </a:p>
        </p:txBody>
      </p:sp>
      <p:sp>
        <p:nvSpPr>
          <p:cNvPr id="281" name="Google Shape;281;p17"/>
          <p:cNvSpPr/>
          <p:nvPr/>
        </p:nvSpPr>
        <p:spPr>
          <a:xfrm>
            <a:off x="4141663" y="4125550"/>
            <a:ext cx="30000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82" name="Google Shape;282;p17"/>
          <p:cNvSpPr txBox="1"/>
          <p:nvPr/>
        </p:nvSpPr>
        <p:spPr>
          <a:xfrm>
            <a:off x="4141688" y="3902463"/>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exp37,38</a:t>
            </a:r>
            <a:endParaRPr b="0" i="0" sz="1400" u="none" cap="none" strike="noStrike">
              <a:solidFill>
                <a:srgbClr val="000000"/>
              </a:solidFill>
              <a:latin typeface="Arial"/>
              <a:ea typeface="Arial"/>
              <a:cs typeface="Arial"/>
              <a:sym typeface="Arial"/>
            </a:endParaRPr>
          </a:p>
        </p:txBody>
      </p:sp>
      <p:sp>
        <p:nvSpPr>
          <p:cNvPr id="283" name="Google Shape;283;p17"/>
          <p:cNvSpPr/>
          <p:nvPr/>
        </p:nvSpPr>
        <p:spPr>
          <a:xfrm>
            <a:off x="4099286" y="2441063"/>
            <a:ext cx="672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84" name="Google Shape;284;p17"/>
          <p:cNvSpPr/>
          <p:nvPr/>
        </p:nvSpPr>
        <p:spPr>
          <a:xfrm>
            <a:off x="4238013" y="758750"/>
            <a:ext cx="28614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85" name="Google Shape;285;p17"/>
          <p:cNvSpPr/>
          <p:nvPr/>
        </p:nvSpPr>
        <p:spPr>
          <a:xfrm>
            <a:off x="5827902" y="2497475"/>
            <a:ext cx="1275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86" name="Google Shape;286;p17"/>
          <p:cNvSpPr/>
          <p:nvPr/>
        </p:nvSpPr>
        <p:spPr>
          <a:xfrm>
            <a:off x="5878188" y="3667775"/>
            <a:ext cx="12249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87" name="Google Shape;287;p17"/>
          <p:cNvSpPr/>
          <p:nvPr/>
        </p:nvSpPr>
        <p:spPr>
          <a:xfrm rot="1357520">
            <a:off x="1806756" y="3672870"/>
            <a:ext cx="724454" cy="21650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やり残したこと</a:t>
            </a:r>
            <a:endParaRPr/>
          </a:p>
        </p:txBody>
      </p:sp>
      <p:sp>
        <p:nvSpPr>
          <p:cNvPr id="293" name="Google Shape;293;p18"/>
          <p:cNvSpPr txBox="1"/>
          <p:nvPr/>
        </p:nvSpPr>
        <p:spPr>
          <a:xfrm>
            <a:off x="727650" y="1340800"/>
            <a:ext cx="8252100" cy="17655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別のアーキテクチャモデルで作成したモデルでのアンサンブル</a:t>
            </a:r>
            <a:br>
              <a:rPr b="0" i="0" lang="ja" sz="1300" u="none" cap="none" strike="noStrike">
                <a:solidFill>
                  <a:schemeClr val="accent1"/>
                </a:solidFill>
                <a:latin typeface="Lato"/>
                <a:ea typeface="Lato"/>
                <a:cs typeface="Lato"/>
                <a:sym typeface="Lato"/>
              </a:rPr>
            </a:br>
            <a:r>
              <a:rPr b="0" i="0" lang="ja" sz="1300" u="none" cap="none" strike="noStrike">
                <a:solidFill>
                  <a:schemeClr val="accent1"/>
                </a:solidFill>
                <a:latin typeface="Lato"/>
                <a:ea typeface="Lato"/>
                <a:cs typeface="Lato"/>
                <a:sym typeface="Lato"/>
              </a:rPr>
              <a:t>EfficientNet Noisy StudentとResNetとNefNet</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アンサンブル時の重みつけ</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正しいTTA?</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YoloV5による物体検出から得られたラベルを特徴量として使用するモデル</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Data Augmentationの調整</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ハイパラの調整</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自己紹介</a:t>
            </a:r>
            <a:endParaRPr/>
          </a:p>
        </p:txBody>
      </p:sp>
      <p:sp>
        <p:nvSpPr>
          <p:cNvPr id="94" name="Google Shape;94;p2"/>
          <p:cNvSpPr txBox="1"/>
          <p:nvPr>
            <p:ph idx="1" type="body"/>
          </p:nvPr>
        </p:nvSpPr>
        <p:spPr>
          <a:xfrm>
            <a:off x="729450" y="1294175"/>
            <a:ext cx="8170500" cy="359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ja"/>
              <a:t>名前：坂梨（Kaggle名：Stefano）from team 1</a:t>
            </a:r>
            <a:endParaRPr/>
          </a:p>
          <a:p>
            <a:pPr indent="0" lvl="0" marL="0" rtl="0" algn="l">
              <a:lnSpc>
                <a:spcPct val="115000"/>
              </a:lnSpc>
              <a:spcBef>
                <a:spcPts val="1200"/>
              </a:spcBef>
              <a:spcAft>
                <a:spcPts val="0"/>
              </a:spcAft>
              <a:buSzPts val="1300"/>
              <a:buNone/>
            </a:pPr>
            <a:r>
              <a:rPr lang="ja"/>
              <a:t>職業：機械系エンジニア→データアナリスト（コンサルティング業界）</a:t>
            </a:r>
            <a:br>
              <a:rPr lang="ja"/>
            </a:br>
            <a:r>
              <a:rPr lang="ja"/>
              <a:t>　　　→データサイエンティスト（現在、某通信キャリア常駐でデータアナリスト寄りの業務）</a:t>
            </a:r>
            <a:endParaRPr/>
          </a:p>
          <a:p>
            <a:pPr indent="0" lvl="0" marL="0" rtl="0" algn="l">
              <a:lnSpc>
                <a:spcPct val="115000"/>
              </a:lnSpc>
              <a:spcBef>
                <a:spcPts val="1200"/>
              </a:spcBef>
              <a:spcAft>
                <a:spcPts val="0"/>
              </a:spcAft>
              <a:buSzPts val="1300"/>
              <a:buNone/>
            </a:pPr>
            <a:r>
              <a:rPr lang="ja"/>
              <a:t>Kaggle実績</a:t>
            </a:r>
            <a:endParaRPr/>
          </a:p>
          <a:p>
            <a:pPr indent="0" lvl="0" marL="0" rtl="0" algn="l">
              <a:lnSpc>
                <a:spcPct val="115000"/>
              </a:lnSpc>
              <a:spcBef>
                <a:spcPts val="1200"/>
              </a:spcBef>
              <a:spcAft>
                <a:spcPts val="0"/>
              </a:spcAft>
              <a:buSzPts val="1300"/>
              <a:buNone/>
            </a:pPr>
            <a:r>
              <a:rPr lang="ja"/>
              <a:t>・PetFinder - Pawpularity Contestに参加（画像）</a:t>
            </a:r>
            <a:br>
              <a:rPr lang="ja"/>
            </a:br>
            <a:r>
              <a:rPr lang="ja"/>
              <a:t>		　→ブロンズ圏内（チームメンバのプライベートシェアリングによりメダル剥奪）</a:t>
            </a:r>
            <a:endParaRPr/>
          </a:p>
          <a:p>
            <a:pPr indent="0" lvl="0" marL="0" rtl="0" algn="l">
              <a:lnSpc>
                <a:spcPct val="115000"/>
              </a:lnSpc>
              <a:spcBef>
                <a:spcPts val="1200"/>
              </a:spcBef>
              <a:spcAft>
                <a:spcPts val="0"/>
              </a:spcAft>
              <a:buSzPts val="1300"/>
              <a:buNone/>
            </a:pPr>
            <a:r>
              <a:rPr lang="ja"/>
              <a:t>・Feedback Prize - Evaluating Student Writing（NLP）参加中</a:t>
            </a:r>
            <a:endParaRPr/>
          </a:p>
          <a:p>
            <a:pPr indent="0" lvl="0" marL="0" rtl="0" algn="l">
              <a:lnSpc>
                <a:spcPct val="115000"/>
              </a:lnSpc>
              <a:spcBef>
                <a:spcPts val="1200"/>
              </a:spcBef>
              <a:spcAft>
                <a:spcPts val="0"/>
              </a:spcAft>
              <a:buSzPts val="1300"/>
              <a:buNone/>
            </a:pPr>
            <a:r>
              <a:rPr lang="ja"/>
              <a:t>・HappyWhale - Whale and Dolphin Identification（画像）参加中</a:t>
            </a:r>
            <a:endParaRPr/>
          </a:p>
          <a:p>
            <a:pPr indent="0" lvl="0" marL="0" rtl="0" algn="l">
              <a:lnSpc>
                <a:spcPct val="115000"/>
              </a:lnSpc>
              <a:spcBef>
                <a:spcPts val="1200"/>
              </a:spcBef>
              <a:spcAft>
                <a:spcPts val="0"/>
              </a:spcAft>
              <a:buSzPts val="1300"/>
              <a:buNone/>
            </a:pPr>
            <a:r>
              <a:rPr lang="ja"/>
              <a:t>趣味：海外旅行、Kaggle、息抜きにゲーム</a:t>
            </a:r>
            <a:endParaRPr/>
          </a:p>
          <a:p>
            <a:pPr indent="0" lvl="0" marL="0" rtl="0" algn="l">
              <a:lnSpc>
                <a:spcPct val="115000"/>
              </a:lnSpc>
              <a:spcBef>
                <a:spcPts val="1200"/>
              </a:spcBef>
              <a:spcAft>
                <a:spcPts val="1200"/>
              </a:spcAft>
              <a:buSzPts val="1300"/>
              <a:buNone/>
            </a:pPr>
            <a:r>
              <a:rPr lang="ja"/>
              <a:t>Kaggleリンク：https://www.kaggle.com/stefanojp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727650" y="-529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Agenda</a:t>
            </a:r>
            <a:endParaRPr/>
          </a:p>
        </p:txBody>
      </p:sp>
      <p:sp>
        <p:nvSpPr>
          <p:cNvPr id="100" name="Google Shape;100;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ja" sz="1800"/>
              <a:t>本コンペにおける制約</a:t>
            </a:r>
            <a:endParaRPr sz="1800"/>
          </a:p>
          <a:p>
            <a:pPr indent="-342900" lvl="0" marL="457200" rtl="0" algn="l">
              <a:lnSpc>
                <a:spcPct val="150000"/>
              </a:lnSpc>
              <a:spcBef>
                <a:spcPts val="0"/>
              </a:spcBef>
              <a:spcAft>
                <a:spcPts val="0"/>
              </a:spcAft>
              <a:buSzPts val="1800"/>
              <a:buChar char="●"/>
            </a:pPr>
            <a:r>
              <a:rPr lang="ja" sz="1800"/>
              <a:t>制約への取り組みかた</a:t>
            </a:r>
            <a:endParaRPr sz="1800"/>
          </a:p>
          <a:p>
            <a:pPr indent="-342900" lvl="0" marL="457200" rtl="0" algn="l">
              <a:lnSpc>
                <a:spcPct val="150000"/>
              </a:lnSpc>
              <a:spcBef>
                <a:spcPts val="0"/>
              </a:spcBef>
              <a:spcAft>
                <a:spcPts val="0"/>
              </a:spcAft>
              <a:buSzPts val="1800"/>
              <a:buChar char="●"/>
            </a:pPr>
            <a:r>
              <a:rPr lang="ja" sz="1800"/>
              <a:t>技術的な部分についての解法</a:t>
            </a:r>
            <a:endParaRPr sz="1800"/>
          </a:p>
          <a:p>
            <a:pPr indent="-342900" lvl="0" marL="457200" rtl="0" algn="l">
              <a:lnSpc>
                <a:spcPct val="150000"/>
              </a:lnSpc>
              <a:spcBef>
                <a:spcPts val="0"/>
              </a:spcBef>
              <a:spcAft>
                <a:spcPts val="0"/>
              </a:spcAft>
              <a:buSzPts val="1800"/>
              <a:buChar char="●"/>
            </a:pPr>
            <a:r>
              <a:rPr lang="ja" sz="1800"/>
              <a:t>やり残したこと、やりたかったこと</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３つの制約</a:t>
            </a:r>
            <a:endParaRPr/>
          </a:p>
        </p:txBody>
      </p:sp>
      <p:sp>
        <p:nvSpPr>
          <p:cNvPr id="106" name="Google Shape;106;p4"/>
          <p:cNvSpPr txBox="1"/>
          <p:nvPr>
            <p:ph idx="1" type="body"/>
          </p:nvPr>
        </p:nvSpPr>
        <p:spPr>
          <a:xfrm>
            <a:off x="729450" y="1329225"/>
            <a:ext cx="7688700" cy="36870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ja"/>
              <a:t>時間的制約</a:t>
            </a:r>
            <a:endParaRPr/>
          </a:p>
          <a:p>
            <a:pPr indent="0" lvl="0" marL="0" rtl="0" algn="l">
              <a:lnSpc>
                <a:spcPct val="115000"/>
              </a:lnSpc>
              <a:spcBef>
                <a:spcPts val="1200"/>
              </a:spcBef>
              <a:spcAft>
                <a:spcPts val="0"/>
              </a:spcAft>
              <a:buSzPts val="1300"/>
              <a:buNone/>
            </a:pPr>
            <a:r>
              <a:rPr lang="ja"/>
              <a:t>平日は働いている、他コンペもやっているのでコンペに当てれる時間が限られていた</a:t>
            </a:r>
            <a:endParaRPr/>
          </a:p>
          <a:p>
            <a:pPr indent="0" lvl="0" marL="0" rtl="0" algn="l">
              <a:lnSpc>
                <a:spcPct val="115000"/>
              </a:lnSpc>
              <a:spcBef>
                <a:spcPts val="1200"/>
              </a:spcBef>
              <a:spcAft>
                <a:spcPts val="0"/>
              </a:spcAft>
              <a:buSzPts val="1300"/>
              <a:buNone/>
            </a:pPr>
            <a:r>
              <a:rPr lang="ja"/>
              <a:t>平日は夜２〜３時間、土日は半日ぐらい</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ja"/>
              <a:t>人的リソースの制約</a:t>
            </a:r>
            <a:endParaRPr/>
          </a:p>
          <a:p>
            <a:pPr indent="0" lvl="0" marL="0" rtl="0" algn="l">
              <a:lnSpc>
                <a:spcPct val="115000"/>
              </a:lnSpc>
              <a:spcBef>
                <a:spcPts val="1200"/>
              </a:spcBef>
              <a:spcAft>
                <a:spcPts val="0"/>
              </a:spcAft>
              <a:buSzPts val="1300"/>
              <a:buNone/>
            </a:pPr>
            <a:r>
              <a:rPr lang="ja"/>
              <a:t>チームメンバーは自分含めて4人</a:t>
            </a:r>
            <a:endParaRPr/>
          </a:p>
          <a:p>
            <a:pPr indent="0" lvl="0" marL="0" rtl="0" algn="l">
              <a:lnSpc>
                <a:spcPct val="115000"/>
              </a:lnSpc>
              <a:spcBef>
                <a:spcPts val="1200"/>
              </a:spcBef>
              <a:spcAft>
                <a:spcPts val="0"/>
              </a:spcAft>
              <a:buSzPts val="1300"/>
              <a:buNone/>
            </a:pPr>
            <a:r>
              <a:rPr lang="ja"/>
              <a:t>メンバーで目的も環境も異なるので、チームでどのように取り組むか</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ja"/>
              <a:t>GPUリソースの制約</a:t>
            </a:r>
            <a:endParaRPr/>
          </a:p>
          <a:p>
            <a:pPr indent="0" lvl="0" marL="0" rtl="0" algn="l">
              <a:lnSpc>
                <a:spcPct val="115000"/>
              </a:lnSpc>
              <a:spcBef>
                <a:spcPts val="1200"/>
              </a:spcBef>
              <a:spcAft>
                <a:spcPts val="1200"/>
              </a:spcAft>
              <a:buSzPts val="1300"/>
              <a:buNone/>
            </a:pPr>
            <a:r>
              <a:rPr lang="ja"/>
              <a:t>Kaggle kernel上のGPUリソースをリアルコンペ用に確保しときたい</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制約に対する取り組み方</a:t>
            </a:r>
            <a:endParaRPr/>
          </a:p>
        </p:txBody>
      </p:sp>
      <p:sp>
        <p:nvSpPr>
          <p:cNvPr id="112" name="Google Shape;112;p5"/>
          <p:cNvSpPr txBox="1"/>
          <p:nvPr>
            <p:ph idx="1" type="body"/>
          </p:nvPr>
        </p:nvSpPr>
        <p:spPr>
          <a:xfrm>
            <a:off x="729450" y="1317650"/>
            <a:ext cx="7688700" cy="3698700"/>
          </a:xfrm>
          <a:prstGeom prst="rect">
            <a:avLst/>
          </a:prstGeom>
          <a:noFill/>
          <a:ln>
            <a:noFill/>
          </a:ln>
        </p:spPr>
        <p:txBody>
          <a:bodyPr anchorCtr="0" anchor="t" bIns="91425" lIns="91425" spcFirstLastPara="1" rIns="91425" wrap="square" tIns="91425">
            <a:normAutofit fontScale="77500" lnSpcReduction="20000"/>
          </a:bodyPr>
          <a:lstStyle/>
          <a:p>
            <a:pPr indent="-292638" lvl="0" marL="457200" rtl="0" algn="l">
              <a:lnSpc>
                <a:spcPct val="115000"/>
              </a:lnSpc>
              <a:spcBef>
                <a:spcPts val="0"/>
              </a:spcBef>
              <a:spcAft>
                <a:spcPts val="0"/>
              </a:spcAft>
              <a:buSzPct val="100000"/>
              <a:buChar char="●"/>
            </a:pPr>
            <a:r>
              <a:rPr lang="ja"/>
              <a:t>時間的制約に対して・・・</a:t>
            </a:r>
            <a:endParaRPr/>
          </a:p>
          <a:p>
            <a:pPr indent="0" lvl="0" marL="457200" rtl="0" algn="l">
              <a:lnSpc>
                <a:spcPct val="115000"/>
              </a:lnSpc>
              <a:spcBef>
                <a:spcPts val="1200"/>
              </a:spcBef>
              <a:spcAft>
                <a:spcPts val="0"/>
              </a:spcAft>
              <a:buSzPct val="129032"/>
              <a:buNone/>
            </a:pPr>
            <a:r>
              <a:rPr lang="ja"/>
              <a:t>・Week1のDigit Recognizerコンペで、今回のベースラインとなるコードの理解と作成</a:t>
            </a:r>
            <a:endParaRPr/>
          </a:p>
          <a:p>
            <a:pPr indent="0" lvl="0" marL="457200" rtl="0" algn="l">
              <a:lnSpc>
                <a:spcPct val="115000"/>
              </a:lnSpc>
              <a:spcBef>
                <a:spcPts val="1200"/>
              </a:spcBef>
              <a:spcAft>
                <a:spcPts val="0"/>
              </a:spcAft>
              <a:buSzPct val="129032"/>
              <a:buNone/>
            </a:pPr>
            <a:r>
              <a:rPr lang="ja"/>
              <a:t>・in classコンペが開始したら、寝る前にコード回しといて、朝起きたら提出できるようにした</a:t>
            </a:r>
            <a:endParaRPr/>
          </a:p>
          <a:p>
            <a:pPr indent="0" lvl="0" marL="0" rtl="0" algn="l">
              <a:lnSpc>
                <a:spcPct val="115000"/>
              </a:lnSpc>
              <a:spcBef>
                <a:spcPts val="1200"/>
              </a:spcBef>
              <a:spcAft>
                <a:spcPts val="0"/>
              </a:spcAft>
              <a:buSzPct val="129032"/>
              <a:buNone/>
            </a:pPr>
            <a:r>
              <a:t/>
            </a:r>
            <a:endParaRPr/>
          </a:p>
          <a:p>
            <a:pPr indent="-292638" lvl="0" marL="457200" rtl="0" algn="l">
              <a:lnSpc>
                <a:spcPct val="115000"/>
              </a:lnSpc>
              <a:spcBef>
                <a:spcPts val="1200"/>
              </a:spcBef>
              <a:spcAft>
                <a:spcPts val="0"/>
              </a:spcAft>
              <a:buSzPct val="100000"/>
              <a:buChar char="●"/>
            </a:pPr>
            <a:r>
              <a:rPr lang="ja"/>
              <a:t>人的リソースの制約に対して・・・</a:t>
            </a:r>
            <a:endParaRPr/>
          </a:p>
          <a:p>
            <a:pPr indent="0" lvl="0" marL="457200" rtl="0" algn="l">
              <a:lnSpc>
                <a:spcPct val="115000"/>
              </a:lnSpc>
              <a:spcBef>
                <a:spcPts val="1200"/>
              </a:spcBef>
              <a:spcAft>
                <a:spcPts val="0"/>
              </a:spcAft>
              <a:buSzPct val="129032"/>
              <a:buNone/>
            </a:pPr>
            <a:r>
              <a:rPr lang="ja"/>
              <a:t>・Slackにてチームメンバー招待</a:t>
            </a:r>
            <a:endParaRPr/>
          </a:p>
          <a:p>
            <a:pPr indent="0" lvl="0" marL="457200" rtl="0" algn="l">
              <a:lnSpc>
                <a:spcPct val="115000"/>
              </a:lnSpc>
              <a:spcBef>
                <a:spcPts val="1200"/>
              </a:spcBef>
              <a:spcAft>
                <a:spcPts val="0"/>
              </a:spcAft>
              <a:buSzPct val="129032"/>
              <a:buNone/>
            </a:pPr>
            <a:r>
              <a:rPr lang="ja"/>
              <a:t>・わからないこと質問しあう</a:t>
            </a:r>
            <a:endParaRPr/>
          </a:p>
          <a:p>
            <a:pPr indent="0" lvl="0" marL="457200" rtl="0" algn="l">
              <a:lnSpc>
                <a:spcPct val="115000"/>
              </a:lnSpc>
              <a:spcBef>
                <a:spcPts val="1200"/>
              </a:spcBef>
              <a:spcAft>
                <a:spcPts val="0"/>
              </a:spcAft>
              <a:buSzPct val="129032"/>
              <a:buNone/>
            </a:pPr>
            <a:r>
              <a:rPr lang="ja"/>
              <a:t>・コードシェア</a:t>
            </a:r>
            <a:endParaRPr/>
          </a:p>
          <a:p>
            <a:pPr indent="0" lvl="0" marL="0" rtl="0" algn="l">
              <a:lnSpc>
                <a:spcPct val="115000"/>
              </a:lnSpc>
              <a:spcBef>
                <a:spcPts val="1200"/>
              </a:spcBef>
              <a:spcAft>
                <a:spcPts val="0"/>
              </a:spcAft>
              <a:buSzPct val="129032"/>
              <a:buNone/>
            </a:pPr>
            <a:r>
              <a:t/>
            </a:r>
            <a:endParaRPr/>
          </a:p>
          <a:p>
            <a:pPr indent="-292638" lvl="0" marL="457200" rtl="0" algn="l">
              <a:lnSpc>
                <a:spcPct val="115000"/>
              </a:lnSpc>
              <a:spcBef>
                <a:spcPts val="1200"/>
              </a:spcBef>
              <a:spcAft>
                <a:spcPts val="0"/>
              </a:spcAft>
              <a:buSzPct val="100000"/>
              <a:buChar char="●"/>
            </a:pPr>
            <a:r>
              <a:rPr lang="ja"/>
              <a:t>GPUリソースの制約に対して・・・</a:t>
            </a:r>
            <a:endParaRPr/>
          </a:p>
          <a:p>
            <a:pPr indent="0" lvl="0" marL="457200" rtl="0" algn="l">
              <a:lnSpc>
                <a:spcPct val="115000"/>
              </a:lnSpc>
              <a:spcBef>
                <a:spcPts val="1200"/>
              </a:spcBef>
              <a:spcAft>
                <a:spcPts val="0"/>
              </a:spcAft>
              <a:buSzPct val="129032"/>
              <a:buNone/>
            </a:pPr>
            <a:r>
              <a:rPr lang="ja"/>
              <a:t>・Google Colab Proを契約しているので、Colab上でコードを実行できるようコード改修</a:t>
            </a:r>
            <a:endParaRPr/>
          </a:p>
          <a:p>
            <a:pPr indent="0" lvl="0" marL="457200" rtl="0" algn="l">
              <a:lnSpc>
                <a:spcPct val="115000"/>
              </a:lnSpc>
              <a:spcBef>
                <a:spcPts val="1200"/>
              </a:spcBef>
              <a:spcAft>
                <a:spcPts val="1200"/>
              </a:spcAft>
              <a:buSzPct val="129032"/>
              <a:buNone/>
            </a:pPr>
            <a:r>
              <a:rPr lang="ja"/>
              <a:t>・同時に2つのコードを実行できる、（＋Kaggleで回せるので3つ）</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7294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技術的な取り組み</a:t>
            </a:r>
            <a:endParaRPr/>
          </a:p>
        </p:txBody>
      </p:sp>
      <p:sp>
        <p:nvSpPr>
          <p:cNvPr id="118" name="Google Shape;118;p6"/>
          <p:cNvSpPr txBox="1"/>
          <p:nvPr>
            <p:ph idx="1" type="body"/>
          </p:nvPr>
        </p:nvSpPr>
        <p:spPr>
          <a:xfrm>
            <a:off x="729450" y="1316025"/>
            <a:ext cx="7688700" cy="35847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ja"/>
              <a:t>過去画像系PetFinderコンペの経験から、複数のアーキテクチャを使用して特徴量を抽出したモデルのアンサンブルが強いという仮説からスタート</a:t>
            </a:r>
            <a:endParaRPr/>
          </a:p>
          <a:p>
            <a:pPr indent="-311150" lvl="0" marL="457200" rtl="0" algn="l">
              <a:lnSpc>
                <a:spcPct val="115000"/>
              </a:lnSpc>
              <a:spcBef>
                <a:spcPts val="0"/>
              </a:spcBef>
              <a:spcAft>
                <a:spcPts val="0"/>
              </a:spcAft>
              <a:buSzPts val="1300"/>
              <a:buChar char="●"/>
            </a:pPr>
            <a:r>
              <a:rPr lang="ja"/>
              <a:t>ResNetのみならず、EfficientNet、EfficientNet Noisy Student、Swin-Transfromer、ViT、NfNetなどを試した</a:t>
            </a:r>
            <a:endParaRPr/>
          </a:p>
          <a:p>
            <a:pPr indent="-311150" lvl="0" marL="457200" rtl="0" algn="l">
              <a:lnSpc>
                <a:spcPct val="115000"/>
              </a:lnSpc>
              <a:spcBef>
                <a:spcPts val="0"/>
              </a:spcBef>
              <a:spcAft>
                <a:spcPts val="0"/>
              </a:spcAft>
              <a:buSzPts val="1300"/>
              <a:buChar char="●"/>
            </a:pPr>
            <a:r>
              <a:rPr lang="ja"/>
              <a:t>そのほかにも、DataAugmentationにおけるMixupやinference時のTTA、Optimizerの検討、Fold、Loss関数の検討を試した</a:t>
            </a:r>
            <a:endParaRPr/>
          </a:p>
          <a:p>
            <a:pPr indent="0" lvl="0" marL="0" rtl="0" algn="l">
              <a:lnSpc>
                <a:spcPct val="115000"/>
              </a:lnSpc>
              <a:spcBef>
                <a:spcPts val="1200"/>
              </a:spcBef>
              <a:spcAft>
                <a:spcPts val="1200"/>
              </a:spcAft>
              <a:buSzPts val="1300"/>
              <a:buNone/>
            </a:pPr>
            <a:r>
              <a:t/>
            </a:r>
            <a:endParaRPr/>
          </a:p>
        </p:txBody>
      </p:sp>
      <p:pic>
        <p:nvPicPr>
          <p:cNvPr id="119" name="Google Shape;119;p6"/>
          <p:cNvPicPr preferRelativeResize="0"/>
          <p:nvPr/>
        </p:nvPicPr>
        <p:blipFill rotWithShape="1">
          <a:blip r:embed="rId3">
            <a:alphaModFix/>
          </a:blip>
          <a:srcRect b="0" l="0" r="0" t="0"/>
          <a:stretch/>
        </p:blipFill>
        <p:spPr>
          <a:xfrm>
            <a:off x="3518900" y="2861674"/>
            <a:ext cx="4733824" cy="22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p:nvPr/>
        </p:nvSpPr>
        <p:spPr>
          <a:xfrm>
            <a:off x="910913" y="568500"/>
            <a:ext cx="1091400" cy="661500"/>
          </a:xfrm>
          <a:prstGeom prst="roundRect">
            <a:avLst>
              <a:gd fmla="val 16667" name="adj"/>
            </a:avLst>
          </a:prstGeom>
          <a:solidFill>
            <a:schemeClr val="lt2"/>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Augmentation</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Resize</a:t>
            </a:r>
            <a:br>
              <a:rPr b="0" i="0" lang="ja" sz="900" u="none" cap="none" strike="noStrike">
                <a:solidFill>
                  <a:srgbClr val="000000"/>
                </a:solidFill>
                <a:latin typeface="Arial"/>
                <a:ea typeface="Arial"/>
                <a:cs typeface="Arial"/>
                <a:sym typeface="Arial"/>
              </a:rPr>
            </a:br>
            <a:r>
              <a:rPr b="0" i="0" lang="ja" sz="900" u="none" cap="none" strike="noStrike">
                <a:solidFill>
                  <a:srgbClr val="000000"/>
                </a:solidFill>
                <a:latin typeface="Arial"/>
                <a:ea typeface="Arial"/>
                <a:cs typeface="Arial"/>
                <a:sym typeface="Arial"/>
              </a:rPr>
              <a:t>(224*224)</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Rotate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Cutout</a:t>
            </a:r>
            <a:endParaRPr b="0" i="0" sz="900" u="none" cap="none" strike="noStrike">
              <a:solidFill>
                <a:srgbClr val="000000"/>
              </a:solidFill>
              <a:latin typeface="Arial"/>
              <a:ea typeface="Arial"/>
              <a:cs typeface="Arial"/>
              <a:sym typeface="Arial"/>
            </a:endParaRPr>
          </a:p>
        </p:txBody>
      </p:sp>
      <p:sp>
        <p:nvSpPr>
          <p:cNvPr id="125" name="Google Shape;125;p7"/>
          <p:cNvSpPr/>
          <p:nvPr/>
        </p:nvSpPr>
        <p:spPr>
          <a:xfrm>
            <a:off x="7141688" y="744275"/>
            <a:ext cx="1091400" cy="4332600"/>
          </a:xfrm>
          <a:prstGeom prst="roundRect">
            <a:avLst>
              <a:gd fmla="val 16667" name="adj"/>
            </a:avLst>
          </a:prstGeom>
          <a:solidFill>
            <a:schemeClr val="lt2"/>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Ensemble</a:t>
            </a:r>
            <a:endParaRPr b="0" i="0" sz="1200" u="none" cap="none" strike="noStrike">
              <a:solidFill>
                <a:srgbClr val="000000"/>
              </a:solidFill>
              <a:latin typeface="Arial"/>
              <a:ea typeface="Arial"/>
              <a:cs typeface="Arial"/>
              <a:sym typeface="Arial"/>
            </a:endParaRPr>
          </a:p>
        </p:txBody>
      </p:sp>
      <p:sp>
        <p:nvSpPr>
          <p:cNvPr id="126" name="Google Shape;126;p7"/>
          <p:cNvSpPr txBox="1"/>
          <p:nvPr>
            <p:ph type="title"/>
          </p:nvPr>
        </p:nvSpPr>
        <p:spPr>
          <a:xfrm>
            <a:off x="7294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ベストモデルのアーキテクチャ(</a:t>
            </a:r>
            <a:r>
              <a:rPr lang="ja">
                <a:latin typeface="Arial"/>
                <a:ea typeface="Arial"/>
                <a:cs typeface="Arial"/>
                <a:sym typeface="Arial"/>
              </a:rPr>
              <a:t>0.8411414625726732)</a:t>
            </a:r>
            <a:endParaRPr>
              <a:latin typeface="Arial"/>
              <a:ea typeface="Arial"/>
              <a:cs typeface="Arial"/>
              <a:sym typeface="Arial"/>
            </a:endParaRPr>
          </a:p>
        </p:txBody>
      </p:sp>
      <p:sp>
        <p:nvSpPr>
          <p:cNvPr id="127" name="Google Shape;127;p7"/>
          <p:cNvSpPr/>
          <p:nvPr/>
        </p:nvSpPr>
        <p:spPr>
          <a:xfrm>
            <a:off x="2413088" y="1236824"/>
            <a:ext cx="1930500" cy="6906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128" name="Google Shape;128;p7"/>
          <p:cNvSpPr/>
          <p:nvPr/>
        </p:nvSpPr>
        <p:spPr>
          <a:xfrm>
            <a:off x="910913" y="2618475"/>
            <a:ext cx="1091400" cy="1030200"/>
          </a:xfrm>
          <a:prstGeom prst="roundRect">
            <a:avLst>
              <a:gd fmla="val 16667" name="adj"/>
            </a:avLst>
          </a:prstGeom>
          <a:solidFill>
            <a:schemeClr val="lt2"/>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Augmentation</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Resize</a:t>
            </a:r>
            <a:br>
              <a:rPr b="0" i="0" lang="ja" sz="900" u="none" cap="none" strike="noStrike">
                <a:solidFill>
                  <a:srgbClr val="000000"/>
                </a:solidFill>
                <a:latin typeface="Arial"/>
                <a:ea typeface="Arial"/>
                <a:cs typeface="Arial"/>
                <a:sym typeface="Arial"/>
              </a:rPr>
            </a:br>
            <a:r>
              <a:rPr b="0" i="0" lang="ja" sz="900" u="none" cap="none" strike="noStrike">
                <a:solidFill>
                  <a:srgbClr val="000000"/>
                </a:solidFill>
                <a:latin typeface="Arial"/>
                <a:ea typeface="Arial"/>
                <a:cs typeface="Arial"/>
                <a:sym typeface="Arial"/>
              </a:rPr>
              <a:t>(224*224)</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Rotate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Cutout</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129" name="Google Shape;129;p7"/>
          <p:cNvSpPr/>
          <p:nvPr/>
        </p:nvSpPr>
        <p:spPr>
          <a:xfrm>
            <a:off x="2413088" y="2845575"/>
            <a:ext cx="1930500" cy="6906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3 folds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130" name="Google Shape;130;p7"/>
          <p:cNvSpPr/>
          <p:nvPr/>
        </p:nvSpPr>
        <p:spPr>
          <a:xfrm>
            <a:off x="2413088" y="4363174"/>
            <a:ext cx="1930500" cy="7773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131" name="Google Shape;131;p7"/>
          <p:cNvSpPr/>
          <p:nvPr/>
        </p:nvSpPr>
        <p:spPr>
          <a:xfrm rot="-3510285">
            <a:off x="1587405" y="2014750"/>
            <a:ext cx="1153652" cy="21681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32" name="Google Shape;132;p7"/>
          <p:cNvSpPr/>
          <p:nvPr/>
        </p:nvSpPr>
        <p:spPr>
          <a:xfrm>
            <a:off x="1957312" y="3045125"/>
            <a:ext cx="5427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33" name="Google Shape;133;p7"/>
          <p:cNvSpPr/>
          <p:nvPr/>
        </p:nvSpPr>
        <p:spPr>
          <a:xfrm>
            <a:off x="4099260" y="3209975"/>
            <a:ext cx="30000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34" name="Google Shape;134;p7"/>
          <p:cNvSpPr/>
          <p:nvPr/>
        </p:nvSpPr>
        <p:spPr>
          <a:xfrm>
            <a:off x="4238013" y="1334700"/>
            <a:ext cx="28614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35" name="Google Shape;135;p7"/>
          <p:cNvSpPr/>
          <p:nvPr/>
        </p:nvSpPr>
        <p:spPr>
          <a:xfrm>
            <a:off x="5827902" y="2100250"/>
            <a:ext cx="1275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36" name="Google Shape;136;p7"/>
          <p:cNvSpPr/>
          <p:nvPr/>
        </p:nvSpPr>
        <p:spPr>
          <a:xfrm>
            <a:off x="2413088" y="510600"/>
            <a:ext cx="1930500" cy="6906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137" name="Google Shape;137;p7"/>
          <p:cNvSpPr/>
          <p:nvPr/>
        </p:nvSpPr>
        <p:spPr>
          <a:xfrm>
            <a:off x="1915394" y="744287"/>
            <a:ext cx="4977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38" name="Google Shape;138;p7"/>
          <p:cNvSpPr txBox="1"/>
          <p:nvPr/>
        </p:nvSpPr>
        <p:spPr>
          <a:xfrm>
            <a:off x="4099288" y="510600"/>
            <a:ext cx="901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exp15</a:t>
            </a:r>
            <a:endParaRPr b="0" i="0" sz="800" u="none" cap="none" strike="noStrike">
              <a:solidFill>
                <a:srgbClr val="000000"/>
              </a:solidFill>
              <a:latin typeface="Lato"/>
              <a:ea typeface="Lato"/>
              <a:cs typeface="Lato"/>
              <a:sym typeface="Lato"/>
            </a:endParaRPr>
          </a:p>
        </p:txBody>
      </p:sp>
      <p:sp>
        <p:nvSpPr>
          <p:cNvPr id="139" name="Google Shape;139;p7"/>
          <p:cNvSpPr txBox="1"/>
          <p:nvPr/>
        </p:nvSpPr>
        <p:spPr>
          <a:xfrm>
            <a:off x="4099288" y="1154488"/>
            <a:ext cx="901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exp19</a:t>
            </a:r>
            <a:endParaRPr b="0" i="0" sz="800" u="none" cap="none" strike="noStrike">
              <a:solidFill>
                <a:srgbClr val="000000"/>
              </a:solidFill>
              <a:latin typeface="Lato"/>
              <a:ea typeface="Lato"/>
              <a:cs typeface="Lato"/>
              <a:sym typeface="Lato"/>
            </a:endParaRPr>
          </a:p>
        </p:txBody>
      </p:sp>
      <p:sp>
        <p:nvSpPr>
          <p:cNvPr id="140" name="Google Shape;140;p7"/>
          <p:cNvSpPr/>
          <p:nvPr/>
        </p:nvSpPr>
        <p:spPr>
          <a:xfrm>
            <a:off x="2413088" y="1985250"/>
            <a:ext cx="1930500" cy="7773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CrossEntropyLoss</a:t>
            </a:r>
            <a:endParaRPr b="0" i="0" sz="900" u="none" cap="none" strike="noStrike">
              <a:solidFill>
                <a:srgbClr val="000000"/>
              </a:solidFill>
              <a:latin typeface="Arial"/>
              <a:ea typeface="Arial"/>
              <a:cs typeface="Arial"/>
              <a:sym typeface="Arial"/>
            </a:endParaRPr>
          </a:p>
        </p:txBody>
      </p:sp>
      <p:sp>
        <p:nvSpPr>
          <p:cNvPr id="141" name="Google Shape;141;p7"/>
          <p:cNvSpPr/>
          <p:nvPr/>
        </p:nvSpPr>
        <p:spPr>
          <a:xfrm>
            <a:off x="4705788" y="1798388"/>
            <a:ext cx="1172400" cy="610800"/>
          </a:xfrm>
          <a:prstGeom prst="roundRect">
            <a:avLst>
              <a:gd fmla="val 16667" name="adj"/>
            </a:avLst>
          </a:prstGeom>
          <a:solidFill>
            <a:schemeClr val="lt2"/>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TTA</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142" name="Google Shape;142;p7"/>
          <p:cNvSpPr txBox="1"/>
          <p:nvPr/>
        </p:nvSpPr>
        <p:spPr>
          <a:xfrm>
            <a:off x="4141688" y="1945350"/>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exp20</a:t>
            </a:r>
            <a:endParaRPr b="0" i="0" sz="1400" u="none" cap="none" strike="noStrike">
              <a:solidFill>
                <a:srgbClr val="000000"/>
              </a:solidFill>
              <a:latin typeface="Arial"/>
              <a:ea typeface="Arial"/>
              <a:cs typeface="Arial"/>
              <a:sym typeface="Arial"/>
            </a:endParaRPr>
          </a:p>
        </p:txBody>
      </p:sp>
      <p:sp>
        <p:nvSpPr>
          <p:cNvPr id="143" name="Google Shape;143;p7"/>
          <p:cNvSpPr/>
          <p:nvPr/>
        </p:nvSpPr>
        <p:spPr>
          <a:xfrm>
            <a:off x="4099261" y="2111200"/>
            <a:ext cx="672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44" name="Google Shape;144;p7"/>
          <p:cNvSpPr txBox="1"/>
          <p:nvPr/>
        </p:nvSpPr>
        <p:spPr>
          <a:xfrm>
            <a:off x="4141688" y="2958388"/>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exp27 0-2</a:t>
            </a:r>
            <a:endParaRPr b="0" i="0" sz="1400" u="none" cap="none" strike="noStrike">
              <a:solidFill>
                <a:srgbClr val="000000"/>
              </a:solidFill>
              <a:latin typeface="Arial"/>
              <a:ea typeface="Arial"/>
              <a:cs typeface="Arial"/>
              <a:sym typeface="Arial"/>
            </a:endParaRPr>
          </a:p>
        </p:txBody>
      </p:sp>
      <p:sp>
        <p:nvSpPr>
          <p:cNvPr id="145" name="Google Shape;145;p7"/>
          <p:cNvSpPr/>
          <p:nvPr/>
        </p:nvSpPr>
        <p:spPr>
          <a:xfrm>
            <a:off x="4712850" y="2442728"/>
            <a:ext cx="1172400" cy="535200"/>
          </a:xfrm>
          <a:prstGeom prst="roundRect">
            <a:avLst>
              <a:gd fmla="val 16667" name="adj"/>
            </a:avLst>
          </a:prstGeom>
          <a:solidFill>
            <a:schemeClr val="lt2"/>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TTA</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Multiply</a:t>
            </a:r>
            <a:endParaRPr b="0" i="0" sz="900" u="none" cap="none" strike="noStrike">
              <a:solidFill>
                <a:srgbClr val="000000"/>
              </a:solidFill>
              <a:latin typeface="Arial"/>
              <a:ea typeface="Arial"/>
              <a:cs typeface="Arial"/>
              <a:sym typeface="Arial"/>
            </a:endParaRPr>
          </a:p>
        </p:txBody>
      </p:sp>
      <p:sp>
        <p:nvSpPr>
          <p:cNvPr id="146" name="Google Shape;146;p7"/>
          <p:cNvSpPr txBox="1"/>
          <p:nvPr/>
        </p:nvSpPr>
        <p:spPr>
          <a:xfrm>
            <a:off x="4141688" y="2511575"/>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exp28</a:t>
            </a:r>
            <a:endParaRPr b="0" i="0" sz="1400" u="none" cap="none" strike="noStrike">
              <a:solidFill>
                <a:srgbClr val="000000"/>
              </a:solidFill>
              <a:latin typeface="Arial"/>
              <a:ea typeface="Arial"/>
              <a:cs typeface="Arial"/>
              <a:sym typeface="Arial"/>
            </a:endParaRPr>
          </a:p>
        </p:txBody>
      </p:sp>
      <p:sp>
        <p:nvSpPr>
          <p:cNvPr id="147" name="Google Shape;147;p7"/>
          <p:cNvSpPr/>
          <p:nvPr/>
        </p:nvSpPr>
        <p:spPr>
          <a:xfrm>
            <a:off x="2413088" y="3544325"/>
            <a:ext cx="1930500" cy="777300"/>
          </a:xfrm>
          <a:prstGeom prst="rect">
            <a:avLst/>
          </a:prstGeom>
          <a:solidFill>
            <a:srgbClr val="EEEEEE"/>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EfficientNet Noisy Student B1</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single fold </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pretrained is flase</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RAdam</a:t>
            </a:r>
            <a:endParaRPr b="0" i="0" sz="90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rgbClr val="000000"/>
              </a:buClr>
              <a:buSzPts val="900"/>
              <a:buFont typeface="Arial"/>
              <a:buChar char="-"/>
            </a:pPr>
            <a:r>
              <a:rPr b="0" i="0" lang="ja" sz="900" u="none" cap="none" strike="noStrike">
                <a:solidFill>
                  <a:srgbClr val="000000"/>
                </a:solidFill>
                <a:latin typeface="Arial"/>
                <a:ea typeface="Arial"/>
                <a:cs typeface="Arial"/>
                <a:sym typeface="Arial"/>
              </a:rPr>
              <a:t>FocalLoss(gamma=0,2)</a:t>
            </a:r>
            <a:endParaRPr b="0" i="0" sz="900" u="none" cap="none" strike="noStrike">
              <a:solidFill>
                <a:srgbClr val="000000"/>
              </a:solidFill>
              <a:latin typeface="Arial"/>
              <a:ea typeface="Arial"/>
              <a:cs typeface="Arial"/>
              <a:sym typeface="Arial"/>
            </a:endParaRPr>
          </a:p>
        </p:txBody>
      </p:sp>
      <p:sp>
        <p:nvSpPr>
          <p:cNvPr id="148" name="Google Shape;148;p7"/>
          <p:cNvSpPr/>
          <p:nvPr/>
        </p:nvSpPr>
        <p:spPr>
          <a:xfrm>
            <a:off x="4099285" y="3706375"/>
            <a:ext cx="672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49" name="Google Shape;149;p7"/>
          <p:cNvSpPr txBox="1"/>
          <p:nvPr/>
        </p:nvSpPr>
        <p:spPr>
          <a:xfrm>
            <a:off x="4141688" y="3441750"/>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exp23</a:t>
            </a:r>
            <a:endParaRPr b="0" i="0" sz="1400" u="none" cap="none" strike="noStrike">
              <a:solidFill>
                <a:srgbClr val="000000"/>
              </a:solidFill>
              <a:latin typeface="Arial"/>
              <a:ea typeface="Arial"/>
              <a:cs typeface="Arial"/>
              <a:sym typeface="Arial"/>
            </a:endParaRPr>
          </a:p>
        </p:txBody>
      </p:sp>
      <p:sp>
        <p:nvSpPr>
          <p:cNvPr id="150" name="Google Shape;150;p7"/>
          <p:cNvSpPr/>
          <p:nvPr/>
        </p:nvSpPr>
        <p:spPr>
          <a:xfrm>
            <a:off x="910913" y="4113300"/>
            <a:ext cx="1091400" cy="1030200"/>
          </a:xfrm>
          <a:prstGeom prst="roundRect">
            <a:avLst>
              <a:gd fmla="val 16667" name="adj"/>
            </a:avLst>
          </a:prstGeom>
          <a:solidFill>
            <a:schemeClr val="lt2"/>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Augmentation</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Resize</a:t>
            </a:r>
            <a:br>
              <a:rPr b="0" i="0" lang="ja" sz="900" u="none" cap="none" strike="noStrike">
                <a:solidFill>
                  <a:srgbClr val="000000"/>
                </a:solidFill>
                <a:latin typeface="Arial"/>
                <a:ea typeface="Arial"/>
                <a:cs typeface="Arial"/>
                <a:sym typeface="Arial"/>
              </a:rPr>
            </a:br>
            <a:r>
              <a:rPr b="0" i="0" lang="ja" sz="900" u="none" cap="none" strike="noStrike">
                <a:solidFill>
                  <a:srgbClr val="000000"/>
                </a:solidFill>
                <a:latin typeface="Arial"/>
                <a:ea typeface="Arial"/>
                <a:cs typeface="Arial"/>
                <a:sym typeface="Arial"/>
              </a:rPr>
              <a:t>(280*280)</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Rotate</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Cutout</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151" name="Google Shape;151;p7"/>
          <p:cNvSpPr/>
          <p:nvPr/>
        </p:nvSpPr>
        <p:spPr>
          <a:xfrm>
            <a:off x="1915394" y="4616575"/>
            <a:ext cx="4977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52" name="Google Shape;152;p7"/>
          <p:cNvSpPr/>
          <p:nvPr/>
        </p:nvSpPr>
        <p:spPr>
          <a:xfrm rot="-2394315">
            <a:off x="1777221" y="2572304"/>
            <a:ext cx="816966" cy="21683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53" name="Google Shape;153;p7"/>
          <p:cNvSpPr/>
          <p:nvPr/>
        </p:nvSpPr>
        <p:spPr>
          <a:xfrm>
            <a:off x="4771738" y="3463363"/>
            <a:ext cx="1172400" cy="610800"/>
          </a:xfrm>
          <a:prstGeom prst="roundRect">
            <a:avLst>
              <a:gd fmla="val 16667" name="adj"/>
            </a:avLst>
          </a:prstGeom>
          <a:solidFill>
            <a:schemeClr val="lt2"/>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TTA</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Vertical Flip</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ja" sz="900" u="none" cap="none" strike="noStrike">
                <a:solidFill>
                  <a:srgbClr val="000000"/>
                </a:solidFill>
                <a:latin typeface="Arial"/>
                <a:ea typeface="Arial"/>
                <a:cs typeface="Arial"/>
                <a:sym typeface="Arial"/>
              </a:rPr>
              <a:t>- Horizontal Flip</a:t>
            </a:r>
            <a:endParaRPr b="0" i="0" sz="900" u="none" cap="none" strike="noStrike">
              <a:solidFill>
                <a:srgbClr val="000000"/>
              </a:solidFill>
              <a:latin typeface="Arial"/>
              <a:ea typeface="Arial"/>
              <a:cs typeface="Arial"/>
              <a:sym typeface="Arial"/>
            </a:endParaRPr>
          </a:p>
        </p:txBody>
      </p:sp>
      <p:sp>
        <p:nvSpPr>
          <p:cNvPr id="154" name="Google Shape;154;p7"/>
          <p:cNvSpPr/>
          <p:nvPr/>
        </p:nvSpPr>
        <p:spPr>
          <a:xfrm>
            <a:off x="4141650" y="4623125"/>
            <a:ext cx="30000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55" name="Google Shape;155;p7"/>
          <p:cNvSpPr txBox="1"/>
          <p:nvPr/>
        </p:nvSpPr>
        <p:spPr>
          <a:xfrm>
            <a:off x="4141675" y="4439375"/>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exp29</a:t>
            </a:r>
            <a:endParaRPr b="0" i="0" sz="1400" u="none" cap="none" strike="noStrike">
              <a:solidFill>
                <a:srgbClr val="000000"/>
              </a:solidFill>
              <a:latin typeface="Arial"/>
              <a:ea typeface="Arial"/>
              <a:cs typeface="Arial"/>
              <a:sym typeface="Arial"/>
            </a:endParaRPr>
          </a:p>
        </p:txBody>
      </p:sp>
      <p:sp>
        <p:nvSpPr>
          <p:cNvPr id="156" name="Google Shape;156;p7"/>
          <p:cNvSpPr/>
          <p:nvPr/>
        </p:nvSpPr>
        <p:spPr>
          <a:xfrm>
            <a:off x="4141663" y="4125550"/>
            <a:ext cx="30000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57" name="Google Shape;157;p7"/>
          <p:cNvSpPr txBox="1"/>
          <p:nvPr/>
        </p:nvSpPr>
        <p:spPr>
          <a:xfrm>
            <a:off x="4141688" y="3902463"/>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ja" sz="800" u="none" cap="none" strike="noStrike">
                <a:solidFill>
                  <a:srgbClr val="000000"/>
                </a:solidFill>
                <a:latin typeface="Lato"/>
                <a:ea typeface="Lato"/>
                <a:cs typeface="Lato"/>
                <a:sym typeface="Lato"/>
              </a:rPr>
              <a:t>exp37,38</a:t>
            </a:r>
            <a:endParaRPr b="0" i="0" sz="1400" u="none" cap="none" strike="noStrike">
              <a:solidFill>
                <a:srgbClr val="000000"/>
              </a:solidFill>
              <a:latin typeface="Arial"/>
              <a:ea typeface="Arial"/>
              <a:cs typeface="Arial"/>
              <a:sym typeface="Arial"/>
            </a:endParaRPr>
          </a:p>
        </p:txBody>
      </p:sp>
      <p:sp>
        <p:nvSpPr>
          <p:cNvPr id="158" name="Google Shape;158;p7"/>
          <p:cNvSpPr/>
          <p:nvPr/>
        </p:nvSpPr>
        <p:spPr>
          <a:xfrm>
            <a:off x="4099286" y="2441063"/>
            <a:ext cx="672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59" name="Google Shape;159;p7"/>
          <p:cNvSpPr/>
          <p:nvPr/>
        </p:nvSpPr>
        <p:spPr>
          <a:xfrm>
            <a:off x="4238013" y="758750"/>
            <a:ext cx="28614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60" name="Google Shape;160;p7"/>
          <p:cNvSpPr/>
          <p:nvPr/>
        </p:nvSpPr>
        <p:spPr>
          <a:xfrm>
            <a:off x="5827902" y="2497475"/>
            <a:ext cx="12753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61" name="Google Shape;161;p7"/>
          <p:cNvSpPr/>
          <p:nvPr/>
        </p:nvSpPr>
        <p:spPr>
          <a:xfrm>
            <a:off x="5878188" y="3667775"/>
            <a:ext cx="1224900" cy="21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62" name="Google Shape;162;p7"/>
          <p:cNvSpPr/>
          <p:nvPr/>
        </p:nvSpPr>
        <p:spPr>
          <a:xfrm rot="1357520">
            <a:off x="1806756" y="3672870"/>
            <a:ext cx="724454" cy="21650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主に取り組んだパート</a:t>
            </a:r>
            <a:endParaRPr/>
          </a:p>
        </p:txBody>
      </p:sp>
      <p:pic>
        <p:nvPicPr>
          <p:cNvPr id="168" name="Google Shape;168;p8"/>
          <p:cNvPicPr preferRelativeResize="0"/>
          <p:nvPr/>
        </p:nvPicPr>
        <p:blipFill rotWithShape="1">
          <a:blip r:embed="rId3">
            <a:alphaModFix/>
          </a:blip>
          <a:srcRect b="0" l="0" r="0" t="0"/>
          <a:stretch/>
        </p:blipFill>
        <p:spPr>
          <a:xfrm>
            <a:off x="843275" y="1363900"/>
            <a:ext cx="7632675" cy="2952850"/>
          </a:xfrm>
          <a:prstGeom prst="rect">
            <a:avLst/>
          </a:prstGeom>
          <a:noFill/>
          <a:ln>
            <a:noFill/>
          </a:ln>
        </p:spPr>
      </p:pic>
      <p:sp>
        <p:nvSpPr>
          <p:cNvPr id="169" name="Google Shape;169;p8"/>
          <p:cNvSpPr/>
          <p:nvPr/>
        </p:nvSpPr>
        <p:spPr>
          <a:xfrm>
            <a:off x="3652475" y="2184550"/>
            <a:ext cx="3086100" cy="15834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8"/>
          <p:cNvSpPr txBox="1"/>
          <p:nvPr/>
        </p:nvSpPr>
        <p:spPr>
          <a:xfrm>
            <a:off x="5016350" y="4161025"/>
            <a:ext cx="2600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ja" sz="1000" u="none" cap="none" strike="noStrike">
                <a:solidFill>
                  <a:srgbClr val="000000"/>
                </a:solidFill>
                <a:latin typeface="Lato"/>
                <a:ea typeface="Lato"/>
                <a:cs typeface="Lato"/>
                <a:sym typeface="Lato"/>
              </a:rPr>
              <a:t>（参照：かぐら座Week2 Notebookから）</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9"/>
          <p:cNvPicPr preferRelativeResize="0"/>
          <p:nvPr/>
        </p:nvPicPr>
        <p:blipFill rotWithShape="1">
          <a:blip r:embed="rId3">
            <a:alphaModFix/>
          </a:blip>
          <a:srcRect b="0" l="0" r="0" t="0"/>
          <a:stretch/>
        </p:blipFill>
        <p:spPr>
          <a:xfrm>
            <a:off x="4947000" y="57775"/>
            <a:ext cx="4196999" cy="1623701"/>
          </a:xfrm>
          <a:prstGeom prst="rect">
            <a:avLst/>
          </a:prstGeom>
          <a:noFill/>
          <a:ln>
            <a:noFill/>
          </a:ln>
        </p:spPr>
      </p:pic>
      <p:sp>
        <p:nvSpPr>
          <p:cNvPr id="176" name="Google Shape;176;p9"/>
          <p:cNvSpPr txBox="1"/>
          <p:nvPr>
            <p:ph type="title"/>
          </p:nvPr>
        </p:nvSpPr>
        <p:spPr>
          <a:xfrm>
            <a:off x="7276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試したアーキテクチャ</a:t>
            </a:r>
            <a:endParaRPr/>
          </a:p>
        </p:txBody>
      </p:sp>
      <p:sp>
        <p:nvSpPr>
          <p:cNvPr id="177" name="Google Shape;177;p9"/>
          <p:cNvSpPr/>
          <p:nvPr/>
        </p:nvSpPr>
        <p:spPr>
          <a:xfrm>
            <a:off x="6472750" y="458675"/>
            <a:ext cx="462300" cy="882000"/>
          </a:xfrm>
          <a:prstGeom prst="roundRect">
            <a:avLst>
              <a:gd fmla="val 16667" name="adj"/>
            </a:avLst>
          </a:prstGeom>
          <a:noFill/>
          <a:ln cap="flat" cmpd="sng" w="381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9"/>
          <p:cNvPicPr preferRelativeResize="0"/>
          <p:nvPr/>
        </p:nvPicPr>
        <p:blipFill rotWithShape="1">
          <a:blip r:embed="rId4">
            <a:alphaModFix/>
          </a:blip>
          <a:srcRect b="0" l="0" r="0" t="0"/>
          <a:stretch/>
        </p:blipFill>
        <p:spPr>
          <a:xfrm>
            <a:off x="2056850" y="2571750"/>
            <a:ext cx="4596858" cy="2166500"/>
          </a:xfrm>
          <a:prstGeom prst="rect">
            <a:avLst/>
          </a:prstGeom>
          <a:noFill/>
          <a:ln>
            <a:noFill/>
          </a:ln>
        </p:spPr>
      </p:pic>
      <p:sp>
        <p:nvSpPr>
          <p:cNvPr id="179" name="Google Shape;179;p9"/>
          <p:cNvSpPr txBox="1"/>
          <p:nvPr/>
        </p:nvSpPr>
        <p:spPr>
          <a:xfrm>
            <a:off x="727650" y="1340800"/>
            <a:ext cx="8252100" cy="1075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ResNet34 vs ResNet50</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EfficientNet vs EfficientNet Noisy Student</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Swin-Transfomer, Vision Transfromer</a:t>
            </a:r>
            <a:endParaRPr b="0" i="0" sz="1300" u="none" cap="none" strike="noStrike">
              <a:solidFill>
                <a:schemeClr val="accent1"/>
              </a:solidFill>
              <a:latin typeface="Lato"/>
              <a:ea typeface="Lato"/>
              <a:cs typeface="Lato"/>
              <a:sym typeface="Lato"/>
            </a:endParaRPr>
          </a:p>
          <a:p>
            <a:pPr indent="-311150" lvl="0" marL="457200" marR="0" rtl="0" algn="l">
              <a:lnSpc>
                <a:spcPct val="115000"/>
              </a:lnSpc>
              <a:spcBef>
                <a:spcPts val="0"/>
              </a:spcBef>
              <a:spcAft>
                <a:spcPts val="0"/>
              </a:spcAft>
              <a:buClr>
                <a:schemeClr val="accent1"/>
              </a:buClr>
              <a:buSzPts val="1300"/>
              <a:buFont typeface="Lato"/>
              <a:buChar char="●"/>
            </a:pPr>
            <a:r>
              <a:rPr b="0" i="0" lang="ja" sz="1300" u="none" cap="none" strike="noStrike">
                <a:solidFill>
                  <a:schemeClr val="accent1"/>
                </a:solidFill>
                <a:latin typeface="Lato"/>
                <a:ea typeface="Lato"/>
                <a:cs typeface="Lato"/>
                <a:sym typeface="Lato"/>
              </a:rPr>
              <a:t>NfNet</a:t>
            </a:r>
            <a:endParaRPr b="0" i="0" sz="1300" u="none" cap="none" strike="noStrike">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