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BDDD"/>
    <a:srgbClr val="E3E7EB"/>
    <a:srgbClr val="E1FF8B"/>
    <a:srgbClr val="D7FF65"/>
    <a:srgbClr val="CCFF33"/>
    <a:srgbClr val="DDF7AF"/>
    <a:srgbClr val="BACCE0"/>
    <a:srgbClr val="CBD5C1"/>
    <a:srgbClr val="B7ACD4"/>
    <a:srgbClr val="B0A4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37" autoAdjust="0"/>
  </p:normalViewPr>
  <p:slideViewPr>
    <p:cSldViewPr snapToGrid="0">
      <p:cViewPr>
        <p:scale>
          <a:sx n="166" d="100"/>
          <a:sy n="166" d="100"/>
        </p:scale>
        <p:origin x="-2892" y="-4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9D349-0887-48A0-B879-A83829FDF5CA}" type="datetimeFigureOut">
              <a:rPr lang="it-IT" smtClean="0"/>
              <a:t>04/04/2023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4434B-0A38-42DF-8452-82541E1287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2301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strike="noStrike" spc="-1" dirty="0">
                <a:latin typeface="Arial"/>
              </a:rPr>
              <a:t>S1 - PRISMA flow diagram depicting the flow of information through the different phases of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NewRomanPSMT"/>
              </a:rPr>
              <a:t>the meta-analysis.</a:t>
            </a:r>
            <a:r>
              <a:rPr lang="en-US" dirty="0"/>
              <a:t>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4434B-0A38-42DF-8452-82541E1287E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1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380A-0258-4093-B1A6-01056C4F5954}" type="datetimeFigureOut">
              <a:rPr lang="it-IT" smtClean="0"/>
              <a:t>04/04/2023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F0EA-29AD-4FB0-BEA9-49C683BBCD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396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380A-0258-4093-B1A6-01056C4F5954}" type="datetimeFigureOut">
              <a:rPr lang="it-IT" smtClean="0"/>
              <a:t>04/04/2023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F0EA-29AD-4FB0-BEA9-49C683BBCD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57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380A-0258-4093-B1A6-01056C4F5954}" type="datetimeFigureOut">
              <a:rPr lang="it-IT" smtClean="0"/>
              <a:t>04/04/2023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F0EA-29AD-4FB0-BEA9-49C683BBCD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624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380A-0258-4093-B1A6-01056C4F5954}" type="datetimeFigureOut">
              <a:rPr lang="it-IT" smtClean="0"/>
              <a:t>04/04/2023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F0EA-29AD-4FB0-BEA9-49C683BBCD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385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380A-0258-4093-B1A6-01056C4F5954}" type="datetimeFigureOut">
              <a:rPr lang="it-IT" smtClean="0"/>
              <a:t>04/04/2023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F0EA-29AD-4FB0-BEA9-49C683BBCD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517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380A-0258-4093-B1A6-01056C4F5954}" type="datetimeFigureOut">
              <a:rPr lang="it-IT" smtClean="0"/>
              <a:t>04/04/2023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F0EA-29AD-4FB0-BEA9-49C683BBCD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45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380A-0258-4093-B1A6-01056C4F5954}" type="datetimeFigureOut">
              <a:rPr lang="it-IT" smtClean="0"/>
              <a:t>04/04/2023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F0EA-29AD-4FB0-BEA9-49C683BBCD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66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380A-0258-4093-B1A6-01056C4F5954}" type="datetimeFigureOut">
              <a:rPr lang="it-IT" smtClean="0"/>
              <a:t>04/04/2023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F0EA-29AD-4FB0-BEA9-49C683BBCD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32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380A-0258-4093-B1A6-01056C4F5954}" type="datetimeFigureOut">
              <a:rPr lang="it-IT" smtClean="0"/>
              <a:t>04/04/2023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F0EA-29AD-4FB0-BEA9-49C683BBCD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844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380A-0258-4093-B1A6-01056C4F5954}" type="datetimeFigureOut">
              <a:rPr lang="it-IT" smtClean="0"/>
              <a:t>04/04/2023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F0EA-29AD-4FB0-BEA9-49C683BBCD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43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380A-0258-4093-B1A6-01056C4F5954}" type="datetimeFigureOut">
              <a:rPr lang="it-IT" smtClean="0"/>
              <a:t>04/04/2023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F0EA-29AD-4FB0-BEA9-49C683BBCD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22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7380A-0258-4093-B1A6-01056C4F5954}" type="datetimeFigureOut">
              <a:rPr lang="it-IT" smtClean="0"/>
              <a:t>04/04/2023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4F0EA-29AD-4FB0-BEA9-49C683BBCD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56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ttangolo 56">
            <a:extLst>
              <a:ext uri="{FF2B5EF4-FFF2-40B4-BE49-F238E27FC236}">
                <a16:creationId xmlns:a16="http://schemas.microsoft.com/office/drawing/2014/main" id="{002AB257-0449-4D6B-4850-B1A5562D3E06}"/>
              </a:ext>
            </a:extLst>
          </p:cNvPr>
          <p:cNvSpPr/>
          <p:nvPr/>
        </p:nvSpPr>
        <p:spPr>
          <a:xfrm>
            <a:off x="2206486" y="556591"/>
            <a:ext cx="6324677" cy="343976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E1C40719-8AB8-3F15-5146-3019E9C323A0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5716489" y="2127015"/>
            <a:ext cx="0" cy="281598"/>
          </a:xfrm>
          <a:prstGeom prst="straightConnector1">
            <a:avLst/>
          </a:prstGeom>
          <a:ln>
            <a:solidFill>
              <a:srgbClr val="3939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44848AB6-06F9-3E87-8ED2-061F7F1E054D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5716489" y="2826575"/>
            <a:ext cx="0" cy="279237"/>
          </a:xfrm>
          <a:prstGeom prst="straightConnector1">
            <a:avLst/>
          </a:prstGeom>
          <a:ln>
            <a:solidFill>
              <a:srgbClr val="3939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765A7F45-9927-0B55-B7DA-F720775BAD31}"/>
              </a:ext>
            </a:extLst>
          </p:cNvPr>
          <p:cNvSpPr/>
          <p:nvPr/>
        </p:nvSpPr>
        <p:spPr>
          <a:xfrm>
            <a:off x="216627" y="551404"/>
            <a:ext cx="3972886" cy="3436450"/>
          </a:xfrm>
          <a:prstGeom prst="triangle">
            <a:avLst/>
          </a:prstGeom>
          <a:solidFill>
            <a:srgbClr val="39393B"/>
          </a:solidFill>
          <a:ln>
            <a:solidFill>
              <a:srgbClr val="7D7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CED8EC5-4CF3-3B78-1AF1-7A503C9DD413}"/>
              </a:ext>
            </a:extLst>
          </p:cNvPr>
          <p:cNvSpPr txBox="1"/>
          <p:nvPr/>
        </p:nvSpPr>
        <p:spPr>
          <a:xfrm>
            <a:off x="2536138" y="1034678"/>
            <a:ext cx="1514901" cy="338554"/>
          </a:xfrm>
          <a:prstGeom prst="rect">
            <a:avLst/>
          </a:prstGeom>
          <a:solidFill>
            <a:srgbClr val="D6D7D8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b="1" dirty="0" err="1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  <a:endParaRPr lang="it-IT" sz="1600" b="1" dirty="0">
              <a:solidFill>
                <a:srgbClr val="3939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AA9D387-AE17-C2D5-FB92-2F09157995A8}"/>
              </a:ext>
            </a:extLst>
          </p:cNvPr>
          <p:cNvSpPr txBox="1"/>
          <p:nvPr/>
        </p:nvSpPr>
        <p:spPr>
          <a:xfrm>
            <a:off x="2536135" y="1747163"/>
            <a:ext cx="1514901" cy="338554"/>
          </a:xfrm>
          <a:prstGeom prst="rect">
            <a:avLst/>
          </a:prstGeom>
          <a:solidFill>
            <a:srgbClr val="CBD5C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z="1600" dirty="0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Screening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6A28BCC-D569-2254-03CD-F811805C1B66}"/>
              </a:ext>
            </a:extLst>
          </p:cNvPr>
          <p:cNvSpPr txBox="1"/>
          <p:nvPr/>
        </p:nvSpPr>
        <p:spPr>
          <a:xfrm>
            <a:off x="2536137" y="2462112"/>
            <a:ext cx="1514900" cy="338554"/>
          </a:xfrm>
          <a:prstGeom prst="rect">
            <a:avLst/>
          </a:prstGeom>
          <a:solidFill>
            <a:srgbClr val="BACCE0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z="1600" dirty="0" err="1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Eligibility</a:t>
            </a:r>
            <a:endParaRPr lang="it-IT" sz="1600" dirty="0">
              <a:solidFill>
                <a:srgbClr val="3939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D74AD71-B2EC-B734-FC8F-8C682A117118}"/>
              </a:ext>
            </a:extLst>
          </p:cNvPr>
          <p:cNvSpPr txBox="1"/>
          <p:nvPr/>
        </p:nvSpPr>
        <p:spPr>
          <a:xfrm>
            <a:off x="2536135" y="3177061"/>
            <a:ext cx="1514901" cy="338554"/>
          </a:xfrm>
          <a:prstGeom prst="rect">
            <a:avLst/>
          </a:prstGeom>
          <a:solidFill>
            <a:srgbClr val="C6BDDD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z="1600" dirty="0" err="1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</a:t>
            </a:r>
            <a:endParaRPr lang="it-IT" sz="1600" dirty="0">
              <a:solidFill>
                <a:srgbClr val="3939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B75E0DB2-F9CE-E8F3-B8F0-17F6AD85D09B}"/>
              </a:ext>
            </a:extLst>
          </p:cNvPr>
          <p:cNvCxnSpPr>
            <a:cxnSpLocks/>
          </p:cNvCxnSpPr>
          <p:nvPr/>
        </p:nvCxnSpPr>
        <p:spPr>
          <a:xfrm flipV="1">
            <a:off x="200443" y="1362075"/>
            <a:ext cx="2342732" cy="2635304"/>
          </a:xfrm>
          <a:prstGeom prst="line">
            <a:avLst/>
          </a:prstGeom>
          <a:ln>
            <a:solidFill>
              <a:srgbClr val="D6D7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0D16ADB-DAE0-B394-772A-53D100FD510E}"/>
              </a:ext>
            </a:extLst>
          </p:cNvPr>
          <p:cNvCxnSpPr>
            <a:cxnSpLocks/>
          </p:cNvCxnSpPr>
          <p:nvPr/>
        </p:nvCxnSpPr>
        <p:spPr>
          <a:xfrm flipV="1">
            <a:off x="200443" y="2085717"/>
            <a:ext cx="2342287" cy="1911662"/>
          </a:xfrm>
          <a:prstGeom prst="line">
            <a:avLst/>
          </a:prstGeom>
          <a:ln>
            <a:solidFill>
              <a:srgbClr val="E7D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AEAB1BA0-F007-22FF-C42A-D9493C4CDE4D}"/>
              </a:ext>
            </a:extLst>
          </p:cNvPr>
          <p:cNvCxnSpPr>
            <a:cxnSpLocks/>
          </p:cNvCxnSpPr>
          <p:nvPr/>
        </p:nvCxnSpPr>
        <p:spPr>
          <a:xfrm flipV="1">
            <a:off x="200443" y="2790578"/>
            <a:ext cx="2357982" cy="1206801"/>
          </a:xfrm>
          <a:prstGeom prst="line">
            <a:avLst/>
          </a:prstGeom>
          <a:ln>
            <a:solidFill>
              <a:srgbClr val="CBD5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EAAA098B-44DB-CC64-C777-1377ADD43205}"/>
              </a:ext>
            </a:extLst>
          </p:cNvPr>
          <p:cNvCxnSpPr>
            <a:cxnSpLocks/>
          </p:cNvCxnSpPr>
          <p:nvPr/>
        </p:nvCxnSpPr>
        <p:spPr>
          <a:xfrm flipV="1">
            <a:off x="216627" y="3513151"/>
            <a:ext cx="2319506" cy="476136"/>
          </a:xfrm>
          <a:prstGeom prst="line">
            <a:avLst/>
          </a:prstGeom>
          <a:ln>
            <a:solidFill>
              <a:srgbClr val="BACC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0791AF65-88EA-031B-89E1-5A11EF8D0030}"/>
              </a:ext>
            </a:extLst>
          </p:cNvPr>
          <p:cNvSpPr txBox="1"/>
          <p:nvPr/>
        </p:nvSpPr>
        <p:spPr>
          <a:xfrm>
            <a:off x="4595829" y="983643"/>
            <a:ext cx="2241320" cy="430887"/>
          </a:xfrm>
          <a:prstGeom prst="rect">
            <a:avLst/>
          </a:prstGeom>
          <a:solidFill>
            <a:srgbClr val="D6D7D8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 err="1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Articles</a:t>
            </a:r>
            <a:r>
              <a:rPr lang="it-IT" sz="1050" b="1" dirty="0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050" b="1" dirty="0" err="1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extracted</a:t>
            </a:r>
            <a:r>
              <a:rPr lang="it-IT" sz="1050" b="1" dirty="0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it-IT" sz="1050" b="1" dirty="0" err="1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WoS</a:t>
            </a:r>
            <a:endParaRPr lang="it-IT" sz="1050" b="1" dirty="0">
              <a:solidFill>
                <a:srgbClr val="3939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050" b="1" dirty="0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[N= 4746]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AADF2610-6459-4B9E-809D-0C939F788C24}"/>
              </a:ext>
            </a:extLst>
          </p:cNvPr>
          <p:cNvSpPr txBox="1"/>
          <p:nvPr/>
        </p:nvSpPr>
        <p:spPr>
          <a:xfrm>
            <a:off x="4595829" y="1696128"/>
            <a:ext cx="2241320" cy="430887"/>
          </a:xfrm>
          <a:prstGeom prst="rect">
            <a:avLst/>
          </a:prstGeom>
          <a:solidFill>
            <a:srgbClr val="CBD5C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 err="1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Screened</a:t>
            </a:r>
            <a:r>
              <a:rPr lang="it-IT" sz="1050" b="1" dirty="0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(abstract + </a:t>
            </a:r>
            <a:r>
              <a:rPr lang="it-IT" sz="1050" b="1" dirty="0" err="1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it-IT" sz="1050" b="1" dirty="0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it-IT" sz="1050" b="1" dirty="0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[N=586]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D872D469-E133-B910-1797-EDBA3385DE18}"/>
              </a:ext>
            </a:extLst>
          </p:cNvPr>
          <p:cNvSpPr txBox="1"/>
          <p:nvPr/>
        </p:nvSpPr>
        <p:spPr>
          <a:xfrm>
            <a:off x="4595829" y="2411077"/>
            <a:ext cx="2241320" cy="415498"/>
          </a:xfrm>
          <a:prstGeom prst="rect">
            <a:avLst/>
          </a:prstGeom>
          <a:solidFill>
            <a:srgbClr val="BACCE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Full-text </a:t>
            </a:r>
            <a:r>
              <a:rPr lang="it-IT" sz="1050" b="1" dirty="0" err="1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assessed</a:t>
            </a:r>
            <a:r>
              <a:rPr lang="it-IT" sz="1050" b="1" dirty="0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sz="1050" b="1" dirty="0" err="1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Eligibility</a:t>
            </a:r>
            <a:endParaRPr lang="it-IT" sz="1050" b="1" dirty="0">
              <a:solidFill>
                <a:srgbClr val="3939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050" b="1" dirty="0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[N= 50]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CA7E9C13-DF71-CD58-D1E6-3E152B755A7E}"/>
              </a:ext>
            </a:extLst>
          </p:cNvPr>
          <p:cNvSpPr txBox="1"/>
          <p:nvPr/>
        </p:nvSpPr>
        <p:spPr>
          <a:xfrm>
            <a:off x="7168813" y="1675870"/>
            <a:ext cx="957762" cy="430887"/>
          </a:xfrm>
          <a:prstGeom prst="rect">
            <a:avLst/>
          </a:prstGeom>
          <a:solidFill>
            <a:srgbClr val="CBD5C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100" b="1" dirty="0" err="1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</a:t>
            </a:r>
            <a:r>
              <a:rPr lang="it-IT" sz="1100" b="1" dirty="0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it-IT" sz="1100" b="1" dirty="0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[N= 4160]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76EAE851-4D39-6A17-9C3A-67CE86D5AD91}"/>
              </a:ext>
            </a:extLst>
          </p:cNvPr>
          <p:cNvSpPr txBox="1"/>
          <p:nvPr/>
        </p:nvSpPr>
        <p:spPr>
          <a:xfrm>
            <a:off x="7168813" y="2399761"/>
            <a:ext cx="957762" cy="430887"/>
          </a:xfrm>
          <a:prstGeom prst="rect">
            <a:avLst/>
          </a:prstGeom>
          <a:solidFill>
            <a:srgbClr val="BACCE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100" b="1" dirty="0" err="1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</a:t>
            </a:r>
            <a:r>
              <a:rPr lang="it-IT" sz="1100" b="1" dirty="0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[N= 536]</a:t>
            </a:r>
          </a:p>
        </p:txBody>
      </p: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9793770D-3C63-6628-BFD5-A23D77398B05}"/>
              </a:ext>
            </a:extLst>
          </p:cNvPr>
          <p:cNvCxnSpPr>
            <a:stCxn id="70" idx="2"/>
            <a:endCxn id="72" idx="0"/>
          </p:cNvCxnSpPr>
          <p:nvPr/>
        </p:nvCxnSpPr>
        <p:spPr>
          <a:xfrm>
            <a:off x="5716489" y="1414530"/>
            <a:ext cx="0" cy="281598"/>
          </a:xfrm>
          <a:prstGeom prst="straightConnector1">
            <a:avLst/>
          </a:prstGeom>
          <a:ln>
            <a:solidFill>
              <a:srgbClr val="3939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1C9AA9BF-CD56-8447-BDF2-83DA5F17851E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843771" y="2611676"/>
            <a:ext cx="325042" cy="3529"/>
          </a:xfrm>
          <a:prstGeom prst="straightConnector1">
            <a:avLst/>
          </a:prstGeom>
          <a:ln>
            <a:solidFill>
              <a:srgbClr val="39393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596C62A-9CB2-BB28-4919-9E24D4D1664B}"/>
              </a:ext>
            </a:extLst>
          </p:cNvPr>
          <p:cNvSpPr txBox="1"/>
          <p:nvPr/>
        </p:nvSpPr>
        <p:spPr>
          <a:xfrm>
            <a:off x="4595020" y="4481984"/>
            <a:ext cx="2241320" cy="577081"/>
          </a:xfrm>
          <a:prstGeom prst="rect">
            <a:avLst/>
          </a:prstGeom>
          <a:solidFill>
            <a:srgbClr val="C6BDDD"/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 err="1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1050" b="1" dirty="0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1050" b="1" dirty="0" err="1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estimates</a:t>
            </a:r>
            <a:r>
              <a:rPr lang="it-IT" sz="1050" b="1" dirty="0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Meta-</a:t>
            </a:r>
            <a:r>
              <a:rPr lang="it-IT" sz="1050" b="1" dirty="0" err="1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it-IT" sz="1050" b="1" dirty="0">
              <a:solidFill>
                <a:srgbClr val="3939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050" b="1" dirty="0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[N= 347]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35ABE1-29CE-64F4-DE04-F4C911ED3654}"/>
              </a:ext>
            </a:extLst>
          </p:cNvPr>
          <p:cNvSpPr txBox="1"/>
          <p:nvPr/>
        </p:nvSpPr>
        <p:spPr>
          <a:xfrm>
            <a:off x="4591820" y="3108263"/>
            <a:ext cx="2239704" cy="415498"/>
          </a:xfrm>
          <a:prstGeom prst="rect">
            <a:avLst/>
          </a:prstGeom>
          <a:solidFill>
            <a:srgbClr val="C6BDDD"/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Studies </a:t>
            </a:r>
            <a:r>
              <a:rPr lang="it-IT" sz="1050" b="1" dirty="0" err="1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</a:t>
            </a:r>
            <a:r>
              <a:rPr lang="it-IT" sz="1050" b="1" dirty="0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1050" b="1" dirty="0" err="1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it-IT" sz="1050" b="1" dirty="0">
              <a:solidFill>
                <a:srgbClr val="3939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050" b="1" dirty="0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[N= 75]</a:t>
            </a:r>
          </a:p>
        </p:txBody>
      </p:sp>
      <p:pic>
        <p:nvPicPr>
          <p:cNvPr id="67" name="Elemento grafico 66" descr="Documento contorno">
            <a:extLst>
              <a:ext uri="{FF2B5EF4-FFF2-40B4-BE49-F238E27FC236}">
                <a16:creationId xmlns:a16="http://schemas.microsoft.com/office/drawing/2014/main" id="{D57C3A71-F801-E2E4-8C1F-F579ABDBD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63317" y="727149"/>
            <a:ext cx="407924" cy="407924"/>
          </a:xfrm>
          <a:prstGeom prst="rect">
            <a:avLst/>
          </a:prstGeom>
        </p:spPr>
      </p:pic>
      <p:pic>
        <p:nvPicPr>
          <p:cNvPr id="1030" name="Picture 6" descr="Notification Bell&quot; Images – Browse 1,687 Stock Photos, Vectors, and Video |  Adobe Stock">
            <a:extLst>
              <a:ext uri="{FF2B5EF4-FFF2-40B4-BE49-F238E27FC236}">
                <a16:creationId xmlns:a16="http://schemas.microsoft.com/office/drawing/2014/main" id="{A3343DBE-2EAE-6403-EAB0-9C14D8470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7" t="10545" r="18250" b="6502"/>
          <a:stretch/>
        </p:blipFill>
        <p:spPr bwMode="auto">
          <a:xfrm>
            <a:off x="8623666" y="3444411"/>
            <a:ext cx="397584" cy="41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Elemento grafico 78" descr="Chiudi con riempimento a tinta unita">
            <a:extLst>
              <a:ext uri="{FF2B5EF4-FFF2-40B4-BE49-F238E27FC236}">
                <a16:creationId xmlns:a16="http://schemas.microsoft.com/office/drawing/2014/main" id="{F869EE66-5540-28E6-2D7A-603DFE4EB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98017" y="1300713"/>
            <a:ext cx="303516" cy="303516"/>
          </a:xfrm>
          <a:prstGeom prst="rect">
            <a:avLst/>
          </a:prstGeom>
        </p:spPr>
      </p:pic>
      <p:pic>
        <p:nvPicPr>
          <p:cNvPr id="82" name="Elemento grafico 81" descr="Segno di spunta con riempimento a tinta unita">
            <a:extLst>
              <a:ext uri="{FF2B5EF4-FFF2-40B4-BE49-F238E27FC236}">
                <a16:creationId xmlns:a16="http://schemas.microsoft.com/office/drawing/2014/main" id="{1220324A-70EC-53F1-A570-C51032065E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60212" y="616818"/>
            <a:ext cx="310936" cy="31093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EB2127F-B26B-74D0-D9F9-E95F495ABC64}"/>
              </a:ext>
            </a:extLst>
          </p:cNvPr>
          <p:cNvSpPr txBox="1"/>
          <p:nvPr/>
        </p:nvSpPr>
        <p:spPr>
          <a:xfrm>
            <a:off x="4603259" y="5146108"/>
            <a:ext cx="2241320" cy="577081"/>
          </a:xfrm>
          <a:prstGeom prst="rect">
            <a:avLst/>
          </a:prstGeom>
          <a:solidFill>
            <a:srgbClr val="C6BDDD"/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 err="1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1050" b="1" dirty="0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Stress </a:t>
            </a:r>
            <a:r>
              <a:rPr lang="it-IT" sz="1050" b="1" dirty="0" err="1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it-IT" sz="1050" b="1" dirty="0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traits</a:t>
            </a:r>
          </a:p>
          <a:p>
            <a:pPr algn="ctr"/>
            <a:r>
              <a:rPr lang="it-IT" sz="1050" b="1" dirty="0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</a:t>
            </a:r>
            <a:r>
              <a:rPr lang="it-IT" sz="1050" b="1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179]</a:t>
            </a:r>
            <a:endParaRPr lang="it-IT" sz="1050" b="1" dirty="0">
              <a:solidFill>
                <a:srgbClr val="3939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51E0C87-1423-FCF7-1788-BFE355CE0AD5}"/>
              </a:ext>
            </a:extLst>
          </p:cNvPr>
          <p:cNvSpPr/>
          <p:nvPr/>
        </p:nvSpPr>
        <p:spPr>
          <a:xfrm>
            <a:off x="4407108" y="4337332"/>
            <a:ext cx="2629066" cy="153702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FE7958A2-4D74-5D73-9431-A3DB90B6F9D7}"/>
              </a:ext>
            </a:extLst>
          </p:cNvPr>
          <p:cNvSpPr/>
          <p:nvPr/>
        </p:nvSpPr>
        <p:spPr>
          <a:xfrm>
            <a:off x="5659301" y="3939259"/>
            <a:ext cx="104741" cy="9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ABE51A2-322C-25D6-9393-9142FC88570D}"/>
              </a:ext>
            </a:extLst>
          </p:cNvPr>
          <p:cNvSpPr/>
          <p:nvPr/>
        </p:nvSpPr>
        <p:spPr>
          <a:xfrm>
            <a:off x="8631683" y="3473938"/>
            <a:ext cx="104741" cy="9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199AB524-AD0F-295C-07F9-9C856E63900A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711672" y="3523761"/>
            <a:ext cx="9969" cy="813571"/>
          </a:xfrm>
          <a:prstGeom prst="straightConnector1">
            <a:avLst/>
          </a:prstGeom>
          <a:ln>
            <a:solidFill>
              <a:srgbClr val="3939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CF820D16-E54F-FE99-267A-172769856B3C}"/>
              </a:ext>
            </a:extLst>
          </p:cNvPr>
          <p:cNvSpPr/>
          <p:nvPr/>
        </p:nvSpPr>
        <p:spPr>
          <a:xfrm>
            <a:off x="8488473" y="3287611"/>
            <a:ext cx="104741" cy="9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2AAC69-F3A1-2FD5-8A6B-561BFCCEBA9F}"/>
              </a:ext>
            </a:extLst>
          </p:cNvPr>
          <p:cNvSpPr txBox="1"/>
          <p:nvPr/>
        </p:nvSpPr>
        <p:spPr>
          <a:xfrm>
            <a:off x="7168813" y="4557711"/>
            <a:ext cx="957762" cy="430887"/>
          </a:xfrm>
          <a:prstGeom prst="rect">
            <a:avLst/>
          </a:prstGeom>
          <a:solidFill>
            <a:srgbClr val="C6BDDD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100" b="1" dirty="0" err="1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</a:t>
            </a:r>
            <a:r>
              <a:rPr lang="it-IT" sz="1100" b="1" dirty="0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[N= 2]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B3757F9-7E32-37AB-B301-5D332D106855}"/>
              </a:ext>
            </a:extLst>
          </p:cNvPr>
          <p:cNvSpPr/>
          <p:nvPr/>
        </p:nvSpPr>
        <p:spPr>
          <a:xfrm>
            <a:off x="6993425" y="4731339"/>
            <a:ext cx="104741" cy="9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CBFCAC06-3989-4FFB-4F81-803315F8405C}"/>
              </a:ext>
            </a:extLst>
          </p:cNvPr>
          <p:cNvCxnSpPr>
            <a:cxnSpLocks/>
          </p:cNvCxnSpPr>
          <p:nvPr/>
        </p:nvCxnSpPr>
        <p:spPr>
          <a:xfrm>
            <a:off x="6847109" y="4777750"/>
            <a:ext cx="311764" cy="0"/>
          </a:xfrm>
          <a:prstGeom prst="straightConnector1">
            <a:avLst/>
          </a:prstGeom>
          <a:ln>
            <a:solidFill>
              <a:srgbClr val="39393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a gomito 102">
            <a:extLst>
              <a:ext uri="{FF2B5EF4-FFF2-40B4-BE49-F238E27FC236}">
                <a16:creationId xmlns:a16="http://schemas.microsoft.com/office/drawing/2014/main" id="{493CB21A-A018-7D49-6584-30948109B41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709666" y="753508"/>
            <a:ext cx="2708750" cy="2451840"/>
          </a:xfrm>
          <a:prstGeom prst="bentConnector4">
            <a:avLst>
              <a:gd name="adj1" fmla="val 99911"/>
              <a:gd name="adj2" fmla="val -3393"/>
            </a:avLst>
          </a:prstGeom>
          <a:ln w="12700">
            <a:solidFill>
              <a:srgbClr val="39393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5CA1FE8F-B323-0879-FCA7-967A886DD28A}"/>
              </a:ext>
            </a:extLst>
          </p:cNvPr>
          <p:cNvSpPr txBox="1"/>
          <p:nvPr/>
        </p:nvSpPr>
        <p:spPr>
          <a:xfrm rot="16200000">
            <a:off x="8611467" y="3015070"/>
            <a:ext cx="1341621" cy="415498"/>
          </a:xfrm>
          <a:prstGeom prst="rect">
            <a:avLst/>
          </a:prstGeom>
          <a:solidFill>
            <a:srgbClr val="E3E7EB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 err="1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WoS</a:t>
            </a:r>
            <a:r>
              <a:rPr lang="it-IT" sz="1050" b="1" dirty="0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050" b="1" dirty="0" err="1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notifications</a:t>
            </a:r>
            <a:endParaRPr lang="it-IT" sz="1050" b="1" dirty="0">
              <a:solidFill>
                <a:srgbClr val="3939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050" b="1" dirty="0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[N=10]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43FC7C84-7ECA-D019-7500-D06F15AF4D3F}"/>
              </a:ext>
            </a:extLst>
          </p:cNvPr>
          <p:cNvSpPr txBox="1"/>
          <p:nvPr/>
        </p:nvSpPr>
        <p:spPr>
          <a:xfrm rot="16200000">
            <a:off x="8424969" y="1324749"/>
            <a:ext cx="1724804" cy="415498"/>
          </a:xfrm>
          <a:prstGeom prst="rect">
            <a:avLst/>
          </a:prstGeom>
          <a:solidFill>
            <a:srgbClr val="E3E7EB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>
                <a:solidFill>
                  <a:srgbClr val="393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 study &amp; Reference list of papers [N=15]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EBA935F1-7359-6449-6860-DBF915B6F360}"/>
              </a:ext>
            </a:extLst>
          </p:cNvPr>
          <p:cNvSpPr/>
          <p:nvPr/>
        </p:nvSpPr>
        <p:spPr>
          <a:xfrm>
            <a:off x="9252235" y="544372"/>
            <a:ext cx="78377" cy="114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EF48EE87-FBAC-1C34-0D45-3117B1256E74}"/>
              </a:ext>
            </a:extLst>
          </p:cNvPr>
          <p:cNvCxnSpPr>
            <a:cxnSpLocks/>
          </p:cNvCxnSpPr>
          <p:nvPr/>
        </p:nvCxnSpPr>
        <p:spPr>
          <a:xfrm>
            <a:off x="6843771" y="1908042"/>
            <a:ext cx="325042" cy="3529"/>
          </a:xfrm>
          <a:prstGeom prst="straightConnector1">
            <a:avLst/>
          </a:prstGeom>
          <a:ln>
            <a:solidFill>
              <a:srgbClr val="39393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036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469</TotalTime>
  <Words>120</Words>
  <Application>Microsoft Office PowerPoint</Application>
  <PresentationFormat>A4 (21x29,7 cm)</PresentationFormat>
  <Paragraphs>25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TimesNewRomanPSMT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ilaria vaccarelli</dc:creator>
  <cp:lastModifiedBy>ilaria vaccarelli</cp:lastModifiedBy>
  <cp:revision>16</cp:revision>
  <dcterms:created xsi:type="dcterms:W3CDTF">2023-03-06T13:27:37Z</dcterms:created>
  <dcterms:modified xsi:type="dcterms:W3CDTF">2023-04-04T09:28:18Z</dcterms:modified>
</cp:coreProperties>
</file>