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69" r:id="rId4"/>
    <p:sldId id="259" r:id="rId5"/>
    <p:sldId id="264" r:id="rId6"/>
    <p:sldId id="270" r:id="rId7"/>
    <p:sldId id="271" r:id="rId8"/>
    <p:sldId id="268" r:id="rId9"/>
    <p:sldId id="258" r:id="rId10"/>
    <p:sldId id="263" r:id="rId11"/>
    <p:sldId id="260" r:id="rId12"/>
    <p:sldId id="261" r:id="rId13"/>
    <p:sldId id="262" r:id="rId14"/>
    <p:sldId id="273" r:id="rId15"/>
    <p:sldId id="283" r:id="rId16"/>
    <p:sldId id="275" r:id="rId17"/>
    <p:sldId id="284" r:id="rId18"/>
    <p:sldId id="278" r:id="rId19"/>
    <p:sldId id="285" r:id="rId20"/>
    <p:sldId id="279" r:id="rId21"/>
    <p:sldId id="280" r:id="rId22"/>
    <p:sldId id="281" r:id="rId23"/>
    <p:sldId id="272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6292" autoAdjust="0"/>
  </p:normalViewPr>
  <p:slideViewPr>
    <p:cSldViewPr snapToGrid="0" showGuides="1">
      <p:cViewPr varScale="1">
        <p:scale>
          <a:sx n="115" d="100"/>
          <a:sy n="115" d="100"/>
        </p:scale>
        <p:origin x="372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1046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1" d="100"/>
          <a:sy n="91" d="100"/>
        </p:scale>
        <p:origin x="3750" y="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834979-ADC5-4005-BF41-59064C04AD99}" type="datetimeFigureOut">
              <a:rPr lang="en-CA" smtClean="0"/>
              <a:t>2021-12-01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ABB33A-8DEA-47D0-8327-8AA1D94CAC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2287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800" b="0" i="0" u="none" strike="noStrike" baseline="0" dirty="0">
                <a:latin typeface="TimesNewRomanPSMT"/>
              </a:rPr>
              <a:t>&gt;1500 animals, 77 globally-distributed species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ABB33A-8DEA-47D0-8327-8AA1D94CACC1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6024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6A881-0DA4-4B12-8584-044839CF2490}" type="datetime1">
              <a:rPr lang="en-CA" smtClean="0"/>
              <a:t>2021-12-01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FF73E-95BF-4E5E-8039-3219E3426D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4642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9FAEE-F1CC-4EC0-829A-92BB3233FC91}" type="datetime1">
              <a:rPr lang="en-CA" smtClean="0"/>
              <a:t>2021-12-01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FF73E-95BF-4E5E-8039-3219E3426D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1503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16A10-5ECF-44F3-957F-EB17787E5D38}" type="datetime1">
              <a:rPr lang="en-CA" smtClean="0"/>
              <a:t>2021-12-01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FF73E-95BF-4E5E-8039-3219E3426D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7983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06A56-F011-47E3-BDF2-76FCD11FBD18}" type="datetime1">
              <a:rPr lang="en-CA" smtClean="0"/>
              <a:t>2021-12-01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FF73E-95BF-4E5E-8039-3219E3426DBA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23624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C15B3-FECB-4982-B46E-1A0FB5D4B0B8}" type="datetime1">
              <a:rPr lang="en-CA" smtClean="0"/>
              <a:t>2021-12-01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FF73E-95BF-4E5E-8039-3219E3426D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6902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809171"/>
            <a:ext cx="5181600" cy="53677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809171"/>
            <a:ext cx="5181600" cy="53677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5C2CD-72A8-4D2B-9D16-4419BD3648E0}" type="datetime1">
              <a:rPr lang="en-CA" smtClean="0"/>
              <a:t>2021-12-01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FF73E-95BF-4E5E-8039-3219E3426D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2602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C46F7-FBE7-4970-8237-AAE088AFCFE3}" type="datetime1">
              <a:rPr lang="en-CA" smtClean="0"/>
              <a:t>2021-12-01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FF73E-95BF-4E5E-8039-3219E3426D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6974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3C32B-493E-4B61-B6D5-4C910A1FC24B}" type="datetime1">
              <a:rPr lang="en-CA" smtClean="0"/>
              <a:t>2021-12-01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FF73E-95BF-4E5E-8039-3219E3426D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3831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6D19D-CD44-4585-B368-3E0B750C8E8B}" type="datetime1">
              <a:rPr lang="en-CA" smtClean="0"/>
              <a:t>2021-12-01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FF73E-95BF-4E5E-8039-3219E3426D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1460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59117-F961-4F9A-AEE0-2B21288498BC}" type="datetime1">
              <a:rPr lang="en-CA" smtClean="0"/>
              <a:t>2021-12-01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FF73E-95BF-4E5E-8039-3219E3426D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9508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0F0B9-FE1F-44FB-A18A-06EC1B3CF75B}" type="datetime1">
              <a:rPr lang="en-CA" smtClean="0"/>
              <a:t>2021-12-01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FF73E-95BF-4E5E-8039-3219E3426D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180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95569"/>
            <a:ext cx="10515600" cy="4342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829621"/>
            <a:ext cx="10515600" cy="5347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373F6-A569-45E0-A575-FD15DF98EE32}" type="datetime1">
              <a:rPr lang="en-CA" smtClean="0"/>
              <a:t>2021-12-01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FF73E-95BF-4E5E-8039-3219E3426D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21208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www.doi.org/10.1088/1748-9326/ABE00A" TargetMode="Externa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CF903-6FCD-46C5-82C6-2212329290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78394"/>
            <a:ext cx="9144000" cy="953926"/>
          </a:xfrm>
        </p:spPr>
        <p:txBody>
          <a:bodyPr>
            <a:normAutofit fontScale="90000"/>
          </a:bodyPr>
          <a:lstStyle/>
          <a:p>
            <a:r>
              <a:rPr lang="en-CA" sz="36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do resource abundance and predictability affect animal movement?</a:t>
            </a:r>
            <a:endParaRPr lang="en-CA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91F2B0-3B15-43C5-9F95-30D0BA72C4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260460"/>
            <a:ext cx="9144000" cy="443122"/>
          </a:xfrm>
        </p:spPr>
        <p:txBody>
          <a:bodyPr/>
          <a:lstStyle/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Stefano Mezzini – M.Sc. Biol. – stefano.mezzini@ubc.ca</a:t>
            </a:r>
          </a:p>
        </p:txBody>
      </p:sp>
      <p:pic>
        <p:nvPicPr>
          <p:cNvPr id="5" name="Picture 4" descr="A crescent moon in a black sky&#10;&#10;Description automatically generated with medium confidence">
            <a:extLst>
              <a:ext uri="{FF2B5EF4-FFF2-40B4-BE49-F238E27FC236}">
                <a16:creationId xmlns:a16="http://schemas.microsoft.com/office/drawing/2014/main" id="{E78BC7E7-BEDC-4026-8C00-2AEE1172CE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6456" y="1432320"/>
            <a:ext cx="4714307" cy="4714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335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25A4B-E1C6-4B0E-BB66-C8ECF7AD5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Minimum Convex Polygons (MCPs)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C2BCA-61A1-4987-AA66-D7187D427E9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Very common method</a:t>
            </a:r>
          </a:p>
          <a:p>
            <a:r>
              <a:rPr lang="en-CA" dirty="0"/>
              <a:t>Convex polygon with X% of data</a:t>
            </a:r>
          </a:p>
          <a:p>
            <a:r>
              <a:rPr lang="en-CA" dirty="0"/>
              <a:t>Inflexible (convex)</a:t>
            </a:r>
          </a:p>
          <a:p>
            <a:r>
              <a:rPr lang="en-CA" dirty="0"/>
              <a:t>Ignores autocorrelation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3340BAD-EA4C-4DD8-8CF7-B901D49A6DA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69911" y="902266"/>
            <a:ext cx="5282609" cy="528260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6BA790-AC55-475B-A18B-60C45BA28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FF73E-95BF-4E5E-8039-3219E3426DBA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6696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25A4B-E1C6-4B0E-BB66-C8ECF7AD5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Kernel Density Estimation (KDE)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C2BCA-61A1-4987-AA66-D7187D427E9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Common method</a:t>
            </a:r>
          </a:p>
          <a:p>
            <a:r>
              <a:rPr lang="en-CA" dirty="0"/>
              <a:t>Kernel covering X% of the data</a:t>
            </a:r>
          </a:p>
          <a:p>
            <a:r>
              <a:rPr lang="en-CA" dirty="0"/>
              <a:t>Flexible</a:t>
            </a:r>
          </a:p>
          <a:p>
            <a:r>
              <a:rPr lang="en-CA" dirty="0"/>
              <a:t>Ignores autocorrelation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3340BAD-EA4C-4DD8-8CF7-B901D49A6DA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69911" y="902266"/>
            <a:ext cx="5282609" cy="528260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4616A6-3E1D-44B5-9DE1-E35A0581A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FF73E-95BF-4E5E-8039-3219E3426DBA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5772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25A4B-E1C6-4B0E-BB66-C8ECF7AD5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u="sng" dirty="0"/>
              <a:t>Autocorrelated</a:t>
            </a:r>
            <a:r>
              <a:rPr lang="en-CA" dirty="0"/>
              <a:t> Kernel Density Estimation (AKDE)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C2BCA-61A1-4987-AA66-D7187D427E9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Recent method</a:t>
            </a:r>
          </a:p>
          <a:p>
            <a:r>
              <a:rPr lang="en-CA" dirty="0"/>
              <a:t>Kernel covering X% of the data</a:t>
            </a:r>
          </a:p>
          <a:p>
            <a:r>
              <a:rPr lang="en-CA" dirty="0"/>
              <a:t>Flexible</a:t>
            </a:r>
          </a:p>
          <a:p>
            <a:r>
              <a:rPr lang="en-CA" dirty="0"/>
              <a:t>Accounts for autocorrelation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3340BAD-EA4C-4DD8-8CF7-B901D49A6DA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69911" y="902266"/>
            <a:ext cx="5282609" cy="528260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2A33A0-3F68-4B83-AE87-AF6B07270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FF73E-95BF-4E5E-8039-3219E3426DBA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3575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25A4B-E1C6-4B0E-BB66-C8ECF7AD5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u="sng" dirty="0"/>
              <a:t>Autocorrelated</a:t>
            </a:r>
            <a:r>
              <a:rPr lang="en-CA" dirty="0"/>
              <a:t> Kernel Density Estimation (AKDE)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C2BCA-61A1-4987-AA66-D7187D427E9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Recent method</a:t>
            </a:r>
          </a:p>
          <a:p>
            <a:r>
              <a:rPr lang="en-CA" dirty="0"/>
              <a:t>Kernel covering X% of the data</a:t>
            </a:r>
          </a:p>
          <a:p>
            <a:r>
              <a:rPr lang="en-CA" dirty="0"/>
              <a:t>Flexible</a:t>
            </a:r>
          </a:p>
          <a:p>
            <a:r>
              <a:rPr lang="en-CA" dirty="0"/>
              <a:t>Accounts for autocorrelation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3340BAD-EA4C-4DD8-8CF7-B901D49A6DA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69911" y="896210"/>
            <a:ext cx="5282609" cy="528260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7FE5D6-5520-4F9F-9FDD-6F7FCAE65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FF73E-95BF-4E5E-8039-3219E3426DBA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60272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32B5D-6492-4022-9B09-D01592B99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Integrating stochasticity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257CFD-B000-4DDA-BC2F-141EEBDEB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FF73E-95BF-4E5E-8039-3219E3426DBA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65167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BCA4D-7D17-4AB9-9B34-A81222808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Environmental stochasticity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3CC14-A643-4C41-ADEA-59E43EB8E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Normalized Difference Vegetation Index</a:t>
            </a:r>
          </a:p>
          <a:p>
            <a:r>
              <a:rPr lang="en-CA" dirty="0"/>
              <a:t>Range in yearly temperature, precipitation</a:t>
            </a:r>
          </a:p>
          <a:p>
            <a:r>
              <a:rPr lang="en-CA" dirty="0"/>
              <a:t>Summarize to first 2 PCA axes?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C5358E-02A8-4E96-BF6F-B8000D242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E8FF73E-95BF-4E5E-8039-3219E3426DBA}" type="slidenum">
              <a:rPr lang="en-CA" smtClean="0"/>
              <a:t>15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24034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BCA4D-7D17-4AB9-9B34-A81222808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9514"/>
            <a:ext cx="10515600" cy="434215"/>
          </a:xfrm>
        </p:spPr>
        <p:txBody>
          <a:bodyPr>
            <a:normAutofit fontScale="90000"/>
          </a:bodyPr>
          <a:lstStyle/>
          <a:p>
            <a:r>
              <a:rPr lang="en-CA" dirty="0"/>
              <a:t>Machine-learning Human Footprint Index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A46431-A807-4722-8182-5478BFC29AE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Unitless index</a:t>
            </a:r>
          </a:p>
          <a:p>
            <a:r>
              <a:rPr lang="en-CA" dirty="0"/>
              <a:t>0 = no modification</a:t>
            </a:r>
          </a:p>
          <a:p>
            <a:r>
              <a:rPr lang="en-CA" dirty="0"/>
              <a:t>1 = maximum modification</a:t>
            </a:r>
          </a:p>
          <a:p>
            <a:r>
              <a:rPr lang="en-CA" dirty="0"/>
              <a:t>Static in time (data: 2000-2019)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CF690A-31D3-4FEC-ABF6-58A9A5C33790}"/>
              </a:ext>
            </a:extLst>
          </p:cNvPr>
          <p:cNvSpPr txBox="1"/>
          <p:nvPr/>
        </p:nvSpPr>
        <p:spPr>
          <a:xfrm>
            <a:off x="838199" y="6141699"/>
            <a:ext cx="105156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ml-HF</a:t>
            </a:r>
            <a:r>
              <a:rPr lang="en-US" sz="1600" dirty="0">
                <a:ea typeface="Cambria" panose="02040503050406030204" pitchFamily="18" charset="0"/>
                <a:cs typeface="Times New Roman" panose="02020603050405020304" pitchFamily="18" charset="0"/>
              </a:rPr>
              <a:t>I raster: </a:t>
            </a:r>
            <a:r>
              <a:rPr lang="en-US" sz="1600" dirty="0"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Keys, Barnes, </a:t>
            </a:r>
            <a:r>
              <a:rPr lang="en-CA" sz="1600" dirty="0"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&amp; </a:t>
            </a:r>
            <a:r>
              <a:rPr lang="en-US" sz="1600" dirty="0"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Carter 2021. </a:t>
            </a:r>
            <a:r>
              <a:rPr lang="en-CA" sz="1600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doi.org/10.1088/1748-9326/ABE00A</a:t>
            </a:r>
            <a:endParaRPr lang="en-CA" sz="1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CA" sz="1600" dirty="0"/>
              <a:t>BC </a:t>
            </a:r>
            <a:r>
              <a:rPr lang="en-CA" sz="1600" dirty="0" err="1"/>
              <a:t>multipolygon</a:t>
            </a:r>
            <a:r>
              <a:rPr lang="en-CA" sz="1600" dirty="0"/>
              <a:t>: Statistics Canada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CF56075D-484F-4F40-AFB9-5224A2EFC50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1271799"/>
            <a:ext cx="5945387" cy="4756309"/>
          </a:xfrm>
        </p:spPr>
      </p:pic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9167A17-EABE-4CAE-AF45-BC2D58AE1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FF73E-95BF-4E5E-8039-3219E3426DBA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28226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32B5D-6492-4022-9B09-D01592B99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Modeling it all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068AA4-6B01-46A2-AB76-BC63B7326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FF73E-95BF-4E5E-8039-3219E3426DBA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62865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F3960-3089-40DB-973D-ECF021B0A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Lots of modeling for lots of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FE8EC1-3F58-4FAB-A4CA-5A3FD82802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0484" y="1368947"/>
            <a:ext cx="11491031" cy="3967141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9337B-97F1-4EA5-B1EA-6B12A361E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E8FF73E-95BF-4E5E-8039-3219E3426DBA}" type="slidenum">
              <a:rPr lang="en-CA" smtClean="0"/>
              <a:t>18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833571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3685353-302E-4952-9A82-4E745BE972F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97145" y="3093914"/>
            <a:ext cx="7026910" cy="3381701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B11BAA-CF3A-4FBC-B467-1F39ED1FB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Estimating common trends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0DD424-476B-469C-96F0-FFA585E809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809171"/>
            <a:ext cx="10183045" cy="5367792"/>
          </a:xfrm>
        </p:spPr>
        <p:txBody>
          <a:bodyPr/>
          <a:lstStyle/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Effects of abundance and stochasticity on:</a:t>
            </a:r>
          </a:p>
          <a:p>
            <a:r>
              <a:rPr lang="en-CA" dirty="0"/>
              <a:t>Home range size</a:t>
            </a:r>
          </a:p>
          <a:p>
            <a:r>
              <a:rPr lang="en-CA" dirty="0"/>
              <a:t>Average speed</a:t>
            </a:r>
          </a:p>
          <a:p>
            <a:r>
              <a:rPr lang="en-CA" dirty="0"/>
              <a:t>Autocorrelation parameters:</a:t>
            </a:r>
          </a:p>
          <a:p>
            <a:pPr lvl="1"/>
            <a:r>
              <a:rPr lang="en-CA" dirty="0"/>
              <a:t>range crossing time</a:t>
            </a:r>
          </a:p>
          <a:p>
            <a:pPr lvl="1"/>
            <a:r>
              <a:rPr lang="en-CA" dirty="0"/>
              <a:t>directional persistence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762252F-ED93-44E6-AF70-9247AACC0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FF73E-95BF-4E5E-8039-3219E3426DBA}" type="slidenum">
              <a:rPr lang="en-CA" smtClean="0"/>
              <a:t>19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42995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FE46206A-C5CB-4CDF-BD0C-8BF8EB42F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Hypotheses</a:t>
            </a:r>
            <a:endParaRPr lang="en-CA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592E725-B5F2-4DE1-AA0E-13E7EA0F7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Resource abundance lowers spatial needs</a:t>
            </a:r>
          </a:p>
          <a:p>
            <a:r>
              <a:rPr lang="en-GB" dirty="0"/>
              <a:t>Stochasticity (randomness) increases spatial needs</a:t>
            </a:r>
          </a:p>
          <a:p>
            <a:r>
              <a:rPr lang="en-GB" dirty="0"/>
              <a:t>Stochasticity lowers resource abundance (interaction effect)</a:t>
            </a:r>
          </a:p>
          <a:p>
            <a:r>
              <a:rPr lang="en-GB" dirty="0"/>
              <a:t>Low space lowers fitness, increases conflicts</a:t>
            </a:r>
          </a:p>
          <a:p>
            <a:endParaRPr lang="en-CA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070B355-96F1-4C39-8CD6-6C1A8E825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E8FF73E-95BF-4E5E-8039-3219E3426DBA}" type="slidenum">
              <a:rPr lang="en-CA" smtClean="0"/>
              <a:t>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02530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2C426-A2FF-43FB-9F45-2B38DDB30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How do resource abundance and predictability affect animal movement?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63CE7D-2A56-43AF-8F70-CFC22D83A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E8FF73E-95BF-4E5E-8039-3219E3426DBA}" type="slidenum">
              <a:rPr lang="en-CA" smtClean="0"/>
              <a:t>20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008586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picture containing text&#10;&#10;Description automatically generated">
            <a:extLst>
              <a:ext uri="{FF2B5EF4-FFF2-40B4-BE49-F238E27FC236}">
                <a16:creationId xmlns:a16="http://schemas.microsoft.com/office/drawing/2014/main" id="{AA46C7D3-0ADD-4C68-A56A-7DD2E2BD71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756" y="13549"/>
            <a:ext cx="6758082" cy="6758082"/>
          </a:xfrm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500CB167-D426-4F62-ADDE-A2D399422C8C}"/>
              </a:ext>
            </a:extLst>
          </p:cNvPr>
          <p:cNvSpPr txBox="1">
            <a:spLocks/>
          </p:cNvSpPr>
          <p:nvPr/>
        </p:nvSpPr>
        <p:spPr>
          <a:xfrm>
            <a:off x="1524000" y="6414878"/>
            <a:ext cx="9144000" cy="44312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Stefano Mezzini – M.Sc. Biol. – stefano.mezzini@ubc.ca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40507C9-5D89-45BD-AC1B-AEA6FBF8A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E8FF73E-95BF-4E5E-8039-3219E3426DBA}" type="slidenum">
              <a:rPr lang="en-CA" smtClean="0"/>
              <a:t>21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586291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1E4EA-C438-4E71-8835-908C83160F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Additional slides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E68AC9-D5B1-4F2A-924B-1FB51429B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FF73E-95BF-4E5E-8039-3219E3426DBA}" type="slidenum">
              <a:rPr lang="en-CA" smtClean="0"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245915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25A4B-E1C6-4B0E-BB66-C8ECF7AD5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How do resource abundance and predictability affect animal movement?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C2BCA-61A1-4987-AA66-D7187D427E9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Abundance decreases HR size</a:t>
            </a:r>
          </a:p>
          <a:p>
            <a:r>
              <a:rPr lang="en-CA" dirty="0"/>
              <a:t>Stochasticity increases HR size</a:t>
            </a:r>
          </a:p>
          <a:p>
            <a:r>
              <a:rPr lang="en-CA" dirty="0"/>
              <a:t>Interaction effects?</a:t>
            </a:r>
          </a:p>
          <a:p>
            <a:r>
              <a:rPr lang="en-CA" dirty="0"/>
              <a:t>Effects of space restriction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3340BAD-EA4C-4DD8-8CF7-B901D49A6DA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69911" y="894354"/>
            <a:ext cx="5282609" cy="528260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317169-A301-41D3-B981-B649A3188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FF73E-95BF-4E5E-8039-3219E3426DBA}" type="slidenum">
              <a:rPr lang="en-CA" smtClean="0"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8540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32B5D-6492-4022-9B09-D01592B99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Fuzzy </a:t>
            </a:r>
            <a:r>
              <a:rPr lang="en-CA" dirty="0" err="1"/>
              <a:t>gralbers</a:t>
            </a:r>
            <a:r>
              <a:rPr lang="en-CA" dirty="0"/>
              <a:t> and space use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890939-B331-4EE2-AD48-B8EB88BEA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FF73E-95BF-4E5E-8039-3219E3426DBA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2541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25A4B-E1C6-4B0E-BB66-C8ECF7AD5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Fuzzy </a:t>
            </a:r>
            <a:r>
              <a:rPr lang="en-CA" dirty="0" err="1"/>
              <a:t>gralbers</a:t>
            </a:r>
            <a:r>
              <a:rPr lang="en-CA" dirty="0"/>
              <a:t> (</a:t>
            </a:r>
            <a:r>
              <a:rPr lang="en-CA" i="1" dirty="0" err="1"/>
              <a:t>Gralbus</a:t>
            </a:r>
            <a:r>
              <a:rPr lang="en-CA" i="1" dirty="0"/>
              <a:t> </a:t>
            </a:r>
            <a:r>
              <a:rPr lang="en-CA" i="1" dirty="0" err="1"/>
              <a:t>wagneri</a:t>
            </a:r>
            <a:r>
              <a:rPr lang="en-CA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C2BCA-61A1-4987-AA66-D7187D427E9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Very elusive, but born with GPS</a:t>
            </a:r>
          </a:p>
          <a:p>
            <a:r>
              <a:rPr lang="en-CA" dirty="0"/>
              <a:t>Live in abstract space</a:t>
            </a:r>
          </a:p>
          <a:p>
            <a:r>
              <a:rPr lang="en-CA" dirty="0"/>
              <a:t>Eat green pixels</a:t>
            </a:r>
          </a:p>
          <a:p>
            <a:r>
              <a:rPr lang="en-CA" dirty="0"/>
              <a:t>Cannot sleep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3340BAD-EA4C-4DD8-8CF7-B901D49A6DA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69911" y="902266"/>
            <a:ext cx="5282609" cy="528260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EE0B9E-5FF5-4A17-81EB-B655E99D1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FF73E-95BF-4E5E-8039-3219E3426DBA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1566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25A4B-E1C6-4B0E-BB66-C8ECF7AD5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Fuzzy </a:t>
            </a:r>
            <a:r>
              <a:rPr lang="en-CA" dirty="0" err="1"/>
              <a:t>gralbers</a:t>
            </a:r>
            <a:r>
              <a:rPr lang="en-CA" dirty="0"/>
              <a:t> (</a:t>
            </a:r>
            <a:r>
              <a:rPr lang="en-CA" i="1" dirty="0" err="1"/>
              <a:t>Gralbus</a:t>
            </a:r>
            <a:r>
              <a:rPr lang="en-CA" i="1" dirty="0"/>
              <a:t> </a:t>
            </a:r>
            <a:r>
              <a:rPr lang="en-CA" i="1" dirty="0" err="1"/>
              <a:t>wagneri</a:t>
            </a:r>
            <a:r>
              <a:rPr lang="en-CA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C2BCA-61A1-4987-AA66-D7187D427E9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Very elusive, but born with GPS</a:t>
            </a:r>
          </a:p>
          <a:p>
            <a:r>
              <a:rPr lang="en-CA" dirty="0"/>
              <a:t>Live in abstract space</a:t>
            </a:r>
          </a:p>
          <a:p>
            <a:r>
              <a:rPr lang="en-CA" dirty="0"/>
              <a:t>Eat green pixels</a:t>
            </a:r>
          </a:p>
          <a:p>
            <a:r>
              <a:rPr lang="en-CA" dirty="0"/>
              <a:t>Cannot sleep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3340BAD-EA4C-4DD8-8CF7-B901D49A6DA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69911" y="896210"/>
            <a:ext cx="5282609" cy="528260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3B78D7-3FD3-44D0-8E11-910A999E6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FF73E-95BF-4E5E-8039-3219E3426DBA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4497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25A4B-E1C6-4B0E-BB66-C8ECF7AD5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How do resource abundance and predictability affect animal movement?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C2BCA-61A1-4987-AA66-D7187D427E9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Abundance decreases HR size</a:t>
            </a:r>
          </a:p>
          <a:p>
            <a:r>
              <a:rPr lang="en-CA" dirty="0"/>
              <a:t>Stochasticity increases HR size</a:t>
            </a:r>
          </a:p>
          <a:p>
            <a:r>
              <a:rPr lang="en-CA" dirty="0"/>
              <a:t>Interaction effects?</a:t>
            </a:r>
          </a:p>
          <a:p>
            <a:r>
              <a:rPr lang="en-CA" dirty="0"/>
              <a:t>Effects of space restriction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3340BAD-EA4C-4DD8-8CF7-B901D49A6DA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69911" y="894354"/>
            <a:ext cx="5282609" cy="528260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CC3C2-2FAF-4157-8AD0-BE0061CDB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FF73E-95BF-4E5E-8039-3219E3426DBA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4134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25A4B-E1C6-4B0E-BB66-C8ECF7AD5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How do resource abundance and predictability affect animal movement?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C2BCA-61A1-4987-AA66-D7187D427E9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Abundance decreases HR size</a:t>
            </a:r>
          </a:p>
          <a:p>
            <a:r>
              <a:rPr lang="en-CA" dirty="0"/>
              <a:t>Stochasticity increases HR size</a:t>
            </a:r>
          </a:p>
          <a:p>
            <a:r>
              <a:rPr lang="en-CA" dirty="0"/>
              <a:t>Interaction effects?</a:t>
            </a:r>
          </a:p>
          <a:p>
            <a:r>
              <a:rPr lang="en-CA" dirty="0"/>
              <a:t>Effects of space restriction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3340BAD-EA4C-4DD8-8CF7-B901D49A6DA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69911" y="894354"/>
            <a:ext cx="5282609" cy="528260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D40F6B-510A-4FDF-9314-FD3A8DF08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FF73E-95BF-4E5E-8039-3219E3426DBA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9821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32B5D-6492-4022-9B09-D01592B99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Modeling movement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65EB14-B8CA-48D5-B52D-CAB7548AC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FF73E-95BF-4E5E-8039-3219E3426DBA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5041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25A4B-E1C6-4B0E-BB66-C8ECF7AD5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Common issues with movement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C2BCA-61A1-4987-AA66-D7187D427E9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Irregular sampling in time</a:t>
            </a:r>
          </a:p>
          <a:p>
            <a:r>
              <a:rPr lang="en-CA" dirty="0"/>
              <a:t>Spatiotemporal autocorrelation</a:t>
            </a:r>
          </a:p>
          <a:p>
            <a:r>
              <a:rPr lang="en-CA" dirty="0"/>
              <a:t>Most common methods don’t address these issues</a:t>
            </a:r>
          </a:p>
          <a:p>
            <a:endParaRPr lang="en-CA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3340BAD-EA4C-4DD8-8CF7-B901D49A6DA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69911" y="902266"/>
            <a:ext cx="5282609" cy="528260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CF86B1-AE5E-4EC3-AFCB-AC04175C9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FF73E-95BF-4E5E-8039-3219E3426DBA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7175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1125</TotalTime>
  <Words>438</Words>
  <Application>Microsoft Office PowerPoint</Application>
  <PresentationFormat>Widescreen</PresentationFormat>
  <Paragraphs>147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TimesNewRomanPSMT</vt:lpstr>
      <vt:lpstr>Office Theme</vt:lpstr>
      <vt:lpstr>How do resource abundance and predictability affect animal movement?</vt:lpstr>
      <vt:lpstr>Hypotheses</vt:lpstr>
      <vt:lpstr>Fuzzy gralbers and space use</vt:lpstr>
      <vt:lpstr>Fuzzy gralbers (Gralbus wagneri)</vt:lpstr>
      <vt:lpstr>Fuzzy gralbers (Gralbus wagneri)</vt:lpstr>
      <vt:lpstr>How do resource abundance and predictability affect animal movement?</vt:lpstr>
      <vt:lpstr>How do resource abundance and predictability affect animal movement?</vt:lpstr>
      <vt:lpstr>Modeling movement data</vt:lpstr>
      <vt:lpstr>Common issues with movement data</vt:lpstr>
      <vt:lpstr>Minimum Convex Polygons (MCPs)</vt:lpstr>
      <vt:lpstr>Kernel Density Estimation (KDE)</vt:lpstr>
      <vt:lpstr>Autocorrelated Kernel Density Estimation (AKDE)</vt:lpstr>
      <vt:lpstr>Autocorrelated Kernel Density Estimation (AKDE)</vt:lpstr>
      <vt:lpstr>Integrating stochasticity</vt:lpstr>
      <vt:lpstr>Environmental stochasticity</vt:lpstr>
      <vt:lpstr>Machine-learning Human Footprint Index</vt:lpstr>
      <vt:lpstr>Modeling it all</vt:lpstr>
      <vt:lpstr>Lots of modeling for lots of data</vt:lpstr>
      <vt:lpstr>Estimating common trends</vt:lpstr>
      <vt:lpstr>How do resource abundance and predictability affect animal movement?</vt:lpstr>
      <vt:lpstr>PowerPoint Presentation</vt:lpstr>
      <vt:lpstr>Additional slides</vt:lpstr>
      <vt:lpstr>How do resource abundance and predictability affect animal movement?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do resource abundance and predictability affect animal movement?</dc:title>
  <dc:creator>Stefano Mezzini</dc:creator>
  <cp:lastModifiedBy>Stefano Mezzini</cp:lastModifiedBy>
  <cp:revision>54</cp:revision>
  <dcterms:created xsi:type="dcterms:W3CDTF">2021-11-11T16:37:17Z</dcterms:created>
  <dcterms:modified xsi:type="dcterms:W3CDTF">2021-12-01T23:04:01Z</dcterms:modified>
</cp:coreProperties>
</file>