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B5ADB-17F2-4617-9B02-8EB1D5BF8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09AB81-0807-41F9-AFA6-2A13CA77D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2C9370-3115-433E-ADC5-54DD501B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9D5-0E18-4EE4-BB03-44A2630D9D30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6AF5AB-832D-4515-9918-88C31A51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D4943-1882-4450-81F7-4654B1A3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3DCC-7789-48FA-A7C7-372ED4E6FC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90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5321D-E9C4-45C9-8323-9A850275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A9C8AD-84D7-4AC2-BDE6-21AE6E471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FF182E-FF79-4E06-B668-16F4137E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9D5-0E18-4EE4-BB03-44A2630D9D30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0C56C8-703B-4D6A-8D6E-80272C30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96CD31-4B2D-44A4-9007-B585F5C3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3DCC-7789-48FA-A7C7-372ED4E6FC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1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E7C1FAA-716D-4717-8ECB-645422DE4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18D41F-64D0-4DE6-95F3-EFA105500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F714F6-E030-492E-A217-4F392A08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9D5-0E18-4EE4-BB03-44A2630D9D30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C285D8-BC0B-4E79-A71C-9B82E9A5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A18746-99B5-4D34-8DB1-A8AB68D2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3DCC-7789-48FA-A7C7-372ED4E6FC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5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5AD861-E1B1-4A2E-9C5D-5EA8673B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702616-EA00-4C93-A395-D1C3D9E2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CBAECF-6CA0-48C3-B74C-421AE55F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9D5-0E18-4EE4-BB03-44A2630D9D30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A62695-E3F0-41D1-866A-5D90EC54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102330-6A99-4466-BEF0-3A755416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3DCC-7789-48FA-A7C7-372ED4E6FC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61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FCE8FF-B618-4022-BAAF-C952B5DC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8C5FF8-3358-488F-BA48-6CD4978F1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42F60A-E371-4E38-BDCA-668305B8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9D5-0E18-4EE4-BB03-44A2630D9D30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C2AF21-2D3C-477A-BE2C-6C9C3228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7E685A-D90C-4422-ACCE-A51D8CC2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3DCC-7789-48FA-A7C7-372ED4E6FC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91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CCAD8C-6864-4330-BC49-B015D102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110059-4D0D-4BA5-98C8-FDB307743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BA4D25E-E25F-4D1D-954D-5E1150781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929725-B148-45DF-883F-E5C43823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9D5-0E18-4EE4-BB03-44A2630D9D30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259243-EA1A-4A38-9635-4E297EA8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8857F3-6168-4098-BC60-03B68ACE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3DCC-7789-48FA-A7C7-372ED4E6FC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43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2C1134-377A-4FB3-B109-5057ADE5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A3B482-77A3-40F1-8F38-0152679B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EBE785-CCF2-4F2B-AB73-2BA6B66FA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A96E30D-AD3C-45F6-AAD9-151078C48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9BCCB19-2B54-4E23-AEF1-370F3E912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723AE5-1307-4140-9B65-91786578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9D5-0E18-4EE4-BB03-44A2630D9D30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5FF51B6-4FEE-409E-B3B9-A534FEEF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4B3C9F-A95F-4B12-A150-3E53F766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3DCC-7789-48FA-A7C7-372ED4E6FC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29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BE08F0-2A3A-4097-9FD1-DD5BFBFD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7FDB98-44AA-4206-B573-E6AC2CB9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9D5-0E18-4EE4-BB03-44A2630D9D30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8C5A9CC-6DA4-4F5E-A1B4-B3E7F632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DABCC6-4164-452A-9472-DE5A3EAB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3DCC-7789-48FA-A7C7-372ED4E6FC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54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0C83D01-2CAE-4BE3-A028-FA745721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9D5-0E18-4EE4-BB03-44A2630D9D30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4B8DA09-87C8-4368-95BF-1DA7ABB1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40F753-D714-403D-AA88-D6798F39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3DCC-7789-48FA-A7C7-372ED4E6FC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03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BE212B-E2E8-46FA-B903-614763F8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2F4F04-E2A3-4080-B04B-B6439124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B905AF-2E12-49D2-B21D-38F630D53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8ADD44-63E4-4FD0-AF4E-79E933B7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9D5-0E18-4EE4-BB03-44A2630D9D30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25430C-3B08-4AF1-85E9-BC3A19E0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7211BC-2352-4F57-A5C7-C652B0EE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3DCC-7789-48FA-A7C7-372ED4E6FC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7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BE603-CCA0-401E-A8A3-9F5905EB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A9DE4F-9746-42A5-9FB9-A7D59EF45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86558D-7B38-4EEA-942B-16EDD55A7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2F6EA8-5786-43C9-B191-35BDC85E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79D5-0E18-4EE4-BB03-44A2630D9D30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6C8AE1-C51C-410F-90F0-0FFA705F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2E6F71-7C32-4158-B08C-E4A234FC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3DCC-7789-48FA-A7C7-372ED4E6FC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51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9EFF05A-262B-4EEF-9A06-B00884FD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E75F3C-EE2D-4272-9638-8D55FC729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9071D5-F096-4DFD-B4D3-49A2ACBC2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979D5-0E18-4EE4-BB03-44A2630D9D30}" type="datetimeFigureOut">
              <a:rPr lang="it-IT" smtClean="0"/>
              <a:t>22/07/2021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D1EE73-7D8E-4930-B7AC-10F4D32EF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B7E09E-BCE2-4798-99AB-657A531DB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3DCC-7789-48FA-A7C7-372ED4E6FC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01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83E15-936A-4867-934A-288CF104A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 ANALYSIS OF SOCIAL NORMS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F481F9-70E8-44A2-9D6B-E6B9AC799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Report 05/2021 – 07/2021</a:t>
            </a:r>
          </a:p>
        </p:txBody>
      </p:sp>
    </p:spTree>
    <p:extLst>
      <p:ext uri="{BB962C8B-B14F-4D97-AF65-F5344CB8AC3E}">
        <p14:creationId xmlns:p14="http://schemas.microsoft.com/office/powerpoint/2010/main" val="375708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F31F3D-A470-4BB3-9627-7567B46D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spc="3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r>
              <a:rPr lang="it-IT" b="1" spc="3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Game </a:t>
            </a:r>
            <a:r>
              <a:rPr lang="it-IT" b="1" spc="3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it-IT" b="1" spc="3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EB1DA93-A8BF-4C85-87E9-CE401CA01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572568"/>
              </p:ext>
            </p:extLst>
          </p:nvPr>
        </p:nvGraphicFramePr>
        <p:xfrm>
          <a:off x="838200" y="2047461"/>
          <a:ext cx="10515602" cy="3925961"/>
        </p:xfrm>
        <a:graphic>
          <a:graphicData uri="http://schemas.openxmlformats.org/drawingml/2006/table">
            <a:tbl>
              <a:tblPr/>
              <a:tblGrid>
                <a:gridCol w="1727346">
                  <a:extLst>
                    <a:ext uri="{9D8B030D-6E8A-4147-A177-3AD203B41FA5}">
                      <a16:colId xmlns:a16="http://schemas.microsoft.com/office/drawing/2014/main" val="151623314"/>
                    </a:ext>
                  </a:extLst>
                </a:gridCol>
                <a:gridCol w="954586">
                  <a:extLst>
                    <a:ext uri="{9D8B030D-6E8A-4147-A177-3AD203B41FA5}">
                      <a16:colId xmlns:a16="http://schemas.microsoft.com/office/drawing/2014/main" val="763893689"/>
                    </a:ext>
                  </a:extLst>
                </a:gridCol>
                <a:gridCol w="727304">
                  <a:extLst>
                    <a:ext uri="{9D8B030D-6E8A-4147-A177-3AD203B41FA5}">
                      <a16:colId xmlns:a16="http://schemas.microsoft.com/office/drawing/2014/main" val="2453608658"/>
                    </a:ext>
                  </a:extLst>
                </a:gridCol>
                <a:gridCol w="727304">
                  <a:extLst>
                    <a:ext uri="{9D8B030D-6E8A-4147-A177-3AD203B41FA5}">
                      <a16:colId xmlns:a16="http://schemas.microsoft.com/office/drawing/2014/main" val="356714523"/>
                    </a:ext>
                  </a:extLst>
                </a:gridCol>
                <a:gridCol w="727304">
                  <a:extLst>
                    <a:ext uri="{9D8B030D-6E8A-4147-A177-3AD203B41FA5}">
                      <a16:colId xmlns:a16="http://schemas.microsoft.com/office/drawing/2014/main" val="666769466"/>
                    </a:ext>
                  </a:extLst>
                </a:gridCol>
                <a:gridCol w="954586">
                  <a:extLst>
                    <a:ext uri="{9D8B030D-6E8A-4147-A177-3AD203B41FA5}">
                      <a16:colId xmlns:a16="http://schemas.microsoft.com/office/drawing/2014/main" val="740473854"/>
                    </a:ext>
                  </a:extLst>
                </a:gridCol>
                <a:gridCol w="727304">
                  <a:extLst>
                    <a:ext uri="{9D8B030D-6E8A-4147-A177-3AD203B41FA5}">
                      <a16:colId xmlns:a16="http://schemas.microsoft.com/office/drawing/2014/main" val="119078048"/>
                    </a:ext>
                  </a:extLst>
                </a:gridCol>
                <a:gridCol w="727304">
                  <a:extLst>
                    <a:ext uri="{9D8B030D-6E8A-4147-A177-3AD203B41FA5}">
                      <a16:colId xmlns:a16="http://schemas.microsoft.com/office/drawing/2014/main" val="687911958"/>
                    </a:ext>
                  </a:extLst>
                </a:gridCol>
                <a:gridCol w="727304">
                  <a:extLst>
                    <a:ext uri="{9D8B030D-6E8A-4147-A177-3AD203B41FA5}">
                      <a16:colId xmlns:a16="http://schemas.microsoft.com/office/drawing/2014/main" val="2106024105"/>
                    </a:ext>
                  </a:extLst>
                </a:gridCol>
                <a:gridCol w="1060652">
                  <a:extLst>
                    <a:ext uri="{9D8B030D-6E8A-4147-A177-3AD203B41FA5}">
                      <a16:colId xmlns:a16="http://schemas.microsoft.com/office/drawing/2014/main" val="3585590796"/>
                    </a:ext>
                  </a:extLst>
                </a:gridCol>
                <a:gridCol w="727304">
                  <a:extLst>
                    <a:ext uri="{9D8B030D-6E8A-4147-A177-3AD203B41FA5}">
                      <a16:colId xmlns:a16="http://schemas.microsoft.com/office/drawing/2014/main" val="345834781"/>
                    </a:ext>
                  </a:extLst>
                </a:gridCol>
                <a:gridCol w="727304">
                  <a:extLst>
                    <a:ext uri="{9D8B030D-6E8A-4147-A177-3AD203B41FA5}">
                      <a16:colId xmlns:a16="http://schemas.microsoft.com/office/drawing/2014/main" val="2037724148"/>
                    </a:ext>
                  </a:extLst>
                </a:gridCol>
              </a:tblGrid>
              <a:tr h="848854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 type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Choice Method Direct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Choice Method Strategy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OnlyNorms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subjects beliefs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Bicchieri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KW &amp; Bicchieri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Monetary Punishment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Choice Method Both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Available Data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499277"/>
                  </a:ext>
                </a:extLst>
              </a:tr>
              <a:tr h="27973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625595"/>
                  </a:ext>
                </a:extLst>
              </a:tr>
              <a:tr h="27973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PGG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235416"/>
                  </a:ext>
                </a:extLst>
              </a:tr>
              <a:tr h="27973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781577"/>
                  </a:ext>
                </a:extLst>
              </a:tr>
              <a:tr h="27973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986403"/>
                  </a:ext>
                </a:extLst>
              </a:tr>
              <a:tr h="27973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 Game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69209"/>
                  </a:ext>
                </a:extLst>
              </a:tr>
              <a:tr h="27973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11331"/>
                  </a:ext>
                </a:extLst>
              </a:tr>
              <a:tr h="27973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Investment game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139246"/>
                  </a:ext>
                </a:extLst>
              </a:tr>
              <a:tr h="27973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228983"/>
                  </a:ext>
                </a:extLst>
              </a:tr>
              <a:tr h="27973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Donation Game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771145"/>
                  </a:ext>
                </a:extLst>
              </a:tr>
              <a:tr h="27973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617228"/>
                  </a:ext>
                </a:extLst>
              </a:tr>
              <a:tr h="279737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85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46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BE771-335E-430F-9346-FA0F8ED0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it-IT" b="1" spc="3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 Status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371DA78-2444-47C8-9984-9E77D040A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890934"/>
              </p:ext>
            </p:extLst>
          </p:nvPr>
        </p:nvGraphicFramePr>
        <p:xfrm>
          <a:off x="2194560" y="1940560"/>
          <a:ext cx="7264400" cy="4185918"/>
        </p:xfrm>
        <a:graphic>
          <a:graphicData uri="http://schemas.openxmlformats.org/drawingml/2006/table">
            <a:tbl>
              <a:tblPr firstRow="1" lastRow="1" bandRow="1">
                <a:tableStyleId>{912C8C85-51F0-491E-9774-3900AFEF0FD7}</a:tableStyleId>
              </a:tblPr>
              <a:tblGrid>
                <a:gridCol w="5875034">
                  <a:extLst>
                    <a:ext uri="{9D8B030D-6E8A-4147-A177-3AD203B41FA5}">
                      <a16:colId xmlns:a16="http://schemas.microsoft.com/office/drawing/2014/main" val="594904877"/>
                    </a:ext>
                  </a:extLst>
                </a:gridCol>
                <a:gridCol w="1389366">
                  <a:extLst>
                    <a:ext uri="{9D8B030D-6E8A-4147-A177-3AD203B41FA5}">
                      <a16:colId xmlns:a16="http://schemas.microsoft.com/office/drawing/2014/main" val="562637868"/>
                    </a:ext>
                  </a:extLst>
                </a:gridCol>
              </a:tblGrid>
              <a:tr h="465102">
                <a:tc>
                  <a:txBody>
                    <a:bodyPr/>
                    <a:lstStyle/>
                    <a:p>
                      <a:pPr lvl="0" algn="ctr" fontAlgn="b"/>
                      <a:r>
                        <a:rPr lang="it-IT" sz="2000" u="none" strike="noStrike" dirty="0">
                          <a:effectLst/>
                        </a:rPr>
                        <a:t>Status (Paper)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 err="1">
                          <a:effectLst/>
                        </a:rPr>
                        <a:t>Count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65459702"/>
                  </a:ext>
                </a:extLst>
              </a:tr>
              <a:tr h="465102">
                <a:tc>
                  <a:txBody>
                    <a:bodyPr/>
                    <a:lstStyle/>
                    <a:p>
                      <a:pPr lvl="1" algn="l" fontAlgn="b"/>
                      <a:r>
                        <a:rPr lang="it-IT" sz="2000" u="none" strike="noStrike">
                          <a:effectLst/>
                        </a:rPr>
                        <a:t>1-Not eligible treatment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99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06234779"/>
                  </a:ext>
                </a:extLst>
              </a:tr>
              <a:tr h="465102">
                <a:tc>
                  <a:txBody>
                    <a:bodyPr/>
                    <a:lstStyle/>
                    <a:p>
                      <a:pPr lvl="1" algn="l" fontAlgn="b"/>
                      <a:r>
                        <a:rPr lang="it-IT" sz="2000" u="none" strike="noStrike">
                          <a:effectLst/>
                        </a:rPr>
                        <a:t>2-Treatment checked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1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42476324"/>
                  </a:ext>
                </a:extLst>
              </a:tr>
              <a:tr h="465102">
                <a:tc>
                  <a:txBody>
                    <a:bodyPr/>
                    <a:lstStyle/>
                    <a:p>
                      <a:pPr lvl="1" algn="l" fontAlgn="b"/>
                      <a:r>
                        <a:rPr lang="it-IT" sz="2000" u="none" strike="noStrike">
                          <a:effectLst/>
                        </a:rPr>
                        <a:t>3-Email to be sent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8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4526380"/>
                  </a:ext>
                </a:extLst>
              </a:tr>
              <a:tr h="465102">
                <a:tc>
                  <a:txBody>
                    <a:bodyPr/>
                    <a:lstStyle/>
                    <a:p>
                      <a:pPr lvl="1" algn="l" fontAlgn="b"/>
                      <a:r>
                        <a:rPr lang="it-IT" sz="2000" u="none" strike="noStrike">
                          <a:effectLst/>
                        </a:rPr>
                        <a:t>4-Email sent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25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7122265"/>
                  </a:ext>
                </a:extLst>
              </a:tr>
              <a:tr h="465102">
                <a:tc>
                  <a:txBody>
                    <a:bodyPr/>
                    <a:lstStyle/>
                    <a:p>
                      <a:pPr lvl="1" algn="l" fontAlgn="b"/>
                      <a:r>
                        <a:rPr lang="it-IT" sz="2000" u="none" strike="noStrike">
                          <a:effectLst/>
                        </a:rPr>
                        <a:t>5a-Positive feedback received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1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2512963"/>
                  </a:ext>
                </a:extLst>
              </a:tr>
              <a:tr h="465102">
                <a:tc>
                  <a:txBody>
                    <a:bodyPr/>
                    <a:lstStyle/>
                    <a:p>
                      <a:pPr lvl="1" algn="l" fontAlgn="b"/>
                      <a:r>
                        <a:rPr lang="it-IT" sz="2000" u="none" strike="noStrike">
                          <a:effectLst/>
                        </a:rPr>
                        <a:t>5b-Negative feedback received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3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3653746"/>
                  </a:ext>
                </a:extLst>
              </a:tr>
              <a:tr h="465102">
                <a:tc>
                  <a:txBody>
                    <a:bodyPr/>
                    <a:lstStyle/>
                    <a:p>
                      <a:pPr lvl="1" algn="l" fontAlgn="b"/>
                      <a:r>
                        <a:rPr lang="it-IT" sz="2000" u="none" strike="noStrike">
                          <a:effectLst/>
                        </a:rPr>
                        <a:t>6-Complete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</a:rPr>
                        <a:t>24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3594083"/>
                  </a:ext>
                </a:extLst>
              </a:tr>
              <a:tr h="465102">
                <a:tc>
                  <a:txBody>
                    <a:bodyPr/>
                    <a:lstStyle/>
                    <a:p>
                      <a:pPr lvl="1" algn="l" fontAlgn="b"/>
                      <a:r>
                        <a:rPr lang="it-IT" sz="2000" u="none" strike="noStrike" dirty="0">
                          <a:effectLst/>
                        </a:rPr>
                        <a:t>Total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 dirty="0">
                          <a:effectLst/>
                        </a:rPr>
                        <a:t>161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9783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53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03F40C5-DA2A-4820-A639-14365F648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34" y="0"/>
            <a:ext cx="5415566" cy="6858000"/>
          </a:xfrm>
          <a:prstGeom prst="rect">
            <a:avLst/>
          </a:prstGeom>
        </p:spPr>
      </p:pic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F805074C-0AE7-4AAA-8CAB-8361D95F5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8" y="0"/>
            <a:ext cx="3747052" cy="6847407"/>
          </a:xfr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CBE275D6-B1DC-4B11-B8DA-361AB736404D}"/>
              </a:ext>
            </a:extLst>
          </p:cNvPr>
          <p:cNvSpPr/>
          <p:nvPr/>
        </p:nvSpPr>
        <p:spPr>
          <a:xfrm>
            <a:off x="606287" y="4313583"/>
            <a:ext cx="2355574" cy="1391478"/>
          </a:xfrm>
          <a:prstGeom prst="ellipse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id="{5C6E7712-BEEB-48F9-8420-06521095E66C}"/>
              </a:ext>
            </a:extLst>
          </p:cNvPr>
          <p:cNvCxnSpPr>
            <a:endCxn id="5" idx="1"/>
          </p:cNvCxnSpPr>
          <p:nvPr/>
        </p:nvCxnSpPr>
        <p:spPr>
          <a:xfrm flipV="1">
            <a:off x="2961861" y="3429000"/>
            <a:ext cx="3814573" cy="1580322"/>
          </a:xfrm>
          <a:prstGeom prst="bentConnector3">
            <a:avLst>
              <a:gd name="adj1" fmla="val 65112"/>
            </a:avLst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8291D42D-C8A4-45FA-8557-615541C4745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1784074" y="3896141"/>
            <a:ext cx="551622" cy="417441"/>
          </a:xfrm>
          <a:prstGeom prst="bentConnector2">
            <a:avLst/>
          </a:prstGeom>
          <a:ln w="28575">
            <a:prstDash val="sysDot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544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Widescreen</PresentationFormat>
  <Paragraphs>166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Tema di Office</vt:lpstr>
      <vt:lpstr>META ANALYSIS OF SOCIAL NORMS</vt:lpstr>
      <vt:lpstr>Variables per Game Type</vt:lpstr>
      <vt:lpstr>Data Collection Status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Pagano</dc:creator>
  <cp:lastModifiedBy>Stefano Pagano</cp:lastModifiedBy>
  <cp:revision>6</cp:revision>
  <dcterms:created xsi:type="dcterms:W3CDTF">2021-07-22T08:30:17Z</dcterms:created>
  <dcterms:modified xsi:type="dcterms:W3CDTF">2021-07-22T09:51:58Z</dcterms:modified>
</cp:coreProperties>
</file>