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gif" ContentType="image/gif"/>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307" r:id="rId2"/>
    <p:sldId id="430" r:id="rId3"/>
    <p:sldId id="449" r:id="rId4"/>
    <p:sldId id="478" r:id="rId5"/>
    <p:sldId id="488" r:id="rId6"/>
    <p:sldId id="480" r:id="rId7"/>
    <p:sldId id="481" r:id="rId8"/>
    <p:sldId id="447" r:id="rId9"/>
    <p:sldId id="448" r:id="rId10"/>
    <p:sldId id="337" r:id="rId11"/>
    <p:sldId id="338" r:id="rId12"/>
    <p:sldId id="442" r:id="rId13"/>
    <p:sldId id="489" r:id="rId14"/>
    <p:sldId id="470" r:id="rId15"/>
    <p:sldId id="471" r:id="rId16"/>
    <p:sldId id="472" r:id="rId17"/>
    <p:sldId id="473" r:id="rId18"/>
    <p:sldId id="474" r:id="rId19"/>
    <p:sldId id="475" r:id="rId20"/>
    <p:sldId id="476" r:id="rId21"/>
    <p:sldId id="477" r:id="rId22"/>
    <p:sldId id="340" r:id="rId23"/>
    <p:sldId id="341" r:id="rId24"/>
    <p:sldId id="342" r:id="rId25"/>
    <p:sldId id="343" r:id="rId26"/>
    <p:sldId id="344" r:id="rId27"/>
    <p:sldId id="435" r:id="rId28"/>
    <p:sldId id="436" r:id="rId29"/>
    <p:sldId id="437" r:id="rId30"/>
    <p:sldId id="438" r:id="rId31"/>
    <p:sldId id="439" r:id="rId32"/>
    <p:sldId id="440" r:id="rId33"/>
    <p:sldId id="336" r:id="rId34"/>
    <p:sldId id="328" r:id="rId35"/>
    <p:sldId id="329" r:id="rId36"/>
    <p:sldId id="281" r:id="rId37"/>
    <p:sldId id="282" r:id="rId38"/>
    <p:sldId id="283" r:id="rId39"/>
    <p:sldId id="284" r:id="rId40"/>
    <p:sldId id="285" r:id="rId41"/>
    <p:sldId id="286" r:id="rId42"/>
    <p:sldId id="287" r:id="rId43"/>
    <p:sldId id="450" r:id="rId44"/>
    <p:sldId id="482" r:id="rId45"/>
    <p:sldId id="451" r:id="rId46"/>
    <p:sldId id="452" r:id="rId47"/>
    <p:sldId id="453" r:id="rId48"/>
    <p:sldId id="454" r:id="rId49"/>
    <p:sldId id="483" r:id="rId50"/>
    <p:sldId id="484" r:id="rId51"/>
    <p:sldId id="485" r:id="rId52"/>
    <p:sldId id="455" r:id="rId53"/>
    <p:sldId id="456" r:id="rId54"/>
    <p:sldId id="457" r:id="rId55"/>
    <p:sldId id="458" r:id="rId56"/>
    <p:sldId id="459" r:id="rId57"/>
    <p:sldId id="460" r:id="rId58"/>
    <p:sldId id="461" r:id="rId59"/>
    <p:sldId id="462" r:id="rId60"/>
    <p:sldId id="463" r:id="rId61"/>
    <p:sldId id="464" r:id="rId62"/>
    <p:sldId id="465" r:id="rId63"/>
    <p:sldId id="466" r:id="rId64"/>
    <p:sldId id="468" r:id="rId65"/>
    <p:sldId id="311" r:id="rId66"/>
    <p:sldId id="490" r:id="rId67"/>
    <p:sldId id="308"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26" d="100"/>
          <a:sy n="126" d="100"/>
        </p:scale>
        <p:origin x="-119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A56C3D-4F9F-41CD-A248-F872B0E8F2AC}" type="datetimeFigureOut">
              <a:rPr lang="en-US" smtClean="0"/>
              <a:pPr/>
              <a:t>3/30/2010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012994-E324-4CEA-A49D-5308B39843A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FE0EB1-A511-4A36-BFC5-906A38C3B4F7}"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3B3D54A2-6426-44AC-BFE8-CB2F08B202F2}" type="slidenum">
              <a:rPr lang="sv-SE" smtClean="0"/>
              <a:pPr/>
              <a:t>2</a:t>
            </a:fld>
            <a:endParaRPr lang="sv-SE"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8213F14-54D5-4616-9C0A-86756B9E5A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AB3A3553-298D-4A58-A747-1CE079C6F531}" type="slidenum">
              <a:rPr lang="en-AU" smtClean="0"/>
              <a:pPr/>
              <a:t>34</a:t>
            </a:fld>
            <a:endParaRPr lang="en-AU"/>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AB3A3553-298D-4A58-A747-1CE079C6F531}" type="slidenum">
              <a:rPr lang="en-AU" smtClean="0"/>
              <a:pPr/>
              <a:t>35</a:t>
            </a:fld>
            <a:endParaRPr lang="en-AU"/>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213F14-54D5-4616-9C0A-86756B9E5AB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213F14-54D5-4616-9C0A-86756B9E5AB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8213F14-54D5-4616-9C0A-86756B9E5ABD}"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IComparer</a:t>
            </a:r>
            <a:r>
              <a:rPr lang="en-US" baseline="0" dirty="0" smtClean="0"/>
              <a:t> is a heavy-weight function pointer to Compare()</a:t>
            </a:r>
            <a:endParaRPr lang="en-US" dirty="0"/>
          </a:p>
        </p:txBody>
      </p:sp>
      <p:sp>
        <p:nvSpPr>
          <p:cNvPr id="4" name="Slide Number Placeholder 3"/>
          <p:cNvSpPr>
            <a:spLocks noGrp="1"/>
          </p:cNvSpPr>
          <p:nvPr>
            <p:ph type="sldNum" sz="quarter" idx="10"/>
          </p:nvPr>
        </p:nvSpPr>
        <p:spPr/>
        <p:txBody>
          <a:bodyPr/>
          <a:lstStyle/>
          <a:p>
            <a:fld id="{98213F14-54D5-4616-9C0A-86756B9E5ABD}"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213F14-54D5-4616-9C0A-86756B9E5ABD}"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213F14-54D5-4616-9C0A-86756B9E5ABD}"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Could instead</a:t>
            </a:r>
            <a:r>
              <a:rPr lang="en-US" baseline="0" dirty="0" smtClean="0"/>
              <a:t> have an Order() method taking a </a:t>
            </a:r>
            <a:r>
              <a:rPr lang="en-US" baseline="0" dirty="0" err="1" smtClean="0"/>
              <a:t>Func</a:t>
            </a:r>
            <a:r>
              <a:rPr lang="en-US" baseline="0" dirty="0" smtClean="0"/>
              <a:t>&lt;T, U, </a:t>
            </a:r>
            <a:r>
              <a:rPr lang="en-US" baseline="0" dirty="0" err="1" smtClean="0"/>
              <a:t>int</a:t>
            </a:r>
            <a:r>
              <a:rPr lang="en-US" baseline="0" dirty="0" smtClean="0"/>
              <a:t>&gt;; essentially passing in Compare()</a:t>
            </a:r>
          </a:p>
          <a:p>
            <a:r>
              <a:rPr lang="en-US" baseline="0" dirty="0" smtClean="0"/>
              <a:t>Instead, here we’re passing in a selector and expecting the individual keys to be </a:t>
            </a:r>
            <a:r>
              <a:rPr lang="en-US" baseline="0" dirty="0" err="1" smtClean="0"/>
              <a:t>IComparable</a:t>
            </a:r>
            <a:endParaRPr lang="en-US" baseline="0" dirty="0" smtClean="0"/>
          </a:p>
        </p:txBody>
      </p:sp>
      <p:sp>
        <p:nvSpPr>
          <p:cNvPr id="4" name="Slide Number Placeholder 3"/>
          <p:cNvSpPr>
            <a:spLocks noGrp="1"/>
          </p:cNvSpPr>
          <p:nvPr>
            <p:ph type="sldNum" sz="quarter" idx="10"/>
          </p:nvPr>
        </p:nvSpPr>
        <p:spPr/>
        <p:txBody>
          <a:bodyPr/>
          <a:lstStyle/>
          <a:p>
            <a:fld id="{98213F14-54D5-4616-9C0A-86756B9E5ABD}" type="slidenum">
              <a:rPr lang="en-US" smtClean="0"/>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C9C32A-A383-4217-8F3D-8C24DA1C768C}"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C9C32A-A383-4217-8F3D-8C24DA1C768C}"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C9C32A-A383-4217-8F3D-8C24DA1C768C}"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Ahhhh</a:t>
            </a:r>
            <a:r>
              <a:rPr lang="en-US" dirty="0" smtClean="0"/>
              <a:t>! Mutation and mixing of intent all over the place!</a:t>
            </a:r>
            <a:endParaRPr lang="en-US" dirty="0"/>
          </a:p>
        </p:txBody>
      </p:sp>
      <p:sp>
        <p:nvSpPr>
          <p:cNvPr id="4" name="Slide Number Placeholder 3"/>
          <p:cNvSpPr>
            <a:spLocks noGrp="1"/>
          </p:cNvSpPr>
          <p:nvPr>
            <p:ph type="sldNum" sz="quarter" idx="10"/>
          </p:nvPr>
        </p:nvSpPr>
        <p:spPr/>
        <p:txBody>
          <a:bodyPr/>
          <a:lstStyle/>
          <a:p>
            <a:fld id="{98213F14-54D5-4616-9C0A-86756B9E5ABD}" type="slidenum">
              <a:rPr lang="en-US" smtClean="0"/>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213F14-54D5-4616-9C0A-86756B9E5ABD}" type="slidenum">
              <a:rPr lang="en-US" smtClean="0"/>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213F14-54D5-4616-9C0A-86756B9E5ABD}" type="slidenum">
              <a:rPr lang="en-US" smtClean="0"/>
              <a:pPr/>
              <a:t>58</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213F14-54D5-4616-9C0A-86756B9E5ABD}" type="slidenum">
              <a:rPr lang="en-US" smtClean="0"/>
              <a:pPr/>
              <a:t>59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C9C32A-A383-4217-8F3D-8C24DA1C768C}"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Separation of concerns.</a:t>
            </a:r>
          </a:p>
          <a:p>
            <a:r>
              <a:rPr lang="en-US" dirty="0" smtClean="0"/>
              <a:t>No</a:t>
            </a:r>
            <a:r>
              <a:rPr lang="en-US" baseline="0" dirty="0" smtClean="0"/>
              <a:t> assignment.</a:t>
            </a:r>
          </a:p>
          <a:p>
            <a:r>
              <a:rPr lang="en-US" dirty="0" smtClean="0"/>
              <a:t>Solution</a:t>
            </a:r>
            <a:r>
              <a:rPr lang="en-US" baseline="0" dirty="0" smtClean="0"/>
              <a:t> assembled from already well-tested compositional units.</a:t>
            </a:r>
            <a:endParaRPr lang="en-US" dirty="0" smtClean="0"/>
          </a:p>
        </p:txBody>
      </p:sp>
      <p:sp>
        <p:nvSpPr>
          <p:cNvPr id="4" name="Slide Number Placeholder 3"/>
          <p:cNvSpPr>
            <a:spLocks noGrp="1"/>
          </p:cNvSpPr>
          <p:nvPr>
            <p:ph type="sldNum" sz="quarter" idx="10"/>
          </p:nvPr>
        </p:nvSpPr>
        <p:spPr/>
        <p:txBody>
          <a:bodyPr/>
          <a:lstStyle/>
          <a:p>
            <a:fld id="{98213F14-54D5-4616-9C0A-86756B9E5ABD}" type="slidenum">
              <a:rPr lang="en-US" smtClean="0"/>
              <a:pPr/>
              <a:t>60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Min() is really a specialization</a:t>
            </a:r>
            <a:r>
              <a:rPr lang="en-US" baseline="0" dirty="0" smtClean="0"/>
              <a:t> of filter</a:t>
            </a:r>
            <a:endParaRPr lang="en-US" dirty="0"/>
          </a:p>
        </p:txBody>
      </p:sp>
      <p:sp>
        <p:nvSpPr>
          <p:cNvPr id="4" name="Slide Number Placeholder 3"/>
          <p:cNvSpPr>
            <a:spLocks noGrp="1"/>
          </p:cNvSpPr>
          <p:nvPr>
            <p:ph type="sldNum" sz="quarter" idx="10"/>
          </p:nvPr>
        </p:nvSpPr>
        <p:spPr/>
        <p:txBody>
          <a:bodyPr/>
          <a:lstStyle/>
          <a:p>
            <a:fld id="{98213F14-54D5-4616-9C0A-86756B9E5ABD}" type="slidenum">
              <a:rPr lang="en-US" smtClean="0"/>
              <a:pPr/>
              <a:t>61</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Using LINQ syntax</a:t>
            </a:r>
            <a:r>
              <a:rPr lang="en-US" baseline="0" dirty="0" smtClean="0"/>
              <a:t> is nice, but not necessary.</a:t>
            </a:r>
          </a:p>
          <a:p>
            <a:r>
              <a:rPr lang="en-US" baseline="0" dirty="0" smtClean="0"/>
              <a:t>Note: LINQ is for querying collections (or anything </a:t>
            </a:r>
            <a:r>
              <a:rPr lang="en-US" baseline="0" dirty="0" err="1" smtClean="0"/>
              <a:t>IEnumerable</a:t>
            </a:r>
            <a:r>
              <a:rPr lang="en-US" baseline="0" dirty="0" smtClean="0"/>
              <a:t> / </a:t>
            </a:r>
            <a:r>
              <a:rPr lang="en-US" baseline="0" dirty="0" err="1" smtClean="0"/>
              <a:t>IQueryable</a:t>
            </a:r>
            <a:r>
              <a:rPr lang="en-US" baseline="0" dirty="0" smtClean="0"/>
              <a:t>) not necessarily anything to do with SQL.</a:t>
            </a:r>
            <a:endParaRPr lang="en-US" dirty="0"/>
          </a:p>
        </p:txBody>
      </p:sp>
      <p:sp>
        <p:nvSpPr>
          <p:cNvPr id="4" name="Slide Number Placeholder 3"/>
          <p:cNvSpPr>
            <a:spLocks noGrp="1"/>
          </p:cNvSpPr>
          <p:nvPr>
            <p:ph type="sldNum" sz="quarter" idx="10"/>
          </p:nvPr>
        </p:nvSpPr>
        <p:spPr/>
        <p:txBody>
          <a:bodyPr/>
          <a:lstStyle/>
          <a:p>
            <a:fld id="{98213F14-54D5-4616-9C0A-86756B9E5ABD}" type="slidenum">
              <a:rPr lang="en-US" smtClean="0"/>
              <a:pPr/>
              <a:t>62</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213F14-54D5-4616-9C0A-86756B9E5ABD}" type="slidenum">
              <a:rPr lang="en-US" smtClean="0"/>
              <a:pPr/>
              <a:t>64</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0D511AF-CE56-4EB9-9EBA-1CF0E848EE0E}" type="slidenum">
              <a:rPr lang="sv-SE" smtClean="0"/>
              <a:pPr/>
              <a:t>65</a:t>
            </a:fld>
            <a:endParaRPr lang="sv-SE"/>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213F14-54D5-4616-9C0A-86756B9E5ABD}" type="slidenum">
              <a:rPr lang="en-US" smtClean="0"/>
              <a:pPr/>
              <a:t>66</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3BD3EC-B29D-4436-B144-D749B99B29D9}" type="slidenum">
              <a:rPr lang="en-US" smtClean="0"/>
              <a:pPr/>
              <a:t>67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012994-E324-4CEA-A49D-5308B39843A0}"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51BA18-7779-45FD-8D8B-FDCE2BFA72C3}" type="datetimeFigureOut">
              <a:rPr lang="en-US" smtClean="0"/>
              <a:pPr/>
              <a:t>3/30/2010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6692E-264A-43D6-9C87-3FB259F472D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51BA18-7779-45FD-8D8B-FDCE2BFA72C3}" type="datetimeFigureOut">
              <a:rPr lang="en-US" smtClean="0"/>
              <a:pPr/>
              <a:t>3/30/2010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6692E-264A-43D6-9C87-3FB259F472D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51BA18-7779-45FD-8D8B-FDCE2BFA72C3}" type="datetimeFigureOut">
              <a:rPr lang="en-US" smtClean="0"/>
              <a:pPr/>
              <a:t>3/30/2010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6692E-264A-43D6-9C87-3FB259F472D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162050" y="6243638"/>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657600" y="6243638"/>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7042150" y="6243638"/>
            <a:ext cx="1905000" cy="457200"/>
          </a:xfrm>
        </p:spPr>
        <p:txBody>
          <a:bodyPr/>
          <a:lstStyle>
            <a:lvl1pPr>
              <a:defRPr/>
            </a:lvl1pPr>
          </a:lstStyle>
          <a:p>
            <a:fld id="{DCD12F3B-5C16-49AD-B625-88CF6AD1ECF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51BA18-7779-45FD-8D8B-FDCE2BFA72C3}" type="datetimeFigureOut">
              <a:rPr lang="en-US" smtClean="0"/>
              <a:pPr/>
              <a:t>3/30/2010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6692E-264A-43D6-9C87-3FB259F472D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51BA18-7779-45FD-8D8B-FDCE2BFA72C3}" type="datetimeFigureOut">
              <a:rPr lang="en-US" smtClean="0"/>
              <a:pPr/>
              <a:t>3/30/2010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6692E-264A-43D6-9C87-3FB259F472D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51BA18-7779-45FD-8D8B-FDCE2BFA72C3}" type="datetimeFigureOut">
              <a:rPr lang="en-US" smtClean="0"/>
              <a:pPr/>
              <a:t>3/30/2010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76692E-264A-43D6-9C87-3FB259F472D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51BA18-7779-45FD-8D8B-FDCE2BFA72C3}" type="datetimeFigureOut">
              <a:rPr lang="en-US" smtClean="0"/>
              <a:pPr/>
              <a:t>3/30/2010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76692E-264A-43D6-9C87-3FB259F472D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51BA18-7779-45FD-8D8B-FDCE2BFA72C3}" type="datetimeFigureOut">
              <a:rPr lang="en-US" smtClean="0"/>
              <a:pPr/>
              <a:t>3/30/2010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76692E-264A-43D6-9C87-3FB259F472D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51BA18-7779-45FD-8D8B-FDCE2BFA72C3}" type="datetimeFigureOut">
              <a:rPr lang="en-US" smtClean="0"/>
              <a:pPr/>
              <a:t>3/30/2010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76692E-264A-43D6-9C87-3FB259F472D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51BA18-7779-45FD-8D8B-FDCE2BFA72C3}" type="datetimeFigureOut">
              <a:rPr lang="en-US" smtClean="0"/>
              <a:pPr/>
              <a:t>3/30/2010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76692E-264A-43D6-9C87-3FB259F472D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51BA18-7779-45FD-8D8B-FDCE2BFA72C3}" type="datetimeFigureOut">
              <a:rPr lang="en-US" smtClean="0"/>
              <a:pPr/>
              <a:t>3/30/2010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76692E-264A-43D6-9C87-3FB259F472D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51BA18-7779-45FD-8D8B-FDCE2BFA72C3}" type="datetimeFigureOut">
              <a:rPr lang="en-US" smtClean="0"/>
              <a:pPr/>
              <a:t>3/30/2010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76692E-264A-43D6-9C87-3FB259F472D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1.gif"/><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en.wikipedia.org/wiki/Computer_science"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hyperlink" Target="http://en.wikipedia.org/wiki/First-class_object" TargetMode="External"/><Relationship Id="rId5" Type="http://schemas.openxmlformats.org/officeDocument/2006/relationships/hyperlink" Target="http://en.wikipedia.org/wiki/Function_(programming)" TargetMode="External"/><Relationship Id="rId4" Type="http://schemas.openxmlformats.org/officeDocument/2006/relationships/hyperlink" Target="http://en.wikipedia.org/wiki/Programming_language" TargetMode="External"/></Relationships>
</file>

<file path=ppt/slides/_rels/slide45.xml.rels><?xml version="1.0" encoding="UTF-8" standalone="yes"?>
<Relationships xmlns="http://schemas.openxmlformats.org/package/2006/relationships"><Relationship Id="rId8" Type="http://schemas.openxmlformats.org/officeDocument/2006/relationships/hyperlink" Target="http://en.wikipedia.org/wiki/Variable_(programming)" TargetMode="External"/><Relationship Id="rId3" Type="http://schemas.openxmlformats.org/officeDocument/2006/relationships/hyperlink" Target="http://en.wikipedia.org/wiki/Computer_science" TargetMode="External"/><Relationship Id="rId7" Type="http://schemas.openxmlformats.org/officeDocument/2006/relationships/hyperlink" Target="http://en.wikipedia.org/wiki/Lexical_environment"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hyperlink" Target="http://en.wikipedia.org/wiki/Name_binding" TargetMode="External"/><Relationship Id="rId5" Type="http://schemas.openxmlformats.org/officeDocument/2006/relationships/hyperlink" Target="http://en.wikipedia.org/wiki/Free_variables_and_bound_variables" TargetMode="External"/><Relationship Id="rId4" Type="http://schemas.openxmlformats.org/officeDocument/2006/relationships/hyperlink" Target="http://en.wikipedia.org/wiki/First-class_function"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32.wmf"/><Relationship Id="rId4" Type="http://schemas.openxmlformats.org/officeDocument/2006/relationships/oleObject" Target="../embeddings/oleObject2.bin"/></Relationships>
</file>

<file path=ppt/slides/_rels/slide66.xml.rels><?xml version="1.0" encoding="UTF-8" standalone="yes"?>
<Relationships xmlns="http://schemas.openxmlformats.org/package/2006/relationships"><Relationship Id="rId8" Type="http://schemas.openxmlformats.org/officeDocument/2006/relationships/hyperlink" Target="http://labs.google.com/papers/mapreduce.html" TargetMode="External"/><Relationship Id="rId3" Type="http://schemas.openxmlformats.org/officeDocument/2006/relationships/hyperlink" Target="http://research.microsoft.com/fsharp" TargetMode="External"/><Relationship Id="rId7" Type="http://schemas.openxmlformats.org/officeDocument/2006/relationships/hyperlink" Target="http://msdn.microsoft.com/msdnmag/issues/07/10/Futures/default.aspx" TargetMode="External"/><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hyperlink" Target="http://www.stanford.edu/class/cs242/readings/backus.pdf" TargetMode="External"/><Relationship Id="rId5" Type="http://schemas.openxmlformats.org/officeDocument/2006/relationships/hyperlink" Target="http://www.math.chalmers.se/~rjmh/Papers/whyfp.pdf" TargetMode="External"/><Relationship Id="rId4" Type="http://schemas.openxmlformats.org/officeDocument/2006/relationships/hyperlink" Target="http://www.joelonsoftware.com/items/2006/08/01.html" TargetMode="External"/></Relationships>
</file>

<file path=ppt/slides/_rels/slide67.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676400"/>
            <a:ext cx="7772400" cy="1470025"/>
          </a:xfrm>
        </p:spPr>
        <p:txBody>
          <a:bodyPr/>
          <a:lstStyle/>
          <a:p>
            <a:r>
              <a:rPr lang="en-US" dirty="0" smtClean="0">
                <a:latin typeface="Georgia" pitchFamily="18" charset="0"/>
              </a:rPr>
              <a:t>Functional Programming Fundamentals</a:t>
            </a:r>
            <a:endParaRPr lang="th-TH" dirty="0">
              <a:latin typeface="Georgia" pitchFamily="18" charset="0"/>
            </a:endParaRPr>
          </a:p>
        </p:txBody>
      </p:sp>
      <p:sp>
        <p:nvSpPr>
          <p:cNvPr id="2051" name="Rectangle 3"/>
          <p:cNvSpPr>
            <a:spLocks noGrp="1" noChangeArrowheads="1"/>
          </p:cNvSpPr>
          <p:nvPr>
            <p:ph type="subTitle" idx="1"/>
          </p:nvPr>
        </p:nvSpPr>
        <p:spPr>
          <a:xfrm>
            <a:off x="1371600" y="3505200"/>
            <a:ext cx="6400800" cy="685800"/>
          </a:xfrm>
        </p:spPr>
        <p:txBody>
          <a:bodyPr>
            <a:normAutofit fontScale="92500"/>
          </a:bodyPr>
          <a:lstStyle/>
          <a:p>
            <a:r>
              <a:rPr lang="en-US" dirty="0" smtClean="0">
                <a:solidFill>
                  <a:schemeClr val="bg1"/>
                </a:solidFill>
                <a:latin typeface="Harrington" pitchFamily="82" charset="0"/>
              </a:rPr>
              <a:t>Elements </a:t>
            </a:r>
            <a:r>
              <a:rPr lang="en-US" dirty="0">
                <a:solidFill>
                  <a:schemeClr val="bg1"/>
                </a:solidFill>
                <a:latin typeface="Harrington" pitchFamily="82" charset="0"/>
              </a:rPr>
              <a:t>of Functional Programming</a:t>
            </a:r>
            <a:endParaRPr lang="th-TH" dirty="0">
              <a:solidFill>
                <a:schemeClr val="bg1"/>
              </a:solidFill>
              <a:latin typeface="Harrington" pitchFamily="82" charset="0"/>
            </a:endParaRPr>
          </a:p>
        </p:txBody>
      </p:sp>
      <p:sp>
        <p:nvSpPr>
          <p:cNvPr id="4" name="WordArt 18"/>
          <p:cNvSpPr>
            <a:spLocks noChangeArrowheads="1" noChangeShapeType="1" noTextEdit="1"/>
          </p:cNvSpPr>
          <p:nvPr/>
        </p:nvSpPr>
        <p:spPr bwMode="auto">
          <a:xfrm>
            <a:off x="3733800" y="4343400"/>
            <a:ext cx="2133600" cy="1676400"/>
          </a:xfrm>
          <a:prstGeom prst="rect">
            <a:avLst/>
          </a:prstGeom>
        </p:spPr>
        <p:txBody>
          <a:bodyPr wrap="none" fromWordArt="1">
            <a:prstTxWarp prst="textPlain">
              <a:avLst>
                <a:gd name="adj" fmla="val 50000"/>
              </a:avLst>
            </a:prstTxWarp>
          </a:bodyPr>
          <a:lstStyle/>
          <a:p>
            <a:r>
              <a:rPr lang="en-US" sz="3600" kern="10" dirty="0">
                <a:ln w="9525">
                  <a:noFill/>
                  <a:round/>
                  <a:headEnd/>
                  <a:tailEnd type="none" w="med" len="lg"/>
                </a:ln>
                <a:gradFill rotWithShape="0">
                  <a:gsLst>
                    <a:gs pos="0">
                      <a:srgbClr val="FFFF00"/>
                    </a:gs>
                    <a:gs pos="100000">
                      <a:srgbClr val="FF9933"/>
                    </a:gs>
                  </a:gsLst>
                  <a:path path="rect">
                    <a:fillToRect l="50000" t="50000" r="50000" b="50000"/>
                  </a:path>
                </a:gradFill>
                <a:effectLst>
                  <a:outerShdw dist="35921" dir="2700000" algn="ctr" rotWithShape="0">
                    <a:srgbClr val="C0C0C0"/>
                  </a:outerShdw>
                </a:effectLst>
                <a:latin typeface="Symbol"/>
              </a:rPr>
              <a:t>l</a:t>
            </a:r>
          </a:p>
        </p:txBody>
      </p:sp>
      <p:sp>
        <p:nvSpPr>
          <p:cNvPr id="5"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6"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7"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8"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Moore’s Law Ran Out!</a:t>
            </a:r>
            <a:endParaRPr lang="en-US" dirty="0">
              <a:solidFill>
                <a:schemeClr val="bg1"/>
              </a:solidFill>
            </a:endParaRPr>
          </a:p>
        </p:txBody>
      </p:sp>
      <p:pic>
        <p:nvPicPr>
          <p:cNvPr id="167938" name="Picture 2"/>
          <p:cNvPicPr>
            <a:picLocks noGrp="1" noChangeAspect="1" noChangeArrowheads="1"/>
          </p:cNvPicPr>
          <p:nvPr>
            <p:ph idx="1"/>
          </p:nvPr>
        </p:nvPicPr>
        <p:blipFill>
          <a:blip r:embed="rId3"/>
          <a:srcRect/>
          <a:stretch>
            <a:fillRect/>
          </a:stretch>
        </p:blipFill>
        <p:spPr bwMode="auto">
          <a:xfrm>
            <a:off x="1447800" y="2077244"/>
            <a:ext cx="6248400" cy="3571875"/>
          </a:xfrm>
          <a:prstGeom prst="rect">
            <a:avLst/>
          </a:prstGeom>
          <a:noFill/>
          <a:ln w="9525">
            <a:noFill/>
            <a:miter lim="800000"/>
            <a:headEnd/>
            <a:tailEnd/>
          </a:ln>
          <a:effectLst/>
        </p:spPr>
      </p:pic>
      <p:sp>
        <p:nvSpPr>
          <p:cNvPr id="6"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7"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8"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9"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solidFill>
                <a:schemeClr val="bg1"/>
              </a:solidFill>
            </a:endParaRPr>
          </a:p>
        </p:txBody>
      </p:sp>
      <p:sp>
        <p:nvSpPr>
          <p:cNvPr id="3" name="Content Placeholder 2"/>
          <p:cNvSpPr>
            <a:spLocks noGrp="1"/>
          </p:cNvSpPr>
          <p:nvPr>
            <p:ph idx="1"/>
          </p:nvPr>
        </p:nvSpPr>
        <p:spPr/>
        <p:txBody>
          <a:bodyPr/>
          <a:lstStyle/>
          <a:p>
            <a:endParaRPr lang="en-US" dirty="0" smtClean="0"/>
          </a:p>
          <a:p>
            <a:pPr>
              <a:buNone/>
            </a:pPr>
            <a:r>
              <a:rPr lang="en-US" dirty="0" smtClean="0"/>
              <a:t>“Software gets slower faster than hardware gets faster”</a:t>
            </a:r>
          </a:p>
          <a:p>
            <a:pPr>
              <a:buNone/>
            </a:pPr>
            <a:r>
              <a:rPr lang="en-US" dirty="0" smtClean="0">
                <a:solidFill>
                  <a:schemeClr val="bg1"/>
                </a:solidFill>
              </a:rPr>
              <a:t>							--Wirth’s Law</a:t>
            </a:r>
            <a:endParaRPr lang="en-US" dirty="0">
              <a:solidFill>
                <a:schemeClr val="bg1"/>
              </a:solidFill>
            </a:endParaRPr>
          </a:p>
        </p:txBody>
      </p:sp>
      <p:sp>
        <p:nvSpPr>
          <p:cNvPr id="6"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7"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8"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pic>
        <p:nvPicPr>
          <p:cNvPr id="264193" name="Picture 1"/>
          <p:cNvPicPr>
            <a:picLocks noChangeAspect="1" noChangeArrowheads="1"/>
          </p:cNvPicPr>
          <p:nvPr/>
        </p:nvPicPr>
        <p:blipFill>
          <a:blip r:embed="rId3"/>
          <a:srcRect/>
          <a:stretch>
            <a:fillRect/>
          </a:stretch>
        </p:blipFill>
        <p:spPr bwMode="auto">
          <a:xfrm>
            <a:off x="2438400" y="3048000"/>
            <a:ext cx="3290887" cy="3146233"/>
          </a:xfrm>
          <a:prstGeom prst="rect">
            <a:avLst/>
          </a:prstGeom>
          <a:noFill/>
          <a:ln w="9525">
            <a:noFill/>
            <a:miter lim="800000"/>
            <a:headEnd/>
            <a:tailEnd/>
          </a:ln>
          <a:effectLst/>
        </p:spPr>
      </p:pic>
      <p:sp>
        <p:nvSpPr>
          <p:cNvPr id="9"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Von Neumann syndrome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solidFill>
                  <a:schemeClr val="bg1"/>
                </a:solidFill>
              </a:rPr>
              <a:t>For most applications in massively parallel computing systems with thousands or tens of thousands of processors the performance can be less than hoped. Sometimes called a "supercomputing crisis" it is believed to be due to two factors. Firstly a hardware barrier in the efficiency in moving data, called the memory wall or von Neumann bottleneck (</a:t>
            </a:r>
            <a:r>
              <a:rPr lang="en-US" dirty="0" smtClean="0"/>
              <a:t>An inefficiency inherent in the design of any von Neumann machine [</a:t>
            </a:r>
            <a:r>
              <a:rPr lang="en-US" dirty="0" smtClean="0">
                <a:solidFill>
                  <a:srgbClr val="7030A0"/>
                </a:solidFill>
              </a:rPr>
              <a:t>The von Neumann architecture is a design model for a stored-program digital computer that uses a central processing unit (CPU) and a single separate storage structure ("memory") to hold both instructions and data. It has a sequential architecture.</a:t>
            </a:r>
            <a:r>
              <a:rPr lang="en-US" dirty="0" smtClean="0"/>
              <a:t>]</a:t>
            </a:r>
            <a:r>
              <a:rPr lang="en-US" dirty="0" smtClean="0">
                <a:solidFill>
                  <a:srgbClr val="7030A0"/>
                </a:solidFill>
              </a:rPr>
              <a:t> </a:t>
            </a:r>
            <a:r>
              <a:rPr lang="en-US" dirty="0" smtClean="0"/>
              <a:t>that arises from the fact that most computer time is spent in moving information between storage and the central processing unit rather than operating on it. </a:t>
            </a:r>
          </a:p>
          <a:p>
            <a:r>
              <a:rPr lang="en-US" dirty="0" smtClean="0">
                <a:solidFill>
                  <a:schemeClr val="bg1"/>
                </a:solidFill>
              </a:rPr>
              <a:t>). Secondly a fall in programmer productivity when faced with systems that are massively parallel, the difficulties in developing for parallelism (or thread-level parallelism in multi-core CPUs) when previously this was not an issue.</a:t>
            </a:r>
            <a:endParaRPr lang="en-US" dirty="0">
              <a:solidFill>
                <a:schemeClr val="bg1"/>
              </a:solidFill>
            </a:endParaRPr>
          </a:p>
        </p:txBody>
      </p:sp>
      <p:sp>
        <p:nvSpPr>
          <p:cNvPr id="4"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5"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6"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7"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Wikipedia!</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In computer science, functional </a:t>
            </a:r>
            <a:r>
              <a:rPr lang="en-US" smtClean="0"/>
              <a:t>programming </a:t>
            </a:r>
            <a:r>
              <a:rPr lang="en-US" smtClean="0"/>
              <a:t>is </a:t>
            </a:r>
            <a:r>
              <a:rPr lang="en-US" dirty="0" smtClean="0"/>
              <a:t>a programming paradigm that treats computation  as the evaluation of mathematical functions and avoids state  and mutable data. It emphasizes the application of functions, in contrast to the imperative programming style, which emphasizes changes in state.  Functional programming has its roots in the lambda calculus, a formal system developed in the 1930s to investigate function definition, function application, and recursion. Many functional programming languages can be viewed as elaborations on the lambda calculus.</a:t>
            </a:r>
          </a:p>
          <a:p>
            <a:endParaRPr lang="en-US" dirty="0" smtClean="0"/>
          </a:p>
          <a:p>
            <a:r>
              <a:rPr lang="en-US" dirty="0" smtClean="0"/>
              <a:t>In practice, the difference between a mathematical function and the notion of a "function" used in imperative programming is that imperative functions can have side effects, changing the value of already calculated computations. Because of this they lack referential transparency, i.e. the same language expression can result in different values at different times depending on the state of the executing program. Conversely, in functional code, the output value of a function depends only on the arguments that are input to the function, so calling a function f twice with the same value for an argument x will produce the same result f(x) both times. Eliminating side-effects can make it much easier to understand and predict the behavior of a program, which is one of the key motivations for the development of functional programming.</a:t>
            </a:r>
          </a:p>
        </p:txBody>
      </p:sp>
      <p:sp>
        <p:nvSpPr>
          <p:cNvPr id="4"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13</a:t>
            </a:fld>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8433" name="Picture 1"/>
          <p:cNvPicPr>
            <a:picLocks noChangeAspect="1" noChangeArrowheads="1"/>
          </p:cNvPicPr>
          <p:nvPr/>
        </p:nvPicPr>
        <p:blipFill>
          <a:blip r:embed="rId3"/>
          <a:srcRect/>
          <a:stretch>
            <a:fillRect/>
          </a:stretch>
        </p:blipFill>
        <p:spPr bwMode="auto">
          <a:xfrm>
            <a:off x="2190750" y="1647825"/>
            <a:ext cx="4762500" cy="3562350"/>
          </a:xfrm>
          <a:prstGeom prst="rect">
            <a:avLst/>
          </a:prstGeom>
          <a:noFill/>
          <a:ln w="9525">
            <a:noFill/>
            <a:miter lim="800000"/>
            <a:headEnd/>
            <a:tailEnd/>
          </a:ln>
          <a:effectLst/>
        </p:spPr>
      </p:pic>
      <p:sp>
        <p:nvSpPr>
          <p:cNvPr id="4"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5"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6"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7"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6385" name="Picture 1"/>
          <p:cNvPicPr>
            <a:picLocks noChangeAspect="1" noChangeArrowheads="1"/>
          </p:cNvPicPr>
          <p:nvPr/>
        </p:nvPicPr>
        <p:blipFill>
          <a:blip r:embed="rId3"/>
          <a:srcRect/>
          <a:stretch>
            <a:fillRect/>
          </a:stretch>
        </p:blipFill>
        <p:spPr bwMode="auto">
          <a:xfrm>
            <a:off x="2195513" y="1752600"/>
            <a:ext cx="4752975" cy="3352800"/>
          </a:xfrm>
          <a:prstGeom prst="rect">
            <a:avLst/>
          </a:prstGeom>
          <a:noFill/>
          <a:ln w="9525">
            <a:noFill/>
            <a:miter lim="800000"/>
            <a:headEnd/>
            <a:tailEnd/>
          </a:ln>
          <a:effectLst/>
        </p:spPr>
      </p:pic>
      <p:sp>
        <p:nvSpPr>
          <p:cNvPr id="7"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8"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9"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10"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4337" name="Picture 1"/>
          <p:cNvPicPr>
            <a:picLocks noChangeAspect="1" noChangeArrowheads="1"/>
          </p:cNvPicPr>
          <p:nvPr/>
        </p:nvPicPr>
        <p:blipFill>
          <a:blip r:embed="rId3"/>
          <a:srcRect/>
          <a:stretch>
            <a:fillRect/>
          </a:stretch>
        </p:blipFill>
        <p:spPr bwMode="auto">
          <a:xfrm>
            <a:off x="2190750" y="1762125"/>
            <a:ext cx="4762500" cy="3333750"/>
          </a:xfrm>
          <a:prstGeom prst="rect">
            <a:avLst/>
          </a:prstGeom>
          <a:noFill/>
          <a:ln w="9525">
            <a:noFill/>
            <a:miter lim="800000"/>
            <a:headEnd/>
            <a:tailEnd/>
          </a:ln>
          <a:effectLst/>
        </p:spPr>
      </p:pic>
      <p:sp>
        <p:nvSpPr>
          <p:cNvPr id="4"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5"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6"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7"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89" name="Picture 1"/>
          <p:cNvPicPr>
            <a:picLocks noChangeAspect="1" noChangeArrowheads="1"/>
          </p:cNvPicPr>
          <p:nvPr/>
        </p:nvPicPr>
        <p:blipFill>
          <a:blip r:embed="rId3"/>
          <a:srcRect/>
          <a:stretch>
            <a:fillRect/>
          </a:stretch>
        </p:blipFill>
        <p:spPr bwMode="auto">
          <a:xfrm>
            <a:off x="2190750" y="1690688"/>
            <a:ext cx="4762500" cy="3476625"/>
          </a:xfrm>
          <a:prstGeom prst="rect">
            <a:avLst/>
          </a:prstGeom>
          <a:noFill/>
          <a:ln w="9525">
            <a:noFill/>
            <a:miter lim="800000"/>
            <a:headEnd/>
            <a:tailEnd/>
          </a:ln>
          <a:effectLst/>
        </p:spPr>
      </p:pic>
      <p:sp>
        <p:nvSpPr>
          <p:cNvPr id="4"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5"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6"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7"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1" name="Picture 1"/>
          <p:cNvPicPr>
            <a:picLocks noChangeAspect="1" noChangeArrowheads="1"/>
          </p:cNvPicPr>
          <p:nvPr/>
        </p:nvPicPr>
        <p:blipFill>
          <a:blip r:embed="rId3"/>
          <a:srcRect/>
          <a:stretch>
            <a:fillRect/>
          </a:stretch>
        </p:blipFill>
        <p:spPr bwMode="auto">
          <a:xfrm>
            <a:off x="2190750" y="1681163"/>
            <a:ext cx="4762500" cy="3495675"/>
          </a:xfrm>
          <a:prstGeom prst="rect">
            <a:avLst/>
          </a:prstGeom>
          <a:noFill/>
          <a:ln w="9525">
            <a:noFill/>
            <a:miter lim="800000"/>
            <a:headEnd/>
            <a:tailEnd/>
          </a:ln>
          <a:effectLst/>
        </p:spPr>
      </p:pic>
      <p:sp>
        <p:nvSpPr>
          <p:cNvPr id="4"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5"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6"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7"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3" name="Picture 1"/>
          <p:cNvPicPr>
            <a:picLocks noChangeAspect="1" noChangeArrowheads="1"/>
          </p:cNvPicPr>
          <p:nvPr/>
        </p:nvPicPr>
        <p:blipFill>
          <a:blip r:embed="rId3"/>
          <a:srcRect/>
          <a:stretch>
            <a:fillRect/>
          </a:stretch>
        </p:blipFill>
        <p:spPr bwMode="auto">
          <a:xfrm>
            <a:off x="2195513" y="1738313"/>
            <a:ext cx="4752975" cy="3381375"/>
          </a:xfrm>
          <a:prstGeom prst="rect">
            <a:avLst/>
          </a:prstGeom>
          <a:noFill/>
          <a:ln w="9525">
            <a:noFill/>
            <a:miter lim="800000"/>
            <a:headEnd/>
            <a:tailEnd/>
          </a:ln>
          <a:effectLst/>
        </p:spPr>
      </p:pic>
      <p:sp>
        <p:nvSpPr>
          <p:cNvPr id="4"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5"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6"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7"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sv-SE" dirty="0" smtClean="0"/>
              <a:t>”Life is too short for imperative programming”</a:t>
            </a:r>
          </a:p>
        </p:txBody>
      </p:sp>
      <p:sp>
        <p:nvSpPr>
          <p:cNvPr id="5123" name="Rectangle 3"/>
          <p:cNvSpPr>
            <a:spLocks noGrp="1" noChangeArrowheads="1"/>
          </p:cNvSpPr>
          <p:nvPr>
            <p:ph type="subTitle" idx="1"/>
          </p:nvPr>
        </p:nvSpPr>
        <p:spPr/>
        <p:txBody>
          <a:bodyPr/>
          <a:lstStyle/>
          <a:p>
            <a:pPr eaLnBrk="1" hangingPunct="1"/>
            <a:r>
              <a:rPr lang="sv-SE" dirty="0" smtClean="0">
                <a:solidFill>
                  <a:schemeClr val="bg1"/>
                </a:solidFill>
              </a:rPr>
              <a:t>John Hughes</a:t>
            </a:r>
          </a:p>
        </p:txBody>
      </p:sp>
      <p:graphicFrame>
        <p:nvGraphicFramePr>
          <p:cNvPr id="2050" name="Object 2"/>
          <p:cNvGraphicFramePr>
            <a:graphicFrameLocks noChangeAspect="1"/>
          </p:cNvGraphicFramePr>
          <p:nvPr/>
        </p:nvGraphicFramePr>
        <p:xfrm>
          <a:off x="381000" y="3810000"/>
          <a:ext cx="2300287" cy="2149475"/>
        </p:xfrm>
        <a:graphic>
          <a:graphicData uri="http://schemas.openxmlformats.org/presentationml/2006/ole">
            <p:oleObj spid="_x0000_s137218" name="Klipp" r:id="rId4" imgW="2299680" imgH="2149200" progId="">
              <p:embed/>
            </p:oleObj>
          </a:graphicData>
        </a:graphic>
      </p:graphicFrame>
      <p:sp>
        <p:nvSpPr>
          <p:cNvPr id="10"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11"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12"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8"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5" name="Picture 1"/>
          <p:cNvPicPr>
            <a:picLocks noChangeAspect="1" noChangeArrowheads="1"/>
          </p:cNvPicPr>
          <p:nvPr/>
        </p:nvPicPr>
        <p:blipFill>
          <a:blip r:embed="rId3"/>
          <a:srcRect/>
          <a:stretch>
            <a:fillRect/>
          </a:stretch>
        </p:blipFill>
        <p:spPr bwMode="auto">
          <a:xfrm>
            <a:off x="2200275" y="1633538"/>
            <a:ext cx="4743450" cy="3590925"/>
          </a:xfrm>
          <a:prstGeom prst="rect">
            <a:avLst/>
          </a:prstGeom>
          <a:noFill/>
          <a:ln w="9525">
            <a:noFill/>
            <a:miter lim="800000"/>
            <a:headEnd/>
            <a:tailEnd/>
          </a:ln>
          <a:effectLst/>
        </p:spPr>
      </p:pic>
      <p:sp>
        <p:nvSpPr>
          <p:cNvPr id="4"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5"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6"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7"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7" name="Picture 1"/>
          <p:cNvPicPr>
            <a:picLocks noChangeAspect="1" noChangeArrowheads="1"/>
          </p:cNvPicPr>
          <p:nvPr/>
        </p:nvPicPr>
        <p:blipFill>
          <a:blip r:embed="rId3"/>
          <a:srcRect/>
          <a:stretch>
            <a:fillRect/>
          </a:stretch>
        </p:blipFill>
        <p:spPr bwMode="auto">
          <a:xfrm>
            <a:off x="2195513" y="1638300"/>
            <a:ext cx="4752975" cy="3581400"/>
          </a:xfrm>
          <a:prstGeom prst="rect">
            <a:avLst/>
          </a:prstGeom>
          <a:noFill/>
          <a:ln w="9525">
            <a:noFill/>
            <a:miter lim="800000"/>
            <a:headEnd/>
            <a:tailEnd/>
          </a:ln>
          <a:effectLst/>
        </p:spPr>
      </p:pic>
      <p:sp>
        <p:nvSpPr>
          <p:cNvPr id="4"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5"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6"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7"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Functional Languages</a:t>
            </a:r>
            <a:endParaRPr lang="en-US" dirty="0">
              <a:solidFill>
                <a:schemeClr val="bg1"/>
              </a:solidFill>
            </a:endParaRPr>
          </a:p>
        </p:txBody>
      </p:sp>
      <p:sp>
        <p:nvSpPr>
          <p:cNvPr id="3" name="Content Placeholder 2"/>
          <p:cNvSpPr>
            <a:spLocks noGrp="1"/>
          </p:cNvSpPr>
          <p:nvPr>
            <p:ph idx="1"/>
          </p:nvPr>
        </p:nvSpPr>
        <p:spPr>
          <a:xfrm>
            <a:off x="457200" y="1600200"/>
            <a:ext cx="2895600" cy="4525963"/>
          </a:xfrm>
        </p:spPr>
        <p:txBody>
          <a:bodyPr>
            <a:normAutofit/>
          </a:bodyPr>
          <a:lstStyle/>
          <a:p>
            <a:r>
              <a:rPr lang="en-US" dirty="0" smtClean="0"/>
              <a:t>Haskell</a:t>
            </a:r>
          </a:p>
          <a:p>
            <a:r>
              <a:rPr lang="en-US" dirty="0" smtClean="0"/>
              <a:t>Clean</a:t>
            </a:r>
          </a:p>
          <a:p>
            <a:r>
              <a:rPr lang="en-US" dirty="0" smtClean="0"/>
              <a:t>F#</a:t>
            </a:r>
          </a:p>
          <a:p>
            <a:r>
              <a:rPr lang="en-US" dirty="0" smtClean="0"/>
              <a:t>ML / </a:t>
            </a:r>
            <a:r>
              <a:rPr lang="en-US" dirty="0" err="1" smtClean="0"/>
              <a:t>OCaml</a:t>
            </a:r>
            <a:endParaRPr lang="en-US" dirty="0" smtClean="0"/>
          </a:p>
          <a:p>
            <a:r>
              <a:rPr lang="en-US" dirty="0" smtClean="0"/>
              <a:t>Lisp / Scheme</a:t>
            </a:r>
          </a:p>
        </p:txBody>
      </p:sp>
      <p:sp>
        <p:nvSpPr>
          <p:cNvPr id="4" name="Content Placeholder 2"/>
          <p:cNvSpPr txBox="1">
            <a:spLocks/>
          </p:cNvSpPr>
          <p:nvPr/>
        </p:nvSpPr>
        <p:spPr>
          <a:xfrm>
            <a:off x="4191000" y="1600200"/>
            <a:ext cx="2895600" cy="4525963"/>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US" sz="3200" dirty="0" err="1" smtClean="0"/>
              <a:t>Scala</a:t>
            </a:r>
            <a:endParaRPr kumimoji="0" lang="en-US" sz="3200" b="0" i="0" u="none" strike="noStrike" kern="1200" cap="none" spc="0" normalizeH="0" baseline="0" noProof="0" dirty="0" smtClean="0">
              <a:ln>
                <a:noFill/>
              </a:ln>
              <a:effectLst/>
              <a:uLnTx/>
              <a:uFillTx/>
              <a:latin typeface="+mn-lt"/>
              <a:ea typeface="+mn-ea"/>
              <a:cs typeface="+mn-cs"/>
            </a:endParaRPr>
          </a:p>
          <a:p>
            <a:pPr marL="342900" lvl="0" indent="-342900">
              <a:spcBef>
                <a:spcPct val="20000"/>
              </a:spcBef>
              <a:buFont typeface="Arial" pitchFamily="34" charset="0"/>
              <a:buChar char="•"/>
            </a:pPr>
            <a:r>
              <a:rPr lang="en-US" sz="3200" dirty="0" err="1" smtClean="0"/>
              <a:t>Clojure</a:t>
            </a:r>
            <a:endParaRPr kumimoji="0" lang="en-US" sz="3200" b="0" i="0" u="none" strike="noStrike" kern="1200" cap="none" spc="0" normalizeH="0" baseline="0" noProof="0" dirty="0" smtClean="0">
              <a:ln>
                <a:noFill/>
              </a:ln>
              <a:effectLst/>
              <a:uLnTx/>
              <a:uFillTx/>
              <a:latin typeface="+mn-lt"/>
              <a:ea typeface="+mn-ea"/>
              <a:cs typeface="+mn-cs"/>
            </a:endParaRPr>
          </a:p>
          <a:p>
            <a:pPr marL="342900" lvl="0" indent="-342900">
              <a:spcBef>
                <a:spcPct val="20000"/>
              </a:spcBef>
              <a:buFont typeface="Arial" pitchFamily="34" charset="0"/>
              <a:buChar char="•"/>
            </a:pPr>
            <a:r>
              <a:rPr lang="en-US" sz="3200" dirty="0" smtClean="0"/>
              <a:t>XSLT</a:t>
            </a:r>
            <a:endParaRPr kumimoji="0" lang="en-US" sz="3200" b="0" i="0" u="none" strike="noStrike" kern="1200" cap="none" spc="0" normalizeH="0" baseline="0" noProof="0" dirty="0" smtClean="0">
              <a:ln>
                <a:noFill/>
              </a:ln>
              <a:effectLst/>
              <a:uLnTx/>
              <a:uFillTx/>
              <a:latin typeface="+mn-lt"/>
              <a:ea typeface="+mn-ea"/>
              <a:cs typeface="+mn-cs"/>
            </a:endParaRPr>
          </a:p>
          <a:p>
            <a:pPr marL="342900" lvl="0" indent="-342900">
              <a:spcBef>
                <a:spcPct val="20000"/>
              </a:spcBef>
              <a:buFont typeface="Arial" pitchFamily="34" charset="0"/>
              <a:buChar char="•"/>
            </a:pPr>
            <a:r>
              <a:rPr lang="en-US" sz="3200" dirty="0" err="1" smtClean="0"/>
              <a:t>Erlang</a:t>
            </a:r>
            <a:endParaRPr lang="en-US" sz="3200" dirty="0" smtClean="0"/>
          </a:p>
          <a:p>
            <a:pPr marL="342900" lvl="0" indent="-342900">
              <a:spcBef>
                <a:spcPct val="20000"/>
              </a:spcBef>
              <a:buFont typeface="Arial" pitchFamily="34" charset="0"/>
              <a:buChar char="•"/>
            </a:pPr>
            <a:r>
              <a:rPr lang="en-US" sz="3200" dirty="0" smtClean="0"/>
              <a:t>SQL</a:t>
            </a:r>
          </a:p>
          <a:p>
            <a:pPr marL="342900" lvl="0" indent="-342900">
              <a:spcBef>
                <a:spcPct val="20000"/>
              </a:spcBef>
              <a:buFont typeface="Arial" pitchFamily="34" charset="0"/>
              <a:buChar char="•"/>
            </a:pPr>
            <a:r>
              <a:rPr lang="en-US" sz="3200" dirty="0" err="1" smtClean="0"/>
              <a:t>Mathematica</a:t>
            </a:r>
            <a:endParaRPr kumimoji="0" lang="en-US" sz="3200" b="0" i="0" u="none" strike="noStrike" kern="1200" cap="none" spc="0" normalizeH="0" baseline="0" noProof="0" dirty="0" smtClean="0">
              <a:ln>
                <a:noFill/>
              </a:ln>
              <a:effectLst/>
              <a:uLnTx/>
              <a:uFillTx/>
              <a:latin typeface="+mn-lt"/>
              <a:ea typeface="+mn-ea"/>
              <a:cs typeface="+mn-cs"/>
            </a:endParaRPr>
          </a:p>
        </p:txBody>
      </p:sp>
      <p:sp>
        <p:nvSpPr>
          <p:cNvPr id="7"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8"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9"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10"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solidFill>
              </a:rPr>
              <a:t>Pure </a:t>
            </a:r>
            <a:r>
              <a:rPr lang="en-US" dirty="0" smtClean="0">
                <a:solidFill>
                  <a:schemeClr val="bg1"/>
                </a:solidFill>
              </a:rPr>
              <a:t>Functional Languages</a:t>
            </a:r>
            <a:endParaRPr lang="en-US" dirty="0">
              <a:solidFill>
                <a:schemeClr val="bg1"/>
              </a:solidFill>
            </a:endParaRPr>
          </a:p>
        </p:txBody>
      </p:sp>
      <p:sp>
        <p:nvSpPr>
          <p:cNvPr id="3" name="Content Placeholder 2"/>
          <p:cNvSpPr>
            <a:spLocks noGrp="1"/>
          </p:cNvSpPr>
          <p:nvPr>
            <p:ph idx="1"/>
          </p:nvPr>
        </p:nvSpPr>
        <p:spPr>
          <a:xfrm>
            <a:off x="457200" y="1600200"/>
            <a:ext cx="2895600" cy="4525963"/>
          </a:xfrm>
        </p:spPr>
        <p:txBody>
          <a:bodyPr>
            <a:normAutofit/>
          </a:bodyPr>
          <a:lstStyle/>
          <a:p>
            <a:r>
              <a:rPr lang="en-US" dirty="0" smtClean="0">
                <a:solidFill>
                  <a:schemeClr val="accent3"/>
                </a:solidFill>
              </a:rPr>
              <a:t>Haskell</a:t>
            </a:r>
          </a:p>
          <a:p>
            <a:r>
              <a:rPr lang="en-US" dirty="0" smtClean="0">
                <a:solidFill>
                  <a:schemeClr val="accent3"/>
                </a:solidFill>
              </a:rPr>
              <a:t>Clean</a:t>
            </a:r>
          </a:p>
          <a:p>
            <a:r>
              <a:rPr lang="en-US" dirty="0" smtClean="0"/>
              <a:t>F#</a:t>
            </a:r>
          </a:p>
          <a:p>
            <a:r>
              <a:rPr lang="en-US" dirty="0" smtClean="0"/>
              <a:t>ML / </a:t>
            </a:r>
            <a:r>
              <a:rPr lang="en-US" dirty="0" err="1" smtClean="0"/>
              <a:t>OCaml</a:t>
            </a:r>
            <a:endParaRPr lang="en-US" dirty="0" smtClean="0"/>
          </a:p>
          <a:p>
            <a:r>
              <a:rPr lang="en-US" dirty="0" smtClean="0"/>
              <a:t>Lisp / Scheme</a:t>
            </a:r>
          </a:p>
        </p:txBody>
      </p:sp>
      <p:sp>
        <p:nvSpPr>
          <p:cNvPr id="4" name="Content Placeholder 2"/>
          <p:cNvSpPr txBox="1">
            <a:spLocks/>
          </p:cNvSpPr>
          <p:nvPr/>
        </p:nvSpPr>
        <p:spPr>
          <a:xfrm>
            <a:off x="4191000" y="1600200"/>
            <a:ext cx="2895600" cy="4525963"/>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US" sz="3200" dirty="0" err="1" smtClean="0"/>
              <a:t>Scala</a:t>
            </a:r>
            <a:endParaRPr kumimoji="0" lang="en-US" sz="3200" b="0" i="0" u="none" strike="noStrike" kern="1200" cap="none" spc="0" normalizeH="0" baseline="0" noProof="0" dirty="0" smtClean="0">
              <a:ln>
                <a:noFill/>
              </a:ln>
              <a:effectLst/>
              <a:uLnTx/>
              <a:uFillTx/>
              <a:latin typeface="+mn-lt"/>
              <a:ea typeface="+mn-ea"/>
              <a:cs typeface="+mn-cs"/>
            </a:endParaRPr>
          </a:p>
          <a:p>
            <a:pPr marL="342900" lvl="0" indent="-342900">
              <a:spcBef>
                <a:spcPct val="20000"/>
              </a:spcBef>
              <a:buFont typeface="Arial" pitchFamily="34" charset="0"/>
              <a:buChar char="•"/>
            </a:pPr>
            <a:r>
              <a:rPr lang="en-US" sz="3200" dirty="0" err="1" smtClean="0"/>
              <a:t>Clojure</a:t>
            </a:r>
            <a:endParaRPr kumimoji="0" lang="en-US" sz="3200" b="0" i="0" u="none" strike="noStrike" kern="1200" cap="none" spc="0" normalizeH="0" baseline="0" noProof="0" dirty="0" smtClean="0">
              <a:ln>
                <a:noFill/>
              </a:ln>
              <a:effectLst/>
              <a:uLnTx/>
              <a:uFillTx/>
              <a:latin typeface="+mn-lt"/>
              <a:ea typeface="+mn-ea"/>
              <a:cs typeface="+mn-cs"/>
            </a:endParaRPr>
          </a:p>
          <a:p>
            <a:pPr marL="342900" lvl="0" indent="-342900">
              <a:spcBef>
                <a:spcPct val="20000"/>
              </a:spcBef>
              <a:buFont typeface="Arial" pitchFamily="34" charset="0"/>
              <a:buChar char="•"/>
            </a:pPr>
            <a:r>
              <a:rPr lang="en-US" sz="3200" dirty="0" smtClean="0"/>
              <a:t>XSLT</a:t>
            </a:r>
            <a:endParaRPr kumimoji="0" lang="en-US" sz="3200" b="0" i="0" u="none" strike="noStrike" kern="1200" cap="none" spc="0" normalizeH="0" baseline="0" noProof="0" dirty="0" smtClean="0">
              <a:ln>
                <a:noFill/>
              </a:ln>
              <a:effectLst/>
              <a:uLnTx/>
              <a:uFillTx/>
              <a:latin typeface="+mn-lt"/>
              <a:ea typeface="+mn-ea"/>
              <a:cs typeface="+mn-cs"/>
            </a:endParaRPr>
          </a:p>
          <a:p>
            <a:pPr marL="342900" lvl="0" indent="-342900">
              <a:spcBef>
                <a:spcPct val="20000"/>
              </a:spcBef>
              <a:buFont typeface="Arial" pitchFamily="34" charset="0"/>
              <a:buChar char="•"/>
            </a:pPr>
            <a:r>
              <a:rPr lang="en-US" sz="3200" dirty="0" err="1" smtClean="0"/>
              <a:t>Erlang</a:t>
            </a:r>
            <a:endParaRPr lang="en-US" sz="3200" dirty="0" smtClean="0"/>
          </a:p>
          <a:p>
            <a:pPr marL="342900" lvl="0" indent="-342900">
              <a:spcBef>
                <a:spcPct val="20000"/>
              </a:spcBef>
              <a:buFont typeface="Arial" pitchFamily="34" charset="0"/>
              <a:buChar char="•"/>
            </a:pPr>
            <a:r>
              <a:rPr lang="en-US" sz="3200" dirty="0" smtClean="0"/>
              <a:t>SQL</a:t>
            </a:r>
          </a:p>
          <a:p>
            <a:pPr marL="342900" lvl="0" indent="-342900">
              <a:spcBef>
                <a:spcPct val="20000"/>
              </a:spcBef>
              <a:buFont typeface="Arial" pitchFamily="34" charset="0"/>
              <a:buChar char="•"/>
            </a:pPr>
            <a:r>
              <a:rPr lang="en-US" sz="3200" dirty="0" err="1" smtClean="0"/>
              <a:t>Mathematica</a:t>
            </a:r>
            <a:endParaRPr kumimoji="0" lang="en-US" sz="3200" b="0" i="0" u="none" strike="noStrike" kern="1200" cap="none" spc="0" normalizeH="0" baseline="0" noProof="0" dirty="0" smtClean="0">
              <a:ln>
                <a:noFill/>
              </a:ln>
              <a:effectLst/>
              <a:uLnTx/>
              <a:uFillTx/>
              <a:latin typeface="+mn-lt"/>
              <a:ea typeface="+mn-ea"/>
              <a:cs typeface="+mn-cs"/>
            </a:endParaRPr>
          </a:p>
        </p:txBody>
      </p:sp>
      <p:sp>
        <p:nvSpPr>
          <p:cNvPr id="7"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8"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9"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10" name="TextBox 9"/>
          <p:cNvSpPr txBox="1"/>
          <p:nvPr/>
        </p:nvSpPr>
        <p:spPr>
          <a:xfrm>
            <a:off x="228600" y="5029200"/>
            <a:ext cx="8915400" cy="1200329"/>
          </a:xfrm>
          <a:prstGeom prst="rect">
            <a:avLst/>
          </a:prstGeom>
          <a:noFill/>
        </p:spPr>
        <p:txBody>
          <a:bodyPr wrap="square" rtlCol="0">
            <a:spAutoFit/>
          </a:bodyPr>
          <a:lstStyle/>
          <a:p>
            <a:r>
              <a:rPr lang="en-US" dirty="0" smtClean="0">
                <a:solidFill>
                  <a:schemeClr val="bg1"/>
                </a:solidFill>
              </a:rPr>
              <a:t>Purely functional is a term in computing used to describe algorithms, data structures or </a:t>
            </a:r>
          </a:p>
          <a:p>
            <a:r>
              <a:rPr lang="en-US" dirty="0" smtClean="0">
                <a:solidFill>
                  <a:schemeClr val="bg1"/>
                </a:solidFill>
              </a:rPr>
              <a:t>programming languages that exclude destructive modifications (updates). According to this </a:t>
            </a:r>
          </a:p>
          <a:p>
            <a:r>
              <a:rPr lang="en-US" dirty="0" smtClean="0">
                <a:solidFill>
                  <a:schemeClr val="bg1"/>
                </a:solidFill>
              </a:rPr>
              <a:t>restriction, variables are used in a mathematical sense, with identifiers referring to immutable, persistent values.</a:t>
            </a:r>
            <a:endParaRPr lang="en-US" dirty="0">
              <a:solidFill>
                <a:schemeClr val="bg1"/>
              </a:solidFill>
            </a:endParaRPr>
          </a:p>
        </p:txBody>
      </p:sp>
      <p:sp>
        <p:nvSpPr>
          <p:cNvPr id="11"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Is it too hard?</a:t>
            </a:r>
            <a:endParaRPr lang="en-US" dirty="0">
              <a:solidFill>
                <a:schemeClr val="bg1"/>
              </a:solidFill>
            </a:endParaRPr>
          </a:p>
        </p:txBody>
      </p:sp>
      <p:pic>
        <p:nvPicPr>
          <p:cNvPr id="169986" name="Picture 2"/>
          <p:cNvPicPr>
            <a:picLocks noChangeAspect="1" noChangeArrowheads="1"/>
          </p:cNvPicPr>
          <p:nvPr/>
        </p:nvPicPr>
        <p:blipFill>
          <a:blip r:embed="rId3"/>
          <a:srcRect/>
          <a:stretch>
            <a:fillRect/>
          </a:stretch>
        </p:blipFill>
        <p:spPr bwMode="auto">
          <a:xfrm>
            <a:off x="2057400" y="2057400"/>
            <a:ext cx="5096267" cy="3400425"/>
          </a:xfrm>
          <a:prstGeom prst="rect">
            <a:avLst/>
          </a:prstGeom>
          <a:noFill/>
          <a:ln w="9525">
            <a:noFill/>
            <a:miter lim="800000"/>
            <a:headEnd/>
            <a:tailEnd/>
          </a:ln>
          <a:effectLst/>
        </p:spPr>
      </p:pic>
      <p:sp>
        <p:nvSpPr>
          <p:cNvPr id="6"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7"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8"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9"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The foundation</a:t>
            </a:r>
            <a:endParaRPr lang="en-US" dirty="0">
              <a:solidFill>
                <a:schemeClr val="bg1"/>
              </a:solidFill>
            </a:endParaRPr>
          </a:p>
        </p:txBody>
      </p:sp>
      <p:sp>
        <p:nvSpPr>
          <p:cNvPr id="6"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7"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8"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pic>
        <p:nvPicPr>
          <p:cNvPr id="235521" name="Picture 1"/>
          <p:cNvPicPr>
            <a:picLocks noChangeAspect="1" noChangeArrowheads="1"/>
          </p:cNvPicPr>
          <p:nvPr/>
        </p:nvPicPr>
        <p:blipFill>
          <a:blip r:embed="rId3"/>
          <a:srcRect/>
          <a:stretch>
            <a:fillRect/>
          </a:stretch>
        </p:blipFill>
        <p:spPr bwMode="auto">
          <a:xfrm>
            <a:off x="2933700" y="1247775"/>
            <a:ext cx="3276600" cy="4362450"/>
          </a:xfrm>
          <a:prstGeom prst="rect">
            <a:avLst/>
          </a:prstGeom>
          <a:noFill/>
          <a:ln w="9525">
            <a:noFill/>
            <a:miter lim="800000"/>
            <a:headEnd/>
            <a:tailEnd/>
          </a:ln>
          <a:effectLst/>
        </p:spPr>
      </p:pic>
      <p:sp>
        <p:nvSpPr>
          <p:cNvPr id="9"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What is a function?</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t>y = f(x)</a:t>
            </a:r>
            <a:endParaRPr lang="en-US" dirty="0"/>
          </a:p>
        </p:txBody>
      </p:sp>
      <p:sp>
        <p:nvSpPr>
          <p:cNvPr id="6"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7"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8"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9"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FP </a:t>
            </a:r>
            <a:r>
              <a:rPr lang="en-US" dirty="0" err="1" smtClean="0">
                <a:solidFill>
                  <a:schemeClr val="bg1"/>
                </a:solidFill>
              </a:rPr>
              <a:t>Preachings</a:t>
            </a:r>
            <a:r>
              <a:rPr lang="en-US" dirty="0" smtClean="0">
                <a:solidFill>
                  <a:schemeClr val="bg1"/>
                </a:solidFill>
              </a:rPr>
              <a:t>!</a:t>
            </a:r>
            <a:endParaRPr lang="en-US" dirty="0">
              <a:solidFill>
                <a:schemeClr val="bg1"/>
              </a:solidFill>
            </a:endParaRPr>
          </a:p>
        </p:txBody>
      </p:sp>
      <p:sp>
        <p:nvSpPr>
          <p:cNvPr id="5" name="Content Placeholder 4"/>
          <p:cNvSpPr>
            <a:spLocks noGrp="1"/>
          </p:cNvSpPr>
          <p:nvPr>
            <p:ph idx="1"/>
          </p:nvPr>
        </p:nvSpPr>
        <p:spPr/>
        <p:txBody>
          <a:bodyPr>
            <a:normAutofit/>
          </a:bodyPr>
          <a:lstStyle/>
          <a:p>
            <a:r>
              <a:rPr lang="en-US" dirty="0" smtClean="0"/>
              <a:t>Avoid Side-Effects!</a:t>
            </a:r>
          </a:p>
          <a:p>
            <a:pPr marL="598268" lvl="1">
              <a:buBlip>
                <a:blip r:embed="rId3"/>
              </a:buBlip>
            </a:pPr>
            <a:r>
              <a:rPr lang="en-US" dirty="0" smtClean="0">
                <a:solidFill>
                  <a:schemeClr val="bg1"/>
                </a:solidFill>
              </a:rPr>
              <a:t>Do not modify variables passed to them</a:t>
            </a:r>
          </a:p>
          <a:p>
            <a:pPr marL="598268" lvl="1">
              <a:buBlip>
                <a:blip r:embed="rId3"/>
              </a:buBlip>
            </a:pPr>
            <a:r>
              <a:rPr lang="en-US" dirty="0" smtClean="0">
                <a:solidFill>
                  <a:schemeClr val="bg1"/>
                </a:solidFill>
              </a:rPr>
              <a:t>Do not modify any global variable</a:t>
            </a:r>
          </a:p>
          <a:p>
            <a:endParaRPr lang="en-US" dirty="0" smtClean="0">
              <a:solidFill>
                <a:schemeClr val="bg1"/>
              </a:solidFill>
            </a:endParaRPr>
          </a:p>
        </p:txBody>
      </p:sp>
      <p:pic>
        <p:nvPicPr>
          <p:cNvPr id="151554" name="Picture 2"/>
          <p:cNvPicPr>
            <a:picLocks noChangeAspect="1" noChangeArrowheads="1"/>
          </p:cNvPicPr>
          <p:nvPr/>
        </p:nvPicPr>
        <p:blipFill>
          <a:blip r:embed="rId4"/>
          <a:srcRect/>
          <a:stretch>
            <a:fillRect/>
          </a:stretch>
        </p:blipFill>
        <p:spPr bwMode="auto">
          <a:xfrm>
            <a:off x="838200" y="3810000"/>
            <a:ext cx="2895600" cy="1957154"/>
          </a:xfrm>
          <a:prstGeom prst="rect">
            <a:avLst/>
          </a:prstGeom>
          <a:noFill/>
          <a:ln w="9525">
            <a:noFill/>
            <a:miter lim="800000"/>
            <a:headEnd/>
            <a:tailEnd/>
          </a:ln>
          <a:effectLst/>
        </p:spPr>
      </p:pic>
      <p:pic>
        <p:nvPicPr>
          <p:cNvPr id="151558" name="Picture 6"/>
          <p:cNvPicPr>
            <a:picLocks noChangeAspect="1" noChangeArrowheads="1"/>
          </p:cNvPicPr>
          <p:nvPr/>
        </p:nvPicPr>
        <p:blipFill>
          <a:blip r:embed="rId5" cstate="print"/>
          <a:srcRect/>
          <a:stretch>
            <a:fillRect/>
          </a:stretch>
        </p:blipFill>
        <p:spPr bwMode="auto">
          <a:xfrm>
            <a:off x="4114800" y="3200400"/>
            <a:ext cx="4676168" cy="3124200"/>
          </a:xfrm>
          <a:prstGeom prst="rect">
            <a:avLst/>
          </a:prstGeom>
          <a:noFill/>
          <a:ln w="9525">
            <a:noFill/>
            <a:miter lim="800000"/>
            <a:headEnd/>
            <a:tailEnd/>
          </a:ln>
          <a:effectLst/>
        </p:spPr>
      </p:pic>
      <p:sp>
        <p:nvSpPr>
          <p:cNvPr id="9"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10"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11"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pic>
        <p:nvPicPr>
          <p:cNvPr id="143364" name="Picture 4" descr="http://www.luggagepoint.com/blog/wp-content/uploads/2009/10/prohibited.jpg"/>
          <p:cNvPicPr>
            <a:picLocks noChangeAspect="1" noChangeArrowheads="1"/>
          </p:cNvPicPr>
          <p:nvPr/>
        </p:nvPicPr>
        <p:blipFill>
          <a:blip r:embed="rId6"/>
          <a:srcRect/>
          <a:stretch>
            <a:fillRect/>
          </a:stretch>
        </p:blipFill>
        <p:spPr bwMode="auto">
          <a:xfrm>
            <a:off x="1035942" y="3558729"/>
            <a:ext cx="2476499" cy="2476499"/>
          </a:xfrm>
          <a:prstGeom prst="rect">
            <a:avLst/>
          </a:prstGeom>
          <a:noFill/>
        </p:spPr>
      </p:pic>
      <p:pic>
        <p:nvPicPr>
          <p:cNvPr id="12" name="Picture 4" descr="http://www.luggagepoint.com/blog/wp-content/uploads/2009/10/prohibited.jpg"/>
          <p:cNvPicPr>
            <a:picLocks noChangeAspect="1" noChangeArrowheads="1"/>
          </p:cNvPicPr>
          <p:nvPr/>
        </p:nvPicPr>
        <p:blipFill>
          <a:blip r:embed="rId6"/>
          <a:srcRect/>
          <a:stretch>
            <a:fillRect/>
          </a:stretch>
        </p:blipFill>
        <p:spPr bwMode="auto">
          <a:xfrm>
            <a:off x="4960557" y="3246372"/>
            <a:ext cx="3086099" cy="3086099"/>
          </a:xfrm>
          <a:prstGeom prst="rect">
            <a:avLst/>
          </a:prstGeom>
          <a:noFill/>
        </p:spPr>
      </p:pic>
      <p:sp>
        <p:nvSpPr>
          <p:cNvPr id="13"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27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3364"/>
                                        </p:tgtEl>
                                        <p:attrNameLst>
                                          <p:attrName>style.visibility</p:attrName>
                                        </p:attrNameLst>
                                      </p:cBhvr>
                                      <p:to>
                                        <p:strVal val="visible"/>
                                      </p:to>
                                    </p:set>
                                    <p:anim calcmode="lin" valueType="num">
                                      <p:cBhvr additive="base">
                                        <p:cTn id="11" dur="500" fill="hold"/>
                                        <p:tgtEl>
                                          <p:spTgt spid="143364"/>
                                        </p:tgtEl>
                                        <p:attrNameLst>
                                          <p:attrName>ppt_x</p:attrName>
                                        </p:attrNameLst>
                                      </p:cBhvr>
                                      <p:tavLst>
                                        <p:tav tm="0">
                                          <p:val>
                                            <p:strVal val="#ppt_x"/>
                                          </p:val>
                                        </p:tav>
                                        <p:tav tm="100000">
                                          <p:val>
                                            <p:strVal val="#ppt_x"/>
                                          </p:val>
                                        </p:tav>
                                      </p:tavLst>
                                    </p:anim>
                                    <p:anim calcmode="lin" valueType="num">
                                      <p:cBhvr additive="base">
                                        <p:cTn id="12" dur="500" fill="hold"/>
                                        <p:tgtEl>
                                          <p:spTgt spid="1433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FP </a:t>
            </a:r>
            <a:r>
              <a:rPr lang="en-US" dirty="0" err="1" smtClean="0">
                <a:solidFill>
                  <a:schemeClr val="bg1"/>
                </a:solidFill>
              </a:rPr>
              <a:t>Preachings</a:t>
            </a:r>
            <a:r>
              <a:rPr lang="en-US" dirty="0" smtClean="0">
                <a:solidFill>
                  <a:schemeClr val="bg1"/>
                </a:solidFill>
              </a:rPr>
              <a:t>!</a:t>
            </a:r>
            <a:endParaRPr lang="en-US" dirty="0"/>
          </a:p>
        </p:txBody>
      </p:sp>
      <p:sp>
        <p:nvSpPr>
          <p:cNvPr id="5" name="Content Placeholder 4"/>
          <p:cNvSpPr>
            <a:spLocks noGrp="1"/>
          </p:cNvSpPr>
          <p:nvPr>
            <p:ph idx="1"/>
          </p:nvPr>
        </p:nvSpPr>
        <p:spPr/>
        <p:txBody>
          <a:bodyPr>
            <a:normAutofit/>
          </a:bodyPr>
          <a:lstStyle/>
          <a:p>
            <a:r>
              <a:rPr lang="en-US" dirty="0" smtClean="0"/>
              <a:t>Avoid Mutation!</a:t>
            </a:r>
          </a:p>
        </p:txBody>
      </p:sp>
      <p:pic>
        <p:nvPicPr>
          <p:cNvPr id="151556" name="Picture 4"/>
          <p:cNvPicPr>
            <a:picLocks noChangeAspect="1" noChangeArrowheads="1"/>
          </p:cNvPicPr>
          <p:nvPr/>
        </p:nvPicPr>
        <p:blipFill>
          <a:blip r:embed="rId3"/>
          <a:srcRect/>
          <a:stretch>
            <a:fillRect/>
          </a:stretch>
        </p:blipFill>
        <p:spPr bwMode="auto">
          <a:xfrm>
            <a:off x="5410200" y="1524000"/>
            <a:ext cx="2781300" cy="2924175"/>
          </a:xfrm>
          <a:prstGeom prst="rect">
            <a:avLst/>
          </a:prstGeom>
          <a:noFill/>
          <a:ln w="9525">
            <a:noFill/>
            <a:miter lim="800000"/>
            <a:headEnd/>
            <a:tailEnd/>
          </a:ln>
          <a:effectLst/>
        </p:spPr>
      </p:pic>
      <p:sp>
        <p:nvSpPr>
          <p:cNvPr id="9"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10"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11"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pic>
        <p:nvPicPr>
          <p:cNvPr id="8" name="Picture 4" descr="http://www.luggagepoint.com/blog/wp-content/uploads/2009/10/prohibited.jpg"/>
          <p:cNvPicPr>
            <a:picLocks noChangeAspect="1" noChangeArrowheads="1"/>
          </p:cNvPicPr>
          <p:nvPr/>
        </p:nvPicPr>
        <p:blipFill>
          <a:blip r:embed="rId4"/>
          <a:srcRect/>
          <a:stretch>
            <a:fillRect/>
          </a:stretch>
        </p:blipFill>
        <p:spPr bwMode="auto">
          <a:xfrm>
            <a:off x="5334000" y="1524000"/>
            <a:ext cx="2895600" cy="2895600"/>
          </a:xfrm>
          <a:prstGeom prst="rect">
            <a:avLst/>
          </a:prstGeom>
          <a:noFill/>
        </p:spPr>
      </p:pic>
      <p:pic>
        <p:nvPicPr>
          <p:cNvPr id="12" name="Picture 11" descr="frogxray.gif"/>
          <p:cNvPicPr>
            <a:picLocks noChangeAspect="1"/>
          </p:cNvPicPr>
          <p:nvPr/>
        </p:nvPicPr>
        <p:blipFill>
          <a:blip r:embed="rId5"/>
          <a:stretch>
            <a:fillRect/>
          </a:stretch>
        </p:blipFill>
        <p:spPr>
          <a:xfrm>
            <a:off x="1524000" y="2667000"/>
            <a:ext cx="2628900" cy="2162175"/>
          </a:xfrm>
          <a:prstGeom prst="rect">
            <a:avLst/>
          </a:prstGeom>
        </p:spPr>
      </p:pic>
      <p:sp>
        <p:nvSpPr>
          <p:cNvPr id="13" name="TextBox 12"/>
          <p:cNvSpPr txBox="1"/>
          <p:nvPr/>
        </p:nvSpPr>
        <p:spPr>
          <a:xfrm>
            <a:off x="1714500" y="4756617"/>
            <a:ext cx="2274854" cy="276999"/>
          </a:xfrm>
          <a:prstGeom prst="rect">
            <a:avLst/>
          </a:prstGeom>
          <a:noFill/>
        </p:spPr>
        <p:txBody>
          <a:bodyPr wrap="none" rtlCol="0">
            <a:spAutoFit/>
          </a:bodyPr>
          <a:lstStyle/>
          <a:p>
            <a:r>
              <a:rPr lang="en-US" sz="1200" dirty="0" smtClean="0"/>
              <a:t>“Mutation Considered Harmful” </a:t>
            </a:r>
            <a:r>
              <a:rPr lang="en-US" sz="1200" dirty="0" smtClean="0">
                <a:sym typeface="Wingdings" pitchFamily="2" charset="2"/>
              </a:rPr>
              <a:t></a:t>
            </a:r>
            <a:endParaRPr lang="en-US" sz="1200" dirty="0"/>
          </a:p>
        </p:txBody>
      </p:sp>
      <p:pic>
        <p:nvPicPr>
          <p:cNvPr id="14" name="Picture 4" descr="http://www.luggagepoint.com/blog/wp-content/uploads/2009/10/prohibited.jpg"/>
          <p:cNvPicPr>
            <a:picLocks noChangeAspect="1" noChangeArrowheads="1"/>
          </p:cNvPicPr>
          <p:nvPr/>
        </p:nvPicPr>
        <p:blipFill>
          <a:blip r:embed="rId4"/>
          <a:srcRect/>
          <a:stretch>
            <a:fillRect/>
          </a:stretch>
        </p:blipFill>
        <p:spPr bwMode="auto">
          <a:xfrm>
            <a:off x="1752600" y="2667000"/>
            <a:ext cx="2133600" cy="2133600"/>
          </a:xfrm>
          <a:prstGeom prst="rect">
            <a:avLst/>
          </a:prstGeom>
          <a:noFill/>
        </p:spPr>
      </p:pic>
      <p:sp>
        <p:nvSpPr>
          <p:cNvPr id="15"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28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FP </a:t>
            </a:r>
            <a:r>
              <a:rPr lang="en-US" dirty="0" err="1" smtClean="0">
                <a:solidFill>
                  <a:schemeClr val="bg1"/>
                </a:solidFill>
              </a:rPr>
              <a:t>Preachings</a:t>
            </a:r>
            <a:r>
              <a:rPr lang="en-US" dirty="0" smtClean="0">
                <a:solidFill>
                  <a:schemeClr val="bg1"/>
                </a:solidFill>
              </a:rPr>
              <a:t>!</a:t>
            </a:r>
            <a:endParaRPr lang="en-US" dirty="0"/>
          </a:p>
        </p:txBody>
      </p:sp>
      <p:sp>
        <p:nvSpPr>
          <p:cNvPr id="5" name="Content Placeholder 4"/>
          <p:cNvSpPr>
            <a:spLocks noGrp="1"/>
          </p:cNvSpPr>
          <p:nvPr>
            <p:ph idx="1"/>
          </p:nvPr>
        </p:nvSpPr>
        <p:spPr/>
        <p:txBody>
          <a:bodyPr>
            <a:normAutofit/>
          </a:bodyPr>
          <a:lstStyle/>
          <a:p>
            <a:r>
              <a:rPr lang="en-US" dirty="0" smtClean="0"/>
              <a:t>Variables only assigned once</a:t>
            </a:r>
          </a:p>
          <a:p>
            <a:r>
              <a:rPr lang="en-US" dirty="0" smtClean="0"/>
              <a:t>Same input -&gt; Same output</a:t>
            </a:r>
          </a:p>
          <a:p>
            <a:r>
              <a:rPr lang="en-US" dirty="0" smtClean="0"/>
              <a:t>Functions return values</a:t>
            </a:r>
          </a:p>
          <a:p>
            <a:pPr marL="598268" lvl="1">
              <a:buBlip>
                <a:blip r:embed="rId3"/>
              </a:buBlip>
            </a:pPr>
            <a:r>
              <a:rPr lang="en-US" dirty="0" smtClean="0"/>
              <a:t>Given a set of values in the parameter list, the function can only have one possible result.</a:t>
            </a:r>
          </a:p>
          <a:p>
            <a:r>
              <a:rPr lang="en-US" dirty="0" smtClean="0"/>
              <a:t>No Shared State</a:t>
            </a:r>
            <a:endParaRPr lang="en-US" dirty="0"/>
          </a:p>
        </p:txBody>
      </p:sp>
      <p:sp>
        <p:nvSpPr>
          <p:cNvPr id="9"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10"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11"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pic>
        <p:nvPicPr>
          <p:cNvPr id="202754" name="Picture 2"/>
          <p:cNvPicPr>
            <a:picLocks noChangeAspect="1" noChangeArrowheads="1"/>
          </p:cNvPicPr>
          <p:nvPr/>
        </p:nvPicPr>
        <p:blipFill>
          <a:blip r:embed="rId4"/>
          <a:srcRect/>
          <a:stretch>
            <a:fillRect/>
          </a:stretch>
        </p:blipFill>
        <p:spPr bwMode="auto">
          <a:xfrm>
            <a:off x="5715000" y="4343400"/>
            <a:ext cx="2647950" cy="1895475"/>
          </a:xfrm>
          <a:prstGeom prst="rect">
            <a:avLst/>
          </a:prstGeom>
          <a:noFill/>
          <a:ln w="9525">
            <a:noFill/>
            <a:miter lim="800000"/>
            <a:headEnd/>
            <a:tailEnd/>
          </a:ln>
          <a:effectLst/>
        </p:spPr>
      </p:pic>
      <p:sp>
        <p:nvSpPr>
          <p:cNvPr id="8"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Productivity</a:t>
            </a:r>
            <a:endParaRPr lang="en-US" dirty="0">
              <a:solidFill>
                <a:schemeClr val="bg1"/>
              </a:solidFill>
            </a:endParaRPr>
          </a:p>
        </p:txBody>
      </p:sp>
      <p:sp>
        <p:nvSpPr>
          <p:cNvPr id="3" name="Content Placeholder 2"/>
          <p:cNvSpPr>
            <a:spLocks noGrp="1"/>
          </p:cNvSpPr>
          <p:nvPr>
            <p:ph sz="quarter" idx="1"/>
          </p:nvPr>
        </p:nvSpPr>
        <p:spPr>
          <a:xfrm>
            <a:off x="1080001" y="2286000"/>
            <a:ext cx="6934200" cy="3124200"/>
          </a:xfrm>
          <a:effectLst>
            <a:outerShdw blurRad="50800" dist="38100" dir="2700000" algn="tl" rotWithShape="0">
              <a:prstClr val="black">
                <a:alpha val="40000"/>
              </a:prstClr>
            </a:outerShdw>
          </a:effectLst>
        </p:spPr>
        <p:txBody>
          <a:bodyPr>
            <a:normAutofit/>
          </a:bodyPr>
          <a:lstStyle/>
          <a:p>
            <a:pPr marL="0" lvl="1">
              <a:spcBef>
                <a:spcPts val="0"/>
              </a:spcBef>
              <a:buNone/>
            </a:pPr>
            <a:r>
              <a:rPr lang="en-US" sz="2800" dirty="0" smtClean="0">
                <a:effectLst>
                  <a:outerShdw blurRad="50800" dist="38100" dir="2700000" algn="tl" rotWithShape="0">
                    <a:schemeClr val="bg1">
                      <a:lumMod val="85000"/>
                      <a:alpha val="21000"/>
                    </a:schemeClr>
                  </a:outerShdw>
                </a:effectLst>
              </a:rPr>
              <a:t>It’s really clear that the imperative style of programming has run its course. ... We’re sort of done with that. … However, in the declarative realm we can speculate a 10x improvement in productivity in certain domains.</a:t>
            </a:r>
            <a:endParaRPr lang="en-US" sz="2800" dirty="0">
              <a:effectLst>
                <a:outerShdw blurRad="50800" dist="38100" dir="2700000" algn="tl" rotWithShape="0">
                  <a:schemeClr val="bg1">
                    <a:lumMod val="85000"/>
                    <a:alpha val="21000"/>
                  </a:schemeClr>
                </a:outerShdw>
              </a:effectLst>
            </a:endParaRPr>
          </a:p>
        </p:txBody>
      </p:sp>
      <p:sp>
        <p:nvSpPr>
          <p:cNvPr id="4" name="TextBox 3"/>
          <p:cNvSpPr txBox="1"/>
          <p:nvPr/>
        </p:nvSpPr>
        <p:spPr>
          <a:xfrm>
            <a:off x="152400" y="1752600"/>
            <a:ext cx="1003801" cy="2646878"/>
          </a:xfrm>
          <a:prstGeom prst="rect">
            <a:avLst/>
          </a:prstGeom>
          <a:noFill/>
        </p:spPr>
        <p:txBody>
          <a:bodyPr wrap="none" rtlCol="0">
            <a:spAutoFit/>
          </a:bodyPr>
          <a:lstStyle/>
          <a:p>
            <a:r>
              <a:rPr lang="en-US" sz="1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n-US" dirty="0"/>
          </a:p>
        </p:txBody>
      </p:sp>
      <p:sp>
        <p:nvSpPr>
          <p:cNvPr id="5" name="TextBox 4"/>
          <p:cNvSpPr txBox="1"/>
          <p:nvPr/>
        </p:nvSpPr>
        <p:spPr>
          <a:xfrm>
            <a:off x="7835399" y="3144322"/>
            <a:ext cx="1003801" cy="2646878"/>
          </a:xfrm>
          <a:prstGeom prst="rect">
            <a:avLst/>
          </a:prstGeom>
          <a:noFill/>
        </p:spPr>
        <p:txBody>
          <a:bodyPr wrap="none" rtlCol="0">
            <a:spAutoFit/>
          </a:bodyPr>
          <a:lstStyle/>
          <a:p>
            <a:r>
              <a:rPr lang="en-US" sz="1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n-US" dirty="0"/>
          </a:p>
        </p:txBody>
      </p:sp>
      <p:sp>
        <p:nvSpPr>
          <p:cNvPr id="6" name="TextBox 5"/>
          <p:cNvSpPr txBox="1"/>
          <p:nvPr/>
        </p:nvSpPr>
        <p:spPr>
          <a:xfrm>
            <a:off x="4863599" y="4572000"/>
            <a:ext cx="2395207" cy="1292662"/>
          </a:xfrm>
          <a:prstGeom prst="rect">
            <a:avLst/>
          </a:prstGeom>
          <a:noFill/>
        </p:spPr>
        <p:txBody>
          <a:bodyPr wrap="none" rtlCol="0">
            <a:spAutoFit/>
          </a:bodyPr>
          <a:lstStyle/>
          <a:p>
            <a:pPr>
              <a:buFontTx/>
              <a:buChar char="-"/>
            </a:pPr>
            <a:r>
              <a:rPr lang="en-US" sz="2400" dirty="0" smtClean="0"/>
              <a:t>Anders Hejlsberg</a:t>
            </a:r>
            <a:br>
              <a:rPr lang="en-US" sz="2400" dirty="0" smtClean="0"/>
            </a:br>
            <a:r>
              <a:rPr lang="en-US" dirty="0" smtClean="0"/>
              <a:t>  C# Architect</a:t>
            </a:r>
          </a:p>
          <a:p>
            <a:endParaRPr lang="en-US" dirty="0" smtClean="0"/>
          </a:p>
          <a:p>
            <a:r>
              <a:rPr lang="en-US" dirty="0" smtClean="0"/>
              <a:t>  </a:t>
            </a:r>
            <a:r>
              <a:rPr lang="en-US" sz="1600" i="1" dirty="0" smtClean="0"/>
              <a:t>(from his MIX07 keynote)</a:t>
            </a:r>
            <a:endParaRPr lang="en-US" i="1" dirty="0"/>
          </a:p>
        </p:txBody>
      </p:sp>
      <p:sp>
        <p:nvSpPr>
          <p:cNvPr id="7"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8"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9"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10"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3</a:t>
            </a:fld>
            <a:endParaRPr lang="en-US"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FP </a:t>
            </a:r>
            <a:r>
              <a:rPr lang="en-US" dirty="0" err="1" smtClean="0">
                <a:solidFill>
                  <a:schemeClr val="bg1"/>
                </a:solidFill>
              </a:rPr>
              <a:t>Preachings</a:t>
            </a:r>
            <a:r>
              <a:rPr lang="en-US" dirty="0" smtClean="0">
                <a:solidFill>
                  <a:schemeClr val="bg1"/>
                </a:solidFill>
              </a:rPr>
              <a:t>!</a:t>
            </a:r>
            <a:endParaRPr lang="en-US" dirty="0"/>
          </a:p>
        </p:txBody>
      </p:sp>
      <p:sp>
        <p:nvSpPr>
          <p:cNvPr id="5" name="Content Placeholder 4"/>
          <p:cNvSpPr>
            <a:spLocks noGrp="1"/>
          </p:cNvSpPr>
          <p:nvPr>
            <p:ph idx="1"/>
          </p:nvPr>
        </p:nvSpPr>
        <p:spPr/>
        <p:txBody>
          <a:bodyPr>
            <a:normAutofit/>
          </a:bodyPr>
          <a:lstStyle/>
          <a:p>
            <a:r>
              <a:rPr lang="en-US" dirty="0" smtClean="0"/>
              <a:t>Does order matter?</a:t>
            </a:r>
          </a:p>
          <a:p>
            <a:r>
              <a:rPr lang="en-US" dirty="0" smtClean="0"/>
              <a:t>Order is a side effect as well..</a:t>
            </a:r>
            <a:endParaRPr lang="en-US" dirty="0"/>
          </a:p>
        </p:txBody>
      </p:sp>
      <p:sp>
        <p:nvSpPr>
          <p:cNvPr id="9"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10"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11"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pic>
        <p:nvPicPr>
          <p:cNvPr id="203779" name="Picture 3"/>
          <p:cNvPicPr>
            <a:picLocks noChangeAspect="1" noChangeArrowheads="1"/>
          </p:cNvPicPr>
          <p:nvPr/>
        </p:nvPicPr>
        <p:blipFill>
          <a:blip r:embed="rId3"/>
          <a:srcRect/>
          <a:stretch>
            <a:fillRect/>
          </a:stretch>
        </p:blipFill>
        <p:spPr bwMode="auto">
          <a:xfrm>
            <a:off x="6400800" y="1524000"/>
            <a:ext cx="1314450" cy="2162175"/>
          </a:xfrm>
          <a:prstGeom prst="rect">
            <a:avLst/>
          </a:prstGeom>
          <a:noFill/>
          <a:ln w="9525">
            <a:noFill/>
            <a:miter lim="800000"/>
            <a:headEnd/>
            <a:tailEnd/>
          </a:ln>
          <a:effectLst/>
        </p:spPr>
      </p:pic>
      <p:sp>
        <p:nvSpPr>
          <p:cNvPr id="8"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Functional Programming</a:t>
            </a:r>
            <a:br>
              <a:rPr lang="en-US" dirty="0" smtClean="0">
                <a:solidFill>
                  <a:schemeClr val="bg1"/>
                </a:solidFill>
              </a:rPr>
            </a:br>
            <a:endParaRPr lang="en-US" dirty="0">
              <a:solidFill>
                <a:schemeClr val="bg1"/>
              </a:solidFill>
            </a:endParaRPr>
          </a:p>
        </p:txBody>
      </p:sp>
      <p:sp>
        <p:nvSpPr>
          <p:cNvPr id="3" name="Content Placeholder 2"/>
          <p:cNvSpPr>
            <a:spLocks noGrp="1"/>
          </p:cNvSpPr>
          <p:nvPr>
            <p:ph idx="1"/>
          </p:nvPr>
        </p:nvSpPr>
        <p:spPr/>
        <p:txBody>
          <a:bodyPr/>
          <a:lstStyle/>
          <a:p>
            <a:r>
              <a:rPr lang="en-US" dirty="0" smtClean="0"/>
              <a:t>Focus on results not process</a:t>
            </a:r>
          </a:p>
          <a:p>
            <a:pPr lvl="1"/>
            <a:r>
              <a:rPr lang="en-US" dirty="0" smtClean="0"/>
              <a:t>Emphasis </a:t>
            </a:r>
            <a:r>
              <a:rPr lang="en-US" dirty="0"/>
              <a:t>is on </a:t>
            </a:r>
            <a:r>
              <a:rPr lang="en-US" b="1" dirty="0"/>
              <a:t>what is to be computed not how </a:t>
            </a:r>
            <a:r>
              <a:rPr lang="en-US" b="1" dirty="0" smtClean="0"/>
              <a:t>it </a:t>
            </a:r>
            <a:r>
              <a:rPr lang="en-US" dirty="0" smtClean="0"/>
              <a:t>Happens</a:t>
            </a:r>
            <a:endParaRPr lang="en-US" dirty="0"/>
          </a:p>
          <a:p>
            <a:r>
              <a:rPr lang="en-US" dirty="0" smtClean="0"/>
              <a:t>Data </a:t>
            </a:r>
            <a:r>
              <a:rPr lang="en-US" dirty="0"/>
              <a:t>is immutable</a:t>
            </a:r>
          </a:p>
          <a:p>
            <a:r>
              <a:rPr lang="en-US" dirty="0" smtClean="0"/>
              <a:t>Functions </a:t>
            </a:r>
            <a:r>
              <a:rPr lang="en-US" dirty="0"/>
              <a:t>are data </a:t>
            </a:r>
            <a:r>
              <a:rPr lang="en-US" dirty="0" smtClean="0"/>
              <a:t>too</a:t>
            </a:r>
          </a:p>
          <a:p>
            <a:r>
              <a:rPr lang="en-US" smtClean="0"/>
              <a:t>Decompose problem into ‘functions’</a:t>
            </a:r>
          </a:p>
        </p:txBody>
      </p:sp>
      <p:sp>
        <p:nvSpPr>
          <p:cNvPr id="4"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5"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6"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7"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Data is immutable</a:t>
            </a:r>
            <a:br>
              <a:rPr lang="en-US" dirty="0" smtClean="0">
                <a:solidFill>
                  <a:schemeClr val="bg1"/>
                </a:solidFill>
              </a:rPr>
            </a:br>
            <a:r>
              <a:rPr lang="en-US" dirty="0">
                <a:solidFill>
                  <a:schemeClr val="bg1"/>
                </a:solidFill>
              </a:rPr>
              <a:t>x = x + 1;</a:t>
            </a:r>
          </a:p>
        </p:txBody>
      </p:sp>
      <p:sp>
        <p:nvSpPr>
          <p:cNvPr id="3" name="Content Placeholder 2"/>
          <p:cNvSpPr>
            <a:spLocks noGrp="1"/>
          </p:cNvSpPr>
          <p:nvPr>
            <p:ph idx="1"/>
          </p:nvPr>
        </p:nvSpPr>
        <p:spPr/>
        <p:txBody>
          <a:bodyPr/>
          <a:lstStyle/>
          <a:p>
            <a:r>
              <a:rPr lang="en-US" dirty="0" smtClean="0"/>
              <a:t>Why </a:t>
            </a:r>
            <a:r>
              <a:rPr lang="en-US" dirty="0"/>
              <a:t>should a function in C never return a pointer?</a:t>
            </a:r>
          </a:p>
          <a:p>
            <a:r>
              <a:rPr lang="en-US" dirty="0" smtClean="0"/>
              <a:t>Why </a:t>
            </a:r>
            <a:r>
              <a:rPr lang="en-US" dirty="0"/>
              <a:t>should you make a copy of an internal </a:t>
            </a:r>
            <a:r>
              <a:rPr lang="en-US" dirty="0" smtClean="0"/>
              <a:t>array before </a:t>
            </a:r>
            <a:r>
              <a:rPr lang="en-US" dirty="0"/>
              <a:t>returning it from your class?</a:t>
            </a:r>
          </a:p>
          <a:p>
            <a:r>
              <a:rPr lang="en-US" dirty="0" smtClean="0"/>
              <a:t>Why </a:t>
            </a:r>
            <a:r>
              <a:rPr lang="en-US" dirty="0"/>
              <a:t>is multi-threading so damn hard?</a:t>
            </a:r>
          </a:p>
        </p:txBody>
      </p:sp>
      <p:sp>
        <p:nvSpPr>
          <p:cNvPr id="4"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5"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6"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7"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Why bother?</a:t>
            </a:r>
            <a:br>
              <a:rPr lang="en-US" dirty="0" smtClean="0">
                <a:solidFill>
                  <a:schemeClr val="bg1"/>
                </a:solidFill>
              </a:rPr>
            </a:br>
            <a:endParaRPr lang="en-US" dirty="0">
              <a:solidFill>
                <a:schemeClr val="bg1"/>
              </a:solidFill>
            </a:endParaRPr>
          </a:p>
        </p:txBody>
      </p:sp>
      <p:sp>
        <p:nvSpPr>
          <p:cNvPr id="3" name="Content Placeholder 2"/>
          <p:cNvSpPr>
            <a:spLocks noGrp="1"/>
          </p:cNvSpPr>
          <p:nvPr>
            <p:ph idx="1"/>
          </p:nvPr>
        </p:nvSpPr>
        <p:spPr/>
        <p:txBody>
          <a:bodyPr/>
          <a:lstStyle/>
          <a:p>
            <a:r>
              <a:rPr lang="en-US" dirty="0" smtClean="0"/>
              <a:t>Pure functions can be executed in parallel without interfering with one another</a:t>
            </a:r>
          </a:p>
          <a:p>
            <a:r>
              <a:rPr lang="en-US" dirty="0" smtClean="0"/>
              <a:t>Pure functions can be “perfectly” cached</a:t>
            </a:r>
          </a:p>
          <a:p>
            <a:r>
              <a:rPr lang="en-US" dirty="0" smtClean="0"/>
              <a:t>Pure functions can be “partially” applied</a:t>
            </a:r>
          </a:p>
          <a:p>
            <a:r>
              <a:rPr lang="en-US" dirty="0" smtClean="0"/>
              <a:t>Functions can receive and return functions, for which all of the above hold true</a:t>
            </a:r>
          </a:p>
          <a:p>
            <a:r>
              <a:rPr lang="en-US" dirty="0" smtClean="0"/>
              <a:t>Allows for greater “modularity” and “</a:t>
            </a:r>
            <a:r>
              <a:rPr lang="en-US" dirty="0" err="1" smtClean="0"/>
              <a:t>composability</a:t>
            </a:r>
            <a:r>
              <a:rPr lang="en-US" dirty="0" smtClean="0"/>
              <a:t>”</a:t>
            </a:r>
          </a:p>
          <a:p>
            <a:endParaRPr lang="en-US" dirty="0">
              <a:solidFill>
                <a:schemeClr val="bg1"/>
              </a:solidFill>
            </a:endParaRPr>
          </a:p>
        </p:txBody>
      </p:sp>
      <p:sp>
        <p:nvSpPr>
          <p:cNvPr id="4"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5"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6"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7"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Code!</a:t>
            </a:r>
            <a:endParaRPr lang="en-AU" dirty="0">
              <a:solidFill>
                <a:schemeClr val="bg1"/>
              </a:solidFill>
            </a:endParaRPr>
          </a:p>
        </p:txBody>
      </p:sp>
      <p:sp>
        <p:nvSpPr>
          <p:cNvPr id="3" name="Content Placeholder 2"/>
          <p:cNvSpPr>
            <a:spLocks noGrp="1"/>
          </p:cNvSpPr>
          <p:nvPr>
            <p:ph idx="1"/>
          </p:nvPr>
        </p:nvSpPr>
        <p:spPr>
          <a:xfrm>
            <a:off x="457199" y="1600201"/>
            <a:ext cx="3614735" cy="4525963"/>
          </a:xfrm>
        </p:spPr>
        <p:txBody>
          <a:bodyPr>
            <a:normAutofit/>
          </a:bodyPr>
          <a:lstStyle/>
          <a:p>
            <a:pPr>
              <a:buNone/>
            </a:pPr>
            <a:r>
              <a:rPr lang="en-US" sz="2000" dirty="0" smtClean="0">
                <a:solidFill>
                  <a:srgbClr val="006600"/>
                </a:solidFill>
                <a:latin typeface="Lucida Console" pitchFamily="49" charset="0"/>
              </a:rPr>
              <a:t>//F#</a:t>
            </a:r>
          </a:p>
          <a:p>
            <a:pPr>
              <a:buNone/>
            </a:pPr>
            <a:r>
              <a:rPr lang="en-AU" sz="1600" dirty="0" smtClean="0">
                <a:solidFill>
                  <a:srgbClr val="0000FF"/>
                </a:solidFill>
                <a:latin typeface="Lucida Console" pitchFamily="49" charset="0"/>
              </a:rPr>
              <a:t>open</a:t>
            </a:r>
            <a:r>
              <a:rPr lang="en-AU" sz="1600" dirty="0" smtClean="0">
                <a:latin typeface="Lucida Console" pitchFamily="49" charset="0"/>
              </a:rPr>
              <a:t> </a:t>
            </a:r>
            <a:r>
              <a:rPr lang="en-AU" sz="1600" dirty="0">
                <a:latin typeface="Lucida Console" pitchFamily="49" charset="0"/>
              </a:rPr>
              <a:t>System</a:t>
            </a:r>
          </a:p>
          <a:p>
            <a:pPr>
              <a:buNone/>
            </a:pPr>
            <a:r>
              <a:rPr lang="en-AU" sz="1600" dirty="0">
                <a:solidFill>
                  <a:srgbClr val="0000FF"/>
                </a:solidFill>
                <a:latin typeface="Lucida Console" pitchFamily="49" charset="0"/>
              </a:rPr>
              <a:t>let</a:t>
            </a:r>
            <a:r>
              <a:rPr lang="en-AU" sz="1600" dirty="0">
                <a:latin typeface="Lucida Console" pitchFamily="49" charset="0"/>
              </a:rPr>
              <a:t> a = 2</a:t>
            </a:r>
          </a:p>
          <a:p>
            <a:pPr>
              <a:buNone/>
            </a:pPr>
            <a:r>
              <a:rPr lang="en-AU" sz="1600" dirty="0">
                <a:latin typeface="Lucida Console" pitchFamily="49" charset="0"/>
              </a:rPr>
              <a:t>Console.WriteLine a</a:t>
            </a:r>
            <a:endParaRPr lang="en-US" sz="1600" dirty="0">
              <a:latin typeface="Lucida Console" pitchFamily="49" charset="0"/>
            </a:endParaRPr>
          </a:p>
        </p:txBody>
      </p:sp>
      <p:sp>
        <p:nvSpPr>
          <p:cNvPr id="4" name="Content Placeholder 2"/>
          <p:cNvSpPr txBox="1">
            <a:spLocks/>
          </p:cNvSpPr>
          <p:nvPr/>
        </p:nvSpPr>
        <p:spPr>
          <a:xfrm>
            <a:off x="4286248" y="1643051"/>
            <a:ext cx="4643470" cy="4525963"/>
          </a:xfrm>
          <a:prstGeom prst="rect">
            <a:avLst/>
          </a:prstGeom>
        </p:spPr>
        <p:txBody>
          <a:bodyPr vert="horz" lIns="91432" tIns="45715" rIns="91432" bIns="45715" rtlCol="0">
            <a:noAutofit/>
          </a:bodyPr>
          <a:lstStyle/>
          <a:p>
            <a:pPr marL="342871" indent="-342871">
              <a:spcBef>
                <a:spcPct val="20000"/>
              </a:spcBef>
              <a:defRPr/>
            </a:pPr>
            <a:r>
              <a:rPr lang="en-US" sz="1600" dirty="0">
                <a:solidFill>
                  <a:srgbClr val="006600"/>
                </a:solidFill>
                <a:latin typeface="Lucida Console" pitchFamily="49" charset="0"/>
              </a:rPr>
              <a:t>//C#</a:t>
            </a:r>
          </a:p>
          <a:p>
            <a:r>
              <a:rPr lang="en-AU" sz="1600" dirty="0">
                <a:solidFill>
                  <a:srgbClr val="0000FF"/>
                </a:solidFill>
                <a:latin typeface="Lucida Console" pitchFamily="49" charset="0"/>
              </a:rPr>
              <a:t>using</a:t>
            </a:r>
            <a:r>
              <a:rPr lang="en-AU" sz="1600" dirty="0">
                <a:latin typeface="Lucida Console" pitchFamily="49" charset="0"/>
              </a:rPr>
              <a:t> System;</a:t>
            </a:r>
          </a:p>
          <a:p>
            <a:endParaRPr lang="en-AU" sz="1600" dirty="0">
              <a:latin typeface="Lucida Console" pitchFamily="49" charset="0"/>
            </a:endParaRPr>
          </a:p>
          <a:p>
            <a:r>
              <a:rPr lang="en-AU" sz="1600" dirty="0">
                <a:solidFill>
                  <a:srgbClr val="0000FF"/>
                </a:solidFill>
                <a:latin typeface="Lucida Console" pitchFamily="49" charset="0"/>
              </a:rPr>
              <a:t>namespace</a:t>
            </a:r>
            <a:r>
              <a:rPr lang="en-AU" sz="1600" dirty="0">
                <a:latin typeface="Lucida Console" pitchFamily="49" charset="0"/>
              </a:rPr>
              <a:t> ConsoleApplication1</a:t>
            </a:r>
          </a:p>
          <a:p>
            <a:r>
              <a:rPr lang="en-AU" sz="1600" dirty="0">
                <a:latin typeface="Lucida Console" pitchFamily="49" charset="0"/>
              </a:rPr>
              <a:t>{</a:t>
            </a:r>
          </a:p>
          <a:p>
            <a:r>
              <a:rPr lang="en-AU" sz="1600" dirty="0">
                <a:latin typeface="Lucida Console" pitchFamily="49" charset="0"/>
              </a:rPr>
              <a:t>  </a:t>
            </a:r>
            <a:r>
              <a:rPr lang="en-AU" sz="1600" dirty="0" smtClean="0">
                <a:solidFill>
                  <a:srgbClr val="0000FF"/>
                </a:solidFill>
                <a:latin typeface="Lucida Console" pitchFamily="49" charset="0"/>
              </a:rPr>
              <a:t>class</a:t>
            </a:r>
            <a:r>
              <a:rPr lang="en-AU" sz="1600" dirty="0" smtClean="0">
                <a:latin typeface="Lucida Console" pitchFamily="49" charset="0"/>
              </a:rPr>
              <a:t> </a:t>
            </a:r>
            <a:r>
              <a:rPr lang="en-AU" sz="1600" dirty="0">
                <a:solidFill>
                  <a:schemeClr val="accent5">
                    <a:lumMod val="75000"/>
                  </a:schemeClr>
                </a:solidFill>
                <a:latin typeface="Lucida Console" pitchFamily="49" charset="0"/>
              </a:rPr>
              <a:t>Program</a:t>
            </a:r>
          </a:p>
          <a:p>
            <a:r>
              <a:rPr lang="en-AU" sz="1600" dirty="0">
                <a:latin typeface="Lucida Console" pitchFamily="49" charset="0"/>
              </a:rPr>
              <a:t>  </a:t>
            </a:r>
            <a:r>
              <a:rPr lang="en-AU" sz="1600" dirty="0" smtClean="0">
                <a:latin typeface="Lucida Console" pitchFamily="49" charset="0"/>
              </a:rPr>
              <a:t>{</a:t>
            </a:r>
            <a:endParaRPr lang="en-AU" sz="1600" dirty="0">
              <a:latin typeface="Lucida Console" pitchFamily="49" charset="0"/>
            </a:endParaRPr>
          </a:p>
          <a:p>
            <a:r>
              <a:rPr lang="en-AU" sz="1600" dirty="0">
                <a:latin typeface="Lucida Console" pitchFamily="49" charset="0"/>
              </a:rPr>
              <a:t>  </a:t>
            </a:r>
            <a:r>
              <a:rPr lang="en-AU" sz="1600" dirty="0" smtClean="0">
                <a:latin typeface="Lucida Console" pitchFamily="49" charset="0"/>
              </a:rPr>
              <a:t>  </a:t>
            </a:r>
            <a:r>
              <a:rPr lang="en-AU" sz="1600" dirty="0">
                <a:solidFill>
                  <a:srgbClr val="0000FF"/>
                </a:solidFill>
                <a:latin typeface="Lucida Console" pitchFamily="49" charset="0"/>
              </a:rPr>
              <a:t>static</a:t>
            </a:r>
            <a:r>
              <a:rPr lang="en-AU" sz="1600" dirty="0">
                <a:latin typeface="Lucida Console" pitchFamily="49" charset="0"/>
              </a:rPr>
              <a:t> </a:t>
            </a:r>
            <a:r>
              <a:rPr lang="en-AU" sz="1600" dirty="0">
                <a:solidFill>
                  <a:srgbClr val="0000FF"/>
                </a:solidFill>
                <a:latin typeface="Lucida Console" pitchFamily="49" charset="0"/>
              </a:rPr>
              <a:t>int</a:t>
            </a:r>
            <a:r>
              <a:rPr lang="en-AU" sz="1600" dirty="0">
                <a:latin typeface="Lucida Console" pitchFamily="49" charset="0"/>
              </a:rPr>
              <a:t> a()</a:t>
            </a:r>
          </a:p>
          <a:p>
            <a:r>
              <a:rPr lang="en-AU" sz="1600" dirty="0">
                <a:latin typeface="Lucida Console" pitchFamily="49" charset="0"/>
              </a:rPr>
              <a:t>  </a:t>
            </a:r>
            <a:r>
              <a:rPr lang="en-AU" sz="1600" dirty="0" smtClean="0">
                <a:latin typeface="Lucida Console" pitchFamily="49" charset="0"/>
              </a:rPr>
              <a:t>  </a:t>
            </a:r>
            <a:r>
              <a:rPr lang="en-AU" sz="1600" dirty="0">
                <a:latin typeface="Lucida Console" pitchFamily="49" charset="0"/>
              </a:rPr>
              <a:t>{</a:t>
            </a:r>
          </a:p>
          <a:p>
            <a:r>
              <a:rPr lang="en-AU" sz="1600" dirty="0">
                <a:latin typeface="Lucida Console" pitchFamily="49" charset="0"/>
              </a:rPr>
              <a:t>  </a:t>
            </a:r>
            <a:r>
              <a:rPr lang="en-AU" sz="1600" dirty="0" smtClean="0">
                <a:latin typeface="Lucida Console" pitchFamily="49" charset="0"/>
              </a:rPr>
              <a:t>      </a:t>
            </a:r>
            <a:r>
              <a:rPr lang="en-AU" sz="1600" dirty="0">
                <a:solidFill>
                  <a:srgbClr val="0000FF"/>
                </a:solidFill>
                <a:latin typeface="Lucida Console" pitchFamily="49" charset="0"/>
              </a:rPr>
              <a:t>return</a:t>
            </a:r>
            <a:r>
              <a:rPr lang="en-AU" sz="1600" dirty="0">
                <a:latin typeface="Lucida Console" pitchFamily="49" charset="0"/>
              </a:rPr>
              <a:t> 2;</a:t>
            </a:r>
          </a:p>
          <a:p>
            <a:r>
              <a:rPr lang="en-AU" sz="1600" dirty="0">
                <a:latin typeface="Lucida Console" pitchFamily="49" charset="0"/>
              </a:rPr>
              <a:t>  </a:t>
            </a:r>
            <a:r>
              <a:rPr lang="en-AU" sz="1600" dirty="0" smtClean="0">
                <a:latin typeface="Lucida Console" pitchFamily="49" charset="0"/>
              </a:rPr>
              <a:t>  </a:t>
            </a:r>
            <a:r>
              <a:rPr lang="en-AU" sz="1600" dirty="0">
                <a:latin typeface="Lucida Console" pitchFamily="49" charset="0"/>
              </a:rPr>
              <a:t>}</a:t>
            </a:r>
          </a:p>
          <a:p>
            <a:r>
              <a:rPr lang="en-AU" sz="1600" dirty="0" smtClean="0">
                <a:latin typeface="Lucida Console" pitchFamily="49" charset="0"/>
              </a:rPr>
              <a:t>    </a:t>
            </a:r>
            <a:r>
              <a:rPr lang="en-AU" sz="1600" dirty="0">
                <a:solidFill>
                  <a:srgbClr val="0000FF"/>
                </a:solidFill>
                <a:latin typeface="Lucida Console" pitchFamily="49" charset="0"/>
              </a:rPr>
              <a:t>static void</a:t>
            </a:r>
            <a:r>
              <a:rPr lang="en-AU" sz="1600" dirty="0">
                <a:latin typeface="Lucida Console" pitchFamily="49" charset="0"/>
              </a:rPr>
              <a:t> Main(</a:t>
            </a:r>
            <a:r>
              <a:rPr lang="en-AU" sz="1600" dirty="0">
                <a:solidFill>
                  <a:srgbClr val="0000FF"/>
                </a:solidFill>
                <a:latin typeface="Lucida Console" pitchFamily="49" charset="0"/>
              </a:rPr>
              <a:t>string</a:t>
            </a:r>
            <a:r>
              <a:rPr lang="en-AU" sz="1600" dirty="0">
                <a:latin typeface="Lucida Console" pitchFamily="49" charset="0"/>
              </a:rPr>
              <a:t>[] </a:t>
            </a:r>
            <a:r>
              <a:rPr lang="en-AU" sz="1600" dirty="0" err="1">
                <a:latin typeface="Lucida Console" pitchFamily="49" charset="0"/>
              </a:rPr>
              <a:t>args</a:t>
            </a:r>
            <a:r>
              <a:rPr lang="en-AU" sz="1600" dirty="0">
                <a:latin typeface="Lucida Console" pitchFamily="49" charset="0"/>
              </a:rPr>
              <a:t>)</a:t>
            </a:r>
          </a:p>
          <a:p>
            <a:r>
              <a:rPr lang="en-AU" sz="1600" dirty="0" smtClean="0">
                <a:latin typeface="Lucida Console" pitchFamily="49" charset="0"/>
              </a:rPr>
              <a:t>    </a:t>
            </a:r>
            <a:r>
              <a:rPr lang="en-AU" sz="1600" dirty="0">
                <a:latin typeface="Lucida Console" pitchFamily="49" charset="0"/>
              </a:rPr>
              <a:t>{</a:t>
            </a:r>
          </a:p>
          <a:p>
            <a:r>
              <a:rPr lang="en-AU" sz="1600" dirty="0" smtClean="0">
                <a:latin typeface="Lucida Console" pitchFamily="49" charset="0"/>
              </a:rPr>
              <a:t>        </a:t>
            </a:r>
            <a:r>
              <a:rPr lang="en-AU" sz="1600" dirty="0" err="1">
                <a:solidFill>
                  <a:schemeClr val="accent5">
                    <a:lumMod val="75000"/>
                  </a:schemeClr>
                </a:solidFill>
                <a:latin typeface="Lucida Console" pitchFamily="49" charset="0"/>
              </a:rPr>
              <a:t>Console</a:t>
            </a:r>
            <a:r>
              <a:rPr lang="en-AU" sz="1600" dirty="0" err="1">
                <a:latin typeface="Lucida Console" pitchFamily="49" charset="0"/>
              </a:rPr>
              <a:t>.WriteLine</a:t>
            </a:r>
            <a:r>
              <a:rPr lang="en-AU" sz="1600" dirty="0">
                <a:latin typeface="Lucida Console" pitchFamily="49" charset="0"/>
              </a:rPr>
              <a:t>(a);            </a:t>
            </a:r>
          </a:p>
          <a:p>
            <a:r>
              <a:rPr lang="en-AU" sz="1600" dirty="0" smtClean="0">
                <a:latin typeface="Lucida Console" pitchFamily="49" charset="0"/>
              </a:rPr>
              <a:t>    </a:t>
            </a:r>
            <a:r>
              <a:rPr lang="en-AU" sz="1600" dirty="0">
                <a:latin typeface="Lucida Console" pitchFamily="49" charset="0"/>
              </a:rPr>
              <a:t>}</a:t>
            </a:r>
          </a:p>
          <a:p>
            <a:r>
              <a:rPr lang="en-AU" sz="1600" dirty="0" smtClean="0">
                <a:latin typeface="Lucida Console" pitchFamily="49" charset="0"/>
              </a:rPr>
              <a:t>  </a:t>
            </a:r>
            <a:r>
              <a:rPr lang="en-AU" sz="1600" dirty="0">
                <a:latin typeface="Lucida Console" pitchFamily="49" charset="0"/>
              </a:rPr>
              <a:t>}</a:t>
            </a:r>
          </a:p>
          <a:p>
            <a:r>
              <a:rPr lang="en-AU" sz="1600" dirty="0">
                <a:latin typeface="Lucida Console" pitchFamily="49" charset="0"/>
              </a:rPr>
              <a:t>}</a:t>
            </a:r>
          </a:p>
        </p:txBody>
      </p:sp>
      <p:sp>
        <p:nvSpPr>
          <p:cNvPr id="5"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6"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7"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8"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More Code!</a:t>
            </a:r>
            <a:endParaRPr lang="en-AU" dirty="0">
              <a:solidFill>
                <a:schemeClr val="bg1"/>
              </a:solidFill>
            </a:endParaRPr>
          </a:p>
        </p:txBody>
      </p:sp>
      <p:sp>
        <p:nvSpPr>
          <p:cNvPr id="3" name="Content Placeholder 2"/>
          <p:cNvSpPr>
            <a:spLocks noGrp="1"/>
          </p:cNvSpPr>
          <p:nvPr>
            <p:ph idx="1"/>
          </p:nvPr>
        </p:nvSpPr>
        <p:spPr>
          <a:xfrm>
            <a:off x="457199" y="1600201"/>
            <a:ext cx="3829048" cy="4525963"/>
          </a:xfrm>
        </p:spPr>
        <p:txBody>
          <a:bodyPr>
            <a:normAutofit/>
          </a:bodyPr>
          <a:lstStyle/>
          <a:p>
            <a:pPr>
              <a:buNone/>
            </a:pPr>
            <a:r>
              <a:rPr lang="en-US" sz="2000" dirty="0" smtClean="0">
                <a:solidFill>
                  <a:srgbClr val="006600"/>
                </a:solidFill>
                <a:latin typeface="Lucida Console" pitchFamily="49" charset="0"/>
              </a:rPr>
              <a:t>//F#</a:t>
            </a:r>
          </a:p>
          <a:p>
            <a:pPr>
              <a:buNone/>
            </a:pPr>
            <a:r>
              <a:rPr lang="en-AU" sz="1600" dirty="0" smtClean="0">
                <a:solidFill>
                  <a:srgbClr val="0000FF"/>
                </a:solidFill>
                <a:latin typeface="Lucida Console" pitchFamily="49" charset="0"/>
              </a:rPr>
              <a:t>open</a:t>
            </a:r>
            <a:r>
              <a:rPr lang="en-AU" sz="1600" dirty="0" smtClean="0">
                <a:latin typeface="Lucida Console" pitchFamily="49" charset="0"/>
              </a:rPr>
              <a:t> </a:t>
            </a:r>
            <a:r>
              <a:rPr lang="en-AU" sz="1600" dirty="0">
                <a:latin typeface="Lucida Console" pitchFamily="49" charset="0"/>
              </a:rPr>
              <a:t>System</a:t>
            </a:r>
          </a:p>
          <a:p>
            <a:pPr>
              <a:buNone/>
            </a:pPr>
            <a:r>
              <a:rPr lang="en-AU" sz="1600" dirty="0">
                <a:solidFill>
                  <a:srgbClr val="0000FF"/>
                </a:solidFill>
                <a:latin typeface="Lucida Console" pitchFamily="49" charset="0"/>
              </a:rPr>
              <a:t>let</a:t>
            </a:r>
            <a:r>
              <a:rPr lang="en-AU" sz="1600" dirty="0">
                <a:latin typeface="Lucida Console" pitchFamily="49" charset="0"/>
              </a:rPr>
              <a:t> a = 2</a:t>
            </a:r>
          </a:p>
          <a:p>
            <a:pPr>
              <a:buNone/>
            </a:pPr>
            <a:r>
              <a:rPr lang="en-AU" sz="1600" dirty="0">
                <a:latin typeface="Lucida Console" pitchFamily="49" charset="0"/>
              </a:rPr>
              <a:t>Console.WriteLine a</a:t>
            </a:r>
            <a:endParaRPr lang="en-US" sz="1600" dirty="0">
              <a:latin typeface="Lucida Console" pitchFamily="49" charset="0"/>
            </a:endParaRPr>
          </a:p>
        </p:txBody>
      </p:sp>
      <p:sp>
        <p:nvSpPr>
          <p:cNvPr id="4" name="Content Placeholder 2"/>
          <p:cNvSpPr txBox="1">
            <a:spLocks/>
          </p:cNvSpPr>
          <p:nvPr/>
        </p:nvSpPr>
        <p:spPr>
          <a:xfrm>
            <a:off x="4071934" y="1643051"/>
            <a:ext cx="4614867" cy="4525963"/>
          </a:xfrm>
          <a:prstGeom prst="rect">
            <a:avLst/>
          </a:prstGeom>
        </p:spPr>
        <p:txBody>
          <a:bodyPr vert="horz" lIns="91432" tIns="45715" rIns="91432" bIns="45715" rtlCol="0">
            <a:noAutofit/>
          </a:bodyPr>
          <a:lstStyle/>
          <a:p>
            <a:pPr marL="342871" indent="-342871">
              <a:spcBef>
                <a:spcPct val="20000"/>
              </a:spcBef>
              <a:defRPr/>
            </a:pPr>
            <a:r>
              <a:rPr lang="en-US" sz="1600" dirty="0">
                <a:ln w="41275">
                  <a:solidFill>
                    <a:schemeClr val="accent6">
                      <a:lumMod val="75000"/>
                    </a:schemeClr>
                  </a:solidFill>
                </a:ln>
                <a:solidFill>
                  <a:srgbClr val="006600"/>
                </a:solidFill>
                <a:latin typeface="Lucida Console" pitchFamily="49" charset="0"/>
              </a:rPr>
              <a:t>//C#</a:t>
            </a:r>
          </a:p>
          <a:p>
            <a:r>
              <a:rPr lang="en-AU" sz="1600" dirty="0">
                <a:ln w="41275">
                  <a:solidFill>
                    <a:schemeClr val="accent6">
                      <a:lumMod val="75000"/>
                    </a:schemeClr>
                  </a:solidFill>
                </a:ln>
                <a:solidFill>
                  <a:srgbClr val="0000FF"/>
                </a:solidFill>
                <a:latin typeface="Lucida Console" pitchFamily="49" charset="0"/>
              </a:rPr>
              <a:t>using</a:t>
            </a:r>
            <a:r>
              <a:rPr lang="en-AU" sz="1600" dirty="0">
                <a:ln w="41275">
                  <a:solidFill>
                    <a:schemeClr val="accent6">
                      <a:lumMod val="75000"/>
                    </a:schemeClr>
                  </a:solidFill>
                </a:ln>
                <a:latin typeface="Lucida Console" pitchFamily="49" charset="0"/>
              </a:rPr>
              <a:t> System;</a:t>
            </a:r>
          </a:p>
          <a:p>
            <a:endParaRPr lang="en-AU" sz="1600" dirty="0">
              <a:ln w="41275">
                <a:solidFill>
                  <a:schemeClr val="accent6">
                    <a:lumMod val="75000"/>
                  </a:schemeClr>
                </a:solidFill>
              </a:ln>
              <a:latin typeface="Lucida Console" pitchFamily="49" charset="0"/>
            </a:endParaRPr>
          </a:p>
          <a:p>
            <a:r>
              <a:rPr lang="en-AU" sz="1600" dirty="0">
                <a:ln w="41275">
                  <a:solidFill>
                    <a:schemeClr val="accent6">
                      <a:lumMod val="75000"/>
                    </a:schemeClr>
                  </a:solidFill>
                </a:ln>
                <a:solidFill>
                  <a:srgbClr val="0000FF"/>
                </a:solidFill>
                <a:latin typeface="Lucida Console" pitchFamily="49" charset="0"/>
              </a:rPr>
              <a:t>namespace</a:t>
            </a:r>
            <a:r>
              <a:rPr lang="en-AU" sz="1600" dirty="0">
                <a:ln w="41275">
                  <a:solidFill>
                    <a:schemeClr val="accent6">
                      <a:lumMod val="75000"/>
                    </a:schemeClr>
                  </a:solidFill>
                </a:ln>
                <a:latin typeface="Lucida Console" pitchFamily="49" charset="0"/>
              </a:rPr>
              <a:t> ConsoleApplication1</a:t>
            </a:r>
          </a:p>
          <a:p>
            <a:r>
              <a:rPr lang="en-AU" sz="1600" dirty="0">
                <a:ln w="41275">
                  <a:solidFill>
                    <a:schemeClr val="accent6">
                      <a:lumMod val="75000"/>
                    </a:schemeClr>
                  </a:solidFill>
                </a:ln>
                <a:latin typeface="Lucida Console" pitchFamily="49" charset="0"/>
              </a:rPr>
              <a:t>{</a:t>
            </a:r>
          </a:p>
          <a:p>
            <a:r>
              <a:rPr lang="en-AU" sz="1600" dirty="0">
                <a:ln w="41275">
                  <a:solidFill>
                    <a:schemeClr val="accent6">
                      <a:lumMod val="75000"/>
                    </a:schemeClr>
                  </a:solidFill>
                </a:ln>
                <a:latin typeface="Lucida Console" pitchFamily="49" charset="0"/>
              </a:rPr>
              <a:t> </a:t>
            </a:r>
            <a:r>
              <a:rPr lang="en-AU" sz="1600" dirty="0" smtClean="0">
                <a:ln w="41275">
                  <a:solidFill>
                    <a:schemeClr val="accent6">
                      <a:lumMod val="75000"/>
                    </a:schemeClr>
                  </a:solidFill>
                </a:ln>
                <a:latin typeface="Lucida Console" pitchFamily="49" charset="0"/>
              </a:rPr>
              <a:t> </a:t>
            </a:r>
            <a:r>
              <a:rPr lang="en-AU" sz="1600" dirty="0">
                <a:ln w="41275">
                  <a:solidFill>
                    <a:schemeClr val="accent6">
                      <a:lumMod val="75000"/>
                    </a:schemeClr>
                  </a:solidFill>
                </a:ln>
                <a:solidFill>
                  <a:srgbClr val="0000FF"/>
                </a:solidFill>
                <a:latin typeface="Lucida Console" pitchFamily="49" charset="0"/>
              </a:rPr>
              <a:t>class</a:t>
            </a:r>
            <a:r>
              <a:rPr lang="en-AU" sz="1600" dirty="0">
                <a:ln w="41275">
                  <a:solidFill>
                    <a:schemeClr val="accent6">
                      <a:lumMod val="75000"/>
                    </a:schemeClr>
                  </a:solidFill>
                </a:ln>
                <a:latin typeface="Lucida Console" pitchFamily="49" charset="0"/>
              </a:rPr>
              <a:t> </a:t>
            </a:r>
            <a:r>
              <a:rPr lang="en-AU" sz="1600" dirty="0">
                <a:ln w="41275">
                  <a:solidFill>
                    <a:schemeClr val="accent6">
                      <a:lumMod val="75000"/>
                    </a:schemeClr>
                  </a:solidFill>
                </a:ln>
                <a:solidFill>
                  <a:schemeClr val="accent5">
                    <a:lumMod val="75000"/>
                  </a:schemeClr>
                </a:solidFill>
                <a:latin typeface="Lucida Console" pitchFamily="49" charset="0"/>
              </a:rPr>
              <a:t>Program</a:t>
            </a:r>
          </a:p>
          <a:p>
            <a:r>
              <a:rPr lang="en-AU" sz="1600" dirty="0">
                <a:ln w="41275">
                  <a:solidFill>
                    <a:schemeClr val="accent6">
                      <a:lumMod val="75000"/>
                    </a:schemeClr>
                  </a:solidFill>
                </a:ln>
                <a:latin typeface="Lucida Console" pitchFamily="49" charset="0"/>
              </a:rPr>
              <a:t> </a:t>
            </a:r>
            <a:r>
              <a:rPr lang="en-AU" sz="1600" dirty="0" smtClean="0">
                <a:ln w="41275">
                  <a:solidFill>
                    <a:schemeClr val="accent6">
                      <a:lumMod val="75000"/>
                    </a:schemeClr>
                  </a:solidFill>
                </a:ln>
                <a:latin typeface="Lucida Console" pitchFamily="49" charset="0"/>
              </a:rPr>
              <a:t> </a:t>
            </a:r>
            <a:r>
              <a:rPr lang="en-AU" sz="1600" dirty="0">
                <a:ln w="41275">
                  <a:solidFill>
                    <a:schemeClr val="accent6">
                      <a:lumMod val="75000"/>
                    </a:schemeClr>
                  </a:solidFill>
                </a:ln>
                <a:latin typeface="Lucida Console" pitchFamily="49" charset="0"/>
              </a:rPr>
              <a:t>{</a:t>
            </a:r>
          </a:p>
          <a:p>
            <a:r>
              <a:rPr lang="en-AU" sz="1600" dirty="0">
                <a:ln w="41275">
                  <a:solidFill>
                    <a:schemeClr val="accent6">
                      <a:lumMod val="75000"/>
                    </a:schemeClr>
                  </a:solidFill>
                </a:ln>
                <a:latin typeface="Lucida Console" pitchFamily="49" charset="0"/>
              </a:rPr>
              <a:t> </a:t>
            </a:r>
            <a:r>
              <a:rPr lang="en-AU" sz="1600" dirty="0" smtClean="0">
                <a:ln w="41275">
                  <a:solidFill>
                    <a:schemeClr val="accent6">
                      <a:lumMod val="75000"/>
                    </a:schemeClr>
                  </a:solidFill>
                </a:ln>
                <a:latin typeface="Lucida Console" pitchFamily="49" charset="0"/>
              </a:rPr>
              <a:t>   </a:t>
            </a:r>
            <a:r>
              <a:rPr lang="en-AU" sz="1600" dirty="0">
                <a:ln w="47625">
                  <a:solidFill>
                    <a:schemeClr val="accent6">
                      <a:lumMod val="75000"/>
                    </a:schemeClr>
                  </a:solidFill>
                </a:ln>
                <a:solidFill>
                  <a:srgbClr val="0000FF"/>
                </a:solidFill>
                <a:latin typeface="Lucida Console" pitchFamily="49" charset="0"/>
              </a:rPr>
              <a:t>static </a:t>
            </a:r>
            <a:r>
              <a:rPr lang="en-AU" sz="1600" dirty="0" err="1">
                <a:ln w="47625">
                  <a:solidFill>
                    <a:schemeClr val="accent6">
                      <a:lumMod val="75000"/>
                    </a:schemeClr>
                  </a:solidFill>
                </a:ln>
                <a:solidFill>
                  <a:srgbClr val="0000FF"/>
                </a:solidFill>
                <a:latin typeface="Lucida Console" pitchFamily="49" charset="0"/>
              </a:rPr>
              <a:t>nt</a:t>
            </a:r>
            <a:r>
              <a:rPr lang="en-AU" sz="1600" dirty="0">
                <a:ln w="47625">
                  <a:solidFill>
                    <a:schemeClr val="accent6">
                      <a:lumMod val="75000"/>
                    </a:schemeClr>
                  </a:solidFill>
                </a:ln>
                <a:latin typeface="Lucida Console" pitchFamily="49" charset="0"/>
              </a:rPr>
              <a:t> </a:t>
            </a:r>
            <a:r>
              <a:rPr lang="en-AU" sz="1600" dirty="0">
                <a:latin typeface="Lucida Console" pitchFamily="49" charset="0"/>
              </a:rPr>
              <a:t>a</a:t>
            </a:r>
            <a:r>
              <a:rPr lang="en-AU" sz="1600" dirty="0">
                <a:ln w="47625">
                  <a:solidFill>
                    <a:schemeClr val="accent6">
                      <a:lumMod val="75000"/>
                    </a:schemeClr>
                  </a:solidFill>
                </a:ln>
                <a:latin typeface="Lucida Console" pitchFamily="49" charset="0"/>
              </a:rPr>
              <a:t>()</a:t>
            </a:r>
          </a:p>
          <a:p>
            <a:r>
              <a:rPr lang="en-AU" sz="1600" dirty="0">
                <a:ln w="47625">
                  <a:solidFill>
                    <a:schemeClr val="accent6">
                      <a:lumMod val="75000"/>
                    </a:schemeClr>
                  </a:solidFill>
                </a:ln>
                <a:latin typeface="Lucida Console" pitchFamily="49" charset="0"/>
              </a:rPr>
              <a:t> </a:t>
            </a:r>
            <a:r>
              <a:rPr lang="en-AU" sz="1600" dirty="0" smtClean="0">
                <a:ln w="47625">
                  <a:solidFill>
                    <a:schemeClr val="accent6">
                      <a:lumMod val="75000"/>
                    </a:schemeClr>
                  </a:solidFill>
                </a:ln>
                <a:latin typeface="Lucida Console" pitchFamily="49" charset="0"/>
              </a:rPr>
              <a:t>   </a:t>
            </a:r>
            <a:r>
              <a:rPr lang="en-AU" sz="1600" dirty="0">
                <a:ln w="47625">
                  <a:solidFill>
                    <a:schemeClr val="accent6">
                      <a:lumMod val="75000"/>
                    </a:schemeClr>
                  </a:solidFill>
                </a:ln>
                <a:latin typeface="Lucida Console" pitchFamily="49" charset="0"/>
              </a:rPr>
              <a:t>{</a:t>
            </a:r>
          </a:p>
          <a:p>
            <a:r>
              <a:rPr lang="en-AU" sz="1600" dirty="0">
                <a:ln w="47625">
                  <a:solidFill>
                    <a:schemeClr val="accent6">
                      <a:lumMod val="75000"/>
                    </a:schemeClr>
                  </a:solidFill>
                </a:ln>
                <a:latin typeface="Lucida Console" pitchFamily="49" charset="0"/>
              </a:rPr>
              <a:t> </a:t>
            </a:r>
            <a:r>
              <a:rPr lang="en-AU" sz="1600" dirty="0" smtClean="0">
                <a:ln w="47625">
                  <a:solidFill>
                    <a:schemeClr val="accent6">
                      <a:lumMod val="75000"/>
                    </a:schemeClr>
                  </a:solidFill>
                </a:ln>
                <a:latin typeface="Lucida Console" pitchFamily="49" charset="0"/>
              </a:rPr>
              <a:t>       </a:t>
            </a:r>
            <a:r>
              <a:rPr lang="en-AU" sz="1600" dirty="0">
                <a:ln w="47625">
                  <a:solidFill>
                    <a:schemeClr val="accent6">
                      <a:lumMod val="75000"/>
                    </a:schemeClr>
                  </a:solidFill>
                </a:ln>
                <a:solidFill>
                  <a:srgbClr val="0000FF"/>
                </a:solidFill>
                <a:latin typeface="Lucida Console" pitchFamily="49" charset="0"/>
              </a:rPr>
              <a:t>return</a:t>
            </a:r>
            <a:r>
              <a:rPr lang="en-AU" sz="1600" dirty="0">
                <a:ln>
                  <a:solidFill>
                    <a:schemeClr val="accent6">
                      <a:lumMod val="75000"/>
                    </a:schemeClr>
                  </a:solidFill>
                </a:ln>
                <a:latin typeface="Lucida Console" pitchFamily="49" charset="0"/>
              </a:rPr>
              <a:t> </a:t>
            </a:r>
            <a:r>
              <a:rPr lang="en-AU" sz="1600" dirty="0">
                <a:latin typeface="Lucida Console" pitchFamily="49" charset="0"/>
              </a:rPr>
              <a:t>2</a:t>
            </a:r>
            <a:r>
              <a:rPr lang="en-AU" sz="1600" dirty="0">
                <a:ln w="47625">
                  <a:solidFill>
                    <a:schemeClr val="accent6">
                      <a:lumMod val="75000"/>
                    </a:schemeClr>
                  </a:solidFill>
                </a:ln>
                <a:latin typeface="Lucida Console" pitchFamily="49" charset="0"/>
              </a:rPr>
              <a:t>;</a:t>
            </a:r>
          </a:p>
          <a:p>
            <a:r>
              <a:rPr lang="en-AU" sz="1600" dirty="0">
                <a:ln w="47625">
                  <a:solidFill>
                    <a:schemeClr val="accent6">
                      <a:lumMod val="75000"/>
                    </a:schemeClr>
                  </a:solidFill>
                </a:ln>
                <a:latin typeface="Lucida Console" pitchFamily="49" charset="0"/>
              </a:rPr>
              <a:t> </a:t>
            </a:r>
            <a:r>
              <a:rPr lang="en-AU" sz="1600" dirty="0" smtClean="0">
                <a:ln w="47625">
                  <a:solidFill>
                    <a:schemeClr val="accent6">
                      <a:lumMod val="75000"/>
                    </a:schemeClr>
                  </a:solidFill>
                </a:ln>
                <a:latin typeface="Lucida Console" pitchFamily="49" charset="0"/>
              </a:rPr>
              <a:t>   </a:t>
            </a:r>
            <a:r>
              <a:rPr lang="en-AU" sz="1600" dirty="0">
                <a:ln w="47625">
                  <a:solidFill>
                    <a:schemeClr val="accent6">
                      <a:lumMod val="75000"/>
                    </a:schemeClr>
                  </a:solidFill>
                </a:ln>
                <a:latin typeface="Lucida Console" pitchFamily="49" charset="0"/>
              </a:rPr>
              <a:t>}</a:t>
            </a:r>
          </a:p>
          <a:p>
            <a:endParaRPr lang="en-AU" sz="1600" dirty="0">
              <a:ln w="47625">
                <a:solidFill>
                  <a:schemeClr val="accent6">
                    <a:lumMod val="75000"/>
                  </a:schemeClr>
                </a:solidFill>
              </a:ln>
              <a:latin typeface="Lucida Console" pitchFamily="49" charset="0"/>
            </a:endParaRPr>
          </a:p>
          <a:p>
            <a:r>
              <a:rPr lang="en-AU" sz="1600" dirty="0">
                <a:ln w="47625">
                  <a:solidFill>
                    <a:schemeClr val="accent6">
                      <a:lumMod val="75000"/>
                    </a:schemeClr>
                  </a:solidFill>
                </a:ln>
                <a:latin typeface="Lucida Console" pitchFamily="49" charset="0"/>
              </a:rPr>
              <a:t> </a:t>
            </a:r>
            <a:r>
              <a:rPr lang="en-AU" sz="1600" dirty="0" smtClean="0">
                <a:ln w="47625">
                  <a:solidFill>
                    <a:schemeClr val="accent6">
                      <a:lumMod val="75000"/>
                    </a:schemeClr>
                  </a:solidFill>
                </a:ln>
                <a:latin typeface="Lucida Console" pitchFamily="49" charset="0"/>
              </a:rPr>
              <a:t>   </a:t>
            </a:r>
            <a:r>
              <a:rPr lang="en-AU" sz="1600" dirty="0">
                <a:ln w="47625">
                  <a:solidFill>
                    <a:schemeClr val="accent6">
                      <a:lumMod val="75000"/>
                    </a:schemeClr>
                  </a:solidFill>
                </a:ln>
                <a:solidFill>
                  <a:srgbClr val="0000FF"/>
                </a:solidFill>
                <a:latin typeface="Lucida Console" pitchFamily="49" charset="0"/>
              </a:rPr>
              <a:t>static void</a:t>
            </a:r>
            <a:r>
              <a:rPr lang="en-AU" sz="1600" dirty="0">
                <a:ln w="47625">
                  <a:solidFill>
                    <a:schemeClr val="accent6">
                      <a:lumMod val="75000"/>
                    </a:schemeClr>
                  </a:solidFill>
                </a:ln>
                <a:latin typeface="Lucida Console" pitchFamily="49" charset="0"/>
              </a:rPr>
              <a:t> Main(</a:t>
            </a:r>
            <a:r>
              <a:rPr lang="en-AU" sz="1600" dirty="0">
                <a:ln w="47625">
                  <a:solidFill>
                    <a:schemeClr val="accent6">
                      <a:lumMod val="75000"/>
                    </a:schemeClr>
                  </a:solidFill>
                </a:ln>
                <a:solidFill>
                  <a:srgbClr val="0000FF"/>
                </a:solidFill>
                <a:latin typeface="Lucida Console" pitchFamily="49" charset="0"/>
              </a:rPr>
              <a:t>string</a:t>
            </a:r>
            <a:r>
              <a:rPr lang="en-AU" sz="1600" dirty="0">
                <a:ln w="47625">
                  <a:solidFill>
                    <a:schemeClr val="accent6">
                      <a:lumMod val="75000"/>
                    </a:schemeClr>
                  </a:solidFill>
                </a:ln>
                <a:latin typeface="Lucida Console" pitchFamily="49" charset="0"/>
              </a:rPr>
              <a:t>[] </a:t>
            </a:r>
            <a:r>
              <a:rPr lang="en-AU" sz="1600" dirty="0" err="1">
                <a:ln w="47625">
                  <a:solidFill>
                    <a:schemeClr val="accent6">
                      <a:lumMod val="75000"/>
                    </a:schemeClr>
                  </a:solidFill>
                </a:ln>
                <a:latin typeface="Lucida Console" pitchFamily="49" charset="0"/>
              </a:rPr>
              <a:t>args</a:t>
            </a:r>
            <a:r>
              <a:rPr lang="en-AU" sz="1600" dirty="0">
                <a:ln w="47625">
                  <a:solidFill>
                    <a:schemeClr val="accent6">
                      <a:lumMod val="75000"/>
                    </a:schemeClr>
                  </a:solidFill>
                </a:ln>
                <a:latin typeface="Lucida Console" pitchFamily="49" charset="0"/>
              </a:rPr>
              <a:t>)</a:t>
            </a:r>
          </a:p>
          <a:p>
            <a:r>
              <a:rPr lang="en-AU" sz="1600" dirty="0">
                <a:ln w="47625">
                  <a:solidFill>
                    <a:schemeClr val="accent6">
                      <a:lumMod val="75000"/>
                    </a:schemeClr>
                  </a:solidFill>
                </a:ln>
                <a:latin typeface="Lucida Console" pitchFamily="49" charset="0"/>
              </a:rPr>
              <a:t> </a:t>
            </a:r>
            <a:r>
              <a:rPr lang="en-AU" sz="1600" dirty="0" smtClean="0">
                <a:ln w="47625">
                  <a:solidFill>
                    <a:schemeClr val="accent6">
                      <a:lumMod val="75000"/>
                    </a:schemeClr>
                  </a:solidFill>
                </a:ln>
                <a:latin typeface="Lucida Console" pitchFamily="49" charset="0"/>
              </a:rPr>
              <a:t>   </a:t>
            </a:r>
            <a:r>
              <a:rPr lang="en-AU" sz="1600" dirty="0">
                <a:ln w="47625">
                  <a:solidFill>
                    <a:schemeClr val="accent6">
                      <a:lumMod val="75000"/>
                    </a:schemeClr>
                  </a:solidFill>
                </a:ln>
                <a:latin typeface="Lucida Console" pitchFamily="49" charset="0"/>
              </a:rPr>
              <a:t>{</a:t>
            </a:r>
          </a:p>
          <a:p>
            <a:r>
              <a:rPr lang="en-AU" sz="1600" dirty="0">
                <a:ln>
                  <a:solidFill>
                    <a:schemeClr val="accent6">
                      <a:lumMod val="75000"/>
                    </a:schemeClr>
                  </a:solidFill>
                </a:ln>
                <a:latin typeface="Lucida Console" pitchFamily="49" charset="0"/>
              </a:rPr>
              <a:t> </a:t>
            </a:r>
            <a:r>
              <a:rPr lang="en-AU" sz="1600" dirty="0" smtClean="0">
                <a:ln>
                  <a:solidFill>
                    <a:schemeClr val="accent6">
                      <a:lumMod val="75000"/>
                    </a:schemeClr>
                  </a:solidFill>
                </a:ln>
                <a:latin typeface="Lucida Console" pitchFamily="49" charset="0"/>
              </a:rPr>
              <a:t>       </a:t>
            </a:r>
            <a:r>
              <a:rPr lang="en-AU" sz="1600" dirty="0" err="1">
                <a:solidFill>
                  <a:schemeClr val="accent5">
                    <a:lumMod val="75000"/>
                  </a:schemeClr>
                </a:solidFill>
                <a:latin typeface="Lucida Console" pitchFamily="49" charset="0"/>
              </a:rPr>
              <a:t>Console</a:t>
            </a:r>
            <a:r>
              <a:rPr lang="en-AU" sz="1600" dirty="0" err="1">
                <a:latin typeface="Lucida Console" pitchFamily="49" charset="0"/>
              </a:rPr>
              <a:t>.WriteLine</a:t>
            </a:r>
            <a:r>
              <a:rPr lang="en-AU" sz="1600" dirty="0">
                <a:ln w="47625">
                  <a:solidFill>
                    <a:schemeClr val="accent6">
                      <a:lumMod val="75000"/>
                    </a:schemeClr>
                  </a:solidFill>
                </a:ln>
                <a:latin typeface="Lucida Console" pitchFamily="49" charset="0"/>
              </a:rPr>
              <a:t>(</a:t>
            </a:r>
            <a:r>
              <a:rPr lang="en-AU" sz="1600" dirty="0">
                <a:latin typeface="Lucida Console" pitchFamily="49" charset="0"/>
              </a:rPr>
              <a:t>a</a:t>
            </a:r>
            <a:r>
              <a:rPr lang="en-AU" sz="1600" dirty="0">
                <a:ln w="47625">
                  <a:solidFill>
                    <a:schemeClr val="accent6">
                      <a:lumMod val="75000"/>
                    </a:schemeClr>
                  </a:solidFill>
                </a:ln>
                <a:latin typeface="Lucida Console" pitchFamily="49" charset="0"/>
              </a:rPr>
              <a:t>);            </a:t>
            </a:r>
          </a:p>
          <a:p>
            <a:r>
              <a:rPr lang="en-AU" sz="1600" dirty="0">
                <a:ln w="47625">
                  <a:solidFill>
                    <a:schemeClr val="accent6">
                      <a:lumMod val="75000"/>
                    </a:schemeClr>
                  </a:solidFill>
                </a:ln>
                <a:latin typeface="Lucida Console" pitchFamily="49" charset="0"/>
              </a:rPr>
              <a:t> </a:t>
            </a:r>
            <a:r>
              <a:rPr lang="en-AU" sz="1600" dirty="0" smtClean="0">
                <a:ln w="47625">
                  <a:solidFill>
                    <a:schemeClr val="accent6">
                      <a:lumMod val="75000"/>
                    </a:schemeClr>
                  </a:solidFill>
                </a:ln>
                <a:latin typeface="Lucida Console" pitchFamily="49" charset="0"/>
              </a:rPr>
              <a:t>   </a:t>
            </a:r>
            <a:r>
              <a:rPr lang="en-AU" sz="1600" dirty="0">
                <a:ln w="47625">
                  <a:solidFill>
                    <a:schemeClr val="accent6">
                      <a:lumMod val="75000"/>
                    </a:schemeClr>
                  </a:solidFill>
                </a:ln>
                <a:latin typeface="Lucida Console" pitchFamily="49" charset="0"/>
              </a:rPr>
              <a:t>}</a:t>
            </a:r>
          </a:p>
          <a:p>
            <a:r>
              <a:rPr lang="en-AU" sz="1600" dirty="0">
                <a:ln w="47625">
                  <a:solidFill>
                    <a:schemeClr val="accent6">
                      <a:lumMod val="75000"/>
                    </a:schemeClr>
                  </a:solidFill>
                </a:ln>
                <a:latin typeface="Lucida Console" pitchFamily="49" charset="0"/>
              </a:rPr>
              <a:t> </a:t>
            </a:r>
            <a:r>
              <a:rPr lang="en-AU" sz="1600" dirty="0" smtClean="0">
                <a:ln w="47625">
                  <a:solidFill>
                    <a:schemeClr val="accent6">
                      <a:lumMod val="75000"/>
                    </a:schemeClr>
                  </a:solidFill>
                </a:ln>
                <a:latin typeface="Lucida Console" pitchFamily="49" charset="0"/>
              </a:rPr>
              <a:t> </a:t>
            </a:r>
            <a:r>
              <a:rPr lang="en-AU" sz="1600" dirty="0">
                <a:ln w="47625">
                  <a:solidFill>
                    <a:schemeClr val="accent6">
                      <a:lumMod val="75000"/>
                    </a:schemeClr>
                  </a:solidFill>
                </a:ln>
                <a:latin typeface="Lucida Console" pitchFamily="49" charset="0"/>
              </a:rPr>
              <a:t>}</a:t>
            </a:r>
          </a:p>
          <a:p>
            <a:r>
              <a:rPr lang="en-AU" sz="1600" dirty="0">
                <a:ln w="47625">
                  <a:solidFill>
                    <a:schemeClr val="accent6">
                      <a:lumMod val="75000"/>
                    </a:schemeClr>
                  </a:solidFill>
                </a:ln>
                <a:latin typeface="Lucida Console" pitchFamily="49" charset="0"/>
              </a:rPr>
              <a:t>}</a:t>
            </a:r>
          </a:p>
        </p:txBody>
      </p:sp>
      <p:sp>
        <p:nvSpPr>
          <p:cNvPr id="6" name="Rectangular Callout 5"/>
          <p:cNvSpPr/>
          <p:nvPr/>
        </p:nvSpPr>
        <p:spPr>
          <a:xfrm>
            <a:off x="2111851" y="5524683"/>
            <a:ext cx="2428892" cy="1071570"/>
          </a:xfrm>
          <a:prstGeom prst="wedgeRectCallout">
            <a:avLst>
              <a:gd name="adj1" fmla="val 79221"/>
              <a:gd name="adj2" fmla="val -16230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2" tIns="45715" rIns="91432" bIns="45715" rtlCol="0" anchor="ctr"/>
          <a:lstStyle/>
          <a:p>
            <a:pPr algn="ctr"/>
            <a:r>
              <a:rPr lang="en-US" sz="3200" dirty="0"/>
              <a:t>More Noise </a:t>
            </a:r>
          </a:p>
          <a:p>
            <a:pPr algn="ctr"/>
            <a:r>
              <a:rPr lang="en-US" sz="3200" dirty="0"/>
              <a:t>Than Signal!</a:t>
            </a:r>
            <a:endParaRPr lang="en-AU" sz="3200" dirty="0"/>
          </a:p>
        </p:txBody>
      </p:sp>
      <p:sp>
        <p:nvSpPr>
          <p:cNvPr id="7"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8"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9"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10"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Refactoring</a:t>
            </a:r>
            <a:r>
              <a:rPr lang="en-US" dirty="0" smtClean="0"/>
              <a:t> “hole in the middle”</a:t>
            </a:r>
            <a:endParaRPr lang="en-US" dirty="0"/>
          </a:p>
        </p:txBody>
      </p:sp>
      <p:sp>
        <p:nvSpPr>
          <p:cNvPr id="3" name="Content Placeholder 2"/>
          <p:cNvSpPr>
            <a:spLocks noGrp="1"/>
          </p:cNvSpPr>
          <p:nvPr>
            <p:ph sz="quarter" idx="1"/>
          </p:nvPr>
        </p:nvSpPr>
        <p:spPr/>
        <p:txBody>
          <a:bodyPr numCol="2">
            <a:noAutofit/>
          </a:bodyPr>
          <a:lstStyle/>
          <a:p>
            <a:pPr marL="0" marR="0">
              <a:lnSpc>
                <a:spcPct val="115000"/>
              </a:lnSpc>
              <a:spcBef>
                <a:spcPts val="0"/>
              </a:spcBef>
              <a:spcAft>
                <a:spcPts val="0"/>
              </a:spcAft>
              <a:buNone/>
            </a:pPr>
            <a:r>
              <a:rPr lang="en-US" sz="2000" dirty="0" smtClean="0">
                <a:latin typeface="Lucida Sans" pitchFamily="34" charset="0"/>
                <a:ea typeface="MS Mincho"/>
                <a:cs typeface="Courier New"/>
              </a:rPr>
              <a:t>Header() { </a:t>
            </a:r>
            <a:r>
              <a:rPr lang="en-US" sz="2000" dirty="0" smtClean="0">
                <a:solidFill>
                  <a:schemeClr val="bg1">
                    <a:lumMod val="50000"/>
                  </a:schemeClr>
                </a:solidFill>
              </a:rPr>
              <a:t>■ ■ ■</a:t>
            </a:r>
            <a:r>
              <a:rPr lang="en-US" sz="2000" dirty="0" smtClean="0">
                <a:latin typeface="Lucida Sans" pitchFamily="34" charset="0"/>
                <a:ea typeface="MS Mincho"/>
                <a:cs typeface="Courier New"/>
              </a:rPr>
              <a:t> }</a:t>
            </a:r>
          </a:p>
          <a:p>
            <a:pPr marL="0">
              <a:lnSpc>
                <a:spcPct val="115000"/>
              </a:lnSpc>
              <a:spcBef>
                <a:spcPts val="0"/>
              </a:spcBef>
              <a:buNone/>
            </a:pPr>
            <a:r>
              <a:rPr lang="en-US" sz="2000" dirty="0" smtClean="0">
                <a:latin typeface="Lucida Sans" pitchFamily="34" charset="0"/>
                <a:ea typeface="MS Mincho"/>
                <a:cs typeface="Courier New"/>
              </a:rPr>
              <a:t>Footer() { </a:t>
            </a:r>
            <a:r>
              <a:rPr lang="en-US" sz="2000" dirty="0" smtClean="0">
                <a:solidFill>
                  <a:schemeClr val="bg1">
                    <a:lumMod val="50000"/>
                  </a:schemeClr>
                </a:solidFill>
              </a:rPr>
              <a:t>■ ■ ■</a:t>
            </a:r>
            <a:r>
              <a:rPr lang="en-US" sz="2000" dirty="0" smtClean="0">
                <a:latin typeface="Lucida Sans" pitchFamily="34" charset="0"/>
                <a:ea typeface="MS Mincho"/>
                <a:cs typeface="Courier New"/>
              </a:rPr>
              <a:t> }</a:t>
            </a:r>
          </a:p>
          <a:p>
            <a:pPr marL="0">
              <a:lnSpc>
                <a:spcPct val="115000"/>
              </a:lnSpc>
              <a:spcBef>
                <a:spcPts val="0"/>
              </a:spcBef>
              <a:buNone/>
            </a:pPr>
            <a:endParaRPr lang="en-US" sz="2000" dirty="0" smtClean="0">
              <a:latin typeface="Lucida Sans" pitchFamily="34" charset="0"/>
              <a:ea typeface="MS Mincho"/>
              <a:cs typeface="Courier New"/>
            </a:endParaRPr>
          </a:p>
          <a:p>
            <a:pPr marL="0">
              <a:lnSpc>
                <a:spcPct val="115000"/>
              </a:lnSpc>
              <a:spcBef>
                <a:spcPts val="0"/>
              </a:spcBef>
              <a:buNone/>
            </a:pPr>
            <a:r>
              <a:rPr lang="en-US" sz="2000" dirty="0" smtClean="0">
                <a:effectLst>
                  <a:glow rad="228600">
                    <a:schemeClr val="accent2">
                      <a:satMod val="175000"/>
                      <a:alpha val="40000"/>
                    </a:schemeClr>
                  </a:glow>
                </a:effectLst>
                <a:latin typeface="Lucida Sans" pitchFamily="34" charset="0"/>
                <a:ea typeface="MS Mincho"/>
                <a:cs typeface="Courier New"/>
              </a:rPr>
              <a:t>Red() </a:t>
            </a:r>
            <a:r>
              <a:rPr lang="en-US" sz="2000" dirty="0" smtClean="0">
                <a:latin typeface="Lucida Sans" pitchFamily="34" charset="0"/>
                <a:ea typeface="MS Mincho"/>
                <a:cs typeface="Courier New"/>
              </a:rPr>
              <a:t>{ </a:t>
            </a:r>
            <a:r>
              <a:rPr lang="en-US" sz="2000" b="1" dirty="0" smtClean="0">
                <a:solidFill>
                  <a:srgbClr val="C00000"/>
                </a:solidFill>
                <a:effectLst>
                  <a:glow rad="228600">
                    <a:schemeClr val="accent4">
                      <a:satMod val="175000"/>
                      <a:alpha val="40000"/>
                    </a:schemeClr>
                  </a:glow>
                </a:effectLst>
              </a:rPr>
              <a:t>■ ■</a:t>
            </a:r>
            <a:r>
              <a:rPr lang="en-US" sz="2000" b="1" dirty="0" smtClean="0"/>
              <a:t> </a:t>
            </a:r>
            <a:r>
              <a:rPr lang="en-US" sz="2000" b="1" dirty="0" smtClean="0">
                <a:solidFill>
                  <a:srgbClr val="C00000"/>
                </a:solidFill>
                <a:effectLst>
                  <a:glow rad="228600">
                    <a:schemeClr val="accent4">
                      <a:satMod val="175000"/>
                      <a:alpha val="40000"/>
                    </a:schemeClr>
                  </a:glow>
                </a:effectLst>
              </a:rPr>
              <a:t>■ </a:t>
            </a:r>
            <a:r>
              <a:rPr lang="en-US" sz="2000" dirty="0" smtClean="0">
                <a:latin typeface="Lucida Sans" pitchFamily="34" charset="0"/>
                <a:ea typeface="MS Mincho"/>
                <a:cs typeface="Courier New"/>
              </a:rPr>
              <a:t>}</a:t>
            </a:r>
          </a:p>
          <a:p>
            <a:pPr marL="0">
              <a:lnSpc>
                <a:spcPct val="115000"/>
              </a:lnSpc>
              <a:spcBef>
                <a:spcPts val="0"/>
              </a:spcBef>
              <a:buNone/>
            </a:pPr>
            <a:r>
              <a:rPr lang="en-US" sz="2000" dirty="0" smtClean="0">
                <a:effectLst>
                  <a:glow rad="228600">
                    <a:schemeClr val="accent1">
                      <a:satMod val="175000"/>
                      <a:alpha val="40000"/>
                    </a:schemeClr>
                  </a:glow>
                </a:effectLst>
                <a:latin typeface="Lucida Sans" pitchFamily="34" charset="0"/>
                <a:ea typeface="MS Mincho"/>
                <a:cs typeface="Courier New"/>
              </a:rPr>
              <a:t>Blue() </a:t>
            </a:r>
            <a:r>
              <a:rPr lang="en-US" sz="2000" dirty="0" smtClean="0">
                <a:latin typeface="Lucida Sans" pitchFamily="34" charset="0"/>
                <a:ea typeface="MS Mincho"/>
                <a:cs typeface="Courier New"/>
              </a:rPr>
              <a:t>{ </a:t>
            </a:r>
            <a:r>
              <a:rPr lang="en-US" sz="2000" b="1" dirty="0" smtClean="0">
                <a:solidFill>
                  <a:srgbClr val="00B0F0"/>
                </a:solidFill>
                <a:effectLst>
                  <a:glow rad="228600">
                    <a:schemeClr val="accent4">
                      <a:satMod val="175000"/>
                      <a:alpha val="40000"/>
                    </a:schemeClr>
                  </a:glow>
                </a:effectLst>
              </a:rPr>
              <a:t>■ ■</a:t>
            </a:r>
            <a:r>
              <a:rPr lang="en-US" sz="2000" b="1" dirty="0" smtClean="0">
                <a:solidFill>
                  <a:srgbClr val="00B0F0"/>
                </a:solidFill>
              </a:rPr>
              <a:t> </a:t>
            </a:r>
            <a:r>
              <a:rPr lang="en-US" sz="2000" b="1" dirty="0" smtClean="0">
                <a:solidFill>
                  <a:srgbClr val="00B0F0"/>
                </a:solidFill>
                <a:effectLst>
                  <a:glow rad="228600">
                    <a:schemeClr val="accent4">
                      <a:satMod val="175000"/>
                      <a:alpha val="40000"/>
                    </a:schemeClr>
                  </a:glow>
                </a:effectLst>
              </a:rPr>
              <a:t>■ </a:t>
            </a:r>
            <a:r>
              <a:rPr lang="en-US" sz="2000" dirty="0" smtClean="0">
                <a:latin typeface="Lucida Sans" pitchFamily="34" charset="0"/>
                <a:ea typeface="MS Mincho"/>
                <a:cs typeface="Courier New"/>
              </a:rPr>
              <a:t>}</a:t>
            </a:r>
          </a:p>
          <a:p>
            <a:pPr marL="0" marR="0">
              <a:lnSpc>
                <a:spcPct val="115000"/>
              </a:lnSpc>
              <a:spcBef>
                <a:spcPts val="0"/>
              </a:spcBef>
              <a:spcAft>
                <a:spcPts val="0"/>
              </a:spcAft>
              <a:buNone/>
            </a:pPr>
            <a:endParaRPr lang="en-US" sz="2000" dirty="0" smtClean="0">
              <a:latin typeface="Lucida Sans" pitchFamily="34" charset="0"/>
              <a:ea typeface="MS Mincho"/>
              <a:cs typeface="Courier New"/>
            </a:endParaRPr>
          </a:p>
          <a:p>
            <a:pPr marL="0" marR="0">
              <a:lnSpc>
                <a:spcPct val="115000"/>
              </a:lnSpc>
              <a:spcBef>
                <a:spcPts val="0"/>
              </a:spcBef>
              <a:spcAft>
                <a:spcPts val="0"/>
              </a:spcAft>
              <a:buNone/>
            </a:pPr>
            <a:r>
              <a:rPr lang="en-US" sz="2000" dirty="0" err="1" smtClean="0">
                <a:latin typeface="Lucida Sans" pitchFamily="34" charset="0"/>
                <a:ea typeface="MS Mincho"/>
                <a:cs typeface="Courier New"/>
              </a:rPr>
              <a:t>Foo</a:t>
            </a:r>
            <a:r>
              <a:rPr lang="en-US" sz="2000" dirty="0" smtClean="0">
                <a:latin typeface="Lucida Sans" pitchFamily="34" charset="0"/>
                <a:ea typeface="MS Mincho"/>
                <a:cs typeface="Courier New"/>
              </a:rPr>
              <a:t>()</a:t>
            </a:r>
          </a:p>
          <a:p>
            <a:pPr marL="0" marR="0">
              <a:lnSpc>
                <a:spcPct val="115000"/>
              </a:lnSpc>
              <a:spcBef>
                <a:spcPts val="0"/>
              </a:spcBef>
              <a:spcAft>
                <a:spcPts val="0"/>
              </a:spcAft>
              <a:buNone/>
            </a:pPr>
            <a:r>
              <a:rPr lang="en-US" sz="2000" dirty="0" smtClean="0">
                <a:latin typeface="Lucida Sans" pitchFamily="34" charset="0"/>
                <a:ea typeface="MS Mincho"/>
                <a:cs typeface="Courier New"/>
              </a:rPr>
              <a:t>{</a:t>
            </a:r>
          </a:p>
          <a:p>
            <a:pPr marL="0" marR="0">
              <a:lnSpc>
                <a:spcPct val="115000"/>
              </a:lnSpc>
              <a:spcBef>
                <a:spcPts val="0"/>
              </a:spcBef>
              <a:spcAft>
                <a:spcPts val="0"/>
              </a:spcAft>
              <a:buNone/>
            </a:pPr>
            <a:r>
              <a:rPr lang="en-US" sz="2000" dirty="0" smtClean="0">
                <a:latin typeface="Lucida Sans" pitchFamily="34" charset="0"/>
                <a:ea typeface="MS Mincho"/>
                <a:cs typeface="Courier New"/>
              </a:rPr>
              <a:t>    Header();</a:t>
            </a:r>
          </a:p>
          <a:p>
            <a:pPr marL="0" marR="0">
              <a:lnSpc>
                <a:spcPct val="115000"/>
              </a:lnSpc>
              <a:spcBef>
                <a:spcPts val="0"/>
              </a:spcBef>
              <a:spcAft>
                <a:spcPts val="0"/>
              </a:spcAft>
              <a:buNone/>
            </a:pPr>
            <a:r>
              <a:rPr lang="en-US" sz="2000" dirty="0" smtClean="0">
                <a:latin typeface="Lucida Sans" pitchFamily="34" charset="0"/>
                <a:ea typeface="MS Mincho"/>
                <a:cs typeface="Courier New"/>
              </a:rPr>
              <a:t>    </a:t>
            </a:r>
            <a:r>
              <a:rPr lang="en-US" sz="2000" dirty="0" smtClean="0">
                <a:effectLst>
                  <a:glow rad="228600">
                    <a:schemeClr val="accent2">
                      <a:satMod val="175000"/>
                      <a:alpha val="40000"/>
                    </a:schemeClr>
                  </a:glow>
                </a:effectLst>
                <a:latin typeface="Lucida Sans" pitchFamily="34" charset="0"/>
                <a:ea typeface="MS Mincho"/>
                <a:cs typeface="Courier New"/>
              </a:rPr>
              <a:t>Red();</a:t>
            </a:r>
          </a:p>
          <a:p>
            <a:pPr marL="0" marR="0">
              <a:lnSpc>
                <a:spcPct val="115000"/>
              </a:lnSpc>
              <a:spcBef>
                <a:spcPts val="0"/>
              </a:spcBef>
              <a:spcAft>
                <a:spcPts val="0"/>
              </a:spcAft>
              <a:buNone/>
            </a:pPr>
            <a:r>
              <a:rPr lang="en-US" sz="2000" dirty="0" smtClean="0">
                <a:latin typeface="Lucida Sans" pitchFamily="34" charset="0"/>
                <a:ea typeface="MS Mincho"/>
                <a:cs typeface="Courier New"/>
              </a:rPr>
              <a:t>    Footer();</a:t>
            </a:r>
          </a:p>
          <a:p>
            <a:pPr marL="0" marR="0">
              <a:lnSpc>
                <a:spcPct val="115000"/>
              </a:lnSpc>
              <a:spcBef>
                <a:spcPts val="0"/>
              </a:spcBef>
              <a:spcAft>
                <a:spcPts val="0"/>
              </a:spcAft>
              <a:buNone/>
            </a:pPr>
            <a:r>
              <a:rPr lang="en-US" sz="2000" dirty="0" smtClean="0">
                <a:latin typeface="Lucida Sans" pitchFamily="34" charset="0"/>
                <a:ea typeface="MS Mincho"/>
                <a:cs typeface="Courier New"/>
              </a:rPr>
              <a:t>}</a:t>
            </a:r>
          </a:p>
          <a:p>
            <a:pPr marL="0" marR="0">
              <a:lnSpc>
                <a:spcPct val="115000"/>
              </a:lnSpc>
              <a:spcBef>
                <a:spcPts val="0"/>
              </a:spcBef>
              <a:spcAft>
                <a:spcPts val="0"/>
              </a:spcAft>
              <a:buNone/>
            </a:pPr>
            <a:endParaRPr lang="en-US" sz="2000" dirty="0" smtClean="0">
              <a:latin typeface="Lucida Sans" pitchFamily="34" charset="0"/>
              <a:ea typeface="MS Mincho"/>
              <a:cs typeface="Courier New"/>
            </a:endParaRPr>
          </a:p>
          <a:p>
            <a:pPr marL="0" marR="0">
              <a:lnSpc>
                <a:spcPct val="115000"/>
              </a:lnSpc>
              <a:spcBef>
                <a:spcPts val="0"/>
              </a:spcBef>
              <a:spcAft>
                <a:spcPts val="0"/>
              </a:spcAft>
              <a:buNone/>
            </a:pPr>
            <a:endParaRPr lang="en-US" sz="2000" dirty="0" smtClean="0">
              <a:latin typeface="Lucida Sans" pitchFamily="34" charset="0"/>
              <a:ea typeface="MS Mincho"/>
              <a:cs typeface="Courier New"/>
            </a:endParaRPr>
          </a:p>
          <a:p>
            <a:pPr marL="0" marR="0">
              <a:lnSpc>
                <a:spcPct val="115000"/>
              </a:lnSpc>
              <a:spcBef>
                <a:spcPts val="0"/>
              </a:spcBef>
              <a:spcAft>
                <a:spcPts val="0"/>
              </a:spcAft>
              <a:buNone/>
            </a:pPr>
            <a:endParaRPr lang="en-US" sz="2000" dirty="0" smtClean="0">
              <a:latin typeface="Lucida Sans" pitchFamily="34" charset="0"/>
              <a:ea typeface="MS Mincho"/>
              <a:cs typeface="Courier New"/>
            </a:endParaRPr>
          </a:p>
          <a:p>
            <a:pPr marL="0" marR="0">
              <a:lnSpc>
                <a:spcPct val="115000"/>
              </a:lnSpc>
              <a:spcBef>
                <a:spcPts val="0"/>
              </a:spcBef>
              <a:spcAft>
                <a:spcPts val="0"/>
              </a:spcAft>
              <a:buNone/>
            </a:pPr>
            <a:endParaRPr lang="en-US" sz="2000" dirty="0" smtClean="0">
              <a:latin typeface="Lucida Sans" pitchFamily="34" charset="0"/>
              <a:ea typeface="MS Mincho"/>
              <a:cs typeface="Courier New"/>
            </a:endParaRPr>
          </a:p>
          <a:p>
            <a:pPr marL="0" marR="0">
              <a:lnSpc>
                <a:spcPct val="115000"/>
              </a:lnSpc>
              <a:spcBef>
                <a:spcPts val="0"/>
              </a:spcBef>
              <a:spcAft>
                <a:spcPts val="0"/>
              </a:spcAft>
              <a:buNone/>
            </a:pPr>
            <a:endParaRPr lang="en-US" sz="2000" dirty="0" smtClean="0">
              <a:latin typeface="Lucida Sans" pitchFamily="34" charset="0"/>
              <a:ea typeface="MS Mincho"/>
              <a:cs typeface="Courier New"/>
            </a:endParaRPr>
          </a:p>
          <a:p>
            <a:pPr marL="0" marR="0">
              <a:lnSpc>
                <a:spcPct val="115000"/>
              </a:lnSpc>
              <a:spcBef>
                <a:spcPts val="0"/>
              </a:spcBef>
              <a:spcAft>
                <a:spcPts val="0"/>
              </a:spcAft>
              <a:buNone/>
            </a:pPr>
            <a:endParaRPr lang="en-US" sz="2000" dirty="0" smtClean="0">
              <a:latin typeface="Lucida Sans" pitchFamily="34" charset="0"/>
              <a:ea typeface="MS Mincho"/>
              <a:cs typeface="Courier New"/>
            </a:endParaRPr>
          </a:p>
          <a:p>
            <a:pPr marL="0" marR="0">
              <a:lnSpc>
                <a:spcPct val="115000"/>
              </a:lnSpc>
              <a:spcBef>
                <a:spcPts val="0"/>
              </a:spcBef>
              <a:spcAft>
                <a:spcPts val="0"/>
              </a:spcAft>
              <a:buNone/>
            </a:pPr>
            <a:r>
              <a:rPr lang="en-US" sz="2000" dirty="0" smtClean="0">
                <a:latin typeface="Lucida Sans" pitchFamily="34" charset="0"/>
                <a:ea typeface="MS Mincho"/>
                <a:cs typeface="Courier New"/>
              </a:rPr>
              <a:t>Bar()</a:t>
            </a:r>
          </a:p>
          <a:p>
            <a:pPr marL="0" marR="0">
              <a:lnSpc>
                <a:spcPct val="115000"/>
              </a:lnSpc>
              <a:spcBef>
                <a:spcPts val="0"/>
              </a:spcBef>
              <a:spcAft>
                <a:spcPts val="0"/>
              </a:spcAft>
              <a:buNone/>
            </a:pPr>
            <a:r>
              <a:rPr lang="en-US" sz="2000" dirty="0" smtClean="0">
                <a:latin typeface="Lucida Sans" pitchFamily="34" charset="0"/>
                <a:ea typeface="MS Mincho"/>
                <a:cs typeface="Courier New"/>
              </a:rPr>
              <a:t>{</a:t>
            </a:r>
          </a:p>
          <a:p>
            <a:pPr marL="0" marR="0">
              <a:lnSpc>
                <a:spcPct val="115000"/>
              </a:lnSpc>
              <a:spcBef>
                <a:spcPts val="0"/>
              </a:spcBef>
              <a:spcAft>
                <a:spcPts val="0"/>
              </a:spcAft>
              <a:buNone/>
            </a:pPr>
            <a:r>
              <a:rPr lang="en-US" sz="2000" dirty="0" smtClean="0">
                <a:latin typeface="Lucida Sans" pitchFamily="34" charset="0"/>
                <a:ea typeface="MS Mincho"/>
                <a:cs typeface="Courier New"/>
              </a:rPr>
              <a:t>    Header();</a:t>
            </a:r>
          </a:p>
          <a:p>
            <a:pPr marL="0" marR="0">
              <a:lnSpc>
                <a:spcPct val="115000"/>
              </a:lnSpc>
              <a:spcBef>
                <a:spcPts val="0"/>
              </a:spcBef>
              <a:spcAft>
                <a:spcPts val="0"/>
              </a:spcAft>
              <a:buNone/>
            </a:pPr>
            <a:r>
              <a:rPr lang="en-US" sz="2000" dirty="0" smtClean="0">
                <a:latin typeface="Lucida Sans" pitchFamily="34" charset="0"/>
                <a:ea typeface="MS Mincho"/>
                <a:cs typeface="Courier New"/>
              </a:rPr>
              <a:t>    </a:t>
            </a:r>
            <a:r>
              <a:rPr lang="en-US" sz="2000" dirty="0" smtClean="0">
                <a:effectLst>
                  <a:glow rad="228600">
                    <a:schemeClr val="accent1">
                      <a:satMod val="175000"/>
                      <a:alpha val="40000"/>
                    </a:schemeClr>
                  </a:glow>
                </a:effectLst>
                <a:latin typeface="Lucida Sans" pitchFamily="34" charset="0"/>
                <a:ea typeface="MS Mincho"/>
                <a:cs typeface="Courier New"/>
              </a:rPr>
              <a:t>Blue();</a:t>
            </a:r>
          </a:p>
          <a:p>
            <a:pPr marL="0" marR="0">
              <a:lnSpc>
                <a:spcPct val="115000"/>
              </a:lnSpc>
              <a:spcBef>
                <a:spcPts val="0"/>
              </a:spcBef>
              <a:spcAft>
                <a:spcPts val="0"/>
              </a:spcAft>
              <a:buNone/>
            </a:pPr>
            <a:r>
              <a:rPr lang="en-US" sz="2000" dirty="0" smtClean="0">
                <a:latin typeface="Lucida Sans" pitchFamily="34" charset="0"/>
                <a:ea typeface="MS Mincho"/>
                <a:cs typeface="Courier New"/>
              </a:rPr>
              <a:t>    Footer();</a:t>
            </a:r>
          </a:p>
          <a:p>
            <a:pPr marL="0" marR="0">
              <a:lnSpc>
                <a:spcPct val="115000"/>
              </a:lnSpc>
              <a:spcBef>
                <a:spcPts val="0"/>
              </a:spcBef>
              <a:spcAft>
                <a:spcPts val="0"/>
              </a:spcAft>
              <a:buNone/>
            </a:pPr>
            <a:r>
              <a:rPr lang="en-US" sz="2000" dirty="0" smtClean="0">
                <a:latin typeface="Lucida Sans" pitchFamily="34" charset="0"/>
                <a:ea typeface="MS Mincho"/>
                <a:cs typeface="Courier New"/>
              </a:rPr>
              <a:t>}</a:t>
            </a:r>
          </a:p>
        </p:txBody>
      </p:sp>
      <p:sp>
        <p:nvSpPr>
          <p:cNvPr id="4" name="TextBox 3"/>
          <p:cNvSpPr txBox="1"/>
          <p:nvPr/>
        </p:nvSpPr>
        <p:spPr>
          <a:xfrm>
            <a:off x="3810000" y="2514600"/>
            <a:ext cx="4953000" cy="400110"/>
          </a:xfrm>
          <a:prstGeom prst="rect">
            <a:avLst/>
          </a:prstGeom>
          <a:solidFill>
            <a:srgbClr val="EEFF9B"/>
          </a:solidFill>
          <a:ln>
            <a:solidFill>
              <a:srgbClr val="FFC000"/>
            </a:solidFill>
          </a:ln>
          <a:effectLst>
            <a:outerShdw blurRad="50800" dist="38100" dir="2700000" algn="tl" rotWithShape="0">
              <a:prstClr val="black">
                <a:alpha val="40000"/>
              </a:prstClr>
            </a:outerShdw>
          </a:effectLst>
        </p:spPr>
        <p:txBody>
          <a:bodyPr wrap="square" rtlCol="0">
            <a:spAutoFit/>
          </a:bodyPr>
          <a:lstStyle/>
          <a:p>
            <a:r>
              <a:rPr lang="en-US" sz="2000" dirty="0" smtClean="0"/>
              <a:t>Factor out the differences </a:t>
            </a:r>
            <a:r>
              <a:rPr lang="en-US" sz="2000" i="1" dirty="0" smtClean="0"/>
              <a:t>and</a:t>
            </a:r>
            <a:r>
              <a:rPr lang="en-US" sz="2000" dirty="0" smtClean="0"/>
              <a:t> the similarities?!</a:t>
            </a:r>
          </a:p>
        </p:txBody>
      </p:sp>
      <p:sp>
        <p:nvSpPr>
          <p:cNvPr id="8"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9"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10"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11"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36</a:t>
            </a:fld>
            <a:endParaRPr lang="en-US" dirty="0"/>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Refactoring</a:t>
            </a:r>
            <a:r>
              <a:rPr lang="en-US" dirty="0" smtClean="0"/>
              <a:t> “hole in the middle”</a:t>
            </a:r>
            <a:endParaRPr lang="en-US" dirty="0"/>
          </a:p>
        </p:txBody>
      </p:sp>
      <p:sp>
        <p:nvSpPr>
          <p:cNvPr id="3" name="Content Placeholder 2"/>
          <p:cNvSpPr>
            <a:spLocks noGrp="1"/>
          </p:cNvSpPr>
          <p:nvPr>
            <p:ph sz="quarter" idx="1"/>
          </p:nvPr>
        </p:nvSpPr>
        <p:spPr/>
        <p:txBody>
          <a:bodyPr numCol="2">
            <a:noAutofit/>
          </a:bodyPr>
          <a:lstStyle/>
          <a:p>
            <a:pPr marL="0" marR="0">
              <a:lnSpc>
                <a:spcPct val="115000"/>
              </a:lnSpc>
              <a:spcBef>
                <a:spcPts val="0"/>
              </a:spcBef>
              <a:spcAft>
                <a:spcPts val="0"/>
              </a:spcAft>
              <a:buNone/>
            </a:pPr>
            <a:endParaRPr lang="en-US" sz="2000" dirty="0" smtClean="0">
              <a:latin typeface="Lucida Sans" pitchFamily="34" charset="0"/>
              <a:ea typeface="MS Mincho"/>
              <a:cs typeface="Courier New"/>
            </a:endParaRPr>
          </a:p>
          <a:p>
            <a:pPr marL="0">
              <a:lnSpc>
                <a:spcPct val="115000"/>
              </a:lnSpc>
              <a:spcBef>
                <a:spcPts val="0"/>
              </a:spcBef>
              <a:buNone/>
            </a:pPr>
            <a:endParaRPr lang="en-US" sz="2000" dirty="0" smtClean="0">
              <a:latin typeface="Lucida Sans" pitchFamily="34" charset="0"/>
              <a:ea typeface="MS Mincho"/>
              <a:cs typeface="Courier New"/>
            </a:endParaRPr>
          </a:p>
          <a:p>
            <a:pPr marL="0">
              <a:lnSpc>
                <a:spcPct val="115000"/>
              </a:lnSpc>
              <a:spcBef>
                <a:spcPts val="0"/>
              </a:spcBef>
              <a:buNone/>
            </a:pPr>
            <a:endParaRPr lang="en-US" sz="2000" dirty="0" smtClean="0">
              <a:latin typeface="Lucida Sans" pitchFamily="34" charset="0"/>
              <a:ea typeface="MS Mincho"/>
              <a:cs typeface="Courier New"/>
            </a:endParaRPr>
          </a:p>
          <a:p>
            <a:pPr marL="0">
              <a:lnSpc>
                <a:spcPct val="115000"/>
              </a:lnSpc>
              <a:spcBef>
                <a:spcPts val="0"/>
              </a:spcBef>
              <a:buNone/>
            </a:pPr>
            <a:r>
              <a:rPr lang="en-US" sz="2000" dirty="0" smtClean="0">
                <a:effectLst>
                  <a:glow rad="228600">
                    <a:schemeClr val="accent2">
                      <a:satMod val="175000"/>
                      <a:alpha val="40000"/>
                    </a:schemeClr>
                  </a:glow>
                </a:effectLst>
                <a:latin typeface="Lucida Sans" pitchFamily="34" charset="0"/>
                <a:ea typeface="MS Mincho"/>
                <a:cs typeface="Courier New"/>
              </a:rPr>
              <a:t>Red() </a:t>
            </a:r>
            <a:r>
              <a:rPr lang="en-US" sz="2000" dirty="0" smtClean="0">
                <a:latin typeface="Lucida Sans" pitchFamily="34" charset="0"/>
                <a:ea typeface="MS Mincho"/>
                <a:cs typeface="Courier New"/>
              </a:rPr>
              <a:t>{ </a:t>
            </a:r>
            <a:r>
              <a:rPr lang="en-US" sz="2000" b="1" dirty="0" smtClean="0">
                <a:solidFill>
                  <a:srgbClr val="C00000"/>
                </a:solidFill>
                <a:effectLst>
                  <a:glow rad="228600">
                    <a:schemeClr val="accent4">
                      <a:satMod val="175000"/>
                      <a:alpha val="40000"/>
                    </a:schemeClr>
                  </a:glow>
                </a:effectLst>
              </a:rPr>
              <a:t>■ ■</a:t>
            </a:r>
            <a:r>
              <a:rPr lang="en-US" sz="2000" b="1" dirty="0" smtClean="0"/>
              <a:t> </a:t>
            </a:r>
            <a:r>
              <a:rPr lang="en-US" sz="2000" b="1" dirty="0" smtClean="0">
                <a:solidFill>
                  <a:srgbClr val="C00000"/>
                </a:solidFill>
                <a:effectLst>
                  <a:glow rad="228600">
                    <a:schemeClr val="accent4">
                      <a:satMod val="175000"/>
                      <a:alpha val="40000"/>
                    </a:schemeClr>
                  </a:glow>
                </a:effectLst>
              </a:rPr>
              <a:t>■ </a:t>
            </a:r>
            <a:r>
              <a:rPr lang="en-US" sz="2000" dirty="0" smtClean="0">
                <a:latin typeface="Lucida Sans" pitchFamily="34" charset="0"/>
                <a:ea typeface="MS Mincho"/>
                <a:cs typeface="Courier New"/>
              </a:rPr>
              <a:t>}</a:t>
            </a:r>
          </a:p>
          <a:p>
            <a:pPr marL="0">
              <a:lnSpc>
                <a:spcPct val="115000"/>
              </a:lnSpc>
              <a:spcBef>
                <a:spcPts val="0"/>
              </a:spcBef>
              <a:buNone/>
            </a:pPr>
            <a:r>
              <a:rPr lang="en-US" sz="2000" dirty="0" smtClean="0">
                <a:effectLst>
                  <a:glow rad="228600">
                    <a:schemeClr val="accent1">
                      <a:satMod val="175000"/>
                      <a:alpha val="40000"/>
                    </a:schemeClr>
                  </a:glow>
                </a:effectLst>
                <a:latin typeface="Lucida Sans" pitchFamily="34" charset="0"/>
                <a:ea typeface="MS Mincho"/>
                <a:cs typeface="Courier New"/>
              </a:rPr>
              <a:t>Blue() </a:t>
            </a:r>
            <a:r>
              <a:rPr lang="en-US" sz="2000" dirty="0" smtClean="0">
                <a:latin typeface="Lucida Sans" pitchFamily="34" charset="0"/>
                <a:ea typeface="MS Mincho"/>
                <a:cs typeface="Courier New"/>
              </a:rPr>
              <a:t>{ </a:t>
            </a:r>
            <a:r>
              <a:rPr lang="en-US" sz="2000" b="1" dirty="0" smtClean="0">
                <a:solidFill>
                  <a:srgbClr val="00B0F0"/>
                </a:solidFill>
                <a:effectLst>
                  <a:glow rad="228600">
                    <a:schemeClr val="accent4">
                      <a:satMod val="175000"/>
                      <a:alpha val="40000"/>
                    </a:schemeClr>
                  </a:glow>
                </a:effectLst>
              </a:rPr>
              <a:t>■ ■</a:t>
            </a:r>
            <a:r>
              <a:rPr lang="en-US" sz="2000" b="1" dirty="0" smtClean="0">
                <a:solidFill>
                  <a:srgbClr val="00B0F0"/>
                </a:solidFill>
              </a:rPr>
              <a:t> </a:t>
            </a:r>
            <a:r>
              <a:rPr lang="en-US" sz="2000" b="1" dirty="0" smtClean="0">
                <a:solidFill>
                  <a:srgbClr val="00B0F0"/>
                </a:solidFill>
                <a:effectLst>
                  <a:glow rad="228600">
                    <a:schemeClr val="accent4">
                      <a:satMod val="175000"/>
                      <a:alpha val="40000"/>
                    </a:schemeClr>
                  </a:glow>
                </a:effectLst>
              </a:rPr>
              <a:t>■ </a:t>
            </a:r>
            <a:r>
              <a:rPr lang="en-US" sz="2000" dirty="0" smtClean="0">
                <a:latin typeface="Lucida Sans" pitchFamily="34" charset="0"/>
                <a:ea typeface="MS Mincho"/>
                <a:cs typeface="Courier New"/>
              </a:rPr>
              <a:t>}</a:t>
            </a:r>
          </a:p>
          <a:p>
            <a:pPr marL="0" marR="0">
              <a:lnSpc>
                <a:spcPct val="115000"/>
              </a:lnSpc>
              <a:spcBef>
                <a:spcPts val="0"/>
              </a:spcBef>
              <a:spcAft>
                <a:spcPts val="0"/>
              </a:spcAft>
              <a:buNone/>
            </a:pPr>
            <a:endParaRPr lang="en-US" sz="2000" dirty="0" smtClean="0">
              <a:latin typeface="Lucida Sans" pitchFamily="34" charset="0"/>
              <a:ea typeface="MS Mincho"/>
              <a:cs typeface="Courier New"/>
            </a:endParaRPr>
          </a:p>
          <a:p>
            <a:pPr marL="0" marR="0">
              <a:lnSpc>
                <a:spcPct val="115000"/>
              </a:lnSpc>
              <a:spcBef>
                <a:spcPts val="0"/>
              </a:spcBef>
              <a:spcAft>
                <a:spcPts val="0"/>
              </a:spcAft>
              <a:buNone/>
            </a:pPr>
            <a:r>
              <a:rPr lang="en-US" sz="2000" dirty="0" err="1" smtClean="0">
                <a:latin typeface="Lucida Sans" pitchFamily="34" charset="0"/>
                <a:ea typeface="MS Mincho"/>
                <a:cs typeface="Courier New"/>
              </a:rPr>
              <a:t>FooBar</a:t>
            </a:r>
            <a:r>
              <a:rPr lang="en-US" sz="2000" dirty="0" smtClean="0">
                <a:latin typeface="Lucida Sans" pitchFamily="34" charset="0"/>
                <a:ea typeface="MS Mincho"/>
                <a:cs typeface="Courier New"/>
              </a:rPr>
              <a:t>(</a:t>
            </a:r>
            <a:r>
              <a:rPr lang="en-US" sz="2000" dirty="0" err="1" smtClean="0">
                <a:effectLst>
                  <a:glow rad="228600">
                    <a:schemeClr val="accent6">
                      <a:satMod val="175000"/>
                      <a:alpha val="40000"/>
                    </a:schemeClr>
                  </a:glow>
                </a:effectLst>
                <a:latin typeface="Lucida Sans" pitchFamily="34" charset="0"/>
                <a:ea typeface="MS Mincho"/>
                <a:cs typeface="Courier New"/>
              </a:rPr>
              <a:t>func</a:t>
            </a:r>
            <a:r>
              <a:rPr lang="en-US" sz="2000" dirty="0" smtClean="0">
                <a:latin typeface="Lucida Sans" pitchFamily="34" charset="0"/>
                <a:ea typeface="MS Mincho"/>
                <a:cs typeface="Courier New"/>
              </a:rPr>
              <a:t>)</a:t>
            </a:r>
          </a:p>
          <a:p>
            <a:pPr marL="0" marR="0">
              <a:lnSpc>
                <a:spcPct val="115000"/>
              </a:lnSpc>
              <a:spcBef>
                <a:spcPts val="0"/>
              </a:spcBef>
              <a:spcAft>
                <a:spcPts val="0"/>
              </a:spcAft>
              <a:buNone/>
            </a:pPr>
            <a:r>
              <a:rPr lang="en-US" sz="2000" dirty="0" smtClean="0">
                <a:latin typeface="Lucida Sans" pitchFamily="34" charset="0"/>
                <a:ea typeface="MS Mincho"/>
                <a:cs typeface="Courier New"/>
              </a:rPr>
              <a:t>{</a:t>
            </a:r>
          </a:p>
          <a:p>
            <a:pPr marL="0" marR="0">
              <a:lnSpc>
                <a:spcPct val="115000"/>
              </a:lnSpc>
              <a:spcBef>
                <a:spcPts val="0"/>
              </a:spcBef>
              <a:spcAft>
                <a:spcPts val="0"/>
              </a:spcAft>
              <a:buNone/>
            </a:pPr>
            <a:r>
              <a:rPr lang="en-US" sz="2000" dirty="0" smtClean="0">
                <a:latin typeface="Lucida Sans" pitchFamily="34" charset="0"/>
                <a:ea typeface="MS Mincho"/>
                <a:cs typeface="Courier New"/>
              </a:rPr>
              <a:t>    </a:t>
            </a:r>
            <a:r>
              <a:rPr lang="en-US" sz="2000" dirty="0" smtClean="0">
                <a:solidFill>
                  <a:schemeClr val="bg1">
                    <a:lumMod val="50000"/>
                  </a:schemeClr>
                </a:solidFill>
              </a:rPr>
              <a:t>■ ■ ■</a:t>
            </a:r>
            <a:endParaRPr lang="en-US" sz="2000" dirty="0" smtClean="0">
              <a:latin typeface="Lucida Sans" pitchFamily="34" charset="0"/>
              <a:ea typeface="MS Mincho"/>
              <a:cs typeface="Courier New"/>
            </a:endParaRPr>
          </a:p>
          <a:p>
            <a:pPr marL="0" marR="0">
              <a:lnSpc>
                <a:spcPct val="115000"/>
              </a:lnSpc>
              <a:spcBef>
                <a:spcPts val="0"/>
              </a:spcBef>
              <a:spcAft>
                <a:spcPts val="0"/>
              </a:spcAft>
              <a:buNone/>
            </a:pPr>
            <a:r>
              <a:rPr lang="en-US" sz="2000" dirty="0" smtClean="0">
                <a:latin typeface="Lucida Sans" pitchFamily="34" charset="0"/>
                <a:ea typeface="MS Mincho"/>
                <a:cs typeface="Courier New"/>
              </a:rPr>
              <a:t>    </a:t>
            </a:r>
            <a:r>
              <a:rPr lang="en-US" sz="2000" dirty="0" err="1" smtClean="0">
                <a:effectLst>
                  <a:glow rad="228600">
                    <a:schemeClr val="accent6">
                      <a:satMod val="175000"/>
                      <a:alpha val="40000"/>
                    </a:schemeClr>
                  </a:glow>
                </a:effectLst>
                <a:latin typeface="Lucida Sans" pitchFamily="34" charset="0"/>
                <a:ea typeface="MS Mincho"/>
                <a:cs typeface="Courier New"/>
              </a:rPr>
              <a:t>func</a:t>
            </a:r>
            <a:r>
              <a:rPr lang="en-US" sz="2000" dirty="0" smtClean="0">
                <a:effectLst>
                  <a:glow rad="228600">
                    <a:schemeClr val="accent6">
                      <a:satMod val="175000"/>
                      <a:alpha val="40000"/>
                    </a:schemeClr>
                  </a:glow>
                </a:effectLst>
                <a:latin typeface="Lucida Sans" pitchFamily="34" charset="0"/>
                <a:ea typeface="MS Mincho"/>
                <a:cs typeface="Courier New"/>
              </a:rPr>
              <a:t>();</a:t>
            </a:r>
          </a:p>
          <a:p>
            <a:pPr marL="0" marR="0">
              <a:lnSpc>
                <a:spcPct val="115000"/>
              </a:lnSpc>
              <a:spcBef>
                <a:spcPts val="0"/>
              </a:spcBef>
              <a:spcAft>
                <a:spcPts val="0"/>
              </a:spcAft>
              <a:buNone/>
            </a:pPr>
            <a:r>
              <a:rPr lang="en-US" sz="2000" dirty="0" smtClean="0">
                <a:latin typeface="Lucida Sans" pitchFamily="34" charset="0"/>
                <a:ea typeface="MS Mincho"/>
                <a:cs typeface="Courier New"/>
              </a:rPr>
              <a:t>    </a:t>
            </a:r>
            <a:r>
              <a:rPr lang="en-US" sz="2000" dirty="0" smtClean="0">
                <a:solidFill>
                  <a:schemeClr val="bg1">
                    <a:lumMod val="50000"/>
                  </a:schemeClr>
                </a:solidFill>
              </a:rPr>
              <a:t>■ ■ ■</a:t>
            </a:r>
            <a:endParaRPr lang="en-US" sz="2000" dirty="0" smtClean="0">
              <a:latin typeface="Lucida Sans" pitchFamily="34" charset="0"/>
              <a:ea typeface="MS Mincho"/>
              <a:cs typeface="Courier New"/>
            </a:endParaRPr>
          </a:p>
          <a:p>
            <a:pPr marL="0" marR="0">
              <a:lnSpc>
                <a:spcPct val="115000"/>
              </a:lnSpc>
              <a:spcBef>
                <a:spcPts val="0"/>
              </a:spcBef>
              <a:spcAft>
                <a:spcPts val="0"/>
              </a:spcAft>
              <a:buNone/>
            </a:pPr>
            <a:r>
              <a:rPr lang="en-US" sz="2000" dirty="0" smtClean="0">
                <a:latin typeface="Lucida Sans" pitchFamily="34" charset="0"/>
                <a:ea typeface="MS Mincho"/>
                <a:cs typeface="Courier New"/>
              </a:rPr>
              <a:t>}</a:t>
            </a:r>
          </a:p>
        </p:txBody>
      </p:sp>
      <p:sp>
        <p:nvSpPr>
          <p:cNvPr id="4" name="TextBox 3"/>
          <p:cNvSpPr txBox="1"/>
          <p:nvPr/>
        </p:nvSpPr>
        <p:spPr>
          <a:xfrm>
            <a:off x="3733800" y="3810000"/>
            <a:ext cx="4343400" cy="1015663"/>
          </a:xfrm>
          <a:prstGeom prst="rect">
            <a:avLst/>
          </a:prstGeom>
          <a:solidFill>
            <a:srgbClr val="EEFF9B"/>
          </a:solidFill>
          <a:ln>
            <a:solidFill>
              <a:srgbClr val="FFC000"/>
            </a:solidFill>
          </a:ln>
          <a:effectLst>
            <a:outerShdw blurRad="50800" dist="38100" dir="2700000" algn="tl" rotWithShape="0">
              <a:prstClr val="black">
                <a:alpha val="40000"/>
              </a:prstClr>
            </a:outerShdw>
          </a:effectLst>
        </p:spPr>
        <p:txBody>
          <a:bodyPr wrap="square" rtlCol="0">
            <a:spAutoFit/>
          </a:bodyPr>
          <a:lstStyle/>
          <a:p>
            <a:r>
              <a:rPr lang="en-US" sz="2000" dirty="0" smtClean="0"/>
              <a:t>The “FP Way” is to simply pass in an implementation of the “hole” to be filled:</a:t>
            </a:r>
          </a:p>
          <a:p>
            <a:r>
              <a:rPr lang="en-US" sz="2000" dirty="0" err="1" smtClean="0"/>
              <a:t>FooBar</a:t>
            </a:r>
            <a:r>
              <a:rPr lang="en-US" sz="2000" dirty="0" smtClean="0"/>
              <a:t>( {</a:t>
            </a:r>
            <a:r>
              <a:rPr lang="en-US" sz="2000" b="1" dirty="0" smtClean="0">
                <a:solidFill>
                  <a:srgbClr val="C00000"/>
                </a:solidFill>
                <a:effectLst/>
              </a:rPr>
              <a:t>■ ■</a:t>
            </a:r>
            <a:r>
              <a:rPr lang="en-US" sz="2000" b="1" dirty="0" smtClean="0">
                <a:effectLst/>
              </a:rPr>
              <a:t> </a:t>
            </a:r>
            <a:r>
              <a:rPr lang="en-US" sz="2000" b="1" dirty="0" smtClean="0">
                <a:solidFill>
                  <a:srgbClr val="C00000"/>
                </a:solidFill>
                <a:effectLst/>
              </a:rPr>
              <a:t>■</a:t>
            </a:r>
            <a:r>
              <a:rPr lang="en-US" sz="2000" dirty="0" smtClean="0"/>
              <a:t>});</a:t>
            </a:r>
          </a:p>
        </p:txBody>
      </p:sp>
      <p:sp>
        <p:nvSpPr>
          <p:cNvPr id="5"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6"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7"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8"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37</a:t>
            </a:fld>
            <a:endParaRPr lang="en-US" dirty="0"/>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Sorting by multiple keys</a:t>
            </a:r>
            <a:endParaRPr lang="en-US" dirty="0"/>
          </a:p>
        </p:txBody>
      </p:sp>
      <p:sp>
        <p:nvSpPr>
          <p:cNvPr id="3" name="Content Placeholder 2"/>
          <p:cNvSpPr>
            <a:spLocks noGrp="1"/>
          </p:cNvSpPr>
          <p:nvPr>
            <p:ph sz="quarter" idx="1"/>
          </p:nvPr>
        </p:nvSpPr>
        <p:spPr/>
        <p:txBody>
          <a:bodyPr>
            <a:noAutofit/>
          </a:bodyPr>
          <a:lstStyle/>
          <a:p>
            <a:pPr marL="0" marR="0">
              <a:lnSpc>
                <a:spcPct val="115000"/>
              </a:lnSpc>
              <a:spcBef>
                <a:spcPts val="0"/>
              </a:spcBef>
              <a:spcAft>
                <a:spcPts val="0"/>
              </a:spcAft>
              <a:buNone/>
            </a:pPr>
            <a:r>
              <a:rPr lang="en-US" sz="2000" dirty="0" smtClean="0">
                <a:solidFill>
                  <a:srgbClr val="0000FF"/>
                </a:solidFill>
                <a:latin typeface="Lucida Sans" pitchFamily="34" charset="0"/>
                <a:ea typeface="MS Mincho"/>
                <a:cs typeface="Courier New"/>
              </a:rPr>
              <a:t>class</a:t>
            </a:r>
            <a:r>
              <a:rPr lang="en-US" sz="2000" dirty="0" smtClean="0">
                <a:latin typeface="Lucida Sans" pitchFamily="34" charset="0"/>
                <a:ea typeface="MS Mincho"/>
                <a:cs typeface="Courier New"/>
              </a:rPr>
              <a:t> </a:t>
            </a:r>
            <a:r>
              <a:rPr lang="en-US" sz="2000" dirty="0" err="1" smtClean="0">
                <a:solidFill>
                  <a:srgbClr val="2B91AF"/>
                </a:solidFill>
                <a:latin typeface="Lucida Sans" pitchFamily="34" charset="0"/>
                <a:ea typeface="MS Mincho"/>
                <a:cs typeface="Courier New"/>
              </a:rPr>
              <a:t>GasResult</a:t>
            </a:r>
            <a:r>
              <a:rPr lang="en-US" sz="2000" dirty="0" smtClean="0">
                <a:latin typeface="Lucida Sans" pitchFamily="34" charset="0"/>
                <a:ea typeface="MS Mincho"/>
                <a:cs typeface="Courier New"/>
              </a:rPr>
              <a:t/>
            </a:r>
            <a:br>
              <a:rPr lang="en-US" sz="2000" dirty="0" smtClean="0">
                <a:latin typeface="Lucida Sans" pitchFamily="34" charset="0"/>
                <a:ea typeface="MS Mincho"/>
                <a:cs typeface="Courier New"/>
              </a:rPr>
            </a:br>
            <a:r>
              <a:rPr lang="en-US" sz="2000" dirty="0" smtClean="0">
                <a:latin typeface="Lucida Sans" pitchFamily="34" charset="0"/>
                <a:ea typeface="MS Mincho"/>
                <a:cs typeface="Courier New"/>
              </a:rPr>
              <a:t>{</a:t>
            </a:r>
            <a:br>
              <a:rPr lang="en-US" sz="2000" dirty="0" smtClean="0">
                <a:latin typeface="Lucida Sans" pitchFamily="34" charset="0"/>
                <a:ea typeface="MS Mincho"/>
                <a:cs typeface="Courier New"/>
              </a:rPr>
            </a:br>
            <a:r>
              <a:rPr lang="en-US" sz="2000" dirty="0" smtClean="0">
                <a:latin typeface="Lucida Sans" pitchFamily="34" charset="0"/>
                <a:ea typeface="MS Mincho"/>
                <a:cs typeface="Courier New"/>
              </a:rPr>
              <a:t>    </a:t>
            </a:r>
            <a:r>
              <a:rPr lang="en-US" sz="2000" dirty="0" smtClean="0">
                <a:solidFill>
                  <a:srgbClr val="0000FF"/>
                </a:solidFill>
                <a:latin typeface="Lucida Sans" pitchFamily="34" charset="0"/>
                <a:ea typeface="MS Mincho"/>
                <a:cs typeface="Courier New"/>
              </a:rPr>
              <a:t>public</a:t>
            </a:r>
            <a:r>
              <a:rPr lang="en-US" sz="2000" dirty="0" smtClean="0">
                <a:latin typeface="Lucida Sans" pitchFamily="34" charset="0"/>
                <a:ea typeface="MS Mincho"/>
                <a:cs typeface="Courier New"/>
              </a:rPr>
              <a:t> </a:t>
            </a:r>
            <a:r>
              <a:rPr lang="en-US" sz="2000" dirty="0" err="1" smtClean="0">
                <a:latin typeface="Lucida Sans" pitchFamily="34" charset="0"/>
                <a:ea typeface="MS Mincho"/>
                <a:cs typeface="Courier New"/>
              </a:rPr>
              <a:t>GasResult</a:t>
            </a:r>
            <a:r>
              <a:rPr lang="en-US" sz="2000" dirty="0" smtClean="0">
                <a:latin typeface="Lucida Sans" pitchFamily="34" charset="0"/>
                <a:ea typeface="MS Mincho"/>
                <a:cs typeface="Courier New"/>
              </a:rPr>
              <a:t>(…)  { … }</a:t>
            </a:r>
            <a:br>
              <a:rPr lang="en-US" sz="2000" dirty="0" smtClean="0">
                <a:latin typeface="Lucida Sans" pitchFamily="34" charset="0"/>
                <a:ea typeface="MS Mincho"/>
                <a:cs typeface="Courier New"/>
              </a:rPr>
            </a:br>
            <a:r>
              <a:rPr lang="en-US" sz="2000" dirty="0" smtClean="0">
                <a:latin typeface="Lucida Sans" pitchFamily="34" charset="0"/>
                <a:ea typeface="MS Mincho"/>
                <a:cs typeface="Courier New"/>
              </a:rPr>
              <a:t/>
            </a:r>
            <a:br>
              <a:rPr lang="en-US" sz="2000" dirty="0" smtClean="0">
                <a:latin typeface="Lucida Sans" pitchFamily="34" charset="0"/>
                <a:ea typeface="MS Mincho"/>
                <a:cs typeface="Courier New"/>
              </a:rPr>
            </a:br>
            <a:r>
              <a:rPr lang="en-US" sz="2000" dirty="0" smtClean="0">
                <a:latin typeface="Lucida Sans" pitchFamily="34" charset="0"/>
                <a:ea typeface="MS Mincho"/>
                <a:cs typeface="Courier New"/>
              </a:rPr>
              <a:t>    </a:t>
            </a:r>
            <a:r>
              <a:rPr lang="en-US" sz="2000" dirty="0" smtClean="0">
                <a:solidFill>
                  <a:srgbClr val="0000FF"/>
                </a:solidFill>
                <a:latin typeface="Lucida Sans" pitchFamily="34" charset="0"/>
                <a:ea typeface="MS Mincho"/>
                <a:cs typeface="Courier New"/>
              </a:rPr>
              <a:t>public</a:t>
            </a:r>
            <a:r>
              <a:rPr lang="en-US" sz="2000" dirty="0" smtClean="0">
                <a:latin typeface="Lucida Sans" pitchFamily="34" charset="0"/>
                <a:ea typeface="MS Mincho"/>
                <a:cs typeface="Courier New"/>
              </a:rPr>
              <a:t> </a:t>
            </a:r>
            <a:r>
              <a:rPr lang="en-US" sz="2000" dirty="0" err="1" smtClean="0">
                <a:solidFill>
                  <a:srgbClr val="0000FF"/>
                </a:solidFill>
                <a:latin typeface="Lucida Sans" pitchFamily="34" charset="0"/>
                <a:ea typeface="MS Mincho"/>
                <a:cs typeface="Courier New"/>
              </a:rPr>
              <a:t>readonly</a:t>
            </a:r>
            <a:r>
              <a:rPr lang="en-US" sz="2000" dirty="0" smtClean="0">
                <a:latin typeface="Lucida Sans" pitchFamily="34" charset="0"/>
                <a:ea typeface="MS Mincho"/>
                <a:cs typeface="Courier New"/>
              </a:rPr>
              <a:t> </a:t>
            </a:r>
            <a:r>
              <a:rPr lang="en-US" sz="2000" dirty="0" smtClean="0">
                <a:solidFill>
                  <a:srgbClr val="0000FF"/>
                </a:solidFill>
                <a:latin typeface="Lucida Sans" pitchFamily="34" charset="0"/>
                <a:ea typeface="MS Mincho"/>
                <a:cs typeface="Courier New"/>
              </a:rPr>
              <a:t>string</a:t>
            </a:r>
            <a:r>
              <a:rPr lang="en-US" sz="2000" dirty="0" smtClean="0">
                <a:latin typeface="Lucida Sans" pitchFamily="34" charset="0"/>
                <a:ea typeface="MS Mincho"/>
                <a:cs typeface="Courier New"/>
              </a:rPr>
              <a:t> Name;</a:t>
            </a:r>
            <a:br>
              <a:rPr lang="en-US" sz="2000" dirty="0" smtClean="0">
                <a:latin typeface="Lucida Sans" pitchFamily="34" charset="0"/>
                <a:ea typeface="MS Mincho"/>
                <a:cs typeface="Courier New"/>
              </a:rPr>
            </a:br>
            <a:r>
              <a:rPr lang="en-US" sz="2000" dirty="0" smtClean="0">
                <a:latin typeface="Lucida Sans" pitchFamily="34" charset="0"/>
                <a:ea typeface="MS Mincho"/>
                <a:cs typeface="Courier New"/>
              </a:rPr>
              <a:t>    </a:t>
            </a:r>
            <a:r>
              <a:rPr lang="en-US" sz="2000" dirty="0" smtClean="0">
                <a:solidFill>
                  <a:srgbClr val="0000FF"/>
                </a:solidFill>
                <a:latin typeface="Lucida Sans" pitchFamily="34" charset="0"/>
                <a:ea typeface="MS Mincho"/>
                <a:cs typeface="Courier New"/>
              </a:rPr>
              <a:t>public</a:t>
            </a:r>
            <a:r>
              <a:rPr lang="en-US" sz="2000" dirty="0" smtClean="0">
                <a:latin typeface="Lucida Sans" pitchFamily="34" charset="0"/>
                <a:ea typeface="MS Mincho"/>
                <a:cs typeface="Courier New"/>
              </a:rPr>
              <a:t> </a:t>
            </a:r>
            <a:r>
              <a:rPr lang="en-US" sz="2000" dirty="0" err="1" smtClean="0">
                <a:solidFill>
                  <a:srgbClr val="0000FF"/>
                </a:solidFill>
                <a:latin typeface="Lucida Sans" pitchFamily="34" charset="0"/>
                <a:ea typeface="MS Mincho"/>
                <a:cs typeface="Courier New"/>
              </a:rPr>
              <a:t>readonly</a:t>
            </a:r>
            <a:r>
              <a:rPr lang="en-US" sz="2000" dirty="0" smtClean="0">
                <a:latin typeface="Lucida Sans" pitchFamily="34" charset="0"/>
                <a:ea typeface="MS Mincho"/>
                <a:cs typeface="Courier New"/>
              </a:rPr>
              <a:t> </a:t>
            </a:r>
            <a:r>
              <a:rPr lang="en-US" sz="2000" dirty="0" smtClean="0">
                <a:solidFill>
                  <a:srgbClr val="0000FF"/>
                </a:solidFill>
                <a:latin typeface="Lucida Sans" pitchFamily="34" charset="0"/>
                <a:ea typeface="MS Mincho"/>
                <a:cs typeface="Courier New"/>
              </a:rPr>
              <a:t>double</a:t>
            </a:r>
            <a:r>
              <a:rPr lang="en-US" sz="2000" dirty="0" smtClean="0">
                <a:latin typeface="Lucida Sans" pitchFamily="34" charset="0"/>
                <a:ea typeface="MS Mincho"/>
                <a:cs typeface="Courier New"/>
              </a:rPr>
              <a:t> Price;</a:t>
            </a:r>
            <a:br>
              <a:rPr lang="en-US" sz="2000" dirty="0" smtClean="0">
                <a:latin typeface="Lucida Sans" pitchFamily="34" charset="0"/>
                <a:ea typeface="MS Mincho"/>
                <a:cs typeface="Courier New"/>
              </a:rPr>
            </a:br>
            <a:r>
              <a:rPr lang="en-US" sz="2000" dirty="0" smtClean="0">
                <a:latin typeface="Lucida Sans" pitchFamily="34" charset="0"/>
                <a:ea typeface="MS Mincho"/>
                <a:cs typeface="Courier New"/>
              </a:rPr>
              <a:t>    </a:t>
            </a:r>
            <a:r>
              <a:rPr lang="en-US" sz="2000" dirty="0" smtClean="0">
                <a:solidFill>
                  <a:srgbClr val="0000FF"/>
                </a:solidFill>
                <a:latin typeface="Lucida Sans" pitchFamily="34" charset="0"/>
                <a:ea typeface="MS Mincho"/>
                <a:cs typeface="Courier New"/>
              </a:rPr>
              <a:t>public</a:t>
            </a:r>
            <a:r>
              <a:rPr lang="en-US" sz="2000" dirty="0" smtClean="0">
                <a:latin typeface="Lucida Sans" pitchFamily="34" charset="0"/>
                <a:ea typeface="MS Mincho"/>
                <a:cs typeface="Courier New"/>
              </a:rPr>
              <a:t> </a:t>
            </a:r>
            <a:r>
              <a:rPr lang="en-US" sz="2000" dirty="0" err="1" smtClean="0">
                <a:solidFill>
                  <a:srgbClr val="0000FF"/>
                </a:solidFill>
                <a:latin typeface="Lucida Sans" pitchFamily="34" charset="0"/>
                <a:ea typeface="MS Mincho"/>
                <a:cs typeface="Courier New"/>
              </a:rPr>
              <a:t>readonly</a:t>
            </a:r>
            <a:r>
              <a:rPr lang="en-US" sz="2000" dirty="0" smtClean="0">
                <a:latin typeface="Lucida Sans" pitchFamily="34" charset="0"/>
                <a:ea typeface="MS Mincho"/>
                <a:cs typeface="Courier New"/>
              </a:rPr>
              <a:t> </a:t>
            </a:r>
            <a:r>
              <a:rPr lang="en-US" sz="2000" dirty="0" smtClean="0">
                <a:solidFill>
                  <a:srgbClr val="0000FF"/>
                </a:solidFill>
                <a:latin typeface="Lucida Sans" pitchFamily="34" charset="0"/>
                <a:ea typeface="MS Mincho"/>
                <a:cs typeface="Courier New"/>
              </a:rPr>
              <a:t>double</a:t>
            </a:r>
            <a:r>
              <a:rPr lang="en-US" sz="2000" dirty="0" smtClean="0">
                <a:latin typeface="Lucida Sans" pitchFamily="34" charset="0"/>
                <a:ea typeface="MS Mincho"/>
                <a:cs typeface="Courier New"/>
              </a:rPr>
              <a:t> Distance;</a:t>
            </a:r>
            <a:br>
              <a:rPr lang="en-US" sz="2000" dirty="0" smtClean="0">
                <a:latin typeface="Lucida Sans" pitchFamily="34" charset="0"/>
                <a:ea typeface="MS Mincho"/>
                <a:cs typeface="Courier New"/>
              </a:rPr>
            </a:br>
            <a:r>
              <a:rPr lang="en-US" sz="2000" dirty="0" smtClean="0">
                <a:latin typeface="Lucida Sans" pitchFamily="34" charset="0"/>
                <a:ea typeface="MS Mincho"/>
                <a:cs typeface="Courier New"/>
              </a:rPr>
              <a:t>}</a:t>
            </a:r>
          </a:p>
        </p:txBody>
      </p:sp>
      <p:sp>
        <p:nvSpPr>
          <p:cNvPr id="4" name="TextBox 3"/>
          <p:cNvSpPr txBox="1"/>
          <p:nvPr/>
        </p:nvSpPr>
        <p:spPr>
          <a:xfrm>
            <a:off x="609600" y="4953000"/>
            <a:ext cx="4343400" cy="707886"/>
          </a:xfrm>
          <a:prstGeom prst="rect">
            <a:avLst/>
          </a:prstGeom>
          <a:solidFill>
            <a:srgbClr val="EEFF9B"/>
          </a:solidFill>
          <a:ln>
            <a:solidFill>
              <a:srgbClr val="FFC000"/>
            </a:solidFill>
          </a:ln>
          <a:effectLst>
            <a:outerShdw blurRad="50800" dist="38100" dir="2700000" algn="tl" rotWithShape="0">
              <a:prstClr val="black">
                <a:alpha val="40000"/>
              </a:prstClr>
            </a:outerShdw>
          </a:effectLst>
        </p:spPr>
        <p:txBody>
          <a:bodyPr wrap="square" rtlCol="0">
            <a:spAutoFit/>
          </a:bodyPr>
          <a:lstStyle/>
          <a:p>
            <a:r>
              <a:rPr lang="en-US" sz="2000" dirty="0" smtClean="0"/>
              <a:t>Problem: You want to sort lists of </a:t>
            </a:r>
            <a:r>
              <a:rPr lang="en-US" sz="2000" dirty="0" err="1" smtClean="0"/>
              <a:t>GasResults</a:t>
            </a:r>
            <a:r>
              <a:rPr lang="en-US" sz="2000" dirty="0" smtClean="0"/>
              <a:t> by various keys.</a:t>
            </a:r>
            <a:endParaRPr lang="en-US" sz="2000" dirty="0"/>
          </a:p>
        </p:txBody>
      </p:sp>
      <p:sp>
        <p:nvSpPr>
          <p:cNvPr id="5"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6"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7"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8"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38</a:t>
            </a:fld>
            <a:endParaRPr lang="en-US" dirty="0"/>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OO Approach: Many </a:t>
            </a:r>
            <a:r>
              <a:rPr lang="en-US" dirty="0" err="1" smtClean="0"/>
              <a:t>IComparers</a:t>
            </a:r>
            <a:endParaRPr lang="en-US" dirty="0"/>
          </a:p>
        </p:txBody>
      </p:sp>
      <p:sp>
        <p:nvSpPr>
          <p:cNvPr id="3" name="Content Placeholder 2"/>
          <p:cNvSpPr>
            <a:spLocks noGrp="1"/>
          </p:cNvSpPr>
          <p:nvPr>
            <p:ph sz="quarter" idx="1"/>
          </p:nvPr>
        </p:nvSpPr>
        <p:spPr/>
        <p:txBody>
          <a:bodyPr>
            <a:noAutofit/>
          </a:bodyPr>
          <a:lstStyle/>
          <a:p>
            <a:pPr marL="0" marR="0">
              <a:lnSpc>
                <a:spcPct val="115000"/>
              </a:lnSpc>
              <a:spcBef>
                <a:spcPts val="0"/>
              </a:spcBef>
              <a:spcAft>
                <a:spcPts val="0"/>
              </a:spcAft>
              <a:buNone/>
            </a:pPr>
            <a:r>
              <a:rPr lang="en-US" sz="2000" dirty="0" smtClean="0">
                <a:solidFill>
                  <a:srgbClr val="0000FF"/>
                </a:solidFill>
                <a:latin typeface="Lucida Sans" pitchFamily="34" charset="0"/>
                <a:ea typeface="MS Mincho"/>
                <a:cs typeface="Courier New"/>
              </a:rPr>
              <a:t>class</a:t>
            </a:r>
            <a:r>
              <a:rPr lang="en-US" sz="2000" dirty="0" smtClean="0">
                <a:latin typeface="Lucida Sans" pitchFamily="34" charset="0"/>
                <a:ea typeface="MS Mincho"/>
                <a:cs typeface="Courier New"/>
              </a:rPr>
              <a:t> </a:t>
            </a:r>
            <a:r>
              <a:rPr lang="en-US" sz="2000" dirty="0" err="1" smtClean="0">
                <a:solidFill>
                  <a:srgbClr val="2B91AF"/>
                </a:solidFill>
                <a:latin typeface="Lucida Sans" pitchFamily="34" charset="0"/>
                <a:ea typeface="MS Mincho"/>
                <a:cs typeface="Courier New"/>
              </a:rPr>
              <a:t>GasResult</a:t>
            </a:r>
            <a:r>
              <a:rPr lang="en-US" sz="2000" dirty="0" smtClean="0">
                <a:latin typeface="Lucida Sans" pitchFamily="34" charset="0"/>
                <a:ea typeface="MS Mincho"/>
                <a:cs typeface="Courier New"/>
              </a:rPr>
              <a:t/>
            </a:r>
            <a:br>
              <a:rPr lang="en-US" sz="2000" dirty="0" smtClean="0">
                <a:latin typeface="Lucida Sans" pitchFamily="34" charset="0"/>
                <a:ea typeface="MS Mincho"/>
                <a:cs typeface="Courier New"/>
              </a:rPr>
            </a:br>
            <a:r>
              <a:rPr lang="en-US" sz="2000" dirty="0" smtClean="0">
                <a:latin typeface="Lucida Sans" pitchFamily="34" charset="0"/>
                <a:ea typeface="MS Mincho"/>
                <a:cs typeface="Courier New"/>
              </a:rPr>
              <a:t>{</a:t>
            </a:r>
          </a:p>
          <a:p>
            <a:pPr marL="0" marR="0">
              <a:lnSpc>
                <a:spcPct val="115000"/>
              </a:lnSpc>
              <a:spcBef>
                <a:spcPts val="0"/>
              </a:spcBef>
              <a:spcAft>
                <a:spcPts val="0"/>
              </a:spcAft>
              <a:buNone/>
            </a:pPr>
            <a:r>
              <a:rPr lang="en-US" sz="2000" dirty="0" smtClean="0">
                <a:latin typeface="Lucida Sans" pitchFamily="34" charset="0"/>
                <a:ea typeface="MS Mincho"/>
                <a:cs typeface="Courier New"/>
              </a:rPr>
              <a:t>    …</a:t>
            </a:r>
            <a:br>
              <a:rPr lang="en-US" sz="2000" dirty="0" smtClean="0">
                <a:latin typeface="Lucida Sans" pitchFamily="34" charset="0"/>
                <a:ea typeface="MS Mincho"/>
                <a:cs typeface="Courier New"/>
              </a:rPr>
            </a:br>
            <a:r>
              <a:rPr lang="en-US" sz="2000" dirty="0" smtClean="0">
                <a:latin typeface="Lucida Sans" pitchFamily="34" charset="0"/>
                <a:ea typeface="MS Mincho"/>
                <a:cs typeface="Courier New"/>
              </a:rPr>
              <a:t>    </a:t>
            </a:r>
            <a:r>
              <a:rPr lang="en-US" sz="2000" dirty="0" smtClean="0">
                <a:solidFill>
                  <a:srgbClr val="0000FF"/>
                </a:solidFill>
                <a:effectLst>
                  <a:glow rad="228600">
                    <a:schemeClr val="accent4">
                      <a:satMod val="175000"/>
                      <a:alpha val="40000"/>
                    </a:schemeClr>
                  </a:glow>
                </a:effectLst>
                <a:latin typeface="Lucida Sans" pitchFamily="34" charset="0"/>
                <a:ea typeface="MS Mincho"/>
                <a:cs typeface="Courier New"/>
              </a:rPr>
              <a:t>public</a:t>
            </a:r>
            <a:r>
              <a:rPr lang="en-US" sz="2000" dirty="0" smtClean="0">
                <a:effectLst>
                  <a:glow rad="228600">
                    <a:schemeClr val="accent4">
                      <a:satMod val="175000"/>
                      <a:alpha val="40000"/>
                    </a:schemeClr>
                  </a:glow>
                </a:effectLst>
                <a:latin typeface="Lucida Sans" pitchFamily="34" charset="0"/>
                <a:ea typeface="MS Mincho"/>
                <a:cs typeface="Courier New"/>
              </a:rPr>
              <a:t> </a:t>
            </a:r>
            <a:r>
              <a:rPr lang="en-US" sz="2000" dirty="0" smtClean="0">
                <a:solidFill>
                  <a:srgbClr val="0000FF"/>
                </a:solidFill>
                <a:effectLst>
                  <a:glow rad="228600">
                    <a:schemeClr val="accent4">
                      <a:satMod val="175000"/>
                      <a:alpha val="40000"/>
                    </a:schemeClr>
                  </a:glow>
                </a:effectLst>
                <a:latin typeface="Lucida Sans" pitchFamily="34" charset="0"/>
                <a:ea typeface="MS Mincho"/>
                <a:cs typeface="Courier New"/>
              </a:rPr>
              <a:t>class</a:t>
            </a:r>
            <a:r>
              <a:rPr lang="en-US" sz="2000" dirty="0" smtClean="0">
                <a:effectLst>
                  <a:glow rad="228600">
                    <a:schemeClr val="accent4">
                      <a:satMod val="175000"/>
                      <a:alpha val="40000"/>
                    </a:schemeClr>
                  </a:glow>
                </a:effectLst>
                <a:latin typeface="Lucida Sans" pitchFamily="34" charset="0"/>
                <a:ea typeface="MS Mincho"/>
                <a:cs typeface="Courier New"/>
              </a:rPr>
              <a:t> </a:t>
            </a:r>
            <a:r>
              <a:rPr lang="en-US" sz="2000" dirty="0" err="1" smtClean="0">
                <a:solidFill>
                  <a:srgbClr val="2B91AF"/>
                </a:solidFill>
                <a:effectLst>
                  <a:glow rad="228600">
                    <a:schemeClr val="accent4">
                      <a:satMod val="175000"/>
                      <a:alpha val="40000"/>
                    </a:schemeClr>
                  </a:glow>
                </a:effectLst>
                <a:latin typeface="Lucida Sans" pitchFamily="34" charset="0"/>
                <a:ea typeface="MS Mincho"/>
                <a:cs typeface="Courier New"/>
              </a:rPr>
              <a:t>GasPriceComparer</a:t>
            </a:r>
            <a:r>
              <a:rPr lang="en-US" sz="2000" dirty="0" smtClean="0">
                <a:effectLst>
                  <a:glow rad="228600">
                    <a:schemeClr val="accent4">
                      <a:satMod val="175000"/>
                      <a:alpha val="40000"/>
                    </a:schemeClr>
                  </a:glow>
                </a:effectLst>
                <a:latin typeface="Lucida Sans" pitchFamily="34" charset="0"/>
                <a:ea typeface="MS Mincho"/>
                <a:cs typeface="Courier New"/>
              </a:rPr>
              <a:t> : </a:t>
            </a:r>
            <a:r>
              <a:rPr lang="en-US" sz="2000" dirty="0" err="1" smtClean="0">
                <a:solidFill>
                  <a:srgbClr val="2B91AF"/>
                </a:solidFill>
                <a:effectLst>
                  <a:glow rad="228600">
                    <a:schemeClr val="accent4">
                      <a:satMod val="175000"/>
                      <a:alpha val="40000"/>
                    </a:schemeClr>
                  </a:glow>
                </a:effectLst>
                <a:latin typeface="Lucida Sans" pitchFamily="34" charset="0"/>
                <a:ea typeface="MS Mincho"/>
                <a:cs typeface="Courier New"/>
              </a:rPr>
              <a:t>IComparer</a:t>
            </a:r>
            <a:r>
              <a:rPr lang="en-US" sz="2000" dirty="0" smtClean="0">
                <a:effectLst>
                  <a:glow rad="228600">
                    <a:schemeClr val="accent4">
                      <a:satMod val="175000"/>
                      <a:alpha val="40000"/>
                    </a:schemeClr>
                  </a:glow>
                </a:effectLst>
                <a:latin typeface="Lucida Sans" pitchFamily="34" charset="0"/>
                <a:ea typeface="MS Mincho"/>
                <a:cs typeface="Courier New"/>
              </a:rPr>
              <a:t>&lt;</a:t>
            </a:r>
            <a:r>
              <a:rPr lang="en-US" sz="2000" dirty="0" err="1" smtClean="0">
                <a:solidFill>
                  <a:srgbClr val="2B91AF"/>
                </a:solidFill>
                <a:effectLst>
                  <a:glow rad="228600">
                    <a:schemeClr val="accent4">
                      <a:satMod val="175000"/>
                      <a:alpha val="40000"/>
                    </a:schemeClr>
                  </a:glow>
                </a:effectLst>
                <a:latin typeface="Lucida Sans" pitchFamily="34" charset="0"/>
                <a:ea typeface="MS Mincho"/>
                <a:cs typeface="Courier New"/>
              </a:rPr>
              <a:t>GasResult</a:t>
            </a:r>
            <a:r>
              <a:rPr lang="en-US" sz="2000" dirty="0" smtClean="0">
                <a:effectLst>
                  <a:glow rad="228600">
                    <a:schemeClr val="accent4">
                      <a:satMod val="175000"/>
                      <a:alpha val="40000"/>
                    </a:schemeClr>
                  </a:glow>
                </a:effectLst>
                <a:latin typeface="Lucida Sans" pitchFamily="34" charset="0"/>
                <a:ea typeface="MS Mincho"/>
                <a:cs typeface="Courier New"/>
              </a:rPr>
              <a:t>&gt;</a:t>
            </a:r>
            <a:br>
              <a:rPr lang="en-US" sz="2000" dirty="0" smtClean="0">
                <a:effectLst>
                  <a:glow rad="228600">
                    <a:schemeClr val="accent4">
                      <a:satMod val="175000"/>
                      <a:alpha val="40000"/>
                    </a:schemeClr>
                  </a:glow>
                </a:effectLst>
                <a:latin typeface="Lucida Sans" pitchFamily="34" charset="0"/>
                <a:ea typeface="MS Mincho"/>
                <a:cs typeface="Courier New"/>
              </a:rPr>
            </a:br>
            <a:r>
              <a:rPr lang="en-US" sz="2000" dirty="0" smtClean="0">
                <a:effectLst>
                  <a:glow rad="228600">
                    <a:schemeClr val="accent4">
                      <a:satMod val="175000"/>
                      <a:alpha val="40000"/>
                    </a:schemeClr>
                  </a:glow>
                </a:effectLst>
                <a:latin typeface="Lucida Sans" pitchFamily="34" charset="0"/>
                <a:ea typeface="MS Mincho"/>
                <a:cs typeface="Courier New"/>
              </a:rPr>
              <a:t>    {   </a:t>
            </a:r>
            <a:r>
              <a:rPr lang="en-US" sz="2000" dirty="0" smtClean="0">
                <a:solidFill>
                  <a:srgbClr val="0000FF"/>
                </a:solidFill>
                <a:effectLst>
                  <a:glow rad="228600">
                    <a:schemeClr val="accent4">
                      <a:satMod val="175000"/>
                      <a:alpha val="40000"/>
                    </a:schemeClr>
                  </a:glow>
                </a:effectLst>
                <a:latin typeface="Lucida Sans" pitchFamily="34" charset="0"/>
                <a:ea typeface="MS Mincho"/>
                <a:cs typeface="Courier New"/>
              </a:rPr>
              <a:t>public</a:t>
            </a:r>
            <a:r>
              <a:rPr lang="en-US" sz="2000" dirty="0" smtClean="0">
                <a:effectLst>
                  <a:glow rad="228600">
                    <a:schemeClr val="accent4">
                      <a:satMod val="175000"/>
                      <a:alpha val="40000"/>
                    </a:schemeClr>
                  </a:glow>
                </a:effectLst>
                <a:latin typeface="Lucida Sans" pitchFamily="34" charset="0"/>
                <a:ea typeface="MS Mincho"/>
                <a:cs typeface="Courier New"/>
              </a:rPr>
              <a:t> </a:t>
            </a:r>
            <a:r>
              <a:rPr lang="en-US" sz="2000" dirty="0" err="1" smtClean="0">
                <a:solidFill>
                  <a:srgbClr val="0000FF"/>
                </a:solidFill>
                <a:effectLst>
                  <a:glow rad="228600">
                    <a:schemeClr val="accent4">
                      <a:satMod val="175000"/>
                      <a:alpha val="40000"/>
                    </a:schemeClr>
                  </a:glow>
                </a:effectLst>
                <a:latin typeface="Lucida Sans" pitchFamily="34" charset="0"/>
                <a:ea typeface="MS Mincho"/>
                <a:cs typeface="Courier New"/>
              </a:rPr>
              <a:t>int</a:t>
            </a:r>
            <a:r>
              <a:rPr lang="en-US" sz="2000" dirty="0" smtClean="0">
                <a:effectLst>
                  <a:glow rad="228600">
                    <a:schemeClr val="accent4">
                      <a:satMod val="175000"/>
                      <a:alpha val="40000"/>
                    </a:schemeClr>
                  </a:glow>
                </a:effectLst>
                <a:latin typeface="Lucida Sans" pitchFamily="34" charset="0"/>
                <a:ea typeface="MS Mincho"/>
                <a:cs typeface="Courier New"/>
              </a:rPr>
              <a:t> Compare(</a:t>
            </a:r>
            <a:r>
              <a:rPr lang="en-US" sz="2000" dirty="0" err="1" smtClean="0">
                <a:solidFill>
                  <a:srgbClr val="2B91AF"/>
                </a:solidFill>
                <a:effectLst>
                  <a:glow rad="228600">
                    <a:schemeClr val="accent4">
                      <a:satMod val="175000"/>
                      <a:alpha val="40000"/>
                    </a:schemeClr>
                  </a:glow>
                </a:effectLst>
                <a:latin typeface="Lucida Sans" pitchFamily="34" charset="0"/>
                <a:ea typeface="MS Mincho"/>
                <a:cs typeface="Courier New"/>
              </a:rPr>
              <a:t>GasResult</a:t>
            </a:r>
            <a:r>
              <a:rPr lang="en-US" sz="2000" dirty="0" smtClean="0">
                <a:effectLst>
                  <a:glow rad="228600">
                    <a:schemeClr val="accent4">
                      <a:satMod val="175000"/>
                      <a:alpha val="40000"/>
                    </a:schemeClr>
                  </a:glow>
                </a:effectLst>
                <a:latin typeface="Lucida Sans" pitchFamily="34" charset="0"/>
                <a:ea typeface="MS Mincho"/>
                <a:cs typeface="Courier New"/>
              </a:rPr>
              <a:t> a, </a:t>
            </a:r>
            <a:r>
              <a:rPr lang="en-US" sz="2000" dirty="0" err="1" smtClean="0">
                <a:solidFill>
                  <a:srgbClr val="2B91AF"/>
                </a:solidFill>
                <a:effectLst>
                  <a:glow rad="228600">
                    <a:schemeClr val="accent4">
                      <a:satMod val="175000"/>
                      <a:alpha val="40000"/>
                    </a:schemeClr>
                  </a:glow>
                </a:effectLst>
                <a:latin typeface="Lucida Sans" pitchFamily="34" charset="0"/>
                <a:ea typeface="MS Mincho"/>
                <a:cs typeface="Courier New"/>
              </a:rPr>
              <a:t>GasResult</a:t>
            </a:r>
            <a:r>
              <a:rPr lang="en-US" sz="2000" dirty="0" smtClean="0">
                <a:effectLst>
                  <a:glow rad="228600">
                    <a:schemeClr val="accent4">
                      <a:satMod val="175000"/>
                      <a:alpha val="40000"/>
                    </a:schemeClr>
                  </a:glow>
                </a:effectLst>
                <a:latin typeface="Lucida Sans" pitchFamily="34" charset="0"/>
                <a:ea typeface="MS Mincho"/>
                <a:cs typeface="Courier New"/>
              </a:rPr>
              <a:t> b)</a:t>
            </a:r>
            <a:br>
              <a:rPr lang="en-US" sz="2000" dirty="0" smtClean="0">
                <a:effectLst>
                  <a:glow rad="228600">
                    <a:schemeClr val="accent4">
                      <a:satMod val="175000"/>
                      <a:alpha val="40000"/>
                    </a:schemeClr>
                  </a:glow>
                </a:effectLst>
                <a:latin typeface="Lucida Sans" pitchFamily="34" charset="0"/>
                <a:ea typeface="MS Mincho"/>
                <a:cs typeface="Courier New"/>
              </a:rPr>
            </a:br>
            <a:r>
              <a:rPr lang="en-US" sz="2000" dirty="0" smtClean="0">
                <a:effectLst>
                  <a:glow rad="228600">
                    <a:schemeClr val="accent4">
                      <a:satMod val="175000"/>
                      <a:alpha val="40000"/>
                    </a:schemeClr>
                  </a:glow>
                </a:effectLst>
                <a:latin typeface="Lucida Sans" pitchFamily="34" charset="0"/>
                <a:ea typeface="MS Mincho"/>
                <a:cs typeface="Courier New"/>
              </a:rPr>
              <a:t>        {   </a:t>
            </a:r>
            <a:r>
              <a:rPr lang="en-US" sz="2000" dirty="0" smtClean="0">
                <a:solidFill>
                  <a:srgbClr val="0000FF"/>
                </a:solidFill>
                <a:effectLst>
                  <a:glow rad="228600">
                    <a:schemeClr val="accent4">
                      <a:satMod val="175000"/>
                      <a:alpha val="40000"/>
                    </a:schemeClr>
                  </a:glow>
                </a:effectLst>
                <a:latin typeface="Lucida Sans" pitchFamily="34" charset="0"/>
                <a:ea typeface="MS Mincho"/>
                <a:cs typeface="Courier New"/>
              </a:rPr>
              <a:t>return</a:t>
            </a:r>
            <a:r>
              <a:rPr lang="en-US" sz="2000" dirty="0" smtClean="0">
                <a:effectLst>
                  <a:glow rad="228600">
                    <a:schemeClr val="accent4">
                      <a:satMod val="175000"/>
                      <a:alpha val="40000"/>
                    </a:schemeClr>
                  </a:glow>
                </a:effectLst>
                <a:latin typeface="Lucida Sans" pitchFamily="34" charset="0"/>
                <a:ea typeface="MS Mincho"/>
                <a:cs typeface="Courier New"/>
              </a:rPr>
              <a:t> </a:t>
            </a:r>
            <a:r>
              <a:rPr lang="en-US" sz="2000" u="sng" dirty="0" err="1" smtClean="0">
                <a:effectLst>
                  <a:glow rad="228600">
                    <a:schemeClr val="accent4">
                      <a:satMod val="175000"/>
                      <a:alpha val="40000"/>
                    </a:schemeClr>
                  </a:glow>
                </a:effectLst>
                <a:latin typeface="Lucida Sans" pitchFamily="34" charset="0"/>
                <a:ea typeface="MS Mincho"/>
                <a:cs typeface="Courier New"/>
              </a:rPr>
              <a:t>a.Price</a:t>
            </a:r>
            <a:r>
              <a:rPr lang="en-US" sz="2000" dirty="0" err="1" smtClean="0">
                <a:effectLst>
                  <a:glow rad="228600">
                    <a:schemeClr val="accent4">
                      <a:satMod val="175000"/>
                      <a:alpha val="40000"/>
                    </a:schemeClr>
                  </a:glow>
                </a:effectLst>
                <a:latin typeface="Lucida Sans" pitchFamily="34" charset="0"/>
                <a:ea typeface="MS Mincho"/>
                <a:cs typeface="Courier New"/>
              </a:rPr>
              <a:t>.CompareTo</a:t>
            </a:r>
            <a:r>
              <a:rPr lang="en-US" sz="2000" dirty="0" smtClean="0">
                <a:effectLst>
                  <a:glow rad="228600">
                    <a:schemeClr val="accent4">
                      <a:satMod val="175000"/>
                      <a:alpha val="40000"/>
                    </a:schemeClr>
                  </a:glow>
                </a:effectLst>
                <a:latin typeface="Lucida Sans" pitchFamily="34" charset="0"/>
                <a:ea typeface="MS Mincho"/>
                <a:cs typeface="Courier New"/>
              </a:rPr>
              <a:t>(</a:t>
            </a:r>
            <a:r>
              <a:rPr lang="en-US" sz="2000" u="sng" dirty="0" err="1" smtClean="0">
                <a:effectLst>
                  <a:glow rad="228600">
                    <a:schemeClr val="accent4">
                      <a:satMod val="175000"/>
                      <a:alpha val="40000"/>
                    </a:schemeClr>
                  </a:glow>
                </a:effectLst>
                <a:latin typeface="Lucida Sans" pitchFamily="34" charset="0"/>
                <a:ea typeface="MS Mincho"/>
                <a:cs typeface="Courier New"/>
              </a:rPr>
              <a:t>b.Price</a:t>
            </a:r>
            <a:r>
              <a:rPr lang="en-US" sz="2000" dirty="0" smtClean="0">
                <a:effectLst>
                  <a:glow rad="228600">
                    <a:schemeClr val="accent4">
                      <a:satMod val="175000"/>
                      <a:alpha val="40000"/>
                    </a:schemeClr>
                  </a:glow>
                </a:effectLst>
                <a:latin typeface="Lucida Sans" pitchFamily="34" charset="0"/>
                <a:ea typeface="MS Mincho"/>
                <a:cs typeface="Courier New"/>
              </a:rPr>
              <a:t>);   }   }</a:t>
            </a:r>
            <a:br>
              <a:rPr lang="en-US" sz="2000" dirty="0" smtClean="0">
                <a:effectLst>
                  <a:glow rad="228600">
                    <a:schemeClr val="accent4">
                      <a:satMod val="175000"/>
                      <a:alpha val="40000"/>
                    </a:schemeClr>
                  </a:glow>
                </a:effectLst>
                <a:latin typeface="Lucida Sans" pitchFamily="34" charset="0"/>
                <a:ea typeface="MS Mincho"/>
                <a:cs typeface="Courier New"/>
              </a:rPr>
            </a:br>
            <a:r>
              <a:rPr lang="en-US" sz="2000" dirty="0" smtClean="0">
                <a:effectLst>
                  <a:glow rad="228600">
                    <a:schemeClr val="accent4">
                      <a:satMod val="175000"/>
                      <a:alpha val="40000"/>
                    </a:schemeClr>
                  </a:glow>
                </a:effectLst>
                <a:latin typeface="Lucida Sans" pitchFamily="34" charset="0"/>
                <a:ea typeface="MS Mincho"/>
                <a:cs typeface="Courier New"/>
              </a:rPr>
              <a:t/>
            </a:r>
            <a:br>
              <a:rPr lang="en-US" sz="2000" dirty="0" smtClean="0">
                <a:effectLst>
                  <a:glow rad="228600">
                    <a:schemeClr val="accent4">
                      <a:satMod val="175000"/>
                      <a:alpha val="40000"/>
                    </a:schemeClr>
                  </a:glow>
                </a:effectLst>
                <a:latin typeface="Lucida Sans" pitchFamily="34" charset="0"/>
                <a:ea typeface="MS Mincho"/>
                <a:cs typeface="Courier New"/>
              </a:rPr>
            </a:br>
            <a:r>
              <a:rPr lang="en-US" sz="2000" dirty="0" smtClean="0">
                <a:effectLst>
                  <a:glow rad="228600">
                    <a:schemeClr val="accent4">
                      <a:satMod val="175000"/>
                      <a:alpha val="40000"/>
                    </a:schemeClr>
                  </a:glow>
                </a:effectLst>
                <a:latin typeface="Lucida Sans" pitchFamily="34" charset="0"/>
                <a:ea typeface="MS Mincho"/>
                <a:cs typeface="Courier New"/>
              </a:rPr>
              <a:t>    </a:t>
            </a:r>
            <a:r>
              <a:rPr lang="en-US" sz="2000" dirty="0" smtClean="0">
                <a:solidFill>
                  <a:srgbClr val="0000FF"/>
                </a:solidFill>
                <a:effectLst>
                  <a:glow rad="228600">
                    <a:schemeClr val="accent4">
                      <a:satMod val="175000"/>
                      <a:alpha val="40000"/>
                    </a:schemeClr>
                  </a:glow>
                </a:effectLst>
                <a:latin typeface="Lucida Sans" pitchFamily="34" charset="0"/>
                <a:ea typeface="MS Mincho"/>
                <a:cs typeface="Courier New"/>
              </a:rPr>
              <a:t>public</a:t>
            </a:r>
            <a:r>
              <a:rPr lang="en-US" sz="2000" dirty="0" smtClean="0">
                <a:effectLst>
                  <a:glow rad="228600">
                    <a:schemeClr val="accent4">
                      <a:satMod val="175000"/>
                      <a:alpha val="40000"/>
                    </a:schemeClr>
                  </a:glow>
                </a:effectLst>
                <a:latin typeface="Lucida Sans" pitchFamily="34" charset="0"/>
                <a:ea typeface="MS Mincho"/>
                <a:cs typeface="Courier New"/>
              </a:rPr>
              <a:t> </a:t>
            </a:r>
            <a:r>
              <a:rPr lang="en-US" sz="2000" dirty="0" smtClean="0">
                <a:solidFill>
                  <a:srgbClr val="0000FF"/>
                </a:solidFill>
                <a:effectLst>
                  <a:glow rad="228600">
                    <a:schemeClr val="accent4">
                      <a:satMod val="175000"/>
                      <a:alpha val="40000"/>
                    </a:schemeClr>
                  </a:glow>
                </a:effectLst>
                <a:latin typeface="Lucida Sans" pitchFamily="34" charset="0"/>
                <a:ea typeface="MS Mincho"/>
                <a:cs typeface="Courier New"/>
              </a:rPr>
              <a:t>static</a:t>
            </a:r>
            <a:r>
              <a:rPr lang="en-US" sz="2000" dirty="0" smtClean="0">
                <a:effectLst>
                  <a:glow rad="228600">
                    <a:schemeClr val="accent4">
                      <a:satMod val="175000"/>
                      <a:alpha val="40000"/>
                    </a:schemeClr>
                  </a:glow>
                </a:effectLst>
                <a:latin typeface="Lucida Sans" pitchFamily="34" charset="0"/>
                <a:ea typeface="MS Mincho"/>
                <a:cs typeface="Courier New"/>
              </a:rPr>
              <a:t> </a:t>
            </a:r>
            <a:r>
              <a:rPr lang="en-US" sz="2000" dirty="0" err="1" smtClean="0">
                <a:solidFill>
                  <a:srgbClr val="2B91AF"/>
                </a:solidFill>
                <a:effectLst>
                  <a:glow rad="228600">
                    <a:schemeClr val="accent4">
                      <a:satMod val="175000"/>
                      <a:alpha val="40000"/>
                    </a:schemeClr>
                  </a:glow>
                </a:effectLst>
                <a:latin typeface="Lucida Sans" pitchFamily="34" charset="0"/>
                <a:ea typeface="MS Mincho"/>
                <a:cs typeface="Courier New"/>
              </a:rPr>
              <a:t>GasPriceComparer</a:t>
            </a:r>
            <a:r>
              <a:rPr lang="en-US" sz="2000" dirty="0" smtClean="0">
                <a:effectLst>
                  <a:glow rad="228600">
                    <a:schemeClr val="accent4">
                      <a:satMod val="175000"/>
                      <a:alpha val="40000"/>
                    </a:schemeClr>
                  </a:glow>
                </a:effectLst>
                <a:latin typeface="Lucida Sans" pitchFamily="34" charset="0"/>
                <a:ea typeface="MS Mincho"/>
                <a:cs typeface="Courier New"/>
              </a:rPr>
              <a:t> </a:t>
            </a:r>
            <a:r>
              <a:rPr lang="en-US" sz="2000" dirty="0" err="1" smtClean="0">
                <a:effectLst>
                  <a:glow rad="228600">
                    <a:schemeClr val="accent4">
                      <a:satMod val="175000"/>
                      <a:alpha val="40000"/>
                    </a:schemeClr>
                  </a:glow>
                </a:effectLst>
                <a:latin typeface="Lucida Sans" pitchFamily="34" charset="0"/>
                <a:ea typeface="MS Mincho"/>
                <a:cs typeface="Courier New"/>
              </a:rPr>
              <a:t>GasPriceComparison</a:t>
            </a:r>
            <a:r>
              <a:rPr lang="en-US" sz="2000" dirty="0" smtClean="0">
                <a:effectLst>
                  <a:glow rad="228600">
                    <a:schemeClr val="accent4">
                      <a:satMod val="175000"/>
                      <a:alpha val="40000"/>
                    </a:schemeClr>
                  </a:glow>
                </a:effectLst>
                <a:latin typeface="Lucida Sans" pitchFamily="34" charset="0"/>
                <a:ea typeface="MS Mincho"/>
                <a:cs typeface="Courier New"/>
              </a:rPr>
              <a:t> =</a:t>
            </a:r>
            <a:br>
              <a:rPr lang="en-US" sz="2000" dirty="0" smtClean="0">
                <a:effectLst>
                  <a:glow rad="228600">
                    <a:schemeClr val="accent4">
                      <a:satMod val="175000"/>
                      <a:alpha val="40000"/>
                    </a:schemeClr>
                  </a:glow>
                </a:effectLst>
                <a:latin typeface="Lucida Sans" pitchFamily="34" charset="0"/>
                <a:ea typeface="MS Mincho"/>
                <a:cs typeface="Courier New"/>
              </a:rPr>
            </a:br>
            <a:r>
              <a:rPr lang="en-US" sz="2000" dirty="0" smtClean="0">
                <a:effectLst>
                  <a:glow rad="228600">
                    <a:schemeClr val="accent4">
                      <a:satMod val="175000"/>
                      <a:alpha val="40000"/>
                    </a:schemeClr>
                  </a:glow>
                </a:effectLst>
                <a:latin typeface="Lucida Sans" pitchFamily="34" charset="0"/>
                <a:ea typeface="MS Mincho"/>
                <a:cs typeface="Courier New"/>
              </a:rPr>
              <a:t>        </a:t>
            </a:r>
            <a:r>
              <a:rPr lang="en-US" sz="2000" dirty="0" smtClean="0">
                <a:solidFill>
                  <a:srgbClr val="0000FF"/>
                </a:solidFill>
                <a:effectLst>
                  <a:glow rad="228600">
                    <a:schemeClr val="accent4">
                      <a:satMod val="175000"/>
                      <a:alpha val="40000"/>
                    </a:schemeClr>
                  </a:glow>
                </a:effectLst>
                <a:latin typeface="Lucida Sans" pitchFamily="34" charset="0"/>
                <a:ea typeface="MS Mincho"/>
                <a:cs typeface="Courier New"/>
              </a:rPr>
              <a:t>new</a:t>
            </a:r>
            <a:r>
              <a:rPr lang="en-US" sz="2000" dirty="0" smtClean="0">
                <a:effectLst>
                  <a:glow rad="228600">
                    <a:schemeClr val="accent4">
                      <a:satMod val="175000"/>
                      <a:alpha val="40000"/>
                    </a:schemeClr>
                  </a:glow>
                </a:effectLst>
                <a:latin typeface="Lucida Sans" pitchFamily="34" charset="0"/>
                <a:ea typeface="MS Mincho"/>
                <a:cs typeface="Courier New"/>
              </a:rPr>
              <a:t> </a:t>
            </a:r>
            <a:r>
              <a:rPr lang="en-US" sz="2000" dirty="0" err="1" smtClean="0">
                <a:solidFill>
                  <a:srgbClr val="2B91AF"/>
                </a:solidFill>
                <a:effectLst>
                  <a:glow rad="228600">
                    <a:schemeClr val="accent4">
                      <a:satMod val="175000"/>
                      <a:alpha val="40000"/>
                    </a:schemeClr>
                  </a:glow>
                </a:effectLst>
                <a:latin typeface="Lucida Sans" pitchFamily="34" charset="0"/>
                <a:ea typeface="MS Mincho"/>
                <a:cs typeface="Courier New"/>
              </a:rPr>
              <a:t>GasPriceComparer</a:t>
            </a:r>
            <a:r>
              <a:rPr lang="en-US" sz="2000" dirty="0" smtClean="0">
                <a:effectLst>
                  <a:glow rad="228600">
                    <a:schemeClr val="accent4">
                      <a:satMod val="175000"/>
                      <a:alpha val="40000"/>
                    </a:schemeClr>
                  </a:glow>
                </a:effectLst>
                <a:latin typeface="Lucida Sans" pitchFamily="34" charset="0"/>
                <a:ea typeface="MS Mincho"/>
                <a:cs typeface="Courier New"/>
              </a:rPr>
              <a:t>();</a:t>
            </a:r>
            <a:r>
              <a:rPr lang="en-US" sz="2000" dirty="0" smtClean="0">
                <a:latin typeface="Lucida Sans" pitchFamily="34" charset="0"/>
                <a:ea typeface="MS Mincho"/>
                <a:cs typeface="Courier New"/>
              </a:rPr>
              <a:t/>
            </a:r>
            <a:br>
              <a:rPr lang="en-US" sz="2000" dirty="0" smtClean="0">
                <a:latin typeface="Lucida Sans" pitchFamily="34" charset="0"/>
                <a:ea typeface="MS Mincho"/>
                <a:cs typeface="Courier New"/>
              </a:rPr>
            </a:br>
            <a:r>
              <a:rPr lang="en-US" sz="2000" dirty="0" smtClean="0">
                <a:latin typeface="Lucida Sans" pitchFamily="34" charset="0"/>
                <a:ea typeface="MS Mincho"/>
                <a:cs typeface="Courier New"/>
              </a:rPr>
              <a:t>}</a:t>
            </a:r>
          </a:p>
          <a:p>
            <a:pPr marL="0" marR="0">
              <a:lnSpc>
                <a:spcPct val="115000"/>
              </a:lnSpc>
              <a:spcBef>
                <a:spcPts val="0"/>
              </a:spcBef>
              <a:spcAft>
                <a:spcPts val="0"/>
              </a:spcAft>
              <a:buNone/>
            </a:pPr>
            <a:endParaRPr lang="en-US" sz="2000" dirty="0" smtClean="0">
              <a:latin typeface="Lucida Sans" pitchFamily="34" charset="0"/>
              <a:ea typeface="MS Mincho"/>
              <a:cs typeface="Courier New"/>
            </a:endParaRPr>
          </a:p>
          <a:p>
            <a:pPr marL="0" marR="0">
              <a:lnSpc>
                <a:spcPct val="115000"/>
              </a:lnSpc>
              <a:spcBef>
                <a:spcPts val="0"/>
              </a:spcBef>
              <a:spcAft>
                <a:spcPts val="0"/>
              </a:spcAft>
              <a:buNone/>
            </a:pPr>
            <a:r>
              <a:rPr lang="en-US" sz="2000" dirty="0" err="1" smtClean="0">
                <a:solidFill>
                  <a:srgbClr val="2B91AF"/>
                </a:solidFill>
                <a:latin typeface="Lucida Sans" pitchFamily="34" charset="0"/>
                <a:ea typeface="MS Mincho"/>
                <a:cs typeface="Times New Roman"/>
              </a:rPr>
              <a:t>Array</a:t>
            </a:r>
            <a:r>
              <a:rPr lang="en-US" sz="2000" dirty="0" err="1" smtClean="0">
                <a:latin typeface="Lucida Sans" pitchFamily="34" charset="0"/>
                <a:ea typeface="MS Mincho"/>
                <a:cs typeface="Times New Roman"/>
              </a:rPr>
              <a:t>.Sort</a:t>
            </a:r>
            <a:r>
              <a:rPr lang="en-US" sz="2000" dirty="0" smtClean="0">
                <a:latin typeface="Lucida Sans" pitchFamily="34" charset="0"/>
                <a:ea typeface="MS Mincho"/>
                <a:cs typeface="Times New Roman"/>
              </a:rPr>
              <a:t>&lt;</a:t>
            </a:r>
            <a:r>
              <a:rPr lang="en-US" sz="2000" dirty="0" err="1" smtClean="0">
                <a:solidFill>
                  <a:srgbClr val="2B91AF"/>
                </a:solidFill>
                <a:latin typeface="Lucida Sans" pitchFamily="34" charset="0"/>
                <a:ea typeface="MS Mincho"/>
                <a:cs typeface="Times New Roman"/>
              </a:rPr>
              <a:t>GasResult</a:t>
            </a:r>
            <a:r>
              <a:rPr lang="en-US" sz="2000" dirty="0" smtClean="0">
                <a:latin typeface="Lucida Sans" pitchFamily="34" charset="0"/>
                <a:ea typeface="MS Mincho"/>
                <a:cs typeface="Times New Roman"/>
              </a:rPr>
              <a:t>&gt;(results</a:t>
            </a:r>
            <a:r>
              <a:rPr lang="en-US" sz="2000" dirty="0" smtClean="0">
                <a:effectLst>
                  <a:glow rad="228600">
                    <a:schemeClr val="accent4">
                      <a:satMod val="175000"/>
                      <a:alpha val="40000"/>
                    </a:schemeClr>
                  </a:glow>
                </a:effectLst>
                <a:latin typeface="Lucida Sans" pitchFamily="34" charset="0"/>
                <a:ea typeface="MS Mincho"/>
                <a:cs typeface="Times New Roman"/>
              </a:rPr>
              <a:t>, </a:t>
            </a:r>
            <a:r>
              <a:rPr lang="en-US" sz="2000" dirty="0" err="1" smtClean="0">
                <a:solidFill>
                  <a:srgbClr val="2B91AF"/>
                </a:solidFill>
                <a:effectLst>
                  <a:glow rad="228600">
                    <a:schemeClr val="accent4">
                      <a:satMod val="175000"/>
                      <a:alpha val="40000"/>
                    </a:schemeClr>
                  </a:glow>
                </a:effectLst>
                <a:latin typeface="Lucida Sans" pitchFamily="34" charset="0"/>
                <a:ea typeface="MS Mincho"/>
                <a:cs typeface="Times New Roman"/>
              </a:rPr>
              <a:t>GasResult</a:t>
            </a:r>
            <a:r>
              <a:rPr lang="en-US" sz="2000" dirty="0" err="1" smtClean="0">
                <a:effectLst>
                  <a:glow rad="228600">
                    <a:schemeClr val="accent4">
                      <a:satMod val="175000"/>
                      <a:alpha val="40000"/>
                    </a:schemeClr>
                  </a:glow>
                </a:effectLst>
                <a:latin typeface="Lucida Sans" pitchFamily="34" charset="0"/>
                <a:ea typeface="MS Mincho"/>
                <a:cs typeface="Times New Roman"/>
              </a:rPr>
              <a:t>.GasPriceComparison</a:t>
            </a:r>
            <a:r>
              <a:rPr lang="en-US" sz="2000" dirty="0" smtClean="0">
                <a:latin typeface="Lucida Sans" pitchFamily="34" charset="0"/>
                <a:ea typeface="MS Mincho"/>
                <a:cs typeface="Times New Roman"/>
              </a:rPr>
              <a:t>);</a:t>
            </a:r>
            <a:endParaRPr lang="en-US" sz="2800" dirty="0">
              <a:latin typeface="Lucida Sans" pitchFamily="34" charset="0"/>
              <a:ea typeface="MS Mincho"/>
              <a:cs typeface="Times New Roman"/>
            </a:endParaRPr>
          </a:p>
        </p:txBody>
      </p:sp>
      <p:sp>
        <p:nvSpPr>
          <p:cNvPr id="4"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5"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6"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7"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39</a:t>
            </a:fld>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bg1"/>
                </a:solidFill>
              </a:rPr>
              <a:t>Origins</a:t>
            </a:r>
            <a:endParaRPr lang="en-US" dirty="0">
              <a:solidFill>
                <a:schemeClr val="bg1"/>
              </a:solidFill>
            </a:endParaRPr>
          </a:p>
        </p:txBody>
      </p:sp>
      <p:pic>
        <p:nvPicPr>
          <p:cNvPr id="168962" name="Picture 2"/>
          <p:cNvPicPr>
            <a:picLocks noChangeAspect="1" noChangeArrowheads="1"/>
          </p:cNvPicPr>
          <p:nvPr/>
        </p:nvPicPr>
        <p:blipFill>
          <a:blip r:embed="rId3"/>
          <a:srcRect/>
          <a:stretch>
            <a:fillRect/>
          </a:stretch>
        </p:blipFill>
        <p:spPr bwMode="auto">
          <a:xfrm>
            <a:off x="1752600" y="2133600"/>
            <a:ext cx="5280354" cy="3533775"/>
          </a:xfrm>
          <a:prstGeom prst="rect">
            <a:avLst/>
          </a:prstGeom>
          <a:noFill/>
          <a:ln w="9525">
            <a:noFill/>
            <a:miter lim="800000"/>
            <a:headEnd/>
            <a:tailEnd/>
          </a:ln>
          <a:effectLst/>
        </p:spPr>
      </p:pic>
      <p:sp>
        <p:nvSpPr>
          <p:cNvPr id="6"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7"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8"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9"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 Approach: Many </a:t>
            </a:r>
            <a:r>
              <a:rPr lang="en-US" dirty="0" err="1" smtClean="0"/>
              <a:t>IComparers</a:t>
            </a:r>
            <a:endParaRPr lang="en-US" dirty="0"/>
          </a:p>
        </p:txBody>
      </p:sp>
      <p:sp>
        <p:nvSpPr>
          <p:cNvPr id="3" name="Content Placeholder 2"/>
          <p:cNvSpPr>
            <a:spLocks noGrp="1"/>
          </p:cNvSpPr>
          <p:nvPr>
            <p:ph sz="quarter" idx="1"/>
          </p:nvPr>
        </p:nvSpPr>
        <p:spPr/>
        <p:txBody>
          <a:bodyPr>
            <a:noAutofit/>
          </a:bodyPr>
          <a:lstStyle/>
          <a:p>
            <a:pPr marL="0" marR="0">
              <a:lnSpc>
                <a:spcPct val="115000"/>
              </a:lnSpc>
              <a:spcBef>
                <a:spcPts val="0"/>
              </a:spcBef>
              <a:spcAft>
                <a:spcPts val="0"/>
              </a:spcAft>
              <a:buNone/>
            </a:pPr>
            <a:r>
              <a:rPr lang="en-US" sz="2000" dirty="0" smtClean="0">
                <a:solidFill>
                  <a:srgbClr val="0000FF"/>
                </a:solidFill>
                <a:effectLst/>
                <a:latin typeface="Lucida Sans" pitchFamily="34" charset="0"/>
                <a:ea typeface="MS Mincho"/>
                <a:cs typeface="Courier New"/>
              </a:rPr>
              <a:t>class</a:t>
            </a:r>
            <a:r>
              <a:rPr lang="en-US" sz="2000" dirty="0" smtClean="0">
                <a:effectLst/>
                <a:latin typeface="Lucida Sans" pitchFamily="34" charset="0"/>
                <a:ea typeface="MS Mincho"/>
                <a:cs typeface="Courier New"/>
              </a:rPr>
              <a:t> </a:t>
            </a:r>
            <a:r>
              <a:rPr lang="en-US" sz="2000" dirty="0" err="1" smtClean="0">
                <a:solidFill>
                  <a:srgbClr val="2B91AF"/>
                </a:solidFill>
                <a:effectLst/>
                <a:latin typeface="Lucida Sans" pitchFamily="34" charset="0"/>
                <a:ea typeface="MS Mincho"/>
                <a:cs typeface="Courier New"/>
              </a:rPr>
              <a:t>GasResult</a:t>
            </a:r>
            <a:r>
              <a:rPr lang="en-US" sz="2000" dirty="0" smtClean="0">
                <a:effectLst/>
                <a:latin typeface="Lucida Sans" pitchFamily="34" charset="0"/>
                <a:ea typeface="MS Mincho"/>
                <a:cs typeface="Courier New"/>
              </a:rPr>
              <a:t/>
            </a:r>
            <a:br>
              <a:rPr lang="en-US" sz="2000" dirty="0" smtClean="0">
                <a:effectLst/>
                <a:latin typeface="Lucida Sans" pitchFamily="34" charset="0"/>
                <a:ea typeface="MS Mincho"/>
                <a:cs typeface="Courier New"/>
              </a:rPr>
            </a:br>
            <a:r>
              <a:rPr lang="en-US" sz="2000" dirty="0" smtClean="0">
                <a:effectLst/>
                <a:latin typeface="Lucida Sans" pitchFamily="34" charset="0"/>
                <a:ea typeface="MS Mincho"/>
                <a:cs typeface="Courier New"/>
              </a:rPr>
              <a:t>{</a:t>
            </a:r>
          </a:p>
          <a:p>
            <a:pPr marL="0" marR="0">
              <a:lnSpc>
                <a:spcPct val="115000"/>
              </a:lnSpc>
              <a:spcBef>
                <a:spcPts val="0"/>
              </a:spcBef>
              <a:spcAft>
                <a:spcPts val="0"/>
              </a:spcAft>
              <a:buNone/>
            </a:pPr>
            <a:r>
              <a:rPr lang="en-US" sz="2000" dirty="0" smtClean="0">
                <a:effectLst/>
                <a:latin typeface="Lucida Sans" pitchFamily="34" charset="0"/>
                <a:ea typeface="MS Mincho"/>
                <a:cs typeface="Courier New"/>
              </a:rPr>
              <a:t>    …</a:t>
            </a:r>
            <a:br>
              <a:rPr lang="en-US" sz="2000" dirty="0" smtClean="0">
                <a:effectLst/>
                <a:latin typeface="Lucida Sans" pitchFamily="34" charset="0"/>
                <a:ea typeface="MS Mincho"/>
                <a:cs typeface="Courier New"/>
              </a:rPr>
            </a:br>
            <a:r>
              <a:rPr lang="en-US" sz="2000" dirty="0" smtClean="0">
                <a:effectLst/>
                <a:latin typeface="Lucida Sans" pitchFamily="34" charset="0"/>
                <a:ea typeface="MS Mincho"/>
                <a:cs typeface="Courier New"/>
              </a:rPr>
              <a:t>    </a:t>
            </a:r>
            <a:r>
              <a:rPr lang="en-US" sz="2000" dirty="0" smtClean="0">
                <a:solidFill>
                  <a:srgbClr val="0000FF"/>
                </a:solidFill>
                <a:effectLst/>
                <a:latin typeface="Lucida Sans" pitchFamily="34" charset="0"/>
                <a:ea typeface="MS Mincho"/>
                <a:cs typeface="Courier New"/>
              </a:rPr>
              <a:t>public</a:t>
            </a:r>
            <a:r>
              <a:rPr lang="en-US" sz="2000" dirty="0" smtClean="0">
                <a:effectLst/>
                <a:latin typeface="Lucida Sans" pitchFamily="34" charset="0"/>
                <a:ea typeface="MS Mincho"/>
                <a:cs typeface="Courier New"/>
              </a:rPr>
              <a:t> </a:t>
            </a:r>
            <a:r>
              <a:rPr lang="en-US" sz="2000" dirty="0" smtClean="0">
                <a:solidFill>
                  <a:srgbClr val="0000FF"/>
                </a:solidFill>
                <a:effectLst/>
                <a:latin typeface="Lucida Sans" pitchFamily="34" charset="0"/>
                <a:ea typeface="MS Mincho"/>
                <a:cs typeface="Courier New"/>
              </a:rPr>
              <a:t>class</a:t>
            </a:r>
            <a:r>
              <a:rPr lang="en-US" sz="2000" dirty="0" smtClean="0">
                <a:effectLst/>
                <a:latin typeface="Lucida Sans" pitchFamily="34" charset="0"/>
                <a:ea typeface="MS Mincho"/>
                <a:cs typeface="Courier New"/>
              </a:rPr>
              <a:t> </a:t>
            </a:r>
            <a:r>
              <a:rPr lang="en-US" sz="2000" dirty="0" err="1" smtClean="0">
                <a:solidFill>
                  <a:srgbClr val="2B91AF"/>
                </a:solidFill>
                <a:effectLst/>
                <a:latin typeface="Lucida Sans" pitchFamily="34" charset="0"/>
                <a:ea typeface="MS Mincho"/>
                <a:cs typeface="Courier New"/>
              </a:rPr>
              <a:t>Gas</a:t>
            </a:r>
            <a:r>
              <a:rPr lang="en-US" sz="2000" dirty="0" err="1" smtClean="0">
                <a:solidFill>
                  <a:srgbClr val="2B91AF"/>
                </a:solidFill>
                <a:effectLst>
                  <a:glow rad="228600">
                    <a:schemeClr val="accent4">
                      <a:satMod val="175000"/>
                      <a:alpha val="40000"/>
                    </a:schemeClr>
                  </a:glow>
                </a:effectLst>
                <a:latin typeface="Lucida Sans" pitchFamily="34" charset="0"/>
                <a:ea typeface="MS Mincho"/>
                <a:cs typeface="Courier New"/>
              </a:rPr>
              <a:t>Name</a:t>
            </a:r>
            <a:r>
              <a:rPr lang="en-US" sz="2000" dirty="0" err="1" smtClean="0">
                <a:solidFill>
                  <a:srgbClr val="2B91AF"/>
                </a:solidFill>
                <a:effectLst/>
                <a:latin typeface="Lucida Sans" pitchFamily="34" charset="0"/>
                <a:ea typeface="MS Mincho"/>
                <a:cs typeface="Courier New"/>
              </a:rPr>
              <a:t>Comparer</a:t>
            </a:r>
            <a:r>
              <a:rPr lang="en-US" sz="2000" dirty="0" smtClean="0">
                <a:effectLst/>
                <a:latin typeface="Lucida Sans" pitchFamily="34" charset="0"/>
                <a:ea typeface="MS Mincho"/>
                <a:cs typeface="Courier New"/>
              </a:rPr>
              <a:t> : </a:t>
            </a:r>
            <a:r>
              <a:rPr lang="en-US" sz="2000" dirty="0" err="1" smtClean="0">
                <a:solidFill>
                  <a:srgbClr val="2B91AF"/>
                </a:solidFill>
                <a:effectLst/>
                <a:latin typeface="Lucida Sans" pitchFamily="34" charset="0"/>
                <a:ea typeface="MS Mincho"/>
                <a:cs typeface="Courier New"/>
              </a:rPr>
              <a:t>IComparer</a:t>
            </a:r>
            <a:r>
              <a:rPr lang="en-US" sz="2000" dirty="0" smtClean="0">
                <a:effectLst/>
                <a:latin typeface="Lucida Sans" pitchFamily="34" charset="0"/>
                <a:ea typeface="MS Mincho"/>
                <a:cs typeface="Courier New"/>
              </a:rPr>
              <a:t>&lt;</a:t>
            </a:r>
            <a:r>
              <a:rPr lang="en-US" sz="2000" dirty="0" err="1" smtClean="0">
                <a:solidFill>
                  <a:srgbClr val="2B91AF"/>
                </a:solidFill>
                <a:effectLst/>
                <a:latin typeface="Lucida Sans" pitchFamily="34" charset="0"/>
                <a:ea typeface="MS Mincho"/>
                <a:cs typeface="Courier New"/>
              </a:rPr>
              <a:t>GasResult</a:t>
            </a:r>
            <a:r>
              <a:rPr lang="en-US" sz="2000" dirty="0" smtClean="0">
                <a:effectLst/>
                <a:latin typeface="Lucida Sans" pitchFamily="34" charset="0"/>
                <a:ea typeface="MS Mincho"/>
                <a:cs typeface="Courier New"/>
              </a:rPr>
              <a:t>&gt;</a:t>
            </a:r>
            <a:br>
              <a:rPr lang="en-US" sz="2000" dirty="0" smtClean="0">
                <a:effectLst/>
                <a:latin typeface="Lucida Sans" pitchFamily="34" charset="0"/>
                <a:ea typeface="MS Mincho"/>
                <a:cs typeface="Courier New"/>
              </a:rPr>
            </a:br>
            <a:r>
              <a:rPr lang="en-US" sz="2000" dirty="0" smtClean="0">
                <a:effectLst/>
                <a:latin typeface="Lucida Sans" pitchFamily="34" charset="0"/>
                <a:ea typeface="MS Mincho"/>
                <a:cs typeface="Courier New"/>
              </a:rPr>
              <a:t>    {   </a:t>
            </a:r>
            <a:r>
              <a:rPr lang="en-US" sz="2000" dirty="0" smtClean="0">
                <a:solidFill>
                  <a:srgbClr val="0000FF"/>
                </a:solidFill>
                <a:effectLst/>
                <a:latin typeface="Lucida Sans" pitchFamily="34" charset="0"/>
                <a:ea typeface="MS Mincho"/>
                <a:cs typeface="Courier New"/>
              </a:rPr>
              <a:t>public</a:t>
            </a:r>
            <a:r>
              <a:rPr lang="en-US" sz="2000" dirty="0" smtClean="0">
                <a:effectLst/>
                <a:latin typeface="Lucida Sans" pitchFamily="34" charset="0"/>
                <a:ea typeface="MS Mincho"/>
                <a:cs typeface="Courier New"/>
              </a:rPr>
              <a:t> </a:t>
            </a:r>
            <a:r>
              <a:rPr lang="en-US" sz="2000" dirty="0" err="1" smtClean="0">
                <a:solidFill>
                  <a:srgbClr val="0000FF"/>
                </a:solidFill>
                <a:effectLst/>
                <a:latin typeface="Lucida Sans" pitchFamily="34" charset="0"/>
                <a:ea typeface="MS Mincho"/>
                <a:cs typeface="Courier New"/>
              </a:rPr>
              <a:t>int</a:t>
            </a:r>
            <a:r>
              <a:rPr lang="en-US" sz="2000" dirty="0" smtClean="0">
                <a:effectLst/>
                <a:latin typeface="Lucida Sans" pitchFamily="34" charset="0"/>
                <a:ea typeface="MS Mincho"/>
                <a:cs typeface="Courier New"/>
              </a:rPr>
              <a:t> Compare(</a:t>
            </a:r>
            <a:r>
              <a:rPr lang="en-US" sz="2000" dirty="0" err="1" smtClean="0">
                <a:solidFill>
                  <a:srgbClr val="2B91AF"/>
                </a:solidFill>
                <a:effectLst/>
                <a:latin typeface="Lucida Sans" pitchFamily="34" charset="0"/>
                <a:ea typeface="MS Mincho"/>
                <a:cs typeface="Courier New"/>
              </a:rPr>
              <a:t>GasResult</a:t>
            </a:r>
            <a:r>
              <a:rPr lang="en-US" sz="2000" dirty="0" smtClean="0">
                <a:effectLst/>
                <a:latin typeface="Lucida Sans" pitchFamily="34" charset="0"/>
                <a:ea typeface="MS Mincho"/>
                <a:cs typeface="Courier New"/>
              </a:rPr>
              <a:t> a, </a:t>
            </a:r>
            <a:r>
              <a:rPr lang="en-US" sz="2000" dirty="0" err="1" smtClean="0">
                <a:solidFill>
                  <a:srgbClr val="2B91AF"/>
                </a:solidFill>
                <a:effectLst/>
                <a:latin typeface="Lucida Sans" pitchFamily="34" charset="0"/>
                <a:ea typeface="MS Mincho"/>
                <a:cs typeface="Courier New"/>
              </a:rPr>
              <a:t>GasResult</a:t>
            </a:r>
            <a:r>
              <a:rPr lang="en-US" sz="2000" dirty="0" smtClean="0">
                <a:effectLst/>
                <a:latin typeface="Lucida Sans" pitchFamily="34" charset="0"/>
                <a:ea typeface="MS Mincho"/>
                <a:cs typeface="Courier New"/>
              </a:rPr>
              <a:t> b)</a:t>
            </a:r>
            <a:br>
              <a:rPr lang="en-US" sz="2000" dirty="0" smtClean="0">
                <a:effectLst/>
                <a:latin typeface="Lucida Sans" pitchFamily="34" charset="0"/>
                <a:ea typeface="MS Mincho"/>
                <a:cs typeface="Courier New"/>
              </a:rPr>
            </a:br>
            <a:r>
              <a:rPr lang="en-US" sz="2000" dirty="0" smtClean="0">
                <a:effectLst/>
                <a:latin typeface="Lucida Sans" pitchFamily="34" charset="0"/>
                <a:ea typeface="MS Mincho"/>
                <a:cs typeface="Courier New"/>
              </a:rPr>
              <a:t>        {   </a:t>
            </a:r>
            <a:r>
              <a:rPr lang="en-US" sz="2000" dirty="0" smtClean="0">
                <a:solidFill>
                  <a:srgbClr val="0000FF"/>
                </a:solidFill>
                <a:effectLst/>
                <a:latin typeface="Lucida Sans" pitchFamily="34" charset="0"/>
                <a:ea typeface="MS Mincho"/>
                <a:cs typeface="Courier New"/>
              </a:rPr>
              <a:t>return</a:t>
            </a:r>
            <a:r>
              <a:rPr lang="en-US" sz="2000" dirty="0" smtClean="0">
                <a:effectLst/>
                <a:latin typeface="Lucida Sans" pitchFamily="34" charset="0"/>
                <a:ea typeface="MS Mincho"/>
                <a:cs typeface="Courier New"/>
              </a:rPr>
              <a:t> </a:t>
            </a:r>
            <a:r>
              <a:rPr lang="en-US" sz="2000" u="sng" dirty="0" err="1" smtClean="0">
                <a:effectLst/>
                <a:latin typeface="Lucida Sans" pitchFamily="34" charset="0"/>
                <a:ea typeface="MS Mincho"/>
                <a:cs typeface="Courier New"/>
              </a:rPr>
              <a:t>a.</a:t>
            </a:r>
            <a:r>
              <a:rPr lang="en-US" sz="2000" u="sng" dirty="0" err="1" smtClean="0">
                <a:effectLst>
                  <a:glow rad="228600">
                    <a:schemeClr val="accent4">
                      <a:satMod val="175000"/>
                      <a:alpha val="40000"/>
                    </a:schemeClr>
                  </a:glow>
                </a:effectLst>
                <a:latin typeface="Lucida Sans" pitchFamily="34" charset="0"/>
                <a:ea typeface="MS Mincho"/>
                <a:cs typeface="Courier New"/>
              </a:rPr>
              <a:t>Name</a:t>
            </a:r>
            <a:r>
              <a:rPr lang="en-US" sz="2000" dirty="0" err="1" smtClean="0">
                <a:effectLst/>
                <a:latin typeface="Lucida Sans" pitchFamily="34" charset="0"/>
                <a:ea typeface="MS Mincho"/>
                <a:cs typeface="Courier New"/>
              </a:rPr>
              <a:t>.CompareTo</a:t>
            </a:r>
            <a:r>
              <a:rPr lang="en-US" sz="2000" dirty="0" smtClean="0">
                <a:effectLst/>
                <a:latin typeface="Lucida Sans" pitchFamily="34" charset="0"/>
                <a:ea typeface="MS Mincho"/>
                <a:cs typeface="Courier New"/>
              </a:rPr>
              <a:t>(</a:t>
            </a:r>
            <a:r>
              <a:rPr lang="en-US" sz="2000" u="sng" dirty="0" err="1" smtClean="0">
                <a:effectLst/>
                <a:latin typeface="Lucida Sans" pitchFamily="34" charset="0"/>
                <a:ea typeface="MS Mincho"/>
                <a:cs typeface="Courier New"/>
              </a:rPr>
              <a:t>b.</a:t>
            </a:r>
            <a:r>
              <a:rPr lang="en-US" sz="2000" u="sng" dirty="0" err="1" smtClean="0">
                <a:effectLst>
                  <a:glow rad="228600">
                    <a:schemeClr val="accent4">
                      <a:satMod val="175000"/>
                      <a:alpha val="40000"/>
                    </a:schemeClr>
                  </a:glow>
                </a:effectLst>
                <a:latin typeface="Lucida Sans" pitchFamily="34" charset="0"/>
                <a:ea typeface="MS Mincho"/>
                <a:cs typeface="Courier New"/>
              </a:rPr>
              <a:t>Name</a:t>
            </a:r>
            <a:r>
              <a:rPr lang="en-US" sz="2000" dirty="0" smtClean="0">
                <a:effectLst/>
                <a:latin typeface="Lucida Sans" pitchFamily="34" charset="0"/>
                <a:ea typeface="MS Mincho"/>
                <a:cs typeface="Courier New"/>
              </a:rPr>
              <a:t>);   }   }</a:t>
            </a:r>
            <a:br>
              <a:rPr lang="en-US" sz="2000" dirty="0" smtClean="0">
                <a:effectLst/>
                <a:latin typeface="Lucida Sans" pitchFamily="34" charset="0"/>
                <a:ea typeface="MS Mincho"/>
                <a:cs typeface="Courier New"/>
              </a:rPr>
            </a:br>
            <a:r>
              <a:rPr lang="en-US" sz="2000" dirty="0" smtClean="0">
                <a:effectLst/>
                <a:latin typeface="Lucida Sans" pitchFamily="34" charset="0"/>
                <a:ea typeface="MS Mincho"/>
                <a:cs typeface="Courier New"/>
              </a:rPr>
              <a:t/>
            </a:r>
            <a:br>
              <a:rPr lang="en-US" sz="2000" dirty="0" smtClean="0">
                <a:effectLst/>
                <a:latin typeface="Lucida Sans" pitchFamily="34" charset="0"/>
                <a:ea typeface="MS Mincho"/>
                <a:cs typeface="Courier New"/>
              </a:rPr>
            </a:br>
            <a:r>
              <a:rPr lang="en-US" sz="2000" dirty="0" smtClean="0">
                <a:effectLst/>
                <a:latin typeface="Lucida Sans" pitchFamily="34" charset="0"/>
                <a:ea typeface="MS Mincho"/>
                <a:cs typeface="Courier New"/>
              </a:rPr>
              <a:t>    </a:t>
            </a:r>
            <a:r>
              <a:rPr lang="en-US" sz="2000" dirty="0" smtClean="0">
                <a:solidFill>
                  <a:srgbClr val="0000FF"/>
                </a:solidFill>
                <a:effectLst/>
                <a:latin typeface="Lucida Sans" pitchFamily="34" charset="0"/>
                <a:ea typeface="MS Mincho"/>
                <a:cs typeface="Courier New"/>
              </a:rPr>
              <a:t>public</a:t>
            </a:r>
            <a:r>
              <a:rPr lang="en-US" sz="2000" dirty="0" smtClean="0">
                <a:effectLst/>
                <a:latin typeface="Lucida Sans" pitchFamily="34" charset="0"/>
                <a:ea typeface="MS Mincho"/>
                <a:cs typeface="Courier New"/>
              </a:rPr>
              <a:t> </a:t>
            </a:r>
            <a:r>
              <a:rPr lang="en-US" sz="2000" dirty="0" smtClean="0">
                <a:solidFill>
                  <a:srgbClr val="0000FF"/>
                </a:solidFill>
                <a:effectLst/>
                <a:latin typeface="Lucida Sans" pitchFamily="34" charset="0"/>
                <a:ea typeface="MS Mincho"/>
                <a:cs typeface="Courier New"/>
              </a:rPr>
              <a:t>static</a:t>
            </a:r>
            <a:r>
              <a:rPr lang="en-US" sz="2000" dirty="0" smtClean="0">
                <a:effectLst/>
                <a:latin typeface="Lucida Sans" pitchFamily="34" charset="0"/>
                <a:ea typeface="MS Mincho"/>
                <a:cs typeface="Courier New"/>
              </a:rPr>
              <a:t> </a:t>
            </a:r>
            <a:r>
              <a:rPr lang="en-US" sz="2000" dirty="0" err="1" smtClean="0">
                <a:solidFill>
                  <a:srgbClr val="2B91AF"/>
                </a:solidFill>
                <a:effectLst/>
                <a:latin typeface="Lucida Sans" pitchFamily="34" charset="0"/>
                <a:ea typeface="MS Mincho"/>
                <a:cs typeface="Courier New"/>
              </a:rPr>
              <a:t>Gas</a:t>
            </a:r>
            <a:r>
              <a:rPr lang="en-US" sz="2000" dirty="0" err="1" smtClean="0">
                <a:solidFill>
                  <a:srgbClr val="2B91AF"/>
                </a:solidFill>
                <a:effectLst>
                  <a:glow rad="228600">
                    <a:schemeClr val="accent4">
                      <a:satMod val="175000"/>
                      <a:alpha val="40000"/>
                    </a:schemeClr>
                  </a:glow>
                </a:effectLst>
                <a:latin typeface="Lucida Sans" pitchFamily="34" charset="0"/>
                <a:ea typeface="MS Mincho"/>
                <a:cs typeface="Courier New"/>
              </a:rPr>
              <a:t>Name</a:t>
            </a:r>
            <a:r>
              <a:rPr lang="en-US" sz="2000" dirty="0" err="1" smtClean="0">
                <a:solidFill>
                  <a:srgbClr val="2B91AF"/>
                </a:solidFill>
                <a:effectLst/>
                <a:latin typeface="Lucida Sans" pitchFamily="34" charset="0"/>
                <a:ea typeface="MS Mincho"/>
                <a:cs typeface="Courier New"/>
              </a:rPr>
              <a:t>Comparer</a:t>
            </a:r>
            <a:r>
              <a:rPr lang="en-US" sz="2000" dirty="0" smtClean="0">
                <a:effectLst/>
                <a:latin typeface="Lucida Sans" pitchFamily="34" charset="0"/>
                <a:ea typeface="MS Mincho"/>
                <a:cs typeface="Courier New"/>
              </a:rPr>
              <a:t> </a:t>
            </a:r>
            <a:r>
              <a:rPr lang="en-US" sz="2000" dirty="0" err="1" smtClean="0">
                <a:effectLst/>
                <a:latin typeface="Lucida Sans" pitchFamily="34" charset="0"/>
                <a:ea typeface="MS Mincho"/>
                <a:cs typeface="Courier New"/>
              </a:rPr>
              <a:t>Gas</a:t>
            </a:r>
            <a:r>
              <a:rPr lang="en-US" sz="2000" dirty="0" err="1" smtClean="0">
                <a:effectLst>
                  <a:glow rad="228600">
                    <a:schemeClr val="accent4">
                      <a:satMod val="175000"/>
                      <a:alpha val="40000"/>
                    </a:schemeClr>
                  </a:glow>
                </a:effectLst>
                <a:latin typeface="Lucida Sans" pitchFamily="34" charset="0"/>
                <a:ea typeface="MS Mincho"/>
                <a:cs typeface="Courier New"/>
              </a:rPr>
              <a:t>Name</a:t>
            </a:r>
            <a:r>
              <a:rPr lang="en-US" sz="2000" dirty="0" err="1" smtClean="0">
                <a:effectLst/>
                <a:latin typeface="Lucida Sans" pitchFamily="34" charset="0"/>
                <a:ea typeface="MS Mincho"/>
                <a:cs typeface="Courier New"/>
              </a:rPr>
              <a:t>Comparison</a:t>
            </a:r>
            <a:r>
              <a:rPr lang="en-US" sz="2000" dirty="0" smtClean="0">
                <a:effectLst/>
                <a:latin typeface="Lucida Sans" pitchFamily="34" charset="0"/>
                <a:ea typeface="MS Mincho"/>
                <a:cs typeface="Courier New"/>
              </a:rPr>
              <a:t> =</a:t>
            </a:r>
            <a:br>
              <a:rPr lang="en-US" sz="2000" dirty="0" smtClean="0">
                <a:effectLst/>
                <a:latin typeface="Lucida Sans" pitchFamily="34" charset="0"/>
                <a:ea typeface="MS Mincho"/>
                <a:cs typeface="Courier New"/>
              </a:rPr>
            </a:br>
            <a:r>
              <a:rPr lang="en-US" sz="2000" dirty="0" smtClean="0">
                <a:effectLst/>
                <a:latin typeface="Lucida Sans" pitchFamily="34" charset="0"/>
                <a:ea typeface="MS Mincho"/>
                <a:cs typeface="Courier New"/>
              </a:rPr>
              <a:t>        </a:t>
            </a:r>
            <a:r>
              <a:rPr lang="en-US" sz="2000" dirty="0" smtClean="0">
                <a:solidFill>
                  <a:srgbClr val="0000FF"/>
                </a:solidFill>
                <a:effectLst/>
                <a:latin typeface="Lucida Sans" pitchFamily="34" charset="0"/>
                <a:ea typeface="MS Mincho"/>
                <a:cs typeface="Courier New"/>
              </a:rPr>
              <a:t>new</a:t>
            </a:r>
            <a:r>
              <a:rPr lang="en-US" sz="2000" dirty="0" smtClean="0">
                <a:effectLst/>
                <a:latin typeface="Lucida Sans" pitchFamily="34" charset="0"/>
                <a:ea typeface="MS Mincho"/>
                <a:cs typeface="Courier New"/>
              </a:rPr>
              <a:t> </a:t>
            </a:r>
            <a:r>
              <a:rPr lang="en-US" sz="2000" dirty="0" err="1" smtClean="0">
                <a:solidFill>
                  <a:srgbClr val="2B91AF"/>
                </a:solidFill>
                <a:effectLst/>
                <a:latin typeface="Lucida Sans" pitchFamily="34" charset="0"/>
                <a:ea typeface="MS Mincho"/>
                <a:cs typeface="Courier New"/>
              </a:rPr>
              <a:t>Gas</a:t>
            </a:r>
            <a:r>
              <a:rPr lang="en-US" sz="2000" dirty="0" err="1" smtClean="0">
                <a:solidFill>
                  <a:srgbClr val="2B91AF"/>
                </a:solidFill>
                <a:effectLst>
                  <a:glow rad="228600">
                    <a:schemeClr val="accent4">
                      <a:satMod val="175000"/>
                      <a:alpha val="40000"/>
                    </a:schemeClr>
                  </a:glow>
                </a:effectLst>
                <a:latin typeface="Lucida Sans" pitchFamily="34" charset="0"/>
                <a:ea typeface="MS Mincho"/>
                <a:cs typeface="Courier New"/>
              </a:rPr>
              <a:t>Name</a:t>
            </a:r>
            <a:r>
              <a:rPr lang="en-US" sz="2000" dirty="0" err="1" smtClean="0">
                <a:solidFill>
                  <a:srgbClr val="2B91AF"/>
                </a:solidFill>
                <a:effectLst/>
                <a:latin typeface="Lucida Sans" pitchFamily="34" charset="0"/>
                <a:ea typeface="MS Mincho"/>
                <a:cs typeface="Courier New"/>
              </a:rPr>
              <a:t>Comparer</a:t>
            </a:r>
            <a:r>
              <a:rPr lang="en-US" sz="2000" dirty="0" smtClean="0">
                <a:effectLst/>
                <a:latin typeface="Lucida Sans" pitchFamily="34" charset="0"/>
                <a:ea typeface="MS Mincho"/>
                <a:cs typeface="Courier New"/>
              </a:rPr>
              <a:t>();</a:t>
            </a:r>
            <a:br>
              <a:rPr lang="en-US" sz="2000" dirty="0" smtClean="0">
                <a:effectLst/>
                <a:latin typeface="Lucida Sans" pitchFamily="34" charset="0"/>
                <a:ea typeface="MS Mincho"/>
                <a:cs typeface="Courier New"/>
              </a:rPr>
            </a:br>
            <a:r>
              <a:rPr lang="en-US" sz="2000" dirty="0" smtClean="0">
                <a:effectLst/>
                <a:latin typeface="Lucida Sans" pitchFamily="34" charset="0"/>
                <a:ea typeface="MS Mincho"/>
                <a:cs typeface="Courier New"/>
              </a:rPr>
              <a:t>}</a:t>
            </a:r>
          </a:p>
          <a:p>
            <a:pPr marL="0" marR="0">
              <a:lnSpc>
                <a:spcPct val="115000"/>
              </a:lnSpc>
              <a:spcBef>
                <a:spcPts val="0"/>
              </a:spcBef>
              <a:spcAft>
                <a:spcPts val="0"/>
              </a:spcAft>
              <a:buNone/>
            </a:pPr>
            <a:r>
              <a:rPr lang="en-US" sz="2000" dirty="0" err="1" smtClean="0">
                <a:solidFill>
                  <a:srgbClr val="2B91AF"/>
                </a:solidFill>
                <a:effectLst/>
                <a:latin typeface="Lucida Sans" pitchFamily="34" charset="0"/>
                <a:ea typeface="MS Mincho"/>
                <a:cs typeface="Times New Roman"/>
              </a:rPr>
              <a:t>Array</a:t>
            </a:r>
            <a:r>
              <a:rPr lang="en-US" sz="2000" dirty="0" err="1" smtClean="0">
                <a:effectLst/>
                <a:latin typeface="Lucida Sans" pitchFamily="34" charset="0"/>
                <a:ea typeface="MS Mincho"/>
                <a:cs typeface="Times New Roman"/>
              </a:rPr>
              <a:t>.Sort</a:t>
            </a:r>
            <a:r>
              <a:rPr lang="en-US" sz="2000" dirty="0" smtClean="0">
                <a:effectLst/>
                <a:latin typeface="Lucida Sans" pitchFamily="34" charset="0"/>
                <a:ea typeface="MS Mincho"/>
                <a:cs typeface="Times New Roman"/>
              </a:rPr>
              <a:t>&lt;</a:t>
            </a:r>
            <a:r>
              <a:rPr lang="en-US" sz="2000" dirty="0" err="1" smtClean="0">
                <a:solidFill>
                  <a:srgbClr val="2B91AF"/>
                </a:solidFill>
                <a:effectLst/>
                <a:latin typeface="Lucida Sans" pitchFamily="34" charset="0"/>
                <a:ea typeface="MS Mincho"/>
                <a:cs typeface="Times New Roman"/>
              </a:rPr>
              <a:t>GasResult</a:t>
            </a:r>
            <a:r>
              <a:rPr lang="en-US" sz="2000" dirty="0" smtClean="0">
                <a:effectLst/>
                <a:latin typeface="Lucida Sans" pitchFamily="34" charset="0"/>
                <a:ea typeface="MS Mincho"/>
                <a:cs typeface="Times New Roman"/>
              </a:rPr>
              <a:t>&gt;(results, </a:t>
            </a:r>
          </a:p>
          <a:p>
            <a:pPr marL="0" marR="0">
              <a:lnSpc>
                <a:spcPct val="115000"/>
              </a:lnSpc>
              <a:spcBef>
                <a:spcPts val="0"/>
              </a:spcBef>
              <a:spcAft>
                <a:spcPts val="0"/>
              </a:spcAft>
              <a:buNone/>
            </a:pPr>
            <a:r>
              <a:rPr lang="en-US" sz="2000" dirty="0" err="1" smtClean="0">
                <a:solidFill>
                  <a:srgbClr val="2B91AF"/>
                </a:solidFill>
                <a:effectLst/>
                <a:latin typeface="Lucida Sans" pitchFamily="34" charset="0"/>
                <a:ea typeface="MS Mincho"/>
                <a:cs typeface="Times New Roman"/>
              </a:rPr>
              <a:t>GasResult</a:t>
            </a:r>
            <a:r>
              <a:rPr lang="en-US" sz="2000" dirty="0" err="1" smtClean="0">
                <a:effectLst/>
                <a:latin typeface="Lucida Sans" pitchFamily="34" charset="0"/>
                <a:ea typeface="MS Mincho"/>
                <a:cs typeface="Times New Roman"/>
              </a:rPr>
              <a:t>.Gas</a:t>
            </a:r>
            <a:r>
              <a:rPr lang="en-US" sz="2000" dirty="0" err="1" smtClean="0">
                <a:effectLst>
                  <a:glow rad="228600">
                    <a:schemeClr val="accent4">
                      <a:satMod val="175000"/>
                      <a:alpha val="40000"/>
                    </a:schemeClr>
                  </a:glow>
                </a:effectLst>
                <a:latin typeface="Lucida Sans" pitchFamily="34" charset="0"/>
                <a:ea typeface="MS Mincho"/>
                <a:cs typeface="Times New Roman"/>
              </a:rPr>
              <a:t>Name</a:t>
            </a:r>
            <a:r>
              <a:rPr lang="en-US" sz="2000" dirty="0" err="1" smtClean="0">
                <a:effectLst/>
                <a:latin typeface="Lucida Sans" pitchFamily="34" charset="0"/>
                <a:ea typeface="MS Mincho"/>
                <a:cs typeface="Times New Roman"/>
              </a:rPr>
              <a:t>Comparison</a:t>
            </a:r>
            <a:r>
              <a:rPr lang="en-US" sz="2000" dirty="0" smtClean="0">
                <a:effectLst/>
                <a:latin typeface="Lucida Sans" pitchFamily="34" charset="0"/>
                <a:ea typeface="MS Mincho"/>
                <a:cs typeface="Times New Roman"/>
              </a:rPr>
              <a:t>);</a:t>
            </a:r>
            <a:endParaRPr lang="en-US" sz="2800" dirty="0">
              <a:effectLst/>
              <a:latin typeface="Lucida Sans" pitchFamily="34" charset="0"/>
              <a:ea typeface="MS Mincho"/>
              <a:cs typeface="Times New Roman"/>
            </a:endParaRPr>
          </a:p>
        </p:txBody>
      </p:sp>
      <p:sp>
        <p:nvSpPr>
          <p:cNvPr id="4"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5"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6"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7"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40</a:t>
            </a:fld>
            <a:endParaRPr lang="en-US" dirty="0"/>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 Approach: Many </a:t>
            </a:r>
            <a:r>
              <a:rPr lang="en-US" dirty="0" err="1" smtClean="0"/>
              <a:t>IComparers</a:t>
            </a:r>
            <a:endParaRPr lang="en-US" dirty="0"/>
          </a:p>
        </p:txBody>
      </p:sp>
      <p:sp>
        <p:nvSpPr>
          <p:cNvPr id="3" name="Content Placeholder 2"/>
          <p:cNvSpPr>
            <a:spLocks noGrp="1"/>
          </p:cNvSpPr>
          <p:nvPr>
            <p:ph sz="quarter" idx="1"/>
          </p:nvPr>
        </p:nvSpPr>
        <p:spPr>
          <a:xfrm>
            <a:off x="612648" y="1600200"/>
            <a:ext cx="8531352" cy="4495800"/>
          </a:xfrm>
        </p:spPr>
        <p:txBody>
          <a:bodyPr>
            <a:noAutofit/>
          </a:bodyPr>
          <a:lstStyle/>
          <a:p>
            <a:pPr marL="0" marR="0">
              <a:lnSpc>
                <a:spcPct val="115000"/>
              </a:lnSpc>
              <a:spcBef>
                <a:spcPts val="0"/>
              </a:spcBef>
              <a:spcAft>
                <a:spcPts val="0"/>
              </a:spcAft>
              <a:buNone/>
            </a:pPr>
            <a:r>
              <a:rPr lang="en-US" sz="2000" dirty="0" smtClean="0">
                <a:solidFill>
                  <a:srgbClr val="0000FF"/>
                </a:solidFill>
                <a:effectLst/>
                <a:latin typeface="Lucida Sans" pitchFamily="34" charset="0"/>
                <a:ea typeface="MS Mincho"/>
                <a:cs typeface="Courier New"/>
              </a:rPr>
              <a:t>class</a:t>
            </a:r>
            <a:r>
              <a:rPr lang="en-US" sz="2000" dirty="0" smtClean="0">
                <a:effectLst/>
                <a:latin typeface="Lucida Sans" pitchFamily="34" charset="0"/>
                <a:ea typeface="MS Mincho"/>
                <a:cs typeface="Courier New"/>
              </a:rPr>
              <a:t> </a:t>
            </a:r>
            <a:r>
              <a:rPr lang="en-US" sz="2000" dirty="0" err="1" smtClean="0">
                <a:solidFill>
                  <a:srgbClr val="2B91AF"/>
                </a:solidFill>
                <a:effectLst/>
                <a:latin typeface="Lucida Sans" pitchFamily="34" charset="0"/>
                <a:ea typeface="MS Mincho"/>
                <a:cs typeface="Courier New"/>
              </a:rPr>
              <a:t>GasResult</a:t>
            </a:r>
            <a:r>
              <a:rPr lang="en-US" sz="2000" dirty="0" smtClean="0">
                <a:effectLst/>
                <a:latin typeface="Lucida Sans" pitchFamily="34" charset="0"/>
                <a:ea typeface="MS Mincho"/>
                <a:cs typeface="Courier New"/>
              </a:rPr>
              <a:t/>
            </a:r>
            <a:br>
              <a:rPr lang="en-US" sz="2000" dirty="0" smtClean="0">
                <a:effectLst/>
                <a:latin typeface="Lucida Sans" pitchFamily="34" charset="0"/>
                <a:ea typeface="MS Mincho"/>
                <a:cs typeface="Courier New"/>
              </a:rPr>
            </a:br>
            <a:r>
              <a:rPr lang="en-US" sz="2000" dirty="0" smtClean="0">
                <a:effectLst/>
                <a:latin typeface="Lucida Sans" pitchFamily="34" charset="0"/>
                <a:ea typeface="MS Mincho"/>
                <a:cs typeface="Courier New"/>
              </a:rPr>
              <a:t>{</a:t>
            </a:r>
          </a:p>
          <a:p>
            <a:pPr marL="0" marR="0">
              <a:lnSpc>
                <a:spcPct val="115000"/>
              </a:lnSpc>
              <a:spcBef>
                <a:spcPts val="0"/>
              </a:spcBef>
              <a:spcAft>
                <a:spcPts val="0"/>
              </a:spcAft>
              <a:buNone/>
            </a:pPr>
            <a:r>
              <a:rPr lang="en-US" sz="2000" dirty="0" smtClean="0">
                <a:effectLst/>
                <a:latin typeface="Lucida Sans" pitchFamily="34" charset="0"/>
                <a:ea typeface="MS Mincho"/>
                <a:cs typeface="Courier New"/>
              </a:rPr>
              <a:t>    …</a:t>
            </a:r>
            <a:br>
              <a:rPr lang="en-US" sz="2000" dirty="0" smtClean="0">
                <a:effectLst/>
                <a:latin typeface="Lucida Sans" pitchFamily="34" charset="0"/>
                <a:ea typeface="MS Mincho"/>
                <a:cs typeface="Courier New"/>
              </a:rPr>
            </a:br>
            <a:r>
              <a:rPr lang="en-US" sz="2000" dirty="0" smtClean="0">
                <a:effectLst/>
                <a:latin typeface="Lucida Sans" pitchFamily="34" charset="0"/>
                <a:ea typeface="MS Mincho"/>
                <a:cs typeface="Courier New"/>
              </a:rPr>
              <a:t>    </a:t>
            </a:r>
            <a:r>
              <a:rPr lang="en-US" sz="2000" dirty="0" smtClean="0">
                <a:solidFill>
                  <a:srgbClr val="0000FF"/>
                </a:solidFill>
                <a:effectLst/>
                <a:latin typeface="Lucida Sans" pitchFamily="34" charset="0"/>
                <a:ea typeface="MS Mincho"/>
                <a:cs typeface="Courier New"/>
              </a:rPr>
              <a:t>public</a:t>
            </a:r>
            <a:r>
              <a:rPr lang="en-US" sz="2000" dirty="0" smtClean="0">
                <a:effectLst/>
                <a:latin typeface="Lucida Sans" pitchFamily="34" charset="0"/>
                <a:ea typeface="MS Mincho"/>
                <a:cs typeface="Courier New"/>
              </a:rPr>
              <a:t> </a:t>
            </a:r>
            <a:r>
              <a:rPr lang="en-US" sz="2000" dirty="0" smtClean="0">
                <a:solidFill>
                  <a:srgbClr val="0000FF"/>
                </a:solidFill>
                <a:effectLst/>
                <a:latin typeface="Lucida Sans" pitchFamily="34" charset="0"/>
                <a:ea typeface="MS Mincho"/>
                <a:cs typeface="Courier New"/>
              </a:rPr>
              <a:t>class</a:t>
            </a:r>
            <a:r>
              <a:rPr lang="en-US" sz="2000" dirty="0" smtClean="0">
                <a:effectLst/>
                <a:latin typeface="Lucida Sans" pitchFamily="34" charset="0"/>
                <a:ea typeface="MS Mincho"/>
                <a:cs typeface="Courier New"/>
              </a:rPr>
              <a:t> </a:t>
            </a:r>
            <a:r>
              <a:rPr lang="en-US" sz="2000" dirty="0" err="1" smtClean="0">
                <a:solidFill>
                  <a:srgbClr val="2B91AF"/>
                </a:solidFill>
                <a:effectLst/>
                <a:latin typeface="Lucida Sans" pitchFamily="34" charset="0"/>
                <a:ea typeface="MS Mincho"/>
                <a:cs typeface="Courier New"/>
              </a:rPr>
              <a:t>Gas</a:t>
            </a:r>
            <a:r>
              <a:rPr lang="en-US" sz="2000" dirty="0" err="1" smtClean="0">
                <a:solidFill>
                  <a:srgbClr val="2B91AF"/>
                </a:solidFill>
                <a:effectLst>
                  <a:glow rad="228600">
                    <a:schemeClr val="accent4">
                      <a:satMod val="175000"/>
                      <a:alpha val="40000"/>
                    </a:schemeClr>
                  </a:glow>
                </a:effectLst>
                <a:latin typeface="Lucida Sans" pitchFamily="34" charset="0"/>
                <a:ea typeface="MS Mincho"/>
                <a:cs typeface="Courier New"/>
              </a:rPr>
              <a:t>Distance</a:t>
            </a:r>
            <a:r>
              <a:rPr lang="en-US" sz="2000" dirty="0" err="1" smtClean="0">
                <a:solidFill>
                  <a:srgbClr val="2B91AF"/>
                </a:solidFill>
                <a:effectLst/>
                <a:latin typeface="Lucida Sans" pitchFamily="34" charset="0"/>
                <a:ea typeface="MS Mincho"/>
                <a:cs typeface="Courier New"/>
              </a:rPr>
              <a:t>Comparer</a:t>
            </a:r>
            <a:r>
              <a:rPr lang="en-US" sz="2000" dirty="0" smtClean="0">
                <a:effectLst/>
                <a:latin typeface="Lucida Sans" pitchFamily="34" charset="0"/>
                <a:ea typeface="MS Mincho"/>
                <a:cs typeface="Courier New"/>
              </a:rPr>
              <a:t> : </a:t>
            </a:r>
            <a:r>
              <a:rPr lang="en-US" sz="2000" dirty="0" err="1" smtClean="0">
                <a:solidFill>
                  <a:srgbClr val="2B91AF"/>
                </a:solidFill>
                <a:effectLst/>
                <a:latin typeface="Lucida Sans" pitchFamily="34" charset="0"/>
                <a:ea typeface="MS Mincho"/>
                <a:cs typeface="Courier New"/>
              </a:rPr>
              <a:t>IComparer</a:t>
            </a:r>
            <a:r>
              <a:rPr lang="en-US" sz="2000" dirty="0" smtClean="0">
                <a:effectLst/>
                <a:latin typeface="Lucida Sans" pitchFamily="34" charset="0"/>
                <a:ea typeface="MS Mincho"/>
                <a:cs typeface="Courier New"/>
              </a:rPr>
              <a:t>&lt;</a:t>
            </a:r>
            <a:r>
              <a:rPr lang="en-US" sz="2000" dirty="0" err="1" smtClean="0">
                <a:solidFill>
                  <a:srgbClr val="2B91AF"/>
                </a:solidFill>
                <a:effectLst/>
                <a:latin typeface="Lucida Sans" pitchFamily="34" charset="0"/>
                <a:ea typeface="MS Mincho"/>
                <a:cs typeface="Courier New"/>
              </a:rPr>
              <a:t>GasResult</a:t>
            </a:r>
            <a:r>
              <a:rPr lang="en-US" sz="2000" dirty="0" smtClean="0">
                <a:effectLst/>
                <a:latin typeface="Lucida Sans" pitchFamily="34" charset="0"/>
                <a:ea typeface="MS Mincho"/>
                <a:cs typeface="Courier New"/>
              </a:rPr>
              <a:t>&gt;</a:t>
            </a:r>
            <a:br>
              <a:rPr lang="en-US" sz="2000" dirty="0" smtClean="0">
                <a:effectLst/>
                <a:latin typeface="Lucida Sans" pitchFamily="34" charset="0"/>
                <a:ea typeface="MS Mincho"/>
                <a:cs typeface="Courier New"/>
              </a:rPr>
            </a:br>
            <a:r>
              <a:rPr lang="en-US" sz="2000" dirty="0" smtClean="0">
                <a:effectLst/>
                <a:latin typeface="Lucida Sans" pitchFamily="34" charset="0"/>
                <a:ea typeface="MS Mincho"/>
                <a:cs typeface="Courier New"/>
              </a:rPr>
              <a:t>    {   </a:t>
            </a:r>
            <a:r>
              <a:rPr lang="en-US" sz="2000" dirty="0" smtClean="0">
                <a:solidFill>
                  <a:srgbClr val="0000FF"/>
                </a:solidFill>
                <a:effectLst/>
                <a:latin typeface="Lucida Sans" pitchFamily="34" charset="0"/>
                <a:ea typeface="MS Mincho"/>
                <a:cs typeface="Courier New"/>
              </a:rPr>
              <a:t>public</a:t>
            </a:r>
            <a:r>
              <a:rPr lang="en-US" sz="2000" dirty="0" smtClean="0">
                <a:effectLst/>
                <a:latin typeface="Lucida Sans" pitchFamily="34" charset="0"/>
                <a:ea typeface="MS Mincho"/>
                <a:cs typeface="Courier New"/>
              </a:rPr>
              <a:t> </a:t>
            </a:r>
            <a:r>
              <a:rPr lang="en-US" sz="2000" dirty="0" err="1" smtClean="0">
                <a:solidFill>
                  <a:srgbClr val="0000FF"/>
                </a:solidFill>
                <a:effectLst/>
                <a:latin typeface="Lucida Sans" pitchFamily="34" charset="0"/>
                <a:ea typeface="MS Mincho"/>
                <a:cs typeface="Courier New"/>
              </a:rPr>
              <a:t>int</a:t>
            </a:r>
            <a:r>
              <a:rPr lang="en-US" sz="2000" dirty="0" smtClean="0">
                <a:effectLst/>
                <a:latin typeface="Lucida Sans" pitchFamily="34" charset="0"/>
                <a:ea typeface="MS Mincho"/>
                <a:cs typeface="Courier New"/>
              </a:rPr>
              <a:t> Compare(</a:t>
            </a:r>
            <a:r>
              <a:rPr lang="en-US" sz="2000" dirty="0" err="1" smtClean="0">
                <a:solidFill>
                  <a:srgbClr val="2B91AF"/>
                </a:solidFill>
                <a:effectLst/>
                <a:latin typeface="Lucida Sans" pitchFamily="34" charset="0"/>
                <a:ea typeface="MS Mincho"/>
                <a:cs typeface="Courier New"/>
              </a:rPr>
              <a:t>GasResult</a:t>
            </a:r>
            <a:r>
              <a:rPr lang="en-US" sz="2000" dirty="0" smtClean="0">
                <a:effectLst/>
                <a:latin typeface="Lucida Sans" pitchFamily="34" charset="0"/>
                <a:ea typeface="MS Mincho"/>
                <a:cs typeface="Courier New"/>
              </a:rPr>
              <a:t> a, </a:t>
            </a:r>
            <a:r>
              <a:rPr lang="en-US" sz="2000" dirty="0" err="1" smtClean="0">
                <a:solidFill>
                  <a:srgbClr val="2B91AF"/>
                </a:solidFill>
                <a:effectLst/>
                <a:latin typeface="Lucida Sans" pitchFamily="34" charset="0"/>
                <a:ea typeface="MS Mincho"/>
                <a:cs typeface="Courier New"/>
              </a:rPr>
              <a:t>GasResult</a:t>
            </a:r>
            <a:r>
              <a:rPr lang="en-US" sz="2000" dirty="0" smtClean="0">
                <a:effectLst/>
                <a:latin typeface="Lucida Sans" pitchFamily="34" charset="0"/>
                <a:ea typeface="MS Mincho"/>
                <a:cs typeface="Courier New"/>
              </a:rPr>
              <a:t> b)</a:t>
            </a:r>
            <a:br>
              <a:rPr lang="en-US" sz="2000" dirty="0" smtClean="0">
                <a:effectLst/>
                <a:latin typeface="Lucida Sans" pitchFamily="34" charset="0"/>
                <a:ea typeface="MS Mincho"/>
                <a:cs typeface="Courier New"/>
              </a:rPr>
            </a:br>
            <a:r>
              <a:rPr lang="en-US" sz="2000" dirty="0" smtClean="0">
                <a:effectLst/>
                <a:latin typeface="Lucida Sans" pitchFamily="34" charset="0"/>
                <a:ea typeface="MS Mincho"/>
                <a:cs typeface="Courier New"/>
              </a:rPr>
              <a:t>        {   </a:t>
            </a:r>
            <a:r>
              <a:rPr lang="en-US" sz="2000" dirty="0" smtClean="0">
                <a:solidFill>
                  <a:srgbClr val="0000FF"/>
                </a:solidFill>
                <a:effectLst/>
                <a:latin typeface="Lucida Sans" pitchFamily="34" charset="0"/>
                <a:ea typeface="MS Mincho"/>
                <a:cs typeface="Courier New"/>
              </a:rPr>
              <a:t>return</a:t>
            </a:r>
            <a:r>
              <a:rPr lang="en-US" sz="2000" dirty="0" smtClean="0">
                <a:effectLst/>
                <a:latin typeface="Lucida Sans" pitchFamily="34" charset="0"/>
                <a:ea typeface="MS Mincho"/>
                <a:cs typeface="Courier New"/>
              </a:rPr>
              <a:t> </a:t>
            </a:r>
            <a:r>
              <a:rPr lang="en-US" sz="2000" u="sng" dirty="0" err="1" smtClean="0">
                <a:effectLst/>
                <a:latin typeface="Lucida Sans" pitchFamily="34" charset="0"/>
                <a:ea typeface="MS Mincho"/>
                <a:cs typeface="Courier New"/>
              </a:rPr>
              <a:t>a.</a:t>
            </a:r>
            <a:r>
              <a:rPr lang="en-US" sz="2000" u="sng" dirty="0" err="1" smtClean="0">
                <a:effectLst>
                  <a:glow rad="228600">
                    <a:schemeClr val="accent4">
                      <a:satMod val="175000"/>
                      <a:alpha val="40000"/>
                    </a:schemeClr>
                  </a:glow>
                </a:effectLst>
                <a:latin typeface="Lucida Sans" pitchFamily="34" charset="0"/>
                <a:ea typeface="MS Mincho"/>
                <a:cs typeface="Courier New"/>
              </a:rPr>
              <a:t>Distance</a:t>
            </a:r>
            <a:r>
              <a:rPr lang="en-US" sz="2000" dirty="0" err="1" smtClean="0">
                <a:effectLst/>
                <a:latin typeface="Lucida Sans" pitchFamily="34" charset="0"/>
                <a:ea typeface="MS Mincho"/>
                <a:cs typeface="Courier New"/>
              </a:rPr>
              <a:t>.CompareTo</a:t>
            </a:r>
            <a:r>
              <a:rPr lang="en-US" sz="2000" dirty="0" smtClean="0">
                <a:effectLst/>
                <a:latin typeface="Lucida Sans" pitchFamily="34" charset="0"/>
                <a:ea typeface="MS Mincho"/>
                <a:cs typeface="Courier New"/>
              </a:rPr>
              <a:t>(</a:t>
            </a:r>
            <a:r>
              <a:rPr lang="en-US" sz="2000" u="sng" dirty="0" err="1" smtClean="0">
                <a:effectLst/>
                <a:latin typeface="Lucida Sans" pitchFamily="34" charset="0"/>
                <a:ea typeface="MS Mincho"/>
                <a:cs typeface="Courier New"/>
              </a:rPr>
              <a:t>b.</a:t>
            </a:r>
            <a:r>
              <a:rPr lang="en-US" sz="2000" u="sng" dirty="0" err="1" smtClean="0">
                <a:effectLst>
                  <a:glow rad="228600">
                    <a:schemeClr val="accent4">
                      <a:satMod val="175000"/>
                      <a:alpha val="40000"/>
                    </a:schemeClr>
                  </a:glow>
                </a:effectLst>
                <a:latin typeface="Lucida Sans" pitchFamily="34" charset="0"/>
                <a:ea typeface="MS Mincho"/>
                <a:cs typeface="Courier New"/>
              </a:rPr>
              <a:t>Distance</a:t>
            </a:r>
            <a:r>
              <a:rPr lang="en-US" sz="2000" dirty="0" smtClean="0">
                <a:effectLst/>
                <a:latin typeface="Lucida Sans" pitchFamily="34" charset="0"/>
                <a:ea typeface="MS Mincho"/>
                <a:cs typeface="Courier New"/>
              </a:rPr>
              <a:t>);   }   }</a:t>
            </a:r>
            <a:br>
              <a:rPr lang="en-US" sz="2000" dirty="0" smtClean="0">
                <a:effectLst/>
                <a:latin typeface="Lucida Sans" pitchFamily="34" charset="0"/>
                <a:ea typeface="MS Mincho"/>
                <a:cs typeface="Courier New"/>
              </a:rPr>
            </a:br>
            <a:r>
              <a:rPr lang="en-US" sz="2000" dirty="0" smtClean="0">
                <a:effectLst/>
                <a:latin typeface="Lucida Sans" pitchFamily="34" charset="0"/>
                <a:ea typeface="MS Mincho"/>
                <a:cs typeface="Courier New"/>
              </a:rPr>
              <a:t/>
            </a:r>
            <a:br>
              <a:rPr lang="en-US" sz="2000" dirty="0" smtClean="0">
                <a:effectLst/>
                <a:latin typeface="Lucida Sans" pitchFamily="34" charset="0"/>
                <a:ea typeface="MS Mincho"/>
                <a:cs typeface="Courier New"/>
              </a:rPr>
            </a:br>
            <a:r>
              <a:rPr lang="en-US" sz="2000" dirty="0" smtClean="0">
                <a:effectLst/>
                <a:latin typeface="Lucida Sans" pitchFamily="34" charset="0"/>
                <a:ea typeface="MS Mincho"/>
                <a:cs typeface="Courier New"/>
              </a:rPr>
              <a:t>    </a:t>
            </a:r>
            <a:r>
              <a:rPr lang="en-US" sz="2000" dirty="0" smtClean="0">
                <a:solidFill>
                  <a:srgbClr val="0000FF"/>
                </a:solidFill>
                <a:effectLst/>
                <a:latin typeface="Lucida Sans" pitchFamily="34" charset="0"/>
                <a:ea typeface="MS Mincho"/>
                <a:cs typeface="Courier New"/>
              </a:rPr>
              <a:t>public</a:t>
            </a:r>
            <a:r>
              <a:rPr lang="en-US" sz="2000" dirty="0" smtClean="0">
                <a:effectLst/>
                <a:latin typeface="Lucida Sans" pitchFamily="34" charset="0"/>
                <a:ea typeface="MS Mincho"/>
                <a:cs typeface="Courier New"/>
              </a:rPr>
              <a:t> </a:t>
            </a:r>
            <a:r>
              <a:rPr lang="en-US" sz="2000" dirty="0" smtClean="0">
                <a:solidFill>
                  <a:srgbClr val="0000FF"/>
                </a:solidFill>
                <a:effectLst/>
                <a:latin typeface="Lucida Sans" pitchFamily="34" charset="0"/>
                <a:ea typeface="MS Mincho"/>
                <a:cs typeface="Courier New"/>
              </a:rPr>
              <a:t>static</a:t>
            </a:r>
            <a:r>
              <a:rPr lang="en-US" sz="2000" dirty="0" smtClean="0">
                <a:effectLst/>
                <a:latin typeface="Lucida Sans" pitchFamily="34" charset="0"/>
                <a:ea typeface="MS Mincho"/>
                <a:cs typeface="Courier New"/>
              </a:rPr>
              <a:t> </a:t>
            </a:r>
            <a:r>
              <a:rPr lang="en-US" sz="2000" dirty="0" err="1" smtClean="0">
                <a:solidFill>
                  <a:srgbClr val="2B91AF"/>
                </a:solidFill>
                <a:effectLst/>
                <a:latin typeface="Lucida Sans" pitchFamily="34" charset="0"/>
                <a:ea typeface="MS Mincho"/>
                <a:cs typeface="Courier New"/>
              </a:rPr>
              <a:t>Gas</a:t>
            </a:r>
            <a:r>
              <a:rPr lang="en-US" sz="2000" dirty="0" err="1" smtClean="0">
                <a:solidFill>
                  <a:srgbClr val="2B91AF"/>
                </a:solidFill>
                <a:effectLst>
                  <a:glow rad="228600">
                    <a:schemeClr val="accent4">
                      <a:satMod val="175000"/>
                      <a:alpha val="40000"/>
                    </a:schemeClr>
                  </a:glow>
                </a:effectLst>
                <a:latin typeface="Lucida Sans" pitchFamily="34" charset="0"/>
                <a:ea typeface="MS Mincho"/>
                <a:cs typeface="Courier New"/>
              </a:rPr>
              <a:t>Distance</a:t>
            </a:r>
            <a:r>
              <a:rPr lang="en-US" sz="2000" dirty="0" err="1" smtClean="0">
                <a:solidFill>
                  <a:srgbClr val="2B91AF"/>
                </a:solidFill>
                <a:effectLst/>
                <a:latin typeface="Lucida Sans" pitchFamily="34" charset="0"/>
                <a:ea typeface="MS Mincho"/>
                <a:cs typeface="Courier New"/>
              </a:rPr>
              <a:t>Comparer</a:t>
            </a:r>
            <a:r>
              <a:rPr lang="en-US" sz="2000" dirty="0" smtClean="0">
                <a:effectLst/>
                <a:latin typeface="Lucida Sans" pitchFamily="34" charset="0"/>
                <a:ea typeface="MS Mincho"/>
                <a:cs typeface="Courier New"/>
              </a:rPr>
              <a:t> </a:t>
            </a:r>
            <a:r>
              <a:rPr lang="en-US" sz="2000" dirty="0" err="1" smtClean="0">
                <a:effectLst/>
                <a:latin typeface="Lucida Sans" pitchFamily="34" charset="0"/>
                <a:ea typeface="MS Mincho"/>
                <a:cs typeface="Courier New"/>
              </a:rPr>
              <a:t>Gas</a:t>
            </a:r>
            <a:r>
              <a:rPr lang="en-US" sz="2000" dirty="0" err="1" smtClean="0">
                <a:effectLst>
                  <a:glow rad="228600">
                    <a:schemeClr val="accent4">
                      <a:satMod val="175000"/>
                      <a:alpha val="40000"/>
                    </a:schemeClr>
                  </a:glow>
                </a:effectLst>
                <a:latin typeface="Lucida Sans" pitchFamily="34" charset="0"/>
                <a:ea typeface="MS Mincho"/>
                <a:cs typeface="Courier New"/>
              </a:rPr>
              <a:t>Distance</a:t>
            </a:r>
            <a:r>
              <a:rPr lang="en-US" sz="2000" dirty="0" err="1" smtClean="0">
                <a:effectLst/>
                <a:latin typeface="Lucida Sans" pitchFamily="34" charset="0"/>
                <a:ea typeface="MS Mincho"/>
                <a:cs typeface="Courier New"/>
              </a:rPr>
              <a:t>Comparison</a:t>
            </a:r>
            <a:r>
              <a:rPr lang="en-US" sz="2000" dirty="0" smtClean="0">
                <a:effectLst/>
                <a:latin typeface="Lucida Sans" pitchFamily="34" charset="0"/>
                <a:ea typeface="MS Mincho"/>
                <a:cs typeface="Courier New"/>
              </a:rPr>
              <a:t> =</a:t>
            </a:r>
            <a:br>
              <a:rPr lang="en-US" sz="2000" dirty="0" smtClean="0">
                <a:effectLst/>
                <a:latin typeface="Lucida Sans" pitchFamily="34" charset="0"/>
                <a:ea typeface="MS Mincho"/>
                <a:cs typeface="Courier New"/>
              </a:rPr>
            </a:br>
            <a:r>
              <a:rPr lang="en-US" sz="2000" dirty="0" smtClean="0">
                <a:effectLst/>
                <a:latin typeface="Lucida Sans" pitchFamily="34" charset="0"/>
                <a:ea typeface="MS Mincho"/>
                <a:cs typeface="Courier New"/>
              </a:rPr>
              <a:t>        </a:t>
            </a:r>
            <a:r>
              <a:rPr lang="en-US" sz="2000" dirty="0" smtClean="0">
                <a:solidFill>
                  <a:srgbClr val="0000FF"/>
                </a:solidFill>
                <a:effectLst/>
                <a:latin typeface="Lucida Sans" pitchFamily="34" charset="0"/>
                <a:ea typeface="MS Mincho"/>
                <a:cs typeface="Courier New"/>
              </a:rPr>
              <a:t>new</a:t>
            </a:r>
            <a:r>
              <a:rPr lang="en-US" sz="2000" dirty="0" smtClean="0">
                <a:effectLst/>
                <a:latin typeface="Lucida Sans" pitchFamily="34" charset="0"/>
                <a:ea typeface="MS Mincho"/>
                <a:cs typeface="Courier New"/>
              </a:rPr>
              <a:t> </a:t>
            </a:r>
            <a:r>
              <a:rPr lang="en-US" sz="2000" dirty="0" err="1" smtClean="0">
                <a:solidFill>
                  <a:srgbClr val="2B91AF"/>
                </a:solidFill>
                <a:effectLst/>
                <a:latin typeface="Lucida Sans" pitchFamily="34" charset="0"/>
                <a:ea typeface="MS Mincho"/>
                <a:cs typeface="Courier New"/>
              </a:rPr>
              <a:t>Gas</a:t>
            </a:r>
            <a:r>
              <a:rPr lang="en-US" sz="2000" dirty="0" err="1" smtClean="0">
                <a:solidFill>
                  <a:srgbClr val="2B91AF"/>
                </a:solidFill>
                <a:effectLst>
                  <a:glow rad="228600">
                    <a:schemeClr val="accent4">
                      <a:satMod val="175000"/>
                      <a:alpha val="40000"/>
                    </a:schemeClr>
                  </a:glow>
                </a:effectLst>
                <a:latin typeface="Lucida Sans" pitchFamily="34" charset="0"/>
                <a:ea typeface="MS Mincho"/>
                <a:cs typeface="Courier New"/>
              </a:rPr>
              <a:t>Distance</a:t>
            </a:r>
            <a:r>
              <a:rPr lang="en-US" sz="2000" dirty="0" err="1" smtClean="0">
                <a:solidFill>
                  <a:srgbClr val="2B91AF"/>
                </a:solidFill>
                <a:effectLst/>
                <a:latin typeface="Lucida Sans" pitchFamily="34" charset="0"/>
                <a:ea typeface="MS Mincho"/>
                <a:cs typeface="Courier New"/>
              </a:rPr>
              <a:t>Comparer</a:t>
            </a:r>
            <a:r>
              <a:rPr lang="en-US" sz="2000" dirty="0" smtClean="0">
                <a:effectLst/>
                <a:latin typeface="Lucida Sans" pitchFamily="34" charset="0"/>
                <a:ea typeface="MS Mincho"/>
                <a:cs typeface="Courier New"/>
              </a:rPr>
              <a:t>();</a:t>
            </a:r>
            <a:br>
              <a:rPr lang="en-US" sz="2000" dirty="0" smtClean="0">
                <a:effectLst/>
                <a:latin typeface="Lucida Sans" pitchFamily="34" charset="0"/>
                <a:ea typeface="MS Mincho"/>
                <a:cs typeface="Courier New"/>
              </a:rPr>
            </a:br>
            <a:r>
              <a:rPr lang="en-US" sz="2000" dirty="0" smtClean="0">
                <a:effectLst/>
                <a:latin typeface="Lucida Sans" pitchFamily="34" charset="0"/>
                <a:ea typeface="MS Mincho"/>
                <a:cs typeface="Courier New"/>
              </a:rPr>
              <a:t>}</a:t>
            </a:r>
          </a:p>
          <a:p>
            <a:pPr marL="0" marR="0">
              <a:lnSpc>
                <a:spcPct val="115000"/>
              </a:lnSpc>
              <a:spcBef>
                <a:spcPts val="0"/>
              </a:spcBef>
              <a:spcAft>
                <a:spcPts val="0"/>
              </a:spcAft>
              <a:buNone/>
            </a:pPr>
            <a:endParaRPr lang="en-US" sz="2000" dirty="0" smtClean="0">
              <a:effectLst/>
              <a:latin typeface="Lucida Sans" pitchFamily="34" charset="0"/>
              <a:ea typeface="MS Mincho"/>
              <a:cs typeface="Courier New"/>
            </a:endParaRPr>
          </a:p>
          <a:p>
            <a:pPr marL="0" marR="0">
              <a:lnSpc>
                <a:spcPct val="115000"/>
              </a:lnSpc>
              <a:spcBef>
                <a:spcPts val="0"/>
              </a:spcBef>
              <a:spcAft>
                <a:spcPts val="0"/>
              </a:spcAft>
              <a:buNone/>
            </a:pPr>
            <a:r>
              <a:rPr lang="en-US" sz="2000" dirty="0" err="1" smtClean="0">
                <a:solidFill>
                  <a:srgbClr val="2B91AF"/>
                </a:solidFill>
                <a:effectLst/>
                <a:latin typeface="Lucida Sans" pitchFamily="34" charset="0"/>
                <a:ea typeface="MS Mincho"/>
                <a:cs typeface="Times New Roman"/>
              </a:rPr>
              <a:t>Array</a:t>
            </a:r>
            <a:r>
              <a:rPr lang="en-US" sz="2000" dirty="0" err="1" smtClean="0">
                <a:effectLst/>
                <a:latin typeface="Lucida Sans" pitchFamily="34" charset="0"/>
                <a:ea typeface="MS Mincho"/>
                <a:cs typeface="Times New Roman"/>
              </a:rPr>
              <a:t>.Sort</a:t>
            </a:r>
            <a:r>
              <a:rPr lang="en-US" sz="2000" dirty="0" smtClean="0">
                <a:effectLst/>
                <a:latin typeface="Lucida Sans" pitchFamily="34" charset="0"/>
                <a:ea typeface="MS Mincho"/>
                <a:cs typeface="Times New Roman"/>
              </a:rPr>
              <a:t>&lt;</a:t>
            </a:r>
            <a:r>
              <a:rPr lang="en-US" sz="2000" dirty="0" err="1" smtClean="0">
                <a:solidFill>
                  <a:srgbClr val="2B91AF"/>
                </a:solidFill>
                <a:effectLst/>
                <a:latin typeface="Lucida Sans" pitchFamily="34" charset="0"/>
                <a:ea typeface="MS Mincho"/>
                <a:cs typeface="Times New Roman"/>
              </a:rPr>
              <a:t>GasResult</a:t>
            </a:r>
            <a:r>
              <a:rPr lang="en-US" sz="2000" dirty="0" smtClean="0">
                <a:effectLst/>
                <a:latin typeface="Lucida Sans" pitchFamily="34" charset="0"/>
                <a:ea typeface="MS Mincho"/>
                <a:cs typeface="Times New Roman"/>
              </a:rPr>
              <a:t>&gt;(results, </a:t>
            </a:r>
            <a:r>
              <a:rPr lang="en-US" sz="2000" dirty="0" err="1" smtClean="0">
                <a:solidFill>
                  <a:srgbClr val="2B91AF"/>
                </a:solidFill>
                <a:effectLst/>
                <a:latin typeface="Lucida Sans" pitchFamily="34" charset="0"/>
                <a:ea typeface="MS Mincho"/>
                <a:cs typeface="Times New Roman"/>
              </a:rPr>
              <a:t>GasResult</a:t>
            </a:r>
            <a:r>
              <a:rPr lang="en-US" sz="2000" dirty="0" err="1" smtClean="0">
                <a:effectLst/>
                <a:latin typeface="Lucida Sans" pitchFamily="34" charset="0"/>
                <a:ea typeface="MS Mincho"/>
                <a:cs typeface="Times New Roman"/>
              </a:rPr>
              <a:t>.Gas</a:t>
            </a:r>
            <a:r>
              <a:rPr lang="en-US" sz="2000" dirty="0" err="1" smtClean="0">
                <a:effectLst>
                  <a:glow rad="228600">
                    <a:schemeClr val="accent4">
                      <a:satMod val="175000"/>
                      <a:alpha val="40000"/>
                    </a:schemeClr>
                  </a:glow>
                </a:effectLst>
                <a:latin typeface="Lucida Sans" pitchFamily="34" charset="0"/>
                <a:ea typeface="MS Mincho"/>
                <a:cs typeface="Times New Roman"/>
              </a:rPr>
              <a:t>Distance</a:t>
            </a:r>
            <a:r>
              <a:rPr lang="en-US" sz="2000" dirty="0" err="1" smtClean="0">
                <a:effectLst/>
                <a:latin typeface="Lucida Sans" pitchFamily="34" charset="0"/>
                <a:ea typeface="MS Mincho"/>
                <a:cs typeface="Times New Roman"/>
              </a:rPr>
              <a:t>Comparison</a:t>
            </a:r>
            <a:r>
              <a:rPr lang="en-US" sz="2000" dirty="0" smtClean="0">
                <a:effectLst/>
                <a:latin typeface="Lucida Sans" pitchFamily="34" charset="0"/>
                <a:ea typeface="MS Mincho"/>
                <a:cs typeface="Times New Roman"/>
              </a:rPr>
              <a:t>);</a:t>
            </a:r>
            <a:endParaRPr lang="en-US" sz="2800" dirty="0">
              <a:effectLst/>
              <a:latin typeface="Lucida Sans" pitchFamily="34" charset="0"/>
              <a:ea typeface="MS Mincho"/>
              <a:cs typeface="Times New Roman"/>
            </a:endParaRPr>
          </a:p>
        </p:txBody>
      </p:sp>
      <p:sp>
        <p:nvSpPr>
          <p:cNvPr id="4"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5"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6"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7"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41</a:t>
            </a:fld>
            <a:endParaRPr lang="en-US" dirty="0"/>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FP Approach: Passed in lambdas</a:t>
            </a:r>
            <a:endParaRPr lang="en-US" dirty="0"/>
          </a:p>
        </p:txBody>
      </p:sp>
      <p:sp>
        <p:nvSpPr>
          <p:cNvPr id="3" name="Content Placeholder 2"/>
          <p:cNvSpPr>
            <a:spLocks noGrp="1"/>
          </p:cNvSpPr>
          <p:nvPr>
            <p:ph sz="quarter" idx="1"/>
          </p:nvPr>
        </p:nvSpPr>
        <p:spPr>
          <a:xfrm>
            <a:off x="612648" y="1600200"/>
            <a:ext cx="8531352" cy="4495800"/>
          </a:xfrm>
        </p:spPr>
        <p:txBody>
          <a:bodyPr>
            <a:noAutofit/>
          </a:bodyPr>
          <a:lstStyle/>
          <a:p>
            <a:pPr marL="0" marR="0">
              <a:lnSpc>
                <a:spcPct val="115000"/>
              </a:lnSpc>
              <a:spcBef>
                <a:spcPts val="0"/>
              </a:spcBef>
              <a:spcAft>
                <a:spcPts val="0"/>
              </a:spcAft>
              <a:buNone/>
            </a:pPr>
            <a:r>
              <a:rPr lang="en-US" sz="2000" dirty="0" smtClean="0">
                <a:solidFill>
                  <a:srgbClr val="0000FF"/>
                </a:solidFill>
                <a:effectLst/>
                <a:latin typeface="Lucida Sans" pitchFamily="34" charset="0"/>
                <a:ea typeface="MS Mincho"/>
                <a:cs typeface="Courier New"/>
              </a:rPr>
              <a:t>class</a:t>
            </a:r>
            <a:r>
              <a:rPr lang="en-US" sz="2000" dirty="0" smtClean="0">
                <a:effectLst/>
                <a:latin typeface="Lucida Sans" pitchFamily="34" charset="0"/>
                <a:ea typeface="MS Mincho"/>
                <a:cs typeface="Courier New"/>
              </a:rPr>
              <a:t> </a:t>
            </a:r>
            <a:r>
              <a:rPr lang="en-US" sz="2000" dirty="0" err="1" smtClean="0">
                <a:solidFill>
                  <a:srgbClr val="2B91AF"/>
                </a:solidFill>
                <a:effectLst/>
                <a:latin typeface="Lucida Sans" pitchFamily="34" charset="0"/>
                <a:ea typeface="MS Mincho"/>
                <a:cs typeface="Courier New"/>
              </a:rPr>
              <a:t>GasResult</a:t>
            </a:r>
            <a:r>
              <a:rPr lang="en-US" sz="2000" dirty="0" smtClean="0">
                <a:effectLst/>
                <a:latin typeface="Lucida Sans" pitchFamily="34" charset="0"/>
                <a:ea typeface="MS Mincho"/>
                <a:cs typeface="Courier New"/>
              </a:rPr>
              <a:t/>
            </a:r>
            <a:br>
              <a:rPr lang="en-US" sz="2000" dirty="0" smtClean="0">
                <a:effectLst/>
                <a:latin typeface="Lucida Sans" pitchFamily="34" charset="0"/>
                <a:ea typeface="MS Mincho"/>
                <a:cs typeface="Courier New"/>
              </a:rPr>
            </a:br>
            <a:r>
              <a:rPr lang="en-US" sz="2000" dirty="0" smtClean="0">
                <a:effectLst/>
                <a:latin typeface="Lucida Sans" pitchFamily="34" charset="0"/>
                <a:ea typeface="MS Mincho"/>
                <a:cs typeface="Courier New"/>
              </a:rPr>
              <a:t>{</a:t>
            </a:r>
          </a:p>
          <a:p>
            <a:pPr marL="0" marR="0">
              <a:lnSpc>
                <a:spcPct val="115000"/>
              </a:lnSpc>
              <a:spcBef>
                <a:spcPts val="0"/>
              </a:spcBef>
              <a:spcAft>
                <a:spcPts val="0"/>
              </a:spcAft>
              <a:buNone/>
            </a:pPr>
            <a:r>
              <a:rPr lang="en-US" sz="2000" dirty="0" smtClean="0">
                <a:effectLst/>
                <a:latin typeface="Lucida Sans" pitchFamily="34" charset="0"/>
                <a:ea typeface="MS Mincho"/>
                <a:cs typeface="Courier New"/>
              </a:rPr>
              <a:t>    …</a:t>
            </a:r>
            <a:br>
              <a:rPr lang="en-US" sz="2000" dirty="0" smtClean="0">
                <a:effectLst/>
                <a:latin typeface="Lucida Sans" pitchFamily="34" charset="0"/>
                <a:ea typeface="MS Mincho"/>
                <a:cs typeface="Courier New"/>
              </a:rPr>
            </a:br>
            <a:r>
              <a:rPr lang="en-US" sz="2000" dirty="0" smtClean="0">
                <a:effectLst/>
                <a:latin typeface="Lucida Sans" pitchFamily="34" charset="0"/>
                <a:ea typeface="MS Mincho"/>
                <a:cs typeface="Courier New"/>
              </a:rPr>
              <a:t>}</a:t>
            </a:r>
          </a:p>
          <a:p>
            <a:pPr marL="0" marR="0">
              <a:lnSpc>
                <a:spcPct val="115000"/>
              </a:lnSpc>
              <a:spcBef>
                <a:spcPts val="0"/>
              </a:spcBef>
              <a:spcAft>
                <a:spcPts val="0"/>
              </a:spcAft>
              <a:buNone/>
            </a:pPr>
            <a:endParaRPr lang="en-US" sz="2000" dirty="0" smtClean="0">
              <a:effectLst/>
              <a:latin typeface="Lucida Sans" pitchFamily="34" charset="0"/>
              <a:ea typeface="MS Mincho"/>
              <a:cs typeface="Courier New"/>
            </a:endParaRPr>
          </a:p>
          <a:p>
            <a:pPr marL="0" marR="0">
              <a:lnSpc>
                <a:spcPct val="115000"/>
              </a:lnSpc>
              <a:spcBef>
                <a:spcPts val="0"/>
              </a:spcBef>
              <a:spcAft>
                <a:spcPts val="0"/>
              </a:spcAft>
              <a:buNone/>
            </a:pPr>
            <a:r>
              <a:rPr lang="en-US" sz="2000" dirty="0" err="1" smtClean="0"/>
              <a:t>results.OrderBy</a:t>
            </a:r>
            <a:r>
              <a:rPr lang="en-US" sz="2000" dirty="0" smtClean="0"/>
              <a:t>&lt;</a:t>
            </a:r>
            <a:r>
              <a:rPr lang="en-US" sz="2000" dirty="0" err="1" smtClean="0">
                <a:solidFill>
                  <a:srgbClr val="2B91AF"/>
                </a:solidFill>
              </a:rPr>
              <a:t>GasResult</a:t>
            </a:r>
            <a:r>
              <a:rPr lang="en-US" sz="2000" dirty="0" smtClean="0"/>
              <a:t>,</a:t>
            </a:r>
            <a:r>
              <a:rPr lang="en-US" sz="2000" dirty="0" smtClean="0">
                <a:solidFill>
                  <a:srgbClr val="2B91AF"/>
                </a:solidFill>
              </a:rPr>
              <a:t> </a:t>
            </a:r>
            <a:r>
              <a:rPr lang="en-US" sz="2000" dirty="0" smtClean="0">
                <a:solidFill>
                  <a:srgbClr val="0000FF"/>
                </a:solidFill>
              </a:rPr>
              <a:t>double</a:t>
            </a:r>
            <a:r>
              <a:rPr lang="en-US" sz="2000" dirty="0" smtClean="0"/>
              <a:t>&gt;(</a:t>
            </a:r>
            <a:r>
              <a:rPr lang="en-US" sz="2000" dirty="0" smtClean="0">
                <a:effectLst>
                  <a:glow rad="228600">
                    <a:schemeClr val="accent4">
                      <a:satMod val="175000"/>
                      <a:alpha val="40000"/>
                    </a:schemeClr>
                  </a:glow>
                </a:effectLst>
              </a:rPr>
              <a:t>r =&gt; </a:t>
            </a:r>
            <a:r>
              <a:rPr lang="en-US" sz="2000" dirty="0" err="1" smtClean="0">
                <a:effectLst>
                  <a:glow rad="228600">
                    <a:schemeClr val="accent4">
                      <a:satMod val="175000"/>
                      <a:alpha val="40000"/>
                    </a:schemeClr>
                  </a:glow>
                </a:effectLst>
              </a:rPr>
              <a:t>r.Price</a:t>
            </a:r>
            <a:r>
              <a:rPr lang="en-US" sz="2000" dirty="0" smtClean="0"/>
              <a:t>);</a:t>
            </a:r>
            <a:br>
              <a:rPr lang="en-US" sz="2000" dirty="0" smtClean="0"/>
            </a:br>
            <a:r>
              <a:rPr lang="en-US" sz="2000" dirty="0" err="1" smtClean="0"/>
              <a:t>results.OrderBy</a:t>
            </a:r>
            <a:r>
              <a:rPr lang="en-US" sz="2000" dirty="0" smtClean="0"/>
              <a:t>&lt;</a:t>
            </a:r>
            <a:r>
              <a:rPr lang="en-US" sz="2000" dirty="0" err="1" smtClean="0">
                <a:solidFill>
                  <a:srgbClr val="2B91AF"/>
                </a:solidFill>
              </a:rPr>
              <a:t>GasResult</a:t>
            </a:r>
            <a:r>
              <a:rPr lang="en-US" sz="2000" dirty="0" smtClean="0"/>
              <a:t>,</a:t>
            </a:r>
            <a:r>
              <a:rPr lang="en-US" sz="2000" dirty="0" smtClean="0">
                <a:solidFill>
                  <a:srgbClr val="2B91AF"/>
                </a:solidFill>
              </a:rPr>
              <a:t> </a:t>
            </a:r>
            <a:r>
              <a:rPr lang="en-US" sz="2000" dirty="0" smtClean="0">
                <a:solidFill>
                  <a:srgbClr val="0000FF"/>
                </a:solidFill>
              </a:rPr>
              <a:t>string</a:t>
            </a:r>
            <a:r>
              <a:rPr lang="en-US" sz="2000" dirty="0" smtClean="0"/>
              <a:t>&gt;(</a:t>
            </a:r>
            <a:r>
              <a:rPr lang="en-US" sz="2000" dirty="0" smtClean="0">
                <a:effectLst>
                  <a:glow rad="228600">
                    <a:schemeClr val="accent4">
                      <a:satMod val="175000"/>
                      <a:alpha val="40000"/>
                    </a:schemeClr>
                  </a:glow>
                </a:effectLst>
              </a:rPr>
              <a:t>r =&gt; </a:t>
            </a:r>
            <a:r>
              <a:rPr lang="en-US" sz="2000" dirty="0" err="1" smtClean="0">
                <a:effectLst>
                  <a:glow rad="228600">
                    <a:schemeClr val="accent4">
                      <a:satMod val="175000"/>
                      <a:alpha val="40000"/>
                    </a:schemeClr>
                  </a:glow>
                </a:effectLst>
              </a:rPr>
              <a:t>r.Name</a:t>
            </a:r>
            <a:r>
              <a:rPr lang="en-US" sz="2000" dirty="0" smtClean="0"/>
              <a:t>);</a:t>
            </a:r>
            <a:br>
              <a:rPr lang="en-US" sz="2000" dirty="0" smtClean="0"/>
            </a:br>
            <a:r>
              <a:rPr lang="en-US" sz="2000" dirty="0" err="1" smtClean="0"/>
              <a:t>results.OrderBy</a:t>
            </a:r>
            <a:r>
              <a:rPr lang="en-US" sz="2000" dirty="0" smtClean="0"/>
              <a:t>&lt;</a:t>
            </a:r>
            <a:r>
              <a:rPr lang="en-US" sz="2000" dirty="0" err="1" smtClean="0">
                <a:solidFill>
                  <a:srgbClr val="2B91AF"/>
                </a:solidFill>
              </a:rPr>
              <a:t>GasResult</a:t>
            </a:r>
            <a:r>
              <a:rPr lang="en-US" sz="2000" dirty="0" smtClean="0"/>
              <a:t>,</a:t>
            </a:r>
            <a:r>
              <a:rPr lang="en-US" sz="2000" dirty="0" smtClean="0">
                <a:solidFill>
                  <a:srgbClr val="2B91AF"/>
                </a:solidFill>
              </a:rPr>
              <a:t> </a:t>
            </a:r>
            <a:r>
              <a:rPr lang="en-US" sz="2000" dirty="0" smtClean="0">
                <a:solidFill>
                  <a:srgbClr val="0000FF"/>
                </a:solidFill>
              </a:rPr>
              <a:t>double</a:t>
            </a:r>
            <a:r>
              <a:rPr lang="en-US" sz="2000" dirty="0" smtClean="0"/>
              <a:t>&gt;(</a:t>
            </a:r>
            <a:r>
              <a:rPr lang="en-US" sz="2000" dirty="0" smtClean="0">
                <a:effectLst>
                  <a:glow rad="228600">
                    <a:schemeClr val="accent4">
                      <a:satMod val="175000"/>
                      <a:alpha val="40000"/>
                    </a:schemeClr>
                  </a:glow>
                </a:effectLst>
              </a:rPr>
              <a:t>r =&gt; </a:t>
            </a:r>
            <a:r>
              <a:rPr lang="en-US" sz="2000" dirty="0" err="1" smtClean="0">
                <a:effectLst>
                  <a:glow rad="228600">
                    <a:schemeClr val="accent4">
                      <a:satMod val="175000"/>
                      <a:alpha val="40000"/>
                    </a:schemeClr>
                  </a:glow>
                </a:effectLst>
              </a:rPr>
              <a:t>r.Distance</a:t>
            </a:r>
            <a:r>
              <a:rPr lang="en-US" sz="2000" dirty="0" smtClean="0"/>
              <a:t>);</a:t>
            </a:r>
            <a:endParaRPr lang="en-US" sz="2000" dirty="0" smtClean="0">
              <a:effectLst/>
              <a:latin typeface="Lucida Sans" pitchFamily="34" charset="0"/>
              <a:ea typeface="MS Mincho"/>
              <a:cs typeface="Courier New"/>
            </a:endParaRPr>
          </a:p>
        </p:txBody>
      </p:sp>
      <p:sp>
        <p:nvSpPr>
          <p:cNvPr id="5" name="TextBox 4"/>
          <p:cNvSpPr txBox="1"/>
          <p:nvPr/>
        </p:nvSpPr>
        <p:spPr>
          <a:xfrm>
            <a:off x="685800" y="5257800"/>
            <a:ext cx="5410200" cy="1015663"/>
          </a:xfrm>
          <a:prstGeom prst="rect">
            <a:avLst/>
          </a:prstGeom>
          <a:solidFill>
            <a:srgbClr val="EEFF9B"/>
          </a:solidFill>
          <a:ln>
            <a:solidFill>
              <a:srgbClr val="FFC000"/>
            </a:solidFill>
          </a:ln>
          <a:effectLst>
            <a:outerShdw blurRad="50800" dist="38100" dir="2700000" algn="tl" rotWithShape="0">
              <a:prstClr val="black">
                <a:alpha val="40000"/>
              </a:prstClr>
            </a:outerShdw>
          </a:effectLst>
        </p:spPr>
        <p:txBody>
          <a:bodyPr wrap="square" rtlCol="0">
            <a:spAutoFit/>
          </a:bodyPr>
          <a:lstStyle/>
          <a:p>
            <a:r>
              <a:rPr lang="en-US" sz="2000" dirty="0" smtClean="0"/>
              <a:t>(extension) </a:t>
            </a:r>
            <a:r>
              <a:rPr lang="en-US" sz="2000" dirty="0" err="1" smtClean="0"/>
              <a:t>IOrderedSequence</a:t>
            </a:r>
            <a:r>
              <a:rPr lang="en-US" sz="2000" dirty="0" smtClean="0"/>
              <a:t>&lt;</a:t>
            </a:r>
            <a:r>
              <a:rPr lang="en-US" sz="2000" dirty="0" err="1" smtClean="0"/>
              <a:t>TSource</a:t>
            </a:r>
            <a:r>
              <a:rPr lang="en-US" sz="2000" dirty="0" smtClean="0"/>
              <a:t>&gt;</a:t>
            </a:r>
            <a:r>
              <a:rPr lang="en-US" sz="2000" baseline="0" dirty="0" smtClean="0"/>
              <a:t> </a:t>
            </a:r>
            <a:r>
              <a:rPr lang="en-US" sz="2000" dirty="0" err="1" smtClean="0"/>
              <a:t>IEnumerable</a:t>
            </a:r>
            <a:r>
              <a:rPr lang="en-US" sz="2000" dirty="0" smtClean="0"/>
              <a:t>&lt;</a:t>
            </a:r>
            <a:r>
              <a:rPr lang="en-US" sz="2000" dirty="0" err="1" smtClean="0"/>
              <a:t>TSource</a:t>
            </a:r>
            <a:r>
              <a:rPr lang="en-US" sz="2000" dirty="0" smtClean="0"/>
              <a:t>&gt;.</a:t>
            </a:r>
            <a:r>
              <a:rPr lang="en-US" sz="2000" dirty="0" err="1" smtClean="0"/>
              <a:t>OrderBy</a:t>
            </a:r>
            <a:r>
              <a:rPr lang="en-US" sz="2000" dirty="0" smtClean="0"/>
              <a:t>&lt;</a:t>
            </a:r>
            <a:r>
              <a:rPr lang="en-US" sz="2000" dirty="0" err="1" smtClean="0"/>
              <a:t>TSource</a:t>
            </a:r>
            <a:r>
              <a:rPr lang="en-US" sz="2000" dirty="0" smtClean="0"/>
              <a:t>, </a:t>
            </a:r>
            <a:r>
              <a:rPr lang="en-US" sz="2000" dirty="0" err="1" smtClean="0"/>
              <a:t>TKey</a:t>
            </a:r>
            <a:r>
              <a:rPr lang="en-US" sz="2000" dirty="0" smtClean="0"/>
              <a:t>&gt;</a:t>
            </a:r>
          </a:p>
          <a:p>
            <a:r>
              <a:rPr lang="en-US" sz="2000" dirty="0" smtClean="0"/>
              <a:t>(</a:t>
            </a:r>
            <a:r>
              <a:rPr lang="en-US" sz="2000" dirty="0" err="1" smtClean="0">
                <a:effectLst>
                  <a:glow rad="101600">
                    <a:schemeClr val="accent2">
                      <a:satMod val="175000"/>
                      <a:alpha val="40000"/>
                    </a:schemeClr>
                  </a:glow>
                </a:effectLst>
              </a:rPr>
              <a:t>Func</a:t>
            </a:r>
            <a:r>
              <a:rPr lang="en-US" sz="2000" dirty="0" smtClean="0">
                <a:effectLst>
                  <a:glow rad="101600">
                    <a:schemeClr val="accent2">
                      <a:satMod val="175000"/>
                      <a:alpha val="40000"/>
                    </a:schemeClr>
                  </a:glow>
                </a:effectLst>
              </a:rPr>
              <a:t>&lt;</a:t>
            </a:r>
            <a:r>
              <a:rPr lang="en-US" sz="2000" dirty="0" err="1" smtClean="0">
                <a:effectLst>
                  <a:glow rad="101600">
                    <a:schemeClr val="accent2">
                      <a:satMod val="175000"/>
                      <a:alpha val="40000"/>
                    </a:schemeClr>
                  </a:glow>
                </a:effectLst>
              </a:rPr>
              <a:t>TSource</a:t>
            </a:r>
            <a:r>
              <a:rPr lang="en-US" sz="2000" dirty="0" smtClean="0">
                <a:effectLst>
                  <a:glow rad="101600">
                    <a:schemeClr val="accent2">
                      <a:satMod val="175000"/>
                      <a:alpha val="40000"/>
                    </a:schemeClr>
                  </a:glow>
                </a:effectLst>
              </a:rPr>
              <a:t>, </a:t>
            </a:r>
            <a:r>
              <a:rPr lang="en-US" sz="2000" dirty="0" err="1" smtClean="0">
                <a:effectLst>
                  <a:glow rad="101600">
                    <a:schemeClr val="accent2">
                      <a:satMod val="175000"/>
                      <a:alpha val="40000"/>
                    </a:schemeClr>
                  </a:glow>
                </a:effectLst>
              </a:rPr>
              <a:t>Tkey</a:t>
            </a:r>
            <a:r>
              <a:rPr lang="en-US" sz="2000" dirty="0" smtClean="0">
                <a:effectLst>
                  <a:glow rad="101600">
                    <a:schemeClr val="accent2">
                      <a:satMod val="175000"/>
                      <a:alpha val="40000"/>
                    </a:schemeClr>
                  </a:glow>
                </a:effectLst>
              </a:rPr>
              <a:t>&gt; </a:t>
            </a:r>
            <a:r>
              <a:rPr lang="en-US" sz="2000" dirty="0" err="1" smtClean="0">
                <a:effectLst>
                  <a:glow rad="101600">
                    <a:schemeClr val="accent2">
                      <a:satMod val="175000"/>
                      <a:alpha val="40000"/>
                    </a:schemeClr>
                  </a:glow>
                </a:effectLst>
              </a:rPr>
              <a:t>keySelector</a:t>
            </a:r>
            <a:r>
              <a:rPr lang="en-US" sz="2000" dirty="0" smtClean="0"/>
              <a:t>)</a:t>
            </a:r>
          </a:p>
        </p:txBody>
      </p:sp>
      <p:sp>
        <p:nvSpPr>
          <p:cNvPr id="6"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7"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8"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9"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42</a:t>
            </a:fld>
            <a:endParaRPr lang="en-US" dirty="0"/>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21" name="Picture 1"/>
          <p:cNvPicPr>
            <a:picLocks noChangeAspect="1" noChangeArrowheads="1"/>
          </p:cNvPicPr>
          <p:nvPr/>
        </p:nvPicPr>
        <p:blipFill>
          <a:blip r:embed="rId3"/>
          <a:srcRect/>
          <a:stretch>
            <a:fillRect/>
          </a:stretch>
        </p:blipFill>
        <p:spPr bwMode="auto">
          <a:xfrm>
            <a:off x="2190750" y="1657350"/>
            <a:ext cx="4762500" cy="3543300"/>
          </a:xfrm>
          <a:prstGeom prst="rect">
            <a:avLst/>
          </a:prstGeom>
          <a:noFill/>
          <a:ln w="9525">
            <a:noFill/>
            <a:miter lim="800000"/>
            <a:headEnd/>
            <a:tailEnd/>
          </a:ln>
          <a:effectLst/>
        </p:spPr>
      </p:pic>
      <p:sp>
        <p:nvSpPr>
          <p:cNvPr id="4"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5"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6"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7"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43</a:t>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First-class function</a:t>
            </a:r>
            <a:endParaRPr lang="en-US" dirty="0"/>
          </a:p>
        </p:txBody>
      </p:sp>
      <p:sp>
        <p:nvSpPr>
          <p:cNvPr id="3" name="Content Placeholder 2"/>
          <p:cNvSpPr>
            <a:spLocks noGrp="1"/>
          </p:cNvSpPr>
          <p:nvPr>
            <p:ph idx="1"/>
          </p:nvPr>
        </p:nvSpPr>
        <p:spPr/>
        <p:txBody>
          <a:bodyPr>
            <a:normAutofit/>
          </a:bodyPr>
          <a:lstStyle/>
          <a:p>
            <a:r>
              <a:rPr lang="en-US" dirty="0" smtClean="0">
                <a:solidFill>
                  <a:schemeClr val="bg1"/>
                </a:solidFill>
              </a:rPr>
              <a:t>In </a:t>
            </a:r>
            <a:r>
              <a:rPr lang="en-US" dirty="0" smtClean="0">
                <a:solidFill>
                  <a:schemeClr val="bg1"/>
                </a:solidFill>
                <a:hlinkClick r:id="rId3" tooltip="Computer science"/>
              </a:rPr>
              <a:t>computer science</a:t>
            </a:r>
            <a:r>
              <a:rPr lang="en-US" dirty="0" smtClean="0">
                <a:solidFill>
                  <a:schemeClr val="bg1"/>
                </a:solidFill>
              </a:rPr>
              <a:t>, a </a:t>
            </a:r>
            <a:r>
              <a:rPr lang="en-US" dirty="0" smtClean="0">
                <a:solidFill>
                  <a:schemeClr val="bg1"/>
                </a:solidFill>
                <a:hlinkClick r:id="rId4" tooltip="Programming language"/>
              </a:rPr>
              <a:t>programming language</a:t>
            </a:r>
            <a:r>
              <a:rPr lang="en-US" dirty="0" smtClean="0">
                <a:solidFill>
                  <a:schemeClr val="bg1"/>
                </a:solidFill>
              </a:rPr>
              <a:t> is said to support </a:t>
            </a:r>
            <a:r>
              <a:rPr lang="en-US" b="1" dirty="0" smtClean="0">
                <a:solidFill>
                  <a:schemeClr val="bg1"/>
                </a:solidFill>
              </a:rPr>
              <a:t>first-class functions </a:t>
            </a:r>
            <a:r>
              <a:rPr lang="en-US" dirty="0" smtClean="0">
                <a:solidFill>
                  <a:schemeClr val="bg1"/>
                </a:solidFill>
              </a:rPr>
              <a:t>if it treats </a:t>
            </a:r>
            <a:r>
              <a:rPr lang="en-US" dirty="0" smtClean="0">
                <a:solidFill>
                  <a:schemeClr val="bg1"/>
                </a:solidFill>
                <a:hlinkClick r:id="rId5" tooltip="Function (programming)"/>
              </a:rPr>
              <a:t>functions</a:t>
            </a:r>
            <a:r>
              <a:rPr lang="en-US" dirty="0" smtClean="0">
                <a:solidFill>
                  <a:schemeClr val="bg1"/>
                </a:solidFill>
              </a:rPr>
              <a:t> as </a:t>
            </a:r>
            <a:r>
              <a:rPr lang="en-US" dirty="0" smtClean="0">
                <a:solidFill>
                  <a:schemeClr val="bg1"/>
                </a:solidFill>
                <a:hlinkClick r:id="rId6" tooltip="First-class object"/>
              </a:rPr>
              <a:t>first-class objects</a:t>
            </a:r>
            <a:r>
              <a:rPr lang="en-US" dirty="0" smtClean="0">
                <a:solidFill>
                  <a:schemeClr val="bg1"/>
                </a:solidFill>
              </a:rPr>
              <a:t>. Specifically, this means that the language supports constructing new functions during the execution of a program, storing them in data structures, passing them as arguments to other functions, and returning them as the values of other functions.</a:t>
            </a:r>
            <a:endParaRPr lang="en-US" dirty="0">
              <a:solidFill>
                <a:schemeClr val="bg1"/>
              </a:solidFill>
            </a:endParaRPr>
          </a:p>
        </p:txBody>
      </p:sp>
      <p:sp>
        <p:nvSpPr>
          <p:cNvPr id="4"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5"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6"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7"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44</a:t>
            </a:fld>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Closure (computer science)</a:t>
            </a:r>
            <a:endParaRPr lang="en-US" dirty="0"/>
          </a:p>
        </p:txBody>
      </p:sp>
      <p:sp>
        <p:nvSpPr>
          <p:cNvPr id="3" name="Content Placeholder 2"/>
          <p:cNvSpPr>
            <a:spLocks noGrp="1"/>
          </p:cNvSpPr>
          <p:nvPr>
            <p:ph idx="1"/>
          </p:nvPr>
        </p:nvSpPr>
        <p:spPr/>
        <p:txBody>
          <a:bodyPr>
            <a:normAutofit/>
          </a:bodyPr>
          <a:lstStyle/>
          <a:p>
            <a:r>
              <a:rPr lang="en-US" dirty="0" smtClean="0"/>
              <a:t>In </a:t>
            </a:r>
            <a:r>
              <a:rPr lang="en-US" dirty="0" smtClean="0">
                <a:hlinkClick r:id="rId3" tooltip="Computer science"/>
              </a:rPr>
              <a:t>computer science</a:t>
            </a:r>
            <a:r>
              <a:rPr lang="en-US" dirty="0" smtClean="0"/>
              <a:t>, a </a:t>
            </a:r>
            <a:r>
              <a:rPr lang="en-US" b="1" dirty="0" smtClean="0"/>
              <a:t>closure</a:t>
            </a:r>
            <a:r>
              <a:rPr lang="en-US" dirty="0" smtClean="0"/>
              <a:t> is a </a:t>
            </a:r>
            <a:r>
              <a:rPr lang="en-US" dirty="0" smtClean="0">
                <a:hlinkClick r:id="rId4" tooltip="First-class function"/>
              </a:rPr>
              <a:t>first-class function</a:t>
            </a:r>
            <a:r>
              <a:rPr lang="en-US" dirty="0" smtClean="0"/>
              <a:t> with </a:t>
            </a:r>
            <a:r>
              <a:rPr lang="en-US" dirty="0" smtClean="0">
                <a:hlinkClick r:id="rId5" tooltip="Free variables and bound variables"/>
              </a:rPr>
              <a:t>free variables</a:t>
            </a:r>
            <a:r>
              <a:rPr lang="en-US" dirty="0" smtClean="0"/>
              <a:t> that are </a:t>
            </a:r>
            <a:r>
              <a:rPr lang="en-US" dirty="0" smtClean="0">
                <a:hlinkClick r:id="rId6" tooltip="Name binding"/>
              </a:rPr>
              <a:t>bound</a:t>
            </a:r>
            <a:r>
              <a:rPr lang="en-US" dirty="0" smtClean="0"/>
              <a:t> in the </a:t>
            </a:r>
            <a:r>
              <a:rPr lang="en-US" dirty="0" smtClean="0">
                <a:hlinkClick r:id="rId7" tooltip="Lexical environment"/>
              </a:rPr>
              <a:t>lexical environment</a:t>
            </a:r>
            <a:r>
              <a:rPr lang="en-US" dirty="0" smtClean="0"/>
              <a:t>. Such a function is said to be "closed over" its free variables. A closure is defined within the scope of its free variables, and </a:t>
            </a:r>
            <a:r>
              <a:rPr lang="en-US" dirty="0" smtClean="0">
                <a:hlinkClick r:id="rId8" tooltip="Variable (programming)"/>
              </a:rPr>
              <a:t>the extent of those variables</a:t>
            </a:r>
            <a:r>
              <a:rPr lang="en-US" dirty="0" smtClean="0"/>
              <a:t> is at least as long as the lifetime of the closure itself..</a:t>
            </a:r>
          </a:p>
          <a:p>
            <a:endParaRPr lang="en-US" dirty="0" smtClean="0"/>
          </a:p>
          <a:p>
            <a:endParaRPr lang="en-US" dirty="0"/>
          </a:p>
        </p:txBody>
      </p:sp>
      <p:sp>
        <p:nvSpPr>
          <p:cNvPr id="4"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5"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6"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7"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45</a:t>
            </a:fld>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Closures</a:t>
            </a:r>
            <a:endParaRPr lang="en-US" dirty="0">
              <a:solidFill>
                <a:schemeClr val="bg1"/>
              </a:solidFill>
            </a:endParaRPr>
          </a:p>
        </p:txBody>
      </p:sp>
      <p:pic>
        <p:nvPicPr>
          <p:cNvPr id="244738" name="Picture 2"/>
          <p:cNvPicPr>
            <a:picLocks noGrp="1" noChangeAspect="1" noChangeArrowheads="1"/>
          </p:cNvPicPr>
          <p:nvPr>
            <p:ph idx="1"/>
          </p:nvPr>
        </p:nvPicPr>
        <p:blipFill>
          <a:blip r:embed="rId3"/>
          <a:srcRect/>
          <a:stretch>
            <a:fillRect/>
          </a:stretch>
        </p:blipFill>
        <p:spPr bwMode="auto">
          <a:xfrm>
            <a:off x="1981200" y="2320131"/>
            <a:ext cx="5181600" cy="3086100"/>
          </a:xfrm>
          <a:prstGeom prst="rect">
            <a:avLst/>
          </a:prstGeom>
          <a:noFill/>
          <a:ln w="9525">
            <a:noFill/>
            <a:miter lim="800000"/>
            <a:headEnd/>
            <a:tailEnd/>
          </a:ln>
          <a:effectLst/>
        </p:spPr>
      </p:pic>
      <p:sp>
        <p:nvSpPr>
          <p:cNvPr id="4"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5"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6"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7"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Closure example</a:t>
            </a:r>
            <a:endParaRPr lang="en-US" dirty="0">
              <a:solidFill>
                <a:schemeClr val="bg1"/>
              </a:solidFill>
            </a:endParaRPr>
          </a:p>
        </p:txBody>
      </p:sp>
      <p:sp>
        <p:nvSpPr>
          <p:cNvPr id="3" name="Content Placeholder 2"/>
          <p:cNvSpPr>
            <a:spLocks noGrp="1"/>
          </p:cNvSpPr>
          <p:nvPr>
            <p:ph idx="1"/>
          </p:nvPr>
        </p:nvSpPr>
        <p:spPr/>
        <p:txBody>
          <a:bodyPr>
            <a:normAutofit fontScale="40000" lnSpcReduction="20000"/>
          </a:bodyPr>
          <a:lstStyle/>
          <a:p>
            <a:pPr>
              <a:buNone/>
            </a:pPr>
            <a:r>
              <a:rPr lang="en-US" dirty="0" smtClean="0">
                <a:solidFill>
                  <a:schemeClr val="bg1"/>
                </a:solidFill>
              </a:rPr>
              <a:t>	</a:t>
            </a:r>
          </a:p>
          <a:p>
            <a:r>
              <a:rPr lang="en-US" sz="3300" dirty="0" smtClean="0">
                <a:solidFill>
                  <a:schemeClr val="bg1"/>
                </a:solidFill>
              </a:rPr>
              <a:t>Here is an example rewritten in </a:t>
            </a:r>
            <a:r>
              <a:rPr lang="en-US" sz="3300" dirty="0" err="1" smtClean="0">
                <a:solidFill>
                  <a:schemeClr val="bg1"/>
                </a:solidFill>
              </a:rPr>
              <a:t>ECMAScript</a:t>
            </a:r>
            <a:r>
              <a:rPr lang="en-US" sz="3300" dirty="0" smtClean="0">
                <a:solidFill>
                  <a:schemeClr val="bg1"/>
                </a:solidFill>
              </a:rPr>
              <a:t> (JavaScript) :</a:t>
            </a:r>
          </a:p>
          <a:p>
            <a:pPr>
              <a:buNone/>
            </a:pPr>
            <a:r>
              <a:rPr lang="en-US" smtClean="0">
                <a:solidFill>
                  <a:srgbClr val="008000"/>
                </a:solidFill>
                <a:latin typeface="Consolas"/>
              </a:rPr>
              <a:t>	// </a:t>
            </a:r>
            <a:r>
              <a:rPr lang="en-US" dirty="0" smtClean="0">
                <a:solidFill>
                  <a:srgbClr val="008000"/>
                </a:solidFill>
                <a:latin typeface="Consolas"/>
              </a:rPr>
              <a:t>Return a list of all books with at least 'threshold' copies sold. </a:t>
            </a:r>
            <a:br>
              <a:rPr lang="en-US" dirty="0" smtClean="0">
                <a:solidFill>
                  <a:srgbClr val="008000"/>
                </a:solidFill>
                <a:latin typeface="Consolas"/>
              </a:rPr>
            </a:br>
            <a:r>
              <a:rPr lang="en-US" dirty="0" smtClean="0">
                <a:solidFill>
                  <a:srgbClr val="000000"/>
                </a:solidFill>
                <a:latin typeface="Consolas"/>
              </a:rPr>
              <a:t>function </a:t>
            </a:r>
            <a:r>
              <a:rPr lang="en-US" dirty="0" err="1" smtClean="0">
                <a:solidFill>
                  <a:srgbClr val="000000"/>
                </a:solidFill>
                <a:latin typeface="Consolas"/>
              </a:rPr>
              <a:t>bestSellingBooks</a:t>
            </a:r>
            <a:r>
              <a:rPr lang="en-US" dirty="0" smtClean="0">
                <a:solidFill>
                  <a:srgbClr val="000000"/>
                </a:solidFill>
                <a:latin typeface="Consolas"/>
              </a:rPr>
              <a:t>(threshold) { </a:t>
            </a:r>
          </a:p>
          <a:p>
            <a:pPr>
              <a:buNone/>
            </a:pPr>
            <a:r>
              <a:rPr lang="en-US" dirty="0" smtClean="0">
                <a:solidFill>
                  <a:srgbClr val="000000"/>
                </a:solidFill>
                <a:latin typeface="Consolas"/>
              </a:rPr>
              <a:t>		</a:t>
            </a:r>
            <a:r>
              <a:rPr lang="en-US" dirty="0" smtClean="0">
                <a:solidFill>
                  <a:srgbClr val="0000FF"/>
                </a:solidFill>
                <a:latin typeface="Consolas"/>
              </a:rPr>
              <a:t>return</a:t>
            </a:r>
            <a:r>
              <a:rPr lang="en-US" dirty="0" smtClean="0">
                <a:solidFill>
                  <a:srgbClr val="000000"/>
                </a:solidFill>
                <a:latin typeface="Consolas"/>
              </a:rPr>
              <a:t> </a:t>
            </a:r>
            <a:r>
              <a:rPr lang="en-US" dirty="0" err="1" smtClean="0">
                <a:solidFill>
                  <a:srgbClr val="000000"/>
                </a:solidFill>
                <a:latin typeface="Consolas"/>
              </a:rPr>
              <a:t>bookList.filter</a:t>
            </a:r>
            <a:r>
              <a:rPr lang="en-US" dirty="0" smtClean="0">
                <a:solidFill>
                  <a:srgbClr val="000000"/>
                </a:solidFill>
                <a:latin typeface="Consolas"/>
              </a:rPr>
              <a:t>( function (book) {</a:t>
            </a:r>
          </a:p>
          <a:p>
            <a:pPr>
              <a:buNone/>
            </a:pPr>
            <a:r>
              <a:rPr lang="en-US" dirty="0" smtClean="0">
                <a:solidFill>
                  <a:srgbClr val="000000"/>
                </a:solidFill>
                <a:latin typeface="Consolas"/>
              </a:rPr>
              <a:t>			 </a:t>
            </a:r>
            <a:r>
              <a:rPr lang="en-US" dirty="0" smtClean="0">
                <a:solidFill>
                  <a:srgbClr val="0000FF"/>
                </a:solidFill>
                <a:latin typeface="Consolas"/>
              </a:rPr>
              <a:t>return</a:t>
            </a:r>
            <a:r>
              <a:rPr lang="en-US" dirty="0" smtClean="0">
                <a:solidFill>
                  <a:srgbClr val="000000"/>
                </a:solidFill>
                <a:latin typeface="Consolas"/>
              </a:rPr>
              <a:t> </a:t>
            </a:r>
            <a:r>
              <a:rPr lang="en-US" dirty="0" err="1" smtClean="0">
                <a:solidFill>
                  <a:srgbClr val="000000"/>
                </a:solidFill>
                <a:latin typeface="Consolas"/>
              </a:rPr>
              <a:t>book.sales</a:t>
            </a:r>
            <a:r>
              <a:rPr lang="en-US" dirty="0" smtClean="0">
                <a:solidFill>
                  <a:srgbClr val="000000"/>
                </a:solidFill>
                <a:latin typeface="Consolas"/>
              </a:rPr>
              <a:t> &gt;= threshold; </a:t>
            </a:r>
          </a:p>
          <a:p>
            <a:pPr>
              <a:buNone/>
            </a:pPr>
            <a:r>
              <a:rPr lang="en-US" dirty="0" smtClean="0">
                <a:solidFill>
                  <a:srgbClr val="000000"/>
                </a:solidFill>
                <a:latin typeface="Consolas"/>
              </a:rPr>
              <a:t>			} );</a:t>
            </a:r>
          </a:p>
          <a:p>
            <a:pPr>
              <a:buNone/>
            </a:pPr>
            <a:r>
              <a:rPr lang="en-US" dirty="0" smtClean="0">
                <a:solidFill>
                  <a:srgbClr val="000000"/>
                </a:solidFill>
                <a:latin typeface="Consolas"/>
              </a:rPr>
              <a:t>	}</a:t>
            </a:r>
          </a:p>
          <a:p>
            <a:endParaRPr lang="en-US" dirty="0" smtClean="0"/>
          </a:p>
          <a:p>
            <a:r>
              <a:rPr lang="en-US" dirty="0" smtClean="0">
                <a:solidFill>
                  <a:schemeClr val="bg1"/>
                </a:solidFill>
              </a:rPr>
              <a:t>A function may create a closure and return it, as in the following example:</a:t>
            </a:r>
          </a:p>
          <a:p>
            <a:pPr>
              <a:buNone/>
            </a:pPr>
            <a:r>
              <a:rPr lang="en-US" dirty="0" smtClean="0">
                <a:solidFill>
                  <a:srgbClr val="008000"/>
                </a:solidFill>
                <a:latin typeface="Consolas"/>
              </a:rPr>
              <a:t>	// Return a function that approximates the derivative of f </a:t>
            </a:r>
            <a:br>
              <a:rPr lang="en-US" dirty="0" smtClean="0">
                <a:solidFill>
                  <a:srgbClr val="008000"/>
                </a:solidFill>
                <a:latin typeface="Consolas"/>
              </a:rPr>
            </a:br>
            <a:r>
              <a:rPr lang="en-US" dirty="0" smtClean="0">
                <a:solidFill>
                  <a:srgbClr val="008000"/>
                </a:solidFill>
                <a:latin typeface="Consolas"/>
              </a:rPr>
              <a:t>// using an interval of </a:t>
            </a:r>
            <a:r>
              <a:rPr lang="en-US" dirty="0" err="1" smtClean="0">
                <a:solidFill>
                  <a:srgbClr val="008000"/>
                </a:solidFill>
                <a:latin typeface="Consolas"/>
              </a:rPr>
              <a:t>dx</a:t>
            </a:r>
            <a:r>
              <a:rPr lang="en-US" dirty="0" smtClean="0">
                <a:solidFill>
                  <a:srgbClr val="008000"/>
                </a:solidFill>
                <a:latin typeface="Consolas"/>
              </a:rPr>
              <a:t>, which should be appropriately small. </a:t>
            </a:r>
            <a:br>
              <a:rPr lang="en-US" dirty="0" smtClean="0">
                <a:solidFill>
                  <a:srgbClr val="008000"/>
                </a:solidFill>
                <a:latin typeface="Consolas"/>
              </a:rPr>
            </a:br>
            <a:r>
              <a:rPr lang="en-US" dirty="0" smtClean="0">
                <a:solidFill>
                  <a:srgbClr val="000000"/>
                </a:solidFill>
                <a:latin typeface="Consolas"/>
              </a:rPr>
              <a:t>function derivative(f, </a:t>
            </a:r>
            <a:r>
              <a:rPr lang="en-US" dirty="0" err="1" smtClean="0">
                <a:solidFill>
                  <a:srgbClr val="000000"/>
                </a:solidFill>
                <a:latin typeface="Consolas"/>
              </a:rPr>
              <a:t>dx</a:t>
            </a:r>
            <a:r>
              <a:rPr lang="en-US" dirty="0" smtClean="0">
                <a:solidFill>
                  <a:srgbClr val="000000"/>
                </a:solidFill>
                <a:latin typeface="Consolas"/>
              </a:rPr>
              <a:t>) {</a:t>
            </a:r>
          </a:p>
          <a:p>
            <a:pPr lvl="1">
              <a:buNone/>
            </a:pPr>
            <a:r>
              <a:rPr lang="en-US" dirty="0" smtClean="0">
                <a:solidFill>
                  <a:srgbClr val="0000FF"/>
                </a:solidFill>
                <a:latin typeface="Consolas"/>
              </a:rPr>
              <a:t>	return</a:t>
            </a:r>
            <a:r>
              <a:rPr lang="en-US" dirty="0" smtClean="0">
                <a:solidFill>
                  <a:srgbClr val="000000"/>
                </a:solidFill>
                <a:latin typeface="Consolas"/>
              </a:rPr>
              <a:t> function (x) {</a:t>
            </a:r>
          </a:p>
          <a:p>
            <a:pPr lvl="1">
              <a:buNone/>
            </a:pPr>
            <a:r>
              <a:rPr lang="en-US" dirty="0" smtClean="0">
                <a:solidFill>
                  <a:srgbClr val="0000FF"/>
                </a:solidFill>
                <a:latin typeface="Consolas"/>
              </a:rPr>
              <a:t>		return</a:t>
            </a:r>
            <a:r>
              <a:rPr lang="en-US" dirty="0" smtClean="0">
                <a:solidFill>
                  <a:srgbClr val="000000"/>
                </a:solidFill>
                <a:latin typeface="Consolas"/>
              </a:rPr>
              <a:t> (f(x + </a:t>
            </a:r>
            <a:r>
              <a:rPr lang="en-US" dirty="0" err="1" smtClean="0">
                <a:solidFill>
                  <a:srgbClr val="000000"/>
                </a:solidFill>
                <a:latin typeface="Consolas"/>
              </a:rPr>
              <a:t>dx</a:t>
            </a:r>
            <a:r>
              <a:rPr lang="en-US" dirty="0" smtClean="0">
                <a:solidFill>
                  <a:srgbClr val="000000"/>
                </a:solidFill>
                <a:latin typeface="Consolas"/>
              </a:rPr>
              <a:t>) - f(x)) / </a:t>
            </a:r>
            <a:r>
              <a:rPr lang="en-US" dirty="0" err="1" smtClean="0">
                <a:solidFill>
                  <a:srgbClr val="000000"/>
                </a:solidFill>
                <a:latin typeface="Consolas"/>
              </a:rPr>
              <a:t>dx</a:t>
            </a:r>
            <a:r>
              <a:rPr lang="en-US" dirty="0" smtClean="0">
                <a:solidFill>
                  <a:srgbClr val="000000"/>
                </a:solidFill>
                <a:latin typeface="Consolas"/>
              </a:rPr>
              <a:t>; </a:t>
            </a:r>
          </a:p>
          <a:p>
            <a:pPr lvl="1">
              <a:buNone/>
            </a:pPr>
            <a:r>
              <a:rPr lang="en-US" dirty="0" smtClean="0">
                <a:solidFill>
                  <a:srgbClr val="000000"/>
                </a:solidFill>
                <a:latin typeface="Consolas"/>
              </a:rPr>
              <a:t>	};</a:t>
            </a:r>
          </a:p>
          <a:p>
            <a:pPr lvl="1">
              <a:buNone/>
            </a:pPr>
            <a:r>
              <a:rPr lang="en-US" dirty="0" smtClean="0">
                <a:solidFill>
                  <a:srgbClr val="000000"/>
                </a:solidFill>
                <a:latin typeface="Consolas"/>
              </a:rPr>
              <a:t>}</a:t>
            </a:r>
          </a:p>
          <a:p>
            <a:endParaRPr lang="en-US" dirty="0" smtClean="0"/>
          </a:p>
          <a:p>
            <a:r>
              <a:rPr lang="en-US" dirty="0" smtClean="0">
                <a:solidFill>
                  <a:schemeClr val="bg1"/>
                </a:solidFill>
              </a:rPr>
              <a:t>Because the closure in this case outlives the scope of the function that creates it, the variables f and </a:t>
            </a:r>
            <a:r>
              <a:rPr lang="en-US" dirty="0" err="1" smtClean="0">
                <a:solidFill>
                  <a:schemeClr val="bg1"/>
                </a:solidFill>
              </a:rPr>
              <a:t>dx</a:t>
            </a:r>
            <a:r>
              <a:rPr lang="en-US" dirty="0" smtClean="0">
                <a:solidFill>
                  <a:schemeClr val="bg1"/>
                </a:solidFill>
              </a:rPr>
              <a:t> live on after the function derivative returns. In languages without closures, the lifetime of a local variable coincides with the execution of the scope where that variable is declared. In languages with closures, variables must continue to exist as long as any existing closures have references to them. This is most commonly implemented using some form of garbage collection.</a:t>
            </a:r>
            <a:endParaRPr lang="en-US" dirty="0"/>
          </a:p>
        </p:txBody>
      </p:sp>
      <p:sp>
        <p:nvSpPr>
          <p:cNvPr id="4"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5"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6"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7"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47</a:t>
            </a:fld>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229600" cy="5943600"/>
          </a:xfrm>
        </p:spPr>
        <p:txBody>
          <a:bodyPr>
            <a:normAutofit fontScale="70000" lnSpcReduction="20000"/>
          </a:bodyPr>
          <a:lstStyle/>
          <a:p>
            <a:pPr>
              <a:buNone/>
            </a:pPr>
            <a:endParaRPr lang="en-US" dirty="0" smtClean="0">
              <a:solidFill>
                <a:schemeClr val="accent2"/>
              </a:solidFill>
              <a:latin typeface="Consolas"/>
            </a:endParaRPr>
          </a:p>
          <a:p>
            <a:pPr>
              <a:buNone/>
            </a:pPr>
            <a:r>
              <a:rPr lang="en-US" dirty="0" smtClean="0">
                <a:latin typeface="Consolas"/>
              </a:rPr>
              <a:t>/* Method that takes an </a:t>
            </a:r>
            <a:r>
              <a:rPr lang="en-US" dirty="0" err="1" smtClean="0">
                <a:latin typeface="Consolas"/>
              </a:rPr>
              <a:t>iterable</a:t>
            </a:r>
            <a:r>
              <a:rPr lang="en-US" dirty="0" smtClean="0">
                <a:latin typeface="Consolas"/>
              </a:rPr>
              <a:t> input (possibly an array) and returns all even numbers. */ </a:t>
            </a:r>
            <a:r>
              <a:rPr lang="en-US" dirty="0" smtClean="0">
                <a:solidFill>
                  <a:srgbClr val="008000"/>
                </a:solidFill>
                <a:latin typeface="Consolas"/>
              </a:rPr>
              <a:t/>
            </a:r>
            <a:br>
              <a:rPr lang="en-US" dirty="0" smtClean="0">
                <a:solidFill>
                  <a:srgbClr val="008000"/>
                </a:solidFill>
                <a:latin typeface="Consolas"/>
              </a:rPr>
            </a:br>
            <a:r>
              <a:rPr lang="en-US" dirty="0" smtClean="0">
                <a:solidFill>
                  <a:srgbClr val="0000FF"/>
                </a:solidFill>
                <a:latin typeface="Consolas"/>
              </a:rPr>
              <a:t>public</a:t>
            </a:r>
            <a:r>
              <a:rPr lang="en-US" dirty="0" smtClean="0">
                <a:solidFill>
                  <a:srgbClr val="000000"/>
                </a:solidFill>
                <a:latin typeface="Consolas"/>
              </a:rPr>
              <a:t> </a:t>
            </a:r>
            <a:r>
              <a:rPr lang="en-US" dirty="0" smtClean="0">
                <a:solidFill>
                  <a:srgbClr val="0000FF"/>
                </a:solidFill>
                <a:latin typeface="Consolas"/>
              </a:rPr>
              <a:t>static</a:t>
            </a:r>
            <a:r>
              <a:rPr lang="en-US" dirty="0" smtClean="0">
                <a:solidFill>
                  <a:srgbClr val="000000"/>
                </a:solidFill>
                <a:latin typeface="Consolas"/>
              </a:rPr>
              <a:t> </a:t>
            </a:r>
            <a:r>
              <a:rPr lang="en-US" dirty="0" err="1" smtClean="0">
                <a:solidFill>
                  <a:srgbClr val="000000"/>
                </a:solidFill>
                <a:latin typeface="Consolas"/>
              </a:rPr>
              <a:t>IEnumerable</a:t>
            </a:r>
            <a:r>
              <a:rPr lang="en-US" dirty="0" smtClean="0">
                <a:solidFill>
                  <a:srgbClr val="000000"/>
                </a:solidFill>
                <a:latin typeface="Consolas"/>
              </a:rPr>
              <a:t>&lt;</a:t>
            </a:r>
            <a:r>
              <a:rPr lang="en-US" dirty="0" err="1" smtClean="0">
                <a:solidFill>
                  <a:srgbClr val="0000FF"/>
                </a:solidFill>
                <a:latin typeface="Consolas"/>
              </a:rPr>
              <a:t>int</a:t>
            </a:r>
            <a:r>
              <a:rPr lang="en-US" dirty="0" smtClean="0">
                <a:solidFill>
                  <a:srgbClr val="000000"/>
                </a:solidFill>
                <a:latin typeface="Consolas"/>
              </a:rPr>
              <a:t>&gt; </a:t>
            </a:r>
            <a:r>
              <a:rPr lang="en-US" dirty="0" err="1" smtClean="0">
                <a:solidFill>
                  <a:srgbClr val="000000"/>
                </a:solidFill>
                <a:latin typeface="Consolas"/>
              </a:rPr>
              <a:t>GetEven</a:t>
            </a:r>
            <a:r>
              <a:rPr lang="en-US" dirty="0" smtClean="0">
                <a:solidFill>
                  <a:srgbClr val="000000"/>
                </a:solidFill>
                <a:latin typeface="Consolas"/>
              </a:rPr>
              <a:t>(</a:t>
            </a:r>
            <a:r>
              <a:rPr lang="en-US" dirty="0" err="1" smtClean="0">
                <a:solidFill>
                  <a:srgbClr val="000000"/>
                </a:solidFill>
                <a:latin typeface="Consolas"/>
              </a:rPr>
              <a:t>IEnumerable</a:t>
            </a:r>
            <a:r>
              <a:rPr lang="en-US" dirty="0" smtClean="0">
                <a:solidFill>
                  <a:srgbClr val="000000"/>
                </a:solidFill>
                <a:latin typeface="Consolas"/>
              </a:rPr>
              <a:t>&lt;</a:t>
            </a:r>
            <a:r>
              <a:rPr lang="en-US" dirty="0" err="1" smtClean="0">
                <a:solidFill>
                  <a:srgbClr val="0000FF"/>
                </a:solidFill>
                <a:latin typeface="Consolas"/>
              </a:rPr>
              <a:t>int</a:t>
            </a:r>
            <a:r>
              <a:rPr lang="en-US" dirty="0" smtClean="0">
                <a:solidFill>
                  <a:srgbClr val="000000"/>
                </a:solidFill>
                <a:latin typeface="Consolas"/>
              </a:rPr>
              <a:t>&gt; numbers) { </a:t>
            </a:r>
            <a:br>
              <a:rPr lang="en-US" dirty="0" smtClean="0">
                <a:solidFill>
                  <a:srgbClr val="000000"/>
                </a:solidFill>
                <a:latin typeface="Consolas"/>
              </a:rPr>
            </a:br>
            <a:r>
              <a:rPr lang="en-US" dirty="0" smtClean="0">
                <a:solidFill>
                  <a:srgbClr val="000000"/>
                </a:solidFill>
                <a:latin typeface="Consolas"/>
              </a:rPr>
              <a:t>	</a:t>
            </a:r>
            <a:r>
              <a:rPr lang="en-US" dirty="0" err="1" smtClean="0">
                <a:solidFill>
                  <a:srgbClr val="0000FF"/>
                </a:solidFill>
                <a:latin typeface="Consolas"/>
              </a:rPr>
              <a:t>foreach</a:t>
            </a:r>
            <a:r>
              <a:rPr lang="en-US" dirty="0" smtClean="0">
                <a:solidFill>
                  <a:srgbClr val="000000"/>
                </a:solidFill>
                <a:latin typeface="Consolas"/>
              </a:rPr>
              <a:t> (</a:t>
            </a:r>
            <a:r>
              <a:rPr lang="en-US" dirty="0" err="1" smtClean="0">
                <a:solidFill>
                  <a:srgbClr val="0000FF"/>
                </a:solidFill>
                <a:latin typeface="Consolas"/>
              </a:rPr>
              <a:t>int</a:t>
            </a:r>
            <a:r>
              <a:rPr lang="en-US" dirty="0" smtClean="0">
                <a:solidFill>
                  <a:srgbClr val="000000"/>
                </a:solidFill>
                <a:latin typeface="Consolas"/>
              </a:rPr>
              <a:t> </a:t>
            </a:r>
            <a:r>
              <a:rPr lang="en-US" dirty="0" err="1" smtClean="0">
                <a:solidFill>
                  <a:srgbClr val="000000"/>
                </a:solidFill>
                <a:latin typeface="Consolas"/>
              </a:rPr>
              <a:t>i</a:t>
            </a:r>
            <a:r>
              <a:rPr lang="en-US" dirty="0" smtClean="0">
                <a:solidFill>
                  <a:srgbClr val="000000"/>
                </a:solidFill>
                <a:latin typeface="Consolas"/>
              </a:rPr>
              <a:t> </a:t>
            </a:r>
            <a:r>
              <a:rPr lang="en-US" dirty="0" smtClean="0">
                <a:solidFill>
                  <a:srgbClr val="0000FF"/>
                </a:solidFill>
                <a:latin typeface="Consolas"/>
              </a:rPr>
              <a:t>in</a:t>
            </a:r>
            <a:r>
              <a:rPr lang="en-US" dirty="0" smtClean="0">
                <a:solidFill>
                  <a:srgbClr val="000000"/>
                </a:solidFill>
                <a:latin typeface="Consolas"/>
              </a:rPr>
              <a:t> numbers) { </a:t>
            </a:r>
            <a:br>
              <a:rPr lang="en-US" dirty="0" smtClean="0">
                <a:solidFill>
                  <a:srgbClr val="000000"/>
                </a:solidFill>
                <a:latin typeface="Consolas"/>
              </a:rPr>
            </a:br>
            <a:r>
              <a:rPr lang="en-US" dirty="0" smtClean="0">
                <a:solidFill>
                  <a:srgbClr val="000000"/>
                </a:solidFill>
                <a:latin typeface="Consolas"/>
              </a:rPr>
              <a:t>		</a:t>
            </a:r>
            <a:r>
              <a:rPr lang="en-US" dirty="0" smtClean="0">
                <a:solidFill>
                  <a:srgbClr val="0000FF"/>
                </a:solidFill>
                <a:latin typeface="Consolas"/>
              </a:rPr>
              <a:t>if</a:t>
            </a:r>
            <a:r>
              <a:rPr lang="en-US" dirty="0" smtClean="0">
                <a:solidFill>
                  <a:srgbClr val="000000"/>
                </a:solidFill>
                <a:latin typeface="Consolas"/>
              </a:rPr>
              <a:t> ((</a:t>
            </a:r>
            <a:r>
              <a:rPr lang="en-US" dirty="0" err="1" smtClean="0">
                <a:solidFill>
                  <a:srgbClr val="000000"/>
                </a:solidFill>
                <a:latin typeface="Consolas"/>
              </a:rPr>
              <a:t>i</a:t>
            </a:r>
            <a:r>
              <a:rPr lang="en-US" dirty="0" smtClean="0">
                <a:solidFill>
                  <a:srgbClr val="000000"/>
                </a:solidFill>
                <a:latin typeface="Consolas"/>
              </a:rPr>
              <a:t> % </a:t>
            </a:r>
            <a:r>
              <a:rPr lang="en-US" dirty="0" smtClean="0">
                <a:solidFill>
                  <a:srgbClr val="800080"/>
                </a:solidFill>
                <a:latin typeface="Consolas"/>
              </a:rPr>
              <a:t>2</a:t>
            </a:r>
            <a:r>
              <a:rPr lang="en-US" dirty="0" smtClean="0">
                <a:solidFill>
                  <a:srgbClr val="000000"/>
                </a:solidFill>
                <a:latin typeface="Consolas"/>
              </a:rPr>
              <a:t>) == </a:t>
            </a:r>
            <a:r>
              <a:rPr lang="en-US" dirty="0" smtClean="0">
                <a:solidFill>
                  <a:srgbClr val="800080"/>
                </a:solidFill>
                <a:latin typeface="Consolas"/>
              </a:rPr>
              <a:t>0</a:t>
            </a:r>
            <a:r>
              <a:rPr lang="en-US" dirty="0" smtClean="0">
                <a:solidFill>
                  <a:srgbClr val="000000"/>
                </a:solidFill>
                <a:latin typeface="Consolas"/>
              </a:rPr>
              <a:t>) { </a:t>
            </a:r>
            <a:br>
              <a:rPr lang="en-US" dirty="0" smtClean="0">
                <a:solidFill>
                  <a:srgbClr val="000000"/>
                </a:solidFill>
                <a:latin typeface="Consolas"/>
              </a:rPr>
            </a:br>
            <a:r>
              <a:rPr lang="en-US" dirty="0" smtClean="0">
                <a:solidFill>
                  <a:srgbClr val="000000"/>
                </a:solidFill>
                <a:latin typeface="Consolas"/>
              </a:rPr>
              <a:t>			</a:t>
            </a:r>
            <a:r>
              <a:rPr lang="en-US" dirty="0" smtClean="0">
                <a:solidFill>
                  <a:srgbClr val="0000FF"/>
                </a:solidFill>
                <a:latin typeface="Consolas"/>
              </a:rPr>
              <a:t>yield</a:t>
            </a:r>
            <a:r>
              <a:rPr lang="en-US" dirty="0" smtClean="0">
                <a:solidFill>
                  <a:srgbClr val="000000"/>
                </a:solidFill>
                <a:latin typeface="Consolas"/>
              </a:rPr>
              <a:t> </a:t>
            </a:r>
            <a:r>
              <a:rPr lang="en-US" dirty="0" smtClean="0">
                <a:solidFill>
                  <a:srgbClr val="0000FF"/>
                </a:solidFill>
                <a:latin typeface="Consolas"/>
              </a:rPr>
              <a:t>return</a:t>
            </a:r>
            <a:r>
              <a:rPr lang="en-US" dirty="0" smtClean="0">
                <a:solidFill>
                  <a:srgbClr val="000000"/>
                </a:solidFill>
                <a:latin typeface="Consolas"/>
              </a:rPr>
              <a:t> </a:t>
            </a:r>
            <a:r>
              <a:rPr lang="en-US" dirty="0" err="1" smtClean="0">
                <a:solidFill>
                  <a:srgbClr val="000000"/>
                </a:solidFill>
                <a:latin typeface="Consolas"/>
              </a:rPr>
              <a:t>i</a:t>
            </a:r>
            <a:r>
              <a:rPr lang="en-US" dirty="0" smtClean="0">
                <a:solidFill>
                  <a:srgbClr val="000000"/>
                </a:solidFill>
                <a:latin typeface="Consolas"/>
              </a:rPr>
              <a:t>; </a:t>
            </a:r>
            <a:br>
              <a:rPr lang="en-US" dirty="0" smtClean="0">
                <a:solidFill>
                  <a:srgbClr val="000000"/>
                </a:solidFill>
                <a:latin typeface="Consolas"/>
              </a:rPr>
            </a:br>
            <a:r>
              <a:rPr lang="en-US" dirty="0" smtClean="0">
                <a:solidFill>
                  <a:srgbClr val="000000"/>
                </a:solidFill>
                <a:latin typeface="Consolas"/>
              </a:rPr>
              <a:t>		} </a:t>
            </a:r>
            <a:br>
              <a:rPr lang="en-US" dirty="0" smtClean="0">
                <a:solidFill>
                  <a:srgbClr val="000000"/>
                </a:solidFill>
                <a:latin typeface="Consolas"/>
              </a:rPr>
            </a:br>
            <a:r>
              <a:rPr lang="en-US" dirty="0" smtClean="0">
                <a:solidFill>
                  <a:srgbClr val="000000"/>
                </a:solidFill>
                <a:latin typeface="Consolas"/>
              </a:rPr>
              <a:t>	} </a:t>
            </a:r>
            <a:br>
              <a:rPr lang="en-US" dirty="0" smtClean="0">
                <a:solidFill>
                  <a:srgbClr val="000000"/>
                </a:solidFill>
                <a:latin typeface="Consolas"/>
              </a:rPr>
            </a:br>
            <a:r>
              <a:rPr lang="en-US" dirty="0" smtClean="0">
                <a:solidFill>
                  <a:srgbClr val="000000"/>
                </a:solidFill>
                <a:latin typeface="Consolas"/>
              </a:rPr>
              <a:t>} </a:t>
            </a:r>
            <a:endParaRPr lang="en-US" dirty="0" smtClean="0">
              <a:latin typeface="Consolas"/>
            </a:endParaRPr>
          </a:p>
          <a:p>
            <a:r>
              <a:rPr lang="en-US" dirty="0" smtClean="0">
                <a:solidFill>
                  <a:schemeClr val="bg1"/>
                </a:solidFill>
              </a:rPr>
              <a:t>You may even use multiple yield return statements and the compiler will return them in order on each iteration:</a:t>
            </a:r>
          </a:p>
          <a:p>
            <a:pPr>
              <a:buNone/>
            </a:pPr>
            <a:r>
              <a:rPr lang="en-US" dirty="0" smtClean="0">
                <a:solidFill>
                  <a:srgbClr val="0000FF"/>
                </a:solidFill>
                <a:latin typeface="Consolas"/>
              </a:rPr>
              <a:t>public</a:t>
            </a:r>
            <a:r>
              <a:rPr lang="en-US" dirty="0" smtClean="0">
                <a:solidFill>
                  <a:srgbClr val="000000"/>
                </a:solidFill>
                <a:latin typeface="Consolas"/>
              </a:rPr>
              <a:t> </a:t>
            </a:r>
            <a:r>
              <a:rPr lang="en-US" dirty="0" smtClean="0">
                <a:solidFill>
                  <a:srgbClr val="0000FF"/>
                </a:solidFill>
                <a:latin typeface="Consolas"/>
              </a:rPr>
              <a:t>class</a:t>
            </a:r>
            <a:r>
              <a:rPr lang="en-US" dirty="0" smtClean="0">
                <a:solidFill>
                  <a:srgbClr val="000000"/>
                </a:solidFill>
                <a:latin typeface="Consolas"/>
              </a:rPr>
              <a:t> </a:t>
            </a:r>
            <a:r>
              <a:rPr lang="en-US" dirty="0" err="1" smtClean="0">
                <a:solidFill>
                  <a:srgbClr val="000000"/>
                </a:solidFill>
                <a:latin typeface="Consolas"/>
              </a:rPr>
              <a:t>CityCollection</a:t>
            </a:r>
            <a:r>
              <a:rPr lang="en-US" dirty="0" smtClean="0">
                <a:solidFill>
                  <a:srgbClr val="000000"/>
                </a:solidFill>
                <a:latin typeface="Consolas"/>
              </a:rPr>
              <a:t> : </a:t>
            </a:r>
            <a:r>
              <a:rPr lang="en-US" dirty="0" err="1" smtClean="0">
                <a:solidFill>
                  <a:srgbClr val="000000"/>
                </a:solidFill>
                <a:latin typeface="Consolas"/>
              </a:rPr>
              <a:t>IEnumerable</a:t>
            </a:r>
            <a:r>
              <a:rPr lang="en-US" dirty="0" smtClean="0">
                <a:solidFill>
                  <a:srgbClr val="000000"/>
                </a:solidFill>
                <a:latin typeface="Consolas"/>
              </a:rPr>
              <a:t>&lt;</a:t>
            </a:r>
            <a:r>
              <a:rPr lang="en-US" dirty="0" smtClean="0">
                <a:solidFill>
                  <a:srgbClr val="0000FF"/>
                </a:solidFill>
                <a:latin typeface="Consolas"/>
              </a:rPr>
              <a:t>string</a:t>
            </a:r>
            <a:r>
              <a:rPr lang="en-US" dirty="0" smtClean="0">
                <a:solidFill>
                  <a:srgbClr val="000000"/>
                </a:solidFill>
                <a:latin typeface="Consolas"/>
              </a:rPr>
              <a:t>&gt; {</a:t>
            </a:r>
          </a:p>
          <a:p>
            <a:pPr lvl="1">
              <a:buNone/>
            </a:pPr>
            <a:r>
              <a:rPr lang="en-US" dirty="0" smtClean="0">
                <a:solidFill>
                  <a:srgbClr val="0000FF"/>
                </a:solidFill>
                <a:latin typeface="Consolas"/>
              </a:rPr>
              <a:t>public</a:t>
            </a:r>
            <a:r>
              <a:rPr lang="en-US" dirty="0" smtClean="0">
                <a:solidFill>
                  <a:srgbClr val="000000"/>
                </a:solidFill>
                <a:latin typeface="Consolas"/>
              </a:rPr>
              <a:t> </a:t>
            </a:r>
            <a:r>
              <a:rPr lang="en-US" dirty="0" err="1" smtClean="0">
                <a:solidFill>
                  <a:srgbClr val="000000"/>
                </a:solidFill>
                <a:latin typeface="Consolas"/>
              </a:rPr>
              <a:t>IEnumerator</a:t>
            </a:r>
            <a:r>
              <a:rPr lang="en-US" dirty="0" smtClean="0">
                <a:solidFill>
                  <a:srgbClr val="000000"/>
                </a:solidFill>
                <a:latin typeface="Consolas"/>
              </a:rPr>
              <a:t>&lt;</a:t>
            </a:r>
            <a:r>
              <a:rPr lang="en-US" dirty="0" smtClean="0">
                <a:solidFill>
                  <a:srgbClr val="0000FF"/>
                </a:solidFill>
                <a:latin typeface="Consolas"/>
              </a:rPr>
              <a:t>string</a:t>
            </a:r>
            <a:r>
              <a:rPr lang="en-US" dirty="0" smtClean="0">
                <a:solidFill>
                  <a:srgbClr val="000000"/>
                </a:solidFill>
                <a:latin typeface="Consolas"/>
              </a:rPr>
              <a:t>&gt; </a:t>
            </a:r>
            <a:r>
              <a:rPr lang="en-US" dirty="0" err="1" smtClean="0">
                <a:solidFill>
                  <a:srgbClr val="000000"/>
                </a:solidFill>
                <a:latin typeface="Consolas"/>
              </a:rPr>
              <a:t>GetEnumerator</a:t>
            </a:r>
            <a:r>
              <a:rPr lang="en-US" dirty="0" smtClean="0">
                <a:solidFill>
                  <a:srgbClr val="000000"/>
                </a:solidFill>
                <a:latin typeface="Consolas"/>
              </a:rPr>
              <a:t>() {</a:t>
            </a:r>
          </a:p>
          <a:p>
            <a:pPr lvl="1">
              <a:buNone/>
            </a:pPr>
            <a:r>
              <a:rPr lang="en-US" dirty="0" smtClean="0">
                <a:solidFill>
                  <a:srgbClr val="0000FF"/>
                </a:solidFill>
                <a:latin typeface="Consolas"/>
              </a:rPr>
              <a:t>	yield</a:t>
            </a:r>
            <a:r>
              <a:rPr lang="en-US" dirty="0" smtClean="0">
                <a:solidFill>
                  <a:srgbClr val="000000"/>
                </a:solidFill>
                <a:latin typeface="Consolas"/>
              </a:rPr>
              <a:t> </a:t>
            </a:r>
            <a:r>
              <a:rPr lang="en-US" dirty="0" smtClean="0">
                <a:solidFill>
                  <a:srgbClr val="0000FF"/>
                </a:solidFill>
                <a:latin typeface="Consolas"/>
              </a:rPr>
              <a:t>return</a:t>
            </a:r>
            <a:r>
              <a:rPr lang="en-US" dirty="0" smtClean="0">
                <a:solidFill>
                  <a:srgbClr val="000000"/>
                </a:solidFill>
                <a:latin typeface="Consolas"/>
              </a:rPr>
              <a:t> </a:t>
            </a:r>
            <a:r>
              <a:rPr lang="en-US" dirty="0" smtClean="0">
                <a:solidFill>
                  <a:srgbClr val="800000"/>
                </a:solidFill>
                <a:latin typeface="Consolas"/>
              </a:rPr>
              <a:t>"New York"</a:t>
            </a:r>
            <a:r>
              <a:rPr lang="en-US" dirty="0" smtClean="0">
                <a:solidFill>
                  <a:srgbClr val="000000"/>
                </a:solidFill>
                <a:latin typeface="Consolas"/>
              </a:rPr>
              <a:t>; </a:t>
            </a:r>
          </a:p>
          <a:p>
            <a:pPr lvl="1">
              <a:buNone/>
            </a:pPr>
            <a:r>
              <a:rPr lang="en-US" dirty="0" smtClean="0">
                <a:solidFill>
                  <a:srgbClr val="0000FF"/>
                </a:solidFill>
                <a:latin typeface="Consolas"/>
              </a:rPr>
              <a:t>	yield</a:t>
            </a:r>
            <a:r>
              <a:rPr lang="en-US" dirty="0" smtClean="0">
                <a:solidFill>
                  <a:srgbClr val="000000"/>
                </a:solidFill>
                <a:latin typeface="Consolas"/>
              </a:rPr>
              <a:t> </a:t>
            </a:r>
            <a:r>
              <a:rPr lang="en-US" dirty="0" smtClean="0">
                <a:solidFill>
                  <a:srgbClr val="0000FF"/>
                </a:solidFill>
                <a:latin typeface="Consolas"/>
              </a:rPr>
              <a:t>return</a:t>
            </a:r>
            <a:r>
              <a:rPr lang="en-US" dirty="0" smtClean="0">
                <a:solidFill>
                  <a:srgbClr val="000000"/>
                </a:solidFill>
                <a:latin typeface="Consolas"/>
              </a:rPr>
              <a:t> </a:t>
            </a:r>
            <a:r>
              <a:rPr lang="en-US" dirty="0" smtClean="0">
                <a:solidFill>
                  <a:srgbClr val="800000"/>
                </a:solidFill>
                <a:latin typeface="Consolas"/>
              </a:rPr>
              <a:t>"Paris"</a:t>
            </a:r>
            <a:r>
              <a:rPr lang="en-US" dirty="0" smtClean="0">
                <a:solidFill>
                  <a:srgbClr val="000000"/>
                </a:solidFill>
                <a:latin typeface="Consolas"/>
              </a:rPr>
              <a:t>; </a:t>
            </a:r>
          </a:p>
          <a:p>
            <a:pPr lvl="1">
              <a:buNone/>
            </a:pPr>
            <a:r>
              <a:rPr lang="en-US" dirty="0" smtClean="0">
                <a:solidFill>
                  <a:srgbClr val="0000FF"/>
                </a:solidFill>
                <a:latin typeface="Consolas"/>
              </a:rPr>
              <a:t>	yield</a:t>
            </a:r>
            <a:r>
              <a:rPr lang="en-US" dirty="0" smtClean="0">
                <a:solidFill>
                  <a:srgbClr val="000000"/>
                </a:solidFill>
                <a:latin typeface="Consolas"/>
              </a:rPr>
              <a:t> </a:t>
            </a:r>
            <a:r>
              <a:rPr lang="en-US" dirty="0" smtClean="0">
                <a:solidFill>
                  <a:srgbClr val="0000FF"/>
                </a:solidFill>
                <a:latin typeface="Consolas"/>
              </a:rPr>
              <a:t>return</a:t>
            </a:r>
            <a:r>
              <a:rPr lang="en-US" dirty="0" smtClean="0">
                <a:solidFill>
                  <a:srgbClr val="000000"/>
                </a:solidFill>
                <a:latin typeface="Consolas"/>
              </a:rPr>
              <a:t> </a:t>
            </a:r>
            <a:r>
              <a:rPr lang="en-US" dirty="0" smtClean="0">
                <a:solidFill>
                  <a:srgbClr val="800000"/>
                </a:solidFill>
                <a:latin typeface="Consolas"/>
              </a:rPr>
              <a:t>"London"</a:t>
            </a:r>
            <a:r>
              <a:rPr lang="en-US" dirty="0" smtClean="0">
                <a:solidFill>
                  <a:srgbClr val="000000"/>
                </a:solidFill>
                <a:latin typeface="Consolas"/>
              </a:rPr>
              <a:t>; </a:t>
            </a:r>
          </a:p>
          <a:p>
            <a:pPr lvl="1">
              <a:buNone/>
            </a:pPr>
            <a:r>
              <a:rPr lang="en-US" dirty="0" smtClean="0">
                <a:solidFill>
                  <a:srgbClr val="000000"/>
                </a:solidFill>
                <a:latin typeface="Consolas"/>
              </a:rPr>
              <a:t>} </a:t>
            </a:r>
          </a:p>
          <a:p>
            <a:pPr>
              <a:buNone/>
            </a:pPr>
            <a:r>
              <a:rPr lang="en-US" dirty="0" smtClean="0">
                <a:solidFill>
                  <a:srgbClr val="000000"/>
                </a:solidFill>
                <a:latin typeface="Consolas"/>
              </a:rPr>
              <a:t>}</a:t>
            </a:r>
            <a:endParaRPr lang="en-US" dirty="0">
              <a:latin typeface="Consolas"/>
            </a:endParaRPr>
          </a:p>
        </p:txBody>
      </p:sp>
      <p:sp>
        <p:nvSpPr>
          <p:cNvPr id="4" name="TextBox 3"/>
          <p:cNvSpPr txBox="1"/>
          <p:nvPr/>
        </p:nvSpPr>
        <p:spPr>
          <a:xfrm>
            <a:off x="2895600" y="152400"/>
            <a:ext cx="2739981" cy="769441"/>
          </a:xfrm>
          <a:prstGeom prst="rect">
            <a:avLst/>
          </a:prstGeom>
          <a:noFill/>
        </p:spPr>
        <p:txBody>
          <a:bodyPr wrap="none" rtlCol="0">
            <a:spAutoFit/>
          </a:bodyPr>
          <a:lstStyle/>
          <a:p>
            <a:r>
              <a:rPr lang="en-US" sz="4400" dirty="0" smtClean="0">
                <a:solidFill>
                  <a:schemeClr val="bg1"/>
                </a:solidFill>
              </a:rPr>
              <a:t>Generators</a:t>
            </a:r>
            <a:endParaRPr lang="en-US" sz="4400" dirty="0">
              <a:solidFill>
                <a:schemeClr val="bg1"/>
              </a:solidFill>
            </a:endParaRPr>
          </a:p>
        </p:txBody>
      </p:sp>
      <p:sp>
        <p:nvSpPr>
          <p:cNvPr id="5"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6"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7"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8"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48</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a:solidFill>
                  <a:schemeClr val="bg1"/>
                </a:solidFill>
              </a:rPr>
              <a:t>Higher order functions</a:t>
            </a:r>
          </a:p>
        </p:txBody>
      </p:sp>
      <p:sp>
        <p:nvSpPr>
          <p:cNvPr id="54275" name="Rectangle 3"/>
          <p:cNvSpPr>
            <a:spLocks noGrp="1" noChangeArrowheads="1"/>
          </p:cNvSpPr>
          <p:nvPr>
            <p:ph type="body" sz="half" idx="1"/>
          </p:nvPr>
        </p:nvSpPr>
        <p:spPr>
          <a:xfrm>
            <a:off x="533400" y="1828800"/>
            <a:ext cx="8153400" cy="3962400"/>
          </a:xfrm>
        </p:spPr>
        <p:txBody>
          <a:bodyPr>
            <a:normAutofit lnSpcReduction="10000"/>
          </a:bodyPr>
          <a:lstStyle/>
          <a:p>
            <a:pPr>
              <a:buNone/>
            </a:pPr>
            <a:r>
              <a:rPr lang="en-US" sz="2400" dirty="0" smtClean="0"/>
              <a:t>     Higher-order functions are closely related to first-class functions, in that higher-order functions and first-class functions both allow functions as arguments and results of other functions. The distinction between the two is subtle: "higher-order" describes a mathematical concept of functions that operate on other functions, while "first-class" is a computer science term that describes programming language entities that have no restriction on their use (thus first-class functions can appear anywhere in the program that other first-class entities like numbers can, including as arguments to other functions and as their return values).</a:t>
            </a:r>
          </a:p>
        </p:txBody>
      </p:sp>
      <p:sp>
        <p:nvSpPr>
          <p:cNvPr id="5"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6"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7"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8"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49</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bg1"/>
                </a:solidFill>
              </a:rPr>
              <a:t>Origins</a:t>
            </a:r>
            <a:endParaRPr lang="en-US" dirty="0">
              <a:solidFill>
                <a:schemeClr val="bg1"/>
              </a:solidFill>
            </a:endParaRPr>
          </a:p>
        </p:txBody>
      </p:sp>
      <p:sp>
        <p:nvSpPr>
          <p:cNvPr id="6"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7"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8"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9" name="Content Placeholder 2"/>
          <p:cNvSpPr>
            <a:spLocks noGrp="1"/>
          </p:cNvSpPr>
          <p:nvPr>
            <p:ph sz="quarter" idx="1"/>
          </p:nvPr>
        </p:nvSpPr>
        <p:spPr>
          <a:xfrm>
            <a:off x="457200" y="1600200"/>
            <a:ext cx="8077200" cy="4343400"/>
          </a:xfrm>
          <a:effectLst>
            <a:outerShdw blurRad="50800" dist="38100" dir="2700000" algn="tl" rotWithShape="0">
              <a:prstClr val="black">
                <a:alpha val="40000"/>
              </a:prstClr>
            </a:outerShdw>
          </a:effectLst>
        </p:spPr>
        <p:txBody>
          <a:bodyPr>
            <a:normAutofit fontScale="92500" lnSpcReduction="20000"/>
          </a:bodyPr>
          <a:lstStyle/>
          <a:p>
            <a:pPr marL="0" lvl="0" indent="0">
              <a:buNone/>
              <a:defRPr/>
            </a:pPr>
            <a:r>
              <a:rPr lang="en-GB" sz="2800" dirty="0" smtClean="0"/>
              <a:t>functional programming emerged slightly by accident from several sources</a:t>
            </a:r>
          </a:p>
          <a:p>
            <a:pPr marL="669925" lvl="1" indent="-293688">
              <a:defRPr/>
            </a:pPr>
            <a:r>
              <a:rPr lang="en-GB" sz="2400" dirty="0" smtClean="0">
                <a:solidFill>
                  <a:schemeClr val="accent2"/>
                </a:solidFill>
              </a:rPr>
              <a:t>symbolic logic</a:t>
            </a:r>
            <a:r>
              <a:rPr lang="en-GB" sz="2400" dirty="0" smtClean="0"/>
              <a:t>, specifically the </a:t>
            </a:r>
            <a:r>
              <a:rPr lang="en-GB" sz="2400" dirty="0" smtClean="0">
                <a:solidFill>
                  <a:schemeClr val="accent2"/>
                </a:solidFill>
                <a:latin typeface="Symbol" pitchFamily="18" charset="2"/>
              </a:rPr>
              <a:t>l</a:t>
            </a:r>
            <a:r>
              <a:rPr lang="en-GB" sz="2400" dirty="0" smtClean="0">
                <a:solidFill>
                  <a:schemeClr val="accent2"/>
                </a:solidFill>
              </a:rPr>
              <a:t>-calculus</a:t>
            </a:r>
            <a:r>
              <a:rPr lang="en-GB" sz="2400" dirty="0" smtClean="0"/>
              <a:t> (</a:t>
            </a:r>
            <a:r>
              <a:rPr lang="en-GB" sz="2400" dirty="0" err="1" smtClean="0"/>
              <a:t>A.Church</a:t>
            </a:r>
            <a:r>
              <a:rPr lang="en-GB" sz="2400" dirty="0" smtClean="0"/>
              <a:t> 1930s) and </a:t>
            </a:r>
            <a:r>
              <a:rPr lang="en-GB" sz="2400" dirty="0" smtClean="0">
                <a:solidFill>
                  <a:schemeClr val="accent2"/>
                </a:solidFill>
              </a:rPr>
              <a:t>combinatory logic</a:t>
            </a:r>
            <a:r>
              <a:rPr lang="en-GB" sz="2400" dirty="0" smtClean="0"/>
              <a:t> (</a:t>
            </a:r>
            <a:r>
              <a:rPr lang="en-GB" sz="2400" dirty="0" err="1" smtClean="0"/>
              <a:t>H.Curry</a:t>
            </a:r>
            <a:r>
              <a:rPr lang="en-GB" sz="2400" dirty="0" smtClean="0"/>
              <a:t> 1930s)</a:t>
            </a:r>
          </a:p>
          <a:p>
            <a:pPr lvl="1">
              <a:buNone/>
              <a:defRPr/>
            </a:pPr>
            <a:r>
              <a:rPr lang="nl-NL" sz="2400" dirty="0" smtClean="0"/>
              <a:t>	λop.λx.(op x x)</a:t>
            </a:r>
            <a:endParaRPr lang="en-US" sz="2400" dirty="0" smtClean="0"/>
          </a:p>
          <a:p>
            <a:pPr lvl="1">
              <a:buNone/>
              <a:defRPr/>
            </a:pPr>
            <a:r>
              <a:rPr lang="nl-NL" sz="2400" dirty="0" smtClean="0"/>
              <a:t>	(λop.λx.(op x x)) (+) 21 = (λx.((+) x x)) 21 = (+) 21 21 = 42</a:t>
            </a:r>
            <a:endParaRPr lang="en-GB" sz="2400" dirty="0" smtClean="0"/>
          </a:p>
          <a:p>
            <a:pPr marL="669925" lvl="1" indent="-293688">
              <a:defRPr/>
            </a:pPr>
            <a:r>
              <a:rPr lang="en-GB" sz="2400" dirty="0" smtClean="0"/>
              <a:t>the </a:t>
            </a:r>
            <a:r>
              <a:rPr lang="en-GB" sz="2400" dirty="0" smtClean="0">
                <a:solidFill>
                  <a:srgbClr val="CC0099"/>
                </a:solidFill>
              </a:rPr>
              <a:t>symbolic manipulation</a:t>
            </a:r>
            <a:r>
              <a:rPr lang="en-GB" sz="2400" dirty="0" smtClean="0"/>
              <a:t> strand of Artificial Intelligence, or rather: </a:t>
            </a:r>
            <a:r>
              <a:rPr lang="en-GB" sz="2400" dirty="0" smtClean="0">
                <a:solidFill>
                  <a:srgbClr val="CC0099"/>
                </a:solidFill>
              </a:rPr>
              <a:t>LISP</a:t>
            </a:r>
            <a:r>
              <a:rPr lang="en-GB" sz="2400" dirty="0" smtClean="0"/>
              <a:t> (</a:t>
            </a:r>
            <a:r>
              <a:rPr lang="en-GB" sz="2400" dirty="0" err="1" smtClean="0"/>
              <a:t>J.McCarthy</a:t>
            </a:r>
            <a:r>
              <a:rPr lang="en-GB" sz="2400" dirty="0" smtClean="0"/>
              <a:t> 1960)</a:t>
            </a:r>
          </a:p>
          <a:p>
            <a:pPr marL="669925" lvl="1" indent="-293688">
              <a:defRPr/>
            </a:pPr>
            <a:r>
              <a:rPr lang="en-GB" sz="2400" dirty="0" smtClean="0"/>
              <a:t>pseudo-code for CS publications, </a:t>
            </a:r>
            <a:r>
              <a:rPr lang="en-GB" sz="2400" dirty="0" smtClean="0">
                <a:solidFill>
                  <a:srgbClr val="008000"/>
                </a:solidFill>
              </a:rPr>
              <a:t>ISWIM</a:t>
            </a:r>
            <a:r>
              <a:rPr lang="en-GB" sz="2400" dirty="0" smtClean="0"/>
              <a:t> (</a:t>
            </a:r>
            <a:r>
              <a:rPr lang="en-GB" sz="2400" dirty="0" err="1" smtClean="0"/>
              <a:t>P.Landin</a:t>
            </a:r>
            <a:r>
              <a:rPr lang="en-GB" sz="2400" dirty="0" smtClean="0"/>
              <a:t> 1966)</a:t>
            </a:r>
          </a:p>
          <a:p>
            <a:pPr marL="669925" lvl="1" indent="-293688">
              <a:defRPr/>
            </a:pPr>
            <a:r>
              <a:rPr lang="en-GB" sz="2400" dirty="0" smtClean="0"/>
              <a:t>support languages for logic and mathematics, e.g. LCF’s </a:t>
            </a:r>
            <a:r>
              <a:rPr lang="en-GB" sz="2400" dirty="0" err="1" smtClean="0"/>
              <a:t>metalanguage</a:t>
            </a:r>
            <a:r>
              <a:rPr lang="en-GB" sz="2400" dirty="0" smtClean="0"/>
              <a:t> </a:t>
            </a:r>
            <a:r>
              <a:rPr lang="en-GB" sz="2400" dirty="0" smtClean="0">
                <a:solidFill>
                  <a:srgbClr val="996633"/>
                </a:solidFill>
              </a:rPr>
              <a:t>ML</a:t>
            </a:r>
            <a:r>
              <a:rPr lang="en-GB" sz="2400" dirty="0" smtClean="0"/>
              <a:t> (Milner et. al. 1970s)</a:t>
            </a:r>
          </a:p>
          <a:p>
            <a:pPr marL="669925" lvl="1" indent="-293688">
              <a:defRPr/>
            </a:pPr>
            <a:r>
              <a:rPr lang="en-US" sz="2400" dirty="0" err="1" smtClean="0"/>
              <a:t>OCaml</a:t>
            </a:r>
            <a:r>
              <a:rPr lang="en-US" sz="2400" dirty="0" smtClean="0"/>
              <a:t> – 1996</a:t>
            </a:r>
          </a:p>
          <a:p>
            <a:pPr marL="669925" lvl="1" indent="-293688">
              <a:defRPr/>
            </a:pPr>
            <a:r>
              <a:rPr lang="en-US" sz="2400" dirty="0" smtClean="0"/>
              <a:t>F# (and parts of C#) – 2002</a:t>
            </a:r>
          </a:p>
        </p:txBody>
      </p:sp>
      <p:sp>
        <p:nvSpPr>
          <p:cNvPr id="10"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a:t>Higher order function example</a:t>
            </a:r>
          </a:p>
        </p:txBody>
      </p:sp>
      <p:sp>
        <p:nvSpPr>
          <p:cNvPr id="62468" name="Text Box 4"/>
          <p:cNvSpPr txBox="1">
            <a:spLocks noChangeArrowheads="1"/>
          </p:cNvSpPr>
          <p:nvPr/>
        </p:nvSpPr>
        <p:spPr bwMode="auto">
          <a:xfrm>
            <a:off x="685800" y="2438400"/>
            <a:ext cx="7848600" cy="3170099"/>
          </a:xfrm>
          <a:prstGeom prst="rect">
            <a:avLst/>
          </a:prstGeom>
          <a:noFill/>
          <a:ln w="9525">
            <a:noFill/>
            <a:miter lim="800000"/>
            <a:headEnd/>
            <a:tailEnd/>
          </a:ln>
          <a:effectLst/>
        </p:spPr>
        <p:txBody>
          <a:bodyPr>
            <a:spAutoFit/>
          </a:bodyPr>
          <a:lstStyle/>
          <a:p>
            <a:r>
              <a:rPr lang="en-US" sz="2000" dirty="0" smtClean="0">
                <a:solidFill>
                  <a:srgbClr val="008000"/>
                </a:solidFill>
                <a:latin typeface="Consolas"/>
              </a:rPr>
              <a:t>//f is a function </a:t>
            </a:r>
            <a:br>
              <a:rPr lang="en-US" sz="2000" dirty="0" smtClean="0">
                <a:solidFill>
                  <a:srgbClr val="008000"/>
                </a:solidFill>
                <a:latin typeface="Consolas"/>
              </a:rPr>
            </a:br>
            <a:r>
              <a:rPr lang="en-US" sz="2000" dirty="0" err="1" smtClean="0">
                <a:solidFill>
                  <a:srgbClr val="000000"/>
                </a:solidFill>
                <a:latin typeface="Consolas"/>
              </a:rPr>
              <a:t>function</a:t>
            </a:r>
            <a:r>
              <a:rPr lang="en-US" sz="2000" dirty="0" smtClean="0">
                <a:solidFill>
                  <a:srgbClr val="000000"/>
                </a:solidFill>
                <a:latin typeface="Consolas"/>
              </a:rPr>
              <a:t> derivative(f) { </a:t>
            </a:r>
            <a:br>
              <a:rPr lang="en-US" sz="2000" dirty="0" smtClean="0">
                <a:solidFill>
                  <a:srgbClr val="000000"/>
                </a:solidFill>
                <a:latin typeface="Consolas"/>
              </a:rPr>
            </a:br>
            <a:r>
              <a:rPr lang="en-US" sz="2000" dirty="0" smtClean="0">
                <a:solidFill>
                  <a:srgbClr val="000000"/>
                </a:solidFill>
                <a:latin typeface="Consolas"/>
              </a:rPr>
              <a:t>	</a:t>
            </a:r>
            <a:r>
              <a:rPr lang="en-US" sz="2000" dirty="0" smtClean="0">
                <a:solidFill>
                  <a:srgbClr val="0000FF"/>
                </a:solidFill>
                <a:latin typeface="Consolas"/>
              </a:rPr>
              <a:t>return</a:t>
            </a:r>
            <a:r>
              <a:rPr lang="en-US" sz="2000" dirty="0" smtClean="0">
                <a:solidFill>
                  <a:srgbClr val="000000"/>
                </a:solidFill>
                <a:latin typeface="Consolas"/>
              </a:rPr>
              <a:t> function(x) { </a:t>
            </a:r>
            <a:br>
              <a:rPr lang="en-US" sz="2000" dirty="0" smtClean="0">
                <a:solidFill>
                  <a:srgbClr val="000000"/>
                </a:solidFill>
                <a:latin typeface="Consolas"/>
              </a:rPr>
            </a:br>
            <a:r>
              <a:rPr lang="en-US" sz="2000" dirty="0" smtClean="0">
                <a:solidFill>
                  <a:srgbClr val="000000"/>
                </a:solidFill>
                <a:latin typeface="Consolas"/>
              </a:rPr>
              <a:t>		</a:t>
            </a:r>
            <a:r>
              <a:rPr lang="en-US" sz="2000" dirty="0" smtClean="0">
                <a:solidFill>
                  <a:srgbClr val="008000"/>
                </a:solidFill>
                <a:latin typeface="Consolas"/>
              </a:rPr>
              <a:t>//approximation of derivative </a:t>
            </a:r>
            <a:br>
              <a:rPr lang="en-US" sz="2000" dirty="0" smtClean="0">
                <a:solidFill>
                  <a:srgbClr val="008000"/>
                </a:solidFill>
                <a:latin typeface="Consolas"/>
              </a:rPr>
            </a:br>
            <a:r>
              <a:rPr lang="en-US" sz="2000" dirty="0" smtClean="0">
                <a:solidFill>
                  <a:srgbClr val="008000"/>
                </a:solidFill>
                <a:latin typeface="Consolas"/>
              </a:rPr>
              <a:t>		</a:t>
            </a:r>
            <a:r>
              <a:rPr lang="en-US" sz="2000" dirty="0" smtClean="0">
                <a:solidFill>
                  <a:srgbClr val="0000FF"/>
                </a:solidFill>
                <a:latin typeface="Consolas"/>
              </a:rPr>
              <a:t>return</a:t>
            </a:r>
            <a:r>
              <a:rPr lang="en-US" sz="2000" dirty="0" smtClean="0">
                <a:solidFill>
                  <a:srgbClr val="000000"/>
                </a:solidFill>
                <a:latin typeface="Consolas"/>
              </a:rPr>
              <a:t> (f(x + </a:t>
            </a:r>
            <a:r>
              <a:rPr lang="en-US" sz="2000" dirty="0" smtClean="0">
                <a:solidFill>
                  <a:srgbClr val="800080"/>
                </a:solidFill>
                <a:latin typeface="Consolas"/>
              </a:rPr>
              <a:t>0.00001</a:t>
            </a:r>
            <a:r>
              <a:rPr lang="en-US" sz="2000" dirty="0" smtClean="0">
                <a:solidFill>
                  <a:srgbClr val="000000"/>
                </a:solidFill>
                <a:latin typeface="Consolas"/>
              </a:rPr>
              <a:t>) f(x)) / </a:t>
            </a:r>
            <a:r>
              <a:rPr lang="en-US" sz="2000" dirty="0" smtClean="0">
                <a:solidFill>
                  <a:srgbClr val="800080"/>
                </a:solidFill>
                <a:latin typeface="Consolas"/>
              </a:rPr>
              <a:t>0.00001</a:t>
            </a:r>
            <a:r>
              <a:rPr lang="en-US" sz="2000" dirty="0" smtClean="0">
                <a:solidFill>
                  <a:srgbClr val="000000"/>
                </a:solidFill>
                <a:latin typeface="Consolas"/>
              </a:rPr>
              <a:t>; </a:t>
            </a:r>
            <a:br>
              <a:rPr lang="en-US" sz="2000" dirty="0" smtClean="0">
                <a:solidFill>
                  <a:srgbClr val="000000"/>
                </a:solidFill>
                <a:latin typeface="Consolas"/>
              </a:rPr>
            </a:br>
            <a:r>
              <a:rPr lang="en-US" sz="2000" dirty="0" smtClean="0">
                <a:solidFill>
                  <a:srgbClr val="000000"/>
                </a:solidFill>
                <a:latin typeface="Consolas"/>
              </a:rPr>
              <a:t>    	} </a:t>
            </a:r>
            <a:br>
              <a:rPr lang="en-US" sz="2000" dirty="0" smtClean="0">
                <a:solidFill>
                  <a:srgbClr val="000000"/>
                </a:solidFill>
                <a:latin typeface="Consolas"/>
              </a:rPr>
            </a:br>
            <a:r>
              <a:rPr lang="en-US" sz="2000" dirty="0" smtClean="0">
                <a:solidFill>
                  <a:srgbClr val="000000"/>
                </a:solidFill>
                <a:latin typeface="Consolas"/>
              </a:rPr>
              <a:t>} </a:t>
            </a:r>
            <a:br>
              <a:rPr lang="en-US" sz="2000" dirty="0" smtClean="0">
                <a:solidFill>
                  <a:srgbClr val="000000"/>
                </a:solidFill>
                <a:latin typeface="Consolas"/>
              </a:rPr>
            </a:br>
            <a:endParaRPr lang="en-US" sz="2000" dirty="0" smtClean="0">
              <a:latin typeface="Consolas"/>
            </a:endParaRPr>
          </a:p>
          <a:p>
            <a:r>
              <a:rPr lang="en-US" sz="2000" dirty="0" smtClean="0">
                <a:latin typeface="Consolas"/>
              </a:rPr>
              <a:t/>
            </a:r>
            <a:br>
              <a:rPr lang="en-US" sz="2000" dirty="0" smtClean="0">
                <a:latin typeface="Consolas"/>
              </a:rPr>
            </a:br>
            <a:endParaRPr lang="en-US" sz="2000" b="1" dirty="0">
              <a:solidFill>
                <a:srgbClr val="00FF00"/>
              </a:solidFill>
              <a:latin typeface="Consolas"/>
            </a:endParaRPr>
          </a:p>
        </p:txBody>
      </p:sp>
      <p:sp>
        <p:nvSpPr>
          <p:cNvPr id="4"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5"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6"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7"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a:t>Higher order function example</a:t>
            </a:r>
          </a:p>
        </p:txBody>
      </p:sp>
      <p:sp>
        <p:nvSpPr>
          <p:cNvPr id="63491" name="Text Box 3"/>
          <p:cNvSpPr txBox="1">
            <a:spLocks noChangeArrowheads="1"/>
          </p:cNvSpPr>
          <p:nvPr/>
        </p:nvSpPr>
        <p:spPr bwMode="auto">
          <a:xfrm>
            <a:off x="609600" y="1981200"/>
            <a:ext cx="7848600" cy="3170099"/>
          </a:xfrm>
          <a:prstGeom prst="rect">
            <a:avLst/>
          </a:prstGeom>
          <a:noFill/>
          <a:ln w="9525">
            <a:noFill/>
            <a:miter lim="800000"/>
            <a:headEnd/>
            <a:tailEnd/>
          </a:ln>
          <a:effectLst/>
        </p:spPr>
        <p:txBody>
          <a:bodyPr>
            <a:spAutoFit/>
          </a:bodyPr>
          <a:lstStyle/>
          <a:p>
            <a:r>
              <a:rPr lang="en-US" sz="2000" dirty="0" smtClean="0">
                <a:solidFill>
                  <a:srgbClr val="008000"/>
                </a:solidFill>
                <a:latin typeface="Consolas"/>
              </a:rPr>
              <a:t>//evaluate derivative of x2: </a:t>
            </a:r>
            <a:br>
              <a:rPr lang="en-US" sz="2000" dirty="0" smtClean="0">
                <a:solidFill>
                  <a:srgbClr val="008000"/>
                </a:solidFill>
                <a:latin typeface="Consolas"/>
              </a:rPr>
            </a:br>
            <a:r>
              <a:rPr lang="en-US" sz="2000" dirty="0" err="1" smtClean="0">
                <a:solidFill>
                  <a:srgbClr val="000000"/>
                </a:solidFill>
                <a:latin typeface="Consolas"/>
              </a:rPr>
              <a:t>var</a:t>
            </a:r>
            <a:r>
              <a:rPr lang="en-US" sz="2000" dirty="0" smtClean="0">
                <a:solidFill>
                  <a:srgbClr val="000000"/>
                </a:solidFill>
                <a:latin typeface="Consolas"/>
              </a:rPr>
              <a:t> </a:t>
            </a:r>
            <a:r>
              <a:rPr lang="en-US" sz="2000" dirty="0" err="1" smtClean="0">
                <a:solidFill>
                  <a:srgbClr val="000000"/>
                </a:solidFill>
                <a:latin typeface="Consolas"/>
              </a:rPr>
              <a:t>deriv_x_squared</a:t>
            </a:r>
            <a:r>
              <a:rPr lang="en-US" sz="2000" dirty="0" smtClean="0">
                <a:solidFill>
                  <a:srgbClr val="000000"/>
                </a:solidFill>
                <a:latin typeface="Consolas"/>
              </a:rPr>
              <a:t> = derivative( </a:t>
            </a:r>
            <a:br>
              <a:rPr lang="en-US" sz="2000" dirty="0" smtClean="0">
                <a:solidFill>
                  <a:srgbClr val="000000"/>
                </a:solidFill>
                <a:latin typeface="Consolas"/>
              </a:rPr>
            </a:br>
            <a:r>
              <a:rPr lang="en-US" sz="2000" dirty="0" smtClean="0">
                <a:solidFill>
                  <a:srgbClr val="000000"/>
                </a:solidFill>
                <a:latin typeface="Consolas"/>
              </a:rPr>
              <a:t>    function(x) { </a:t>
            </a:r>
            <a:br>
              <a:rPr lang="en-US" sz="2000" dirty="0" smtClean="0">
                <a:solidFill>
                  <a:srgbClr val="000000"/>
                </a:solidFill>
                <a:latin typeface="Consolas"/>
              </a:rPr>
            </a:br>
            <a:r>
              <a:rPr lang="en-US" sz="2000" dirty="0" smtClean="0">
                <a:solidFill>
                  <a:srgbClr val="000000"/>
                </a:solidFill>
                <a:latin typeface="Consolas"/>
              </a:rPr>
              <a:t>        </a:t>
            </a:r>
            <a:r>
              <a:rPr lang="en-US" sz="2000" dirty="0" smtClean="0">
                <a:solidFill>
                  <a:srgbClr val="0000FF"/>
                </a:solidFill>
                <a:latin typeface="Consolas"/>
              </a:rPr>
              <a:t>return</a:t>
            </a:r>
            <a:r>
              <a:rPr lang="en-US" sz="2000" dirty="0" smtClean="0">
                <a:solidFill>
                  <a:srgbClr val="000000"/>
                </a:solidFill>
                <a:latin typeface="Consolas"/>
              </a:rPr>
              <a:t> x*x; </a:t>
            </a:r>
            <a:br>
              <a:rPr lang="en-US" sz="2000" dirty="0" smtClean="0">
                <a:solidFill>
                  <a:srgbClr val="000000"/>
                </a:solidFill>
                <a:latin typeface="Consolas"/>
              </a:rPr>
            </a:br>
            <a:r>
              <a:rPr lang="en-US" sz="2000" dirty="0" smtClean="0">
                <a:solidFill>
                  <a:srgbClr val="000000"/>
                </a:solidFill>
                <a:latin typeface="Consolas"/>
              </a:rPr>
              <a:t>    } </a:t>
            </a:r>
            <a:br>
              <a:rPr lang="en-US" sz="2000" dirty="0" smtClean="0">
                <a:solidFill>
                  <a:srgbClr val="000000"/>
                </a:solidFill>
                <a:latin typeface="Consolas"/>
              </a:rPr>
            </a:br>
            <a:r>
              <a:rPr lang="en-US" sz="2000" dirty="0" smtClean="0">
                <a:solidFill>
                  <a:srgbClr val="000000"/>
                </a:solidFill>
                <a:latin typeface="Consolas"/>
              </a:rPr>
              <a:t>); </a:t>
            </a:r>
            <a:br>
              <a:rPr lang="en-US" sz="2000" dirty="0" smtClean="0">
                <a:solidFill>
                  <a:srgbClr val="000000"/>
                </a:solidFill>
                <a:latin typeface="Consolas"/>
              </a:rPr>
            </a:br>
            <a:r>
              <a:rPr lang="en-US" sz="2000" dirty="0" smtClean="0">
                <a:solidFill>
                  <a:srgbClr val="000000"/>
                </a:solidFill>
                <a:latin typeface="Consolas"/>
              </a:rPr>
              <a:t/>
            </a:r>
            <a:br>
              <a:rPr lang="en-US" sz="2000" dirty="0" smtClean="0">
                <a:solidFill>
                  <a:srgbClr val="000000"/>
                </a:solidFill>
                <a:latin typeface="Consolas"/>
              </a:rPr>
            </a:br>
            <a:r>
              <a:rPr lang="en-US" sz="2000" dirty="0" smtClean="0">
                <a:solidFill>
                  <a:srgbClr val="000000"/>
                </a:solidFill>
                <a:latin typeface="Consolas"/>
              </a:rPr>
              <a:t>alert(</a:t>
            </a:r>
            <a:r>
              <a:rPr lang="en-US" sz="2000" dirty="0" err="1" smtClean="0">
                <a:solidFill>
                  <a:srgbClr val="000000"/>
                </a:solidFill>
                <a:latin typeface="Consolas"/>
              </a:rPr>
              <a:t>deriv_x_squared</a:t>
            </a:r>
            <a:r>
              <a:rPr lang="en-US" sz="2000" dirty="0" smtClean="0">
                <a:solidFill>
                  <a:srgbClr val="000000"/>
                </a:solidFill>
                <a:latin typeface="Consolas"/>
              </a:rPr>
              <a:t>(</a:t>
            </a:r>
            <a:r>
              <a:rPr lang="en-US" sz="2000" dirty="0" smtClean="0">
                <a:solidFill>
                  <a:srgbClr val="800080"/>
                </a:solidFill>
                <a:latin typeface="Consolas"/>
              </a:rPr>
              <a:t>3</a:t>
            </a:r>
            <a:r>
              <a:rPr lang="en-US" sz="2000" dirty="0" smtClean="0">
                <a:solidFill>
                  <a:srgbClr val="000000"/>
                </a:solidFill>
                <a:latin typeface="Consolas"/>
              </a:rPr>
              <a:t>)); </a:t>
            </a:r>
            <a:r>
              <a:rPr lang="en-US" sz="2000" dirty="0" smtClean="0">
                <a:solidFill>
                  <a:srgbClr val="008000"/>
                </a:solidFill>
                <a:latin typeface="Consolas"/>
              </a:rPr>
              <a:t>//alerts 6ish</a:t>
            </a:r>
            <a:endParaRPr lang="en-US" sz="2000" dirty="0" smtClean="0">
              <a:latin typeface="Consolas"/>
            </a:endParaRPr>
          </a:p>
          <a:p>
            <a:r>
              <a:rPr lang="en-US" sz="2000" dirty="0" smtClean="0">
                <a:latin typeface="Consolas"/>
              </a:rPr>
              <a:t/>
            </a:r>
            <a:br>
              <a:rPr lang="en-US" sz="2000" dirty="0" smtClean="0">
                <a:latin typeface="Consolas"/>
              </a:rPr>
            </a:br>
            <a:endParaRPr lang="en-US" sz="2000" b="1" dirty="0">
              <a:solidFill>
                <a:srgbClr val="B2B2B2"/>
              </a:solidFill>
              <a:latin typeface="Consolas"/>
            </a:endParaRPr>
          </a:p>
        </p:txBody>
      </p:sp>
      <p:sp>
        <p:nvSpPr>
          <p:cNvPr id="4"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5"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6"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7"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8673" name="Picture 1"/>
          <p:cNvPicPr>
            <a:picLocks noChangeAspect="1" noChangeArrowheads="1"/>
          </p:cNvPicPr>
          <p:nvPr/>
        </p:nvPicPr>
        <p:blipFill>
          <a:blip r:embed="rId3"/>
          <a:srcRect/>
          <a:stretch>
            <a:fillRect/>
          </a:stretch>
        </p:blipFill>
        <p:spPr bwMode="auto">
          <a:xfrm>
            <a:off x="2185988" y="1657350"/>
            <a:ext cx="4772025" cy="3543300"/>
          </a:xfrm>
          <a:prstGeom prst="rect">
            <a:avLst/>
          </a:prstGeom>
          <a:noFill/>
          <a:ln w="9525">
            <a:noFill/>
            <a:miter lim="800000"/>
            <a:headEnd/>
            <a:tailEnd/>
          </a:ln>
          <a:effectLst/>
        </p:spPr>
      </p:pic>
      <p:sp>
        <p:nvSpPr>
          <p:cNvPr id="4"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5"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6"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7"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52</a:t>
            </a:fld>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6625" name="Picture 1"/>
          <p:cNvPicPr>
            <a:picLocks noChangeAspect="1" noChangeArrowheads="1"/>
          </p:cNvPicPr>
          <p:nvPr/>
        </p:nvPicPr>
        <p:blipFill>
          <a:blip r:embed="rId3"/>
          <a:srcRect/>
          <a:stretch>
            <a:fillRect/>
          </a:stretch>
        </p:blipFill>
        <p:spPr bwMode="auto">
          <a:xfrm>
            <a:off x="2190750" y="1638300"/>
            <a:ext cx="4762500" cy="3581400"/>
          </a:xfrm>
          <a:prstGeom prst="rect">
            <a:avLst/>
          </a:prstGeom>
          <a:noFill/>
          <a:ln w="9525">
            <a:noFill/>
            <a:miter lim="800000"/>
            <a:headEnd/>
            <a:tailEnd/>
          </a:ln>
          <a:effectLst/>
        </p:spPr>
      </p:pic>
      <p:sp>
        <p:nvSpPr>
          <p:cNvPr id="4"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5"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6"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7"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53</a:t>
            </a:fld>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4577" name="Picture 1"/>
          <p:cNvPicPr>
            <a:picLocks noChangeAspect="1" noChangeArrowheads="1"/>
          </p:cNvPicPr>
          <p:nvPr/>
        </p:nvPicPr>
        <p:blipFill>
          <a:blip r:embed="rId3"/>
          <a:srcRect/>
          <a:stretch>
            <a:fillRect/>
          </a:stretch>
        </p:blipFill>
        <p:spPr bwMode="auto">
          <a:xfrm>
            <a:off x="2195513" y="1647825"/>
            <a:ext cx="4752975" cy="3562350"/>
          </a:xfrm>
          <a:prstGeom prst="rect">
            <a:avLst/>
          </a:prstGeom>
          <a:noFill/>
          <a:ln w="9525">
            <a:noFill/>
            <a:miter lim="800000"/>
            <a:headEnd/>
            <a:tailEnd/>
          </a:ln>
          <a:effectLst/>
        </p:spPr>
      </p:pic>
      <p:sp>
        <p:nvSpPr>
          <p:cNvPr id="4"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5"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6"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7"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54</a:t>
            </a:fld>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2529" name="Picture 1"/>
          <p:cNvPicPr>
            <a:picLocks noChangeAspect="1" noChangeArrowheads="1"/>
          </p:cNvPicPr>
          <p:nvPr/>
        </p:nvPicPr>
        <p:blipFill>
          <a:blip r:embed="rId3"/>
          <a:srcRect/>
          <a:stretch>
            <a:fillRect/>
          </a:stretch>
        </p:blipFill>
        <p:spPr bwMode="auto">
          <a:xfrm>
            <a:off x="2185988" y="1790700"/>
            <a:ext cx="4772025" cy="3276600"/>
          </a:xfrm>
          <a:prstGeom prst="rect">
            <a:avLst/>
          </a:prstGeom>
          <a:noFill/>
          <a:ln w="9525">
            <a:noFill/>
            <a:miter lim="800000"/>
            <a:headEnd/>
            <a:tailEnd/>
          </a:ln>
          <a:effectLst/>
        </p:spPr>
      </p:pic>
      <p:sp>
        <p:nvSpPr>
          <p:cNvPr id="7"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8"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9"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10"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55</a:t>
            </a:fld>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Map/Reduce/Filter</a:t>
            </a:r>
            <a:endParaRPr lang="en-US" dirty="0"/>
          </a:p>
        </p:txBody>
      </p:sp>
      <p:sp>
        <p:nvSpPr>
          <p:cNvPr id="3" name="Content Placeholder 2"/>
          <p:cNvSpPr>
            <a:spLocks noGrp="1"/>
          </p:cNvSpPr>
          <p:nvPr>
            <p:ph sz="quarter" idx="1"/>
          </p:nvPr>
        </p:nvSpPr>
        <p:spPr>
          <a:xfrm>
            <a:off x="612648" y="1600200"/>
            <a:ext cx="8531352" cy="4495800"/>
          </a:xfrm>
        </p:spPr>
        <p:txBody>
          <a:bodyPr>
            <a:noAutofit/>
          </a:bodyPr>
          <a:lstStyle/>
          <a:p>
            <a:pPr marL="0" marR="0">
              <a:lnSpc>
                <a:spcPct val="115000"/>
              </a:lnSpc>
              <a:spcBef>
                <a:spcPts val="0"/>
              </a:spcBef>
              <a:spcAft>
                <a:spcPts val="0"/>
              </a:spcAft>
              <a:buNone/>
            </a:pPr>
            <a:r>
              <a:rPr lang="en-US" sz="2000" dirty="0" smtClean="0">
                <a:solidFill>
                  <a:srgbClr val="0000FF"/>
                </a:solidFill>
                <a:latin typeface="Lucida Sans" pitchFamily="34" charset="0"/>
                <a:ea typeface="MS Mincho"/>
                <a:cs typeface="Times New Roman"/>
              </a:rPr>
              <a:t>double</a:t>
            </a:r>
            <a:r>
              <a:rPr lang="en-US" sz="2000" dirty="0" smtClean="0">
                <a:latin typeface="Lucida Sans" pitchFamily="34" charset="0"/>
                <a:ea typeface="MS Mincho"/>
                <a:cs typeface="Times New Roman"/>
              </a:rPr>
              <a:t> </a:t>
            </a:r>
            <a:r>
              <a:rPr lang="en-US" sz="2000" dirty="0" err="1" smtClean="0">
                <a:latin typeface="Lucida Sans" pitchFamily="34" charset="0"/>
                <a:ea typeface="MS Mincho"/>
                <a:cs typeface="Times New Roman"/>
              </a:rPr>
              <a:t>CheapGasNearby</a:t>
            </a:r>
            <a:r>
              <a:rPr lang="en-US" sz="2000" dirty="0" smtClean="0">
                <a:latin typeface="Lucida Sans" pitchFamily="34" charset="0"/>
                <a:ea typeface="MS Mincho"/>
                <a:cs typeface="Times New Roman"/>
              </a:rPr>
              <a:t>(</a:t>
            </a:r>
            <a:r>
              <a:rPr lang="en-US" sz="2000" dirty="0" err="1" smtClean="0">
                <a:solidFill>
                  <a:srgbClr val="2B91AF"/>
                </a:solidFill>
                <a:latin typeface="Lucida Sans" pitchFamily="34" charset="0"/>
                <a:ea typeface="MS Mincho"/>
                <a:cs typeface="Times New Roman"/>
              </a:rPr>
              <a:t>IEnumerable</a:t>
            </a:r>
            <a:r>
              <a:rPr lang="en-US" sz="2000" dirty="0" smtClean="0">
                <a:latin typeface="Lucida Sans" pitchFamily="34" charset="0"/>
                <a:ea typeface="MS Mincho"/>
                <a:cs typeface="Times New Roman"/>
              </a:rPr>
              <a:t>&lt;</a:t>
            </a:r>
            <a:r>
              <a:rPr lang="en-US" sz="2000" dirty="0" err="1" smtClean="0">
                <a:latin typeface="Lucida Sans" pitchFamily="34" charset="0"/>
                <a:ea typeface="MS Mincho"/>
                <a:cs typeface="Times New Roman"/>
              </a:rPr>
              <a:t>GasResult</a:t>
            </a:r>
            <a:r>
              <a:rPr lang="en-US" sz="2000" dirty="0" smtClean="0">
                <a:latin typeface="Lucida Sans" pitchFamily="34" charset="0"/>
                <a:ea typeface="MS Mincho"/>
                <a:cs typeface="Times New Roman"/>
              </a:rPr>
              <a:t>&gt; results) {</a:t>
            </a:r>
            <a:br>
              <a:rPr lang="en-US" sz="2000" dirty="0" smtClean="0">
                <a:latin typeface="Lucida Sans" pitchFamily="34" charset="0"/>
                <a:ea typeface="MS Mincho"/>
                <a:cs typeface="Times New Roman"/>
              </a:rPr>
            </a:br>
            <a:r>
              <a:rPr lang="en-US" sz="2000" dirty="0" smtClean="0">
                <a:latin typeface="Lucida Sans" pitchFamily="34" charset="0"/>
                <a:ea typeface="MS Mincho"/>
                <a:cs typeface="Times New Roman"/>
              </a:rPr>
              <a:t>    </a:t>
            </a:r>
            <a:r>
              <a:rPr lang="en-US" sz="2000" dirty="0" smtClean="0">
                <a:solidFill>
                  <a:srgbClr val="0000FF"/>
                </a:solidFill>
                <a:effectLst/>
                <a:latin typeface="Lucida Sans" pitchFamily="34" charset="0"/>
                <a:ea typeface="MS Mincho"/>
                <a:cs typeface="Times New Roman"/>
              </a:rPr>
              <a:t>double</a:t>
            </a:r>
            <a:r>
              <a:rPr lang="en-US" sz="2000" dirty="0" smtClean="0">
                <a:effectLst/>
                <a:latin typeface="Lucida Sans" pitchFamily="34" charset="0"/>
                <a:ea typeface="MS Mincho"/>
                <a:cs typeface="Times New Roman"/>
              </a:rPr>
              <a:t> min = </a:t>
            </a:r>
            <a:r>
              <a:rPr lang="en-US" sz="2000" dirty="0" err="1" smtClean="0">
                <a:solidFill>
                  <a:srgbClr val="0000FF"/>
                </a:solidFill>
                <a:effectLst/>
                <a:latin typeface="Lucida Sans" pitchFamily="34" charset="0"/>
                <a:ea typeface="MS Mincho"/>
                <a:cs typeface="Times New Roman"/>
              </a:rPr>
              <a:t>double</a:t>
            </a:r>
            <a:r>
              <a:rPr lang="en-US" sz="2000" dirty="0" err="1" smtClean="0">
                <a:effectLst/>
                <a:latin typeface="Lucida Sans" pitchFamily="34" charset="0"/>
                <a:ea typeface="MS Mincho"/>
                <a:cs typeface="Times New Roman"/>
              </a:rPr>
              <a:t>.MaxValue</a:t>
            </a:r>
            <a:r>
              <a:rPr lang="en-US" sz="2000" dirty="0" smtClean="0">
                <a:effectLst/>
                <a:latin typeface="Lucida Sans" pitchFamily="34" charset="0"/>
                <a:ea typeface="MS Mincho"/>
                <a:cs typeface="Times New Roman"/>
              </a:rPr>
              <a:t>;</a:t>
            </a:r>
            <a:br>
              <a:rPr lang="en-US" sz="2000" dirty="0" smtClean="0">
                <a:effectLst/>
                <a:latin typeface="Lucida Sans" pitchFamily="34" charset="0"/>
                <a:ea typeface="MS Mincho"/>
                <a:cs typeface="Times New Roman"/>
              </a:rPr>
            </a:br>
            <a:r>
              <a:rPr lang="en-US" sz="2000" dirty="0" smtClean="0">
                <a:effectLst/>
                <a:latin typeface="Lucida Sans" pitchFamily="34" charset="0"/>
                <a:ea typeface="MS Mincho"/>
                <a:cs typeface="Times New Roman"/>
              </a:rPr>
              <a:t>    </a:t>
            </a:r>
            <a:r>
              <a:rPr lang="en-US" sz="2000" dirty="0" err="1" smtClean="0">
                <a:solidFill>
                  <a:srgbClr val="0000FF"/>
                </a:solidFill>
                <a:effectLst/>
                <a:latin typeface="Lucida Sans" pitchFamily="34" charset="0"/>
                <a:ea typeface="MS Mincho"/>
                <a:cs typeface="Times New Roman"/>
              </a:rPr>
              <a:t>foreach</a:t>
            </a:r>
            <a:r>
              <a:rPr lang="en-US" sz="2000" dirty="0" smtClean="0">
                <a:effectLst/>
                <a:latin typeface="Lucida Sans" pitchFamily="34" charset="0"/>
                <a:ea typeface="MS Mincho"/>
                <a:cs typeface="Times New Roman"/>
              </a:rPr>
              <a:t> (</a:t>
            </a:r>
            <a:r>
              <a:rPr lang="en-US" sz="2000" dirty="0" err="1" smtClean="0">
                <a:effectLst/>
                <a:latin typeface="Lucida Sans" pitchFamily="34" charset="0"/>
                <a:ea typeface="MS Mincho"/>
                <a:cs typeface="Times New Roman"/>
              </a:rPr>
              <a:t>GasResult</a:t>
            </a:r>
            <a:r>
              <a:rPr lang="en-US" sz="2000" dirty="0" smtClean="0">
                <a:effectLst/>
                <a:latin typeface="Lucida Sans" pitchFamily="34" charset="0"/>
                <a:ea typeface="MS Mincho"/>
                <a:cs typeface="Times New Roman"/>
              </a:rPr>
              <a:t> r </a:t>
            </a:r>
            <a:r>
              <a:rPr lang="en-US" sz="2000" dirty="0" smtClean="0">
                <a:solidFill>
                  <a:srgbClr val="0000FF"/>
                </a:solidFill>
                <a:effectLst/>
                <a:latin typeface="Lucida Sans" pitchFamily="34" charset="0"/>
                <a:ea typeface="MS Mincho"/>
                <a:cs typeface="Times New Roman"/>
              </a:rPr>
              <a:t>in</a:t>
            </a:r>
            <a:r>
              <a:rPr lang="en-US" sz="2000" dirty="0" smtClean="0">
                <a:effectLst/>
                <a:latin typeface="Lucida Sans" pitchFamily="34" charset="0"/>
                <a:ea typeface="MS Mincho"/>
                <a:cs typeface="Times New Roman"/>
              </a:rPr>
              <a:t> results)  {</a:t>
            </a:r>
            <a:br>
              <a:rPr lang="en-US" sz="2000" dirty="0" smtClean="0">
                <a:effectLst/>
                <a:latin typeface="Lucida Sans" pitchFamily="34" charset="0"/>
                <a:ea typeface="MS Mincho"/>
                <a:cs typeface="Times New Roman"/>
              </a:rPr>
            </a:br>
            <a:r>
              <a:rPr lang="en-US" sz="2000" dirty="0" smtClean="0">
                <a:effectLst/>
                <a:latin typeface="Lucida Sans" pitchFamily="34" charset="0"/>
                <a:ea typeface="MS Mincho"/>
                <a:cs typeface="Times New Roman"/>
              </a:rPr>
              <a:t>        </a:t>
            </a:r>
            <a:r>
              <a:rPr lang="en-US" sz="2000" dirty="0" smtClean="0">
                <a:solidFill>
                  <a:srgbClr val="0000FF"/>
                </a:solidFill>
                <a:effectLst/>
                <a:latin typeface="Lucida Sans" pitchFamily="34" charset="0"/>
                <a:ea typeface="MS Mincho"/>
                <a:cs typeface="Times New Roman"/>
              </a:rPr>
              <a:t>if</a:t>
            </a:r>
            <a:r>
              <a:rPr lang="en-US" sz="2000" dirty="0" smtClean="0">
                <a:effectLst/>
                <a:latin typeface="Lucida Sans" pitchFamily="34" charset="0"/>
                <a:ea typeface="MS Mincho"/>
                <a:cs typeface="Times New Roman"/>
              </a:rPr>
              <a:t> (</a:t>
            </a:r>
            <a:r>
              <a:rPr lang="en-US" sz="2000" dirty="0" err="1" smtClean="0">
                <a:effectLst/>
                <a:latin typeface="Lucida Sans" pitchFamily="34" charset="0"/>
                <a:ea typeface="MS Mincho"/>
                <a:cs typeface="Times New Roman"/>
              </a:rPr>
              <a:t>r.Distance</a:t>
            </a:r>
            <a:r>
              <a:rPr lang="en-US" sz="2000" dirty="0" smtClean="0">
                <a:effectLst/>
                <a:latin typeface="Lucida Sans" pitchFamily="34" charset="0"/>
                <a:ea typeface="MS Mincho"/>
                <a:cs typeface="Times New Roman"/>
              </a:rPr>
              <a:t> &lt; 5.0)  {</a:t>
            </a:r>
            <a:br>
              <a:rPr lang="en-US" sz="2000" dirty="0" smtClean="0">
                <a:effectLst/>
                <a:latin typeface="Lucida Sans" pitchFamily="34" charset="0"/>
                <a:ea typeface="MS Mincho"/>
                <a:cs typeface="Times New Roman"/>
              </a:rPr>
            </a:br>
            <a:r>
              <a:rPr lang="en-US" sz="2000" dirty="0" smtClean="0">
                <a:effectLst/>
                <a:latin typeface="Lucida Sans" pitchFamily="34" charset="0"/>
                <a:ea typeface="MS Mincho"/>
                <a:cs typeface="Times New Roman"/>
              </a:rPr>
              <a:t>            </a:t>
            </a:r>
            <a:r>
              <a:rPr lang="en-US" sz="2000" dirty="0" smtClean="0">
                <a:solidFill>
                  <a:srgbClr val="0000FF"/>
                </a:solidFill>
                <a:effectLst/>
                <a:latin typeface="Lucida Sans" pitchFamily="34" charset="0"/>
                <a:ea typeface="MS Mincho"/>
                <a:cs typeface="Times New Roman"/>
              </a:rPr>
              <a:t>double</a:t>
            </a:r>
            <a:r>
              <a:rPr lang="en-US" sz="2000" dirty="0" smtClean="0">
                <a:effectLst/>
                <a:latin typeface="Lucida Sans" pitchFamily="34" charset="0"/>
                <a:ea typeface="MS Mincho"/>
                <a:cs typeface="Times New Roman"/>
              </a:rPr>
              <a:t> price = </a:t>
            </a:r>
            <a:r>
              <a:rPr lang="en-US" sz="2000" dirty="0" err="1" smtClean="0">
                <a:effectLst/>
                <a:latin typeface="Lucida Sans" pitchFamily="34" charset="0"/>
                <a:ea typeface="MS Mincho"/>
                <a:cs typeface="Times New Roman"/>
              </a:rPr>
              <a:t>r.Price</a:t>
            </a:r>
            <a:r>
              <a:rPr lang="en-US" sz="2000" dirty="0" smtClean="0">
                <a:effectLst/>
                <a:latin typeface="Lucida Sans" pitchFamily="34" charset="0"/>
                <a:ea typeface="MS Mincho"/>
                <a:cs typeface="Times New Roman"/>
              </a:rPr>
              <a:t>;</a:t>
            </a:r>
            <a:br>
              <a:rPr lang="en-US" sz="2000" dirty="0" smtClean="0">
                <a:effectLst/>
                <a:latin typeface="Lucida Sans" pitchFamily="34" charset="0"/>
                <a:ea typeface="MS Mincho"/>
                <a:cs typeface="Times New Roman"/>
              </a:rPr>
            </a:br>
            <a:r>
              <a:rPr lang="en-US" sz="2000" dirty="0" smtClean="0">
                <a:effectLst/>
                <a:latin typeface="Lucida Sans" pitchFamily="34" charset="0"/>
                <a:ea typeface="MS Mincho"/>
                <a:cs typeface="Times New Roman"/>
              </a:rPr>
              <a:t>            </a:t>
            </a:r>
            <a:r>
              <a:rPr lang="en-US" sz="2000" dirty="0" smtClean="0">
                <a:solidFill>
                  <a:srgbClr val="0000FF"/>
                </a:solidFill>
                <a:effectLst/>
                <a:latin typeface="Lucida Sans" pitchFamily="34" charset="0"/>
                <a:ea typeface="MS Mincho"/>
                <a:cs typeface="Times New Roman"/>
              </a:rPr>
              <a:t>if</a:t>
            </a:r>
            <a:r>
              <a:rPr lang="en-US" sz="2000" dirty="0" smtClean="0">
                <a:effectLst/>
                <a:latin typeface="Lucida Sans" pitchFamily="34" charset="0"/>
                <a:ea typeface="MS Mincho"/>
                <a:cs typeface="Times New Roman"/>
              </a:rPr>
              <a:t> (</a:t>
            </a:r>
            <a:r>
              <a:rPr lang="en-US" sz="2000" dirty="0" err="1" smtClean="0">
                <a:effectLst/>
                <a:latin typeface="Lucida Sans" pitchFamily="34" charset="0"/>
                <a:ea typeface="MS Mincho"/>
                <a:cs typeface="Times New Roman"/>
              </a:rPr>
              <a:t>r.Name</a:t>
            </a:r>
            <a:r>
              <a:rPr lang="en-US" sz="2000" dirty="0" smtClean="0">
                <a:effectLst/>
                <a:latin typeface="Lucida Sans" pitchFamily="34" charset="0"/>
                <a:ea typeface="MS Mincho"/>
                <a:cs typeface="Times New Roman"/>
              </a:rPr>
              <a:t> == </a:t>
            </a:r>
            <a:r>
              <a:rPr lang="en-US" sz="2000" dirty="0" smtClean="0">
                <a:solidFill>
                  <a:srgbClr val="A31515"/>
                </a:solidFill>
                <a:effectLst/>
                <a:latin typeface="Lucida Sans" pitchFamily="34" charset="0"/>
                <a:ea typeface="MS Mincho"/>
                <a:cs typeface="Times New Roman"/>
              </a:rPr>
              <a:t>"Safeway"</a:t>
            </a:r>
            <a:r>
              <a:rPr lang="en-US" sz="2000" dirty="0" smtClean="0">
                <a:effectLst/>
                <a:latin typeface="Lucida Sans" pitchFamily="34" charset="0"/>
                <a:ea typeface="MS Mincho"/>
                <a:cs typeface="Times New Roman"/>
              </a:rPr>
              <a:t>)</a:t>
            </a:r>
            <a:br>
              <a:rPr lang="en-US" sz="2000" dirty="0" smtClean="0">
                <a:effectLst/>
                <a:latin typeface="Lucida Sans" pitchFamily="34" charset="0"/>
                <a:ea typeface="MS Mincho"/>
                <a:cs typeface="Times New Roman"/>
              </a:rPr>
            </a:br>
            <a:r>
              <a:rPr lang="en-US" sz="2000" dirty="0" smtClean="0">
                <a:effectLst/>
                <a:latin typeface="Lucida Sans" pitchFamily="34" charset="0"/>
                <a:ea typeface="MS Mincho"/>
                <a:cs typeface="Times New Roman"/>
              </a:rPr>
              <a:t>                price *= 0.9;</a:t>
            </a:r>
            <a:br>
              <a:rPr lang="en-US" sz="2000" dirty="0" smtClean="0">
                <a:effectLst/>
                <a:latin typeface="Lucida Sans" pitchFamily="34" charset="0"/>
                <a:ea typeface="MS Mincho"/>
                <a:cs typeface="Times New Roman"/>
              </a:rPr>
            </a:br>
            <a:r>
              <a:rPr lang="en-US" sz="2000" dirty="0" smtClean="0">
                <a:effectLst/>
                <a:latin typeface="Lucida Sans" pitchFamily="34" charset="0"/>
                <a:ea typeface="MS Mincho"/>
                <a:cs typeface="Times New Roman"/>
              </a:rPr>
              <a:t>            </a:t>
            </a:r>
            <a:r>
              <a:rPr lang="en-US" sz="2000" dirty="0" smtClean="0">
                <a:solidFill>
                  <a:srgbClr val="0000FF"/>
                </a:solidFill>
                <a:effectLst/>
                <a:latin typeface="Lucida Sans" pitchFamily="34" charset="0"/>
                <a:ea typeface="MS Mincho"/>
                <a:cs typeface="Times New Roman"/>
              </a:rPr>
              <a:t>if</a:t>
            </a:r>
            <a:r>
              <a:rPr lang="en-US" sz="2000" dirty="0" smtClean="0">
                <a:effectLst/>
                <a:latin typeface="Lucida Sans" pitchFamily="34" charset="0"/>
                <a:ea typeface="MS Mincho"/>
                <a:cs typeface="Times New Roman"/>
              </a:rPr>
              <a:t> (price &lt; min)</a:t>
            </a:r>
            <a:br>
              <a:rPr lang="en-US" sz="2000" dirty="0" smtClean="0">
                <a:effectLst/>
                <a:latin typeface="Lucida Sans" pitchFamily="34" charset="0"/>
                <a:ea typeface="MS Mincho"/>
                <a:cs typeface="Times New Roman"/>
              </a:rPr>
            </a:br>
            <a:r>
              <a:rPr lang="en-US" sz="2000" dirty="0" smtClean="0">
                <a:effectLst/>
                <a:latin typeface="Lucida Sans" pitchFamily="34" charset="0"/>
                <a:ea typeface="MS Mincho"/>
                <a:cs typeface="Times New Roman"/>
              </a:rPr>
              <a:t>                min = price;</a:t>
            </a:r>
            <a:br>
              <a:rPr lang="en-US" sz="2000" dirty="0" smtClean="0">
                <a:effectLst/>
                <a:latin typeface="Lucida Sans" pitchFamily="34" charset="0"/>
                <a:ea typeface="MS Mincho"/>
                <a:cs typeface="Times New Roman"/>
              </a:rPr>
            </a:br>
            <a:r>
              <a:rPr lang="en-US" sz="2000" dirty="0" smtClean="0">
                <a:effectLst/>
                <a:latin typeface="Lucida Sans" pitchFamily="34" charset="0"/>
                <a:ea typeface="MS Mincho"/>
                <a:cs typeface="Times New Roman"/>
              </a:rPr>
              <a:t>        } </a:t>
            </a:r>
          </a:p>
          <a:p>
            <a:pPr marL="0" marR="0">
              <a:lnSpc>
                <a:spcPct val="115000"/>
              </a:lnSpc>
              <a:spcBef>
                <a:spcPts val="0"/>
              </a:spcBef>
              <a:spcAft>
                <a:spcPts val="0"/>
              </a:spcAft>
              <a:buNone/>
            </a:pPr>
            <a:r>
              <a:rPr lang="en-US" sz="2000" dirty="0" smtClean="0">
                <a:effectLst/>
                <a:latin typeface="Lucida Sans" pitchFamily="34" charset="0"/>
                <a:ea typeface="MS Mincho"/>
                <a:cs typeface="Times New Roman"/>
              </a:rPr>
              <a:t>    }</a:t>
            </a:r>
            <a:br>
              <a:rPr lang="en-US" sz="2000" dirty="0" smtClean="0">
                <a:effectLst/>
                <a:latin typeface="Lucida Sans" pitchFamily="34" charset="0"/>
                <a:ea typeface="MS Mincho"/>
                <a:cs typeface="Times New Roman"/>
              </a:rPr>
            </a:br>
            <a:r>
              <a:rPr lang="en-US" sz="2000" dirty="0" smtClean="0">
                <a:effectLst/>
                <a:latin typeface="Lucida Sans" pitchFamily="34" charset="0"/>
                <a:ea typeface="MS Mincho"/>
                <a:cs typeface="Times New Roman"/>
              </a:rPr>
              <a:t>    </a:t>
            </a:r>
            <a:r>
              <a:rPr lang="en-US" sz="2000" dirty="0" smtClean="0">
                <a:solidFill>
                  <a:srgbClr val="0000FF"/>
                </a:solidFill>
                <a:effectLst/>
                <a:latin typeface="Lucida Sans" pitchFamily="34" charset="0"/>
                <a:ea typeface="MS Mincho"/>
                <a:cs typeface="Times New Roman"/>
              </a:rPr>
              <a:t>return</a:t>
            </a:r>
            <a:r>
              <a:rPr lang="en-US" sz="2000" dirty="0" smtClean="0">
                <a:effectLst/>
                <a:latin typeface="Lucida Sans" pitchFamily="34" charset="0"/>
                <a:ea typeface="MS Mincho"/>
                <a:cs typeface="Times New Roman"/>
              </a:rPr>
              <a:t> min;</a:t>
            </a:r>
            <a:r>
              <a:rPr lang="en-US" sz="2000" dirty="0" smtClean="0">
                <a:latin typeface="Lucida Sans" pitchFamily="34" charset="0"/>
                <a:ea typeface="MS Mincho"/>
                <a:cs typeface="Times New Roman"/>
              </a:rPr>
              <a:t/>
            </a:r>
            <a:br>
              <a:rPr lang="en-US" sz="2000" dirty="0" smtClean="0">
                <a:latin typeface="Lucida Sans" pitchFamily="34" charset="0"/>
                <a:ea typeface="MS Mincho"/>
                <a:cs typeface="Times New Roman"/>
              </a:rPr>
            </a:br>
            <a:r>
              <a:rPr lang="en-US" sz="2000" dirty="0" smtClean="0">
                <a:latin typeface="Lucida Sans" pitchFamily="34" charset="0"/>
                <a:ea typeface="MS Mincho"/>
                <a:cs typeface="Times New Roman"/>
              </a:rPr>
              <a:t>}</a:t>
            </a:r>
          </a:p>
        </p:txBody>
      </p:sp>
      <p:sp>
        <p:nvSpPr>
          <p:cNvPr id="4"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5"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6"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7"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56</a:t>
            </a:fld>
            <a:endParaRPr lang="en-US" dirty="0"/>
          </a:p>
        </p:txBody>
      </p:sp>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glow rad="228600">
                    <a:schemeClr val="accent2">
                      <a:satMod val="175000"/>
                      <a:alpha val="40000"/>
                    </a:schemeClr>
                  </a:glow>
                </a:effectLst>
              </a:rPr>
              <a:t>Map</a:t>
            </a:r>
            <a:r>
              <a:rPr lang="en-US" dirty="0" smtClean="0"/>
              <a:t>/Reduce/Filter</a:t>
            </a:r>
            <a:endParaRPr lang="en-US" dirty="0"/>
          </a:p>
        </p:txBody>
      </p:sp>
      <p:sp>
        <p:nvSpPr>
          <p:cNvPr id="3" name="Content Placeholder 2"/>
          <p:cNvSpPr>
            <a:spLocks noGrp="1"/>
          </p:cNvSpPr>
          <p:nvPr>
            <p:ph sz="quarter" idx="1"/>
          </p:nvPr>
        </p:nvSpPr>
        <p:spPr>
          <a:xfrm>
            <a:off x="612648" y="1600200"/>
            <a:ext cx="8531352" cy="4495800"/>
          </a:xfrm>
        </p:spPr>
        <p:txBody>
          <a:bodyPr>
            <a:noAutofit/>
          </a:bodyPr>
          <a:lstStyle/>
          <a:p>
            <a:pPr marL="0" marR="0">
              <a:lnSpc>
                <a:spcPct val="115000"/>
              </a:lnSpc>
              <a:spcBef>
                <a:spcPts val="0"/>
              </a:spcBef>
              <a:spcAft>
                <a:spcPts val="0"/>
              </a:spcAft>
              <a:buNone/>
            </a:pPr>
            <a:r>
              <a:rPr lang="en-US" sz="2000" dirty="0" smtClean="0">
                <a:solidFill>
                  <a:srgbClr val="0000FF"/>
                </a:solidFill>
                <a:latin typeface="Lucida Sans" pitchFamily="34" charset="0"/>
                <a:ea typeface="MS Mincho"/>
                <a:cs typeface="Times New Roman"/>
              </a:rPr>
              <a:t>double</a:t>
            </a:r>
            <a:r>
              <a:rPr lang="en-US" sz="2000" dirty="0" smtClean="0">
                <a:latin typeface="Lucida Sans" pitchFamily="34" charset="0"/>
                <a:ea typeface="MS Mincho"/>
                <a:cs typeface="Times New Roman"/>
              </a:rPr>
              <a:t> </a:t>
            </a:r>
            <a:r>
              <a:rPr lang="en-US" sz="2000" dirty="0" err="1" smtClean="0">
                <a:latin typeface="Lucida Sans" pitchFamily="34" charset="0"/>
                <a:ea typeface="MS Mincho"/>
                <a:cs typeface="Times New Roman"/>
              </a:rPr>
              <a:t>CheapGasNearby</a:t>
            </a:r>
            <a:r>
              <a:rPr lang="en-US" sz="2000" dirty="0" smtClean="0">
                <a:latin typeface="Lucida Sans" pitchFamily="34" charset="0"/>
                <a:ea typeface="MS Mincho"/>
                <a:cs typeface="Times New Roman"/>
              </a:rPr>
              <a:t>(</a:t>
            </a:r>
            <a:r>
              <a:rPr lang="en-US" sz="2000" dirty="0" err="1" smtClean="0">
                <a:solidFill>
                  <a:srgbClr val="2B91AF"/>
                </a:solidFill>
                <a:latin typeface="Lucida Sans" pitchFamily="34" charset="0"/>
                <a:ea typeface="MS Mincho"/>
                <a:cs typeface="Times New Roman"/>
              </a:rPr>
              <a:t>IEnumerable</a:t>
            </a:r>
            <a:r>
              <a:rPr lang="en-US" sz="2000" dirty="0" smtClean="0">
                <a:latin typeface="Lucida Sans" pitchFamily="34" charset="0"/>
                <a:ea typeface="MS Mincho"/>
                <a:cs typeface="Times New Roman"/>
              </a:rPr>
              <a:t>&lt;</a:t>
            </a:r>
            <a:r>
              <a:rPr lang="en-US" sz="2000" dirty="0" err="1" smtClean="0">
                <a:latin typeface="Lucida Sans" pitchFamily="34" charset="0"/>
                <a:ea typeface="MS Mincho"/>
                <a:cs typeface="Times New Roman"/>
              </a:rPr>
              <a:t>GasResult</a:t>
            </a:r>
            <a:r>
              <a:rPr lang="en-US" sz="2000" dirty="0" smtClean="0">
                <a:latin typeface="Lucida Sans" pitchFamily="34" charset="0"/>
                <a:ea typeface="MS Mincho"/>
                <a:cs typeface="Times New Roman"/>
              </a:rPr>
              <a:t>&gt; results) {</a:t>
            </a:r>
            <a:br>
              <a:rPr lang="en-US" sz="2000" dirty="0" smtClean="0">
                <a:latin typeface="Lucida Sans" pitchFamily="34" charset="0"/>
                <a:ea typeface="MS Mincho"/>
                <a:cs typeface="Times New Roman"/>
              </a:rPr>
            </a:br>
            <a:r>
              <a:rPr lang="en-US" sz="2000" dirty="0" smtClean="0">
                <a:latin typeface="Lucida Sans" pitchFamily="34" charset="0"/>
                <a:ea typeface="MS Mincho"/>
                <a:cs typeface="Times New Roman"/>
              </a:rPr>
              <a:t>    </a:t>
            </a:r>
            <a:r>
              <a:rPr lang="en-US" sz="2000" dirty="0" smtClean="0">
                <a:solidFill>
                  <a:srgbClr val="0000FF"/>
                </a:solidFill>
                <a:effectLst/>
                <a:latin typeface="Lucida Sans" pitchFamily="34" charset="0"/>
                <a:ea typeface="MS Mincho"/>
                <a:cs typeface="Times New Roman"/>
              </a:rPr>
              <a:t>double</a:t>
            </a:r>
            <a:r>
              <a:rPr lang="en-US" sz="2000" dirty="0" smtClean="0">
                <a:effectLst/>
                <a:latin typeface="Lucida Sans" pitchFamily="34" charset="0"/>
                <a:ea typeface="MS Mincho"/>
                <a:cs typeface="Times New Roman"/>
              </a:rPr>
              <a:t> min = </a:t>
            </a:r>
            <a:r>
              <a:rPr lang="en-US" sz="2000" dirty="0" err="1" smtClean="0">
                <a:solidFill>
                  <a:srgbClr val="0000FF"/>
                </a:solidFill>
                <a:effectLst/>
                <a:latin typeface="Lucida Sans" pitchFamily="34" charset="0"/>
                <a:ea typeface="MS Mincho"/>
                <a:cs typeface="Times New Roman"/>
              </a:rPr>
              <a:t>double</a:t>
            </a:r>
            <a:r>
              <a:rPr lang="en-US" sz="2000" dirty="0" err="1" smtClean="0">
                <a:effectLst/>
                <a:latin typeface="Lucida Sans" pitchFamily="34" charset="0"/>
                <a:ea typeface="MS Mincho"/>
                <a:cs typeface="Times New Roman"/>
              </a:rPr>
              <a:t>.MaxValue</a:t>
            </a:r>
            <a:r>
              <a:rPr lang="en-US" sz="2000" dirty="0" smtClean="0">
                <a:effectLst/>
                <a:latin typeface="Lucida Sans" pitchFamily="34" charset="0"/>
                <a:ea typeface="MS Mincho"/>
                <a:cs typeface="Times New Roman"/>
              </a:rPr>
              <a:t>;</a:t>
            </a:r>
            <a:br>
              <a:rPr lang="en-US" sz="2000" dirty="0" smtClean="0">
                <a:effectLst/>
                <a:latin typeface="Lucida Sans" pitchFamily="34" charset="0"/>
                <a:ea typeface="MS Mincho"/>
                <a:cs typeface="Times New Roman"/>
              </a:rPr>
            </a:br>
            <a:r>
              <a:rPr lang="en-US" sz="2000" dirty="0" smtClean="0">
                <a:effectLst/>
                <a:latin typeface="Lucida Sans" pitchFamily="34" charset="0"/>
                <a:ea typeface="MS Mincho"/>
                <a:cs typeface="Times New Roman"/>
              </a:rPr>
              <a:t>    </a:t>
            </a:r>
            <a:r>
              <a:rPr lang="en-US" sz="2000" dirty="0" err="1" smtClean="0">
                <a:solidFill>
                  <a:srgbClr val="0000FF"/>
                </a:solidFill>
                <a:effectLst/>
                <a:latin typeface="Lucida Sans" pitchFamily="34" charset="0"/>
                <a:ea typeface="MS Mincho"/>
                <a:cs typeface="Times New Roman"/>
              </a:rPr>
              <a:t>foreach</a:t>
            </a:r>
            <a:r>
              <a:rPr lang="en-US" sz="2000" dirty="0" smtClean="0">
                <a:effectLst/>
                <a:latin typeface="Lucida Sans" pitchFamily="34" charset="0"/>
                <a:ea typeface="MS Mincho"/>
                <a:cs typeface="Times New Roman"/>
              </a:rPr>
              <a:t> (</a:t>
            </a:r>
            <a:r>
              <a:rPr lang="en-US" sz="2000" dirty="0" err="1" smtClean="0">
                <a:effectLst/>
                <a:latin typeface="Lucida Sans" pitchFamily="34" charset="0"/>
                <a:ea typeface="MS Mincho"/>
                <a:cs typeface="Times New Roman"/>
              </a:rPr>
              <a:t>GasResult</a:t>
            </a:r>
            <a:r>
              <a:rPr lang="en-US" sz="2000" dirty="0" smtClean="0">
                <a:effectLst/>
                <a:latin typeface="Lucida Sans" pitchFamily="34" charset="0"/>
                <a:ea typeface="MS Mincho"/>
                <a:cs typeface="Times New Roman"/>
              </a:rPr>
              <a:t> r </a:t>
            </a:r>
            <a:r>
              <a:rPr lang="en-US" sz="2000" dirty="0" smtClean="0">
                <a:solidFill>
                  <a:srgbClr val="0000FF"/>
                </a:solidFill>
                <a:effectLst/>
                <a:latin typeface="Lucida Sans" pitchFamily="34" charset="0"/>
                <a:ea typeface="MS Mincho"/>
                <a:cs typeface="Times New Roman"/>
              </a:rPr>
              <a:t>in</a:t>
            </a:r>
            <a:r>
              <a:rPr lang="en-US" sz="2000" dirty="0" smtClean="0">
                <a:effectLst/>
                <a:latin typeface="Lucida Sans" pitchFamily="34" charset="0"/>
                <a:ea typeface="MS Mincho"/>
                <a:cs typeface="Times New Roman"/>
              </a:rPr>
              <a:t> results)  {</a:t>
            </a:r>
            <a:br>
              <a:rPr lang="en-US" sz="2000" dirty="0" smtClean="0">
                <a:effectLst/>
                <a:latin typeface="Lucida Sans" pitchFamily="34" charset="0"/>
                <a:ea typeface="MS Mincho"/>
                <a:cs typeface="Times New Roman"/>
              </a:rPr>
            </a:br>
            <a:r>
              <a:rPr lang="en-US" sz="2000" dirty="0" smtClean="0">
                <a:effectLst/>
                <a:latin typeface="Lucida Sans" pitchFamily="34" charset="0"/>
                <a:ea typeface="MS Mincho"/>
                <a:cs typeface="Times New Roman"/>
              </a:rPr>
              <a:t>        </a:t>
            </a:r>
            <a:r>
              <a:rPr lang="en-US" sz="2000" dirty="0" smtClean="0">
                <a:solidFill>
                  <a:srgbClr val="0000FF"/>
                </a:solidFill>
                <a:effectLst/>
                <a:latin typeface="Lucida Sans" pitchFamily="34" charset="0"/>
                <a:ea typeface="MS Mincho"/>
                <a:cs typeface="Times New Roman"/>
              </a:rPr>
              <a:t>if</a:t>
            </a:r>
            <a:r>
              <a:rPr lang="en-US" sz="2000" dirty="0" smtClean="0">
                <a:effectLst/>
                <a:latin typeface="Lucida Sans" pitchFamily="34" charset="0"/>
                <a:ea typeface="MS Mincho"/>
                <a:cs typeface="Times New Roman"/>
              </a:rPr>
              <a:t> (</a:t>
            </a:r>
            <a:r>
              <a:rPr lang="en-US" sz="2000" dirty="0" err="1" smtClean="0">
                <a:effectLst/>
                <a:latin typeface="Lucida Sans" pitchFamily="34" charset="0"/>
                <a:ea typeface="MS Mincho"/>
                <a:cs typeface="Times New Roman"/>
              </a:rPr>
              <a:t>r.Distance</a:t>
            </a:r>
            <a:r>
              <a:rPr lang="en-US" sz="2000" dirty="0" smtClean="0">
                <a:effectLst/>
                <a:latin typeface="Lucida Sans" pitchFamily="34" charset="0"/>
                <a:ea typeface="MS Mincho"/>
                <a:cs typeface="Times New Roman"/>
              </a:rPr>
              <a:t> &lt; 5.0)  {</a:t>
            </a:r>
            <a:br>
              <a:rPr lang="en-US" sz="2000" dirty="0" smtClean="0">
                <a:effectLst/>
                <a:latin typeface="Lucida Sans" pitchFamily="34" charset="0"/>
                <a:ea typeface="MS Mincho"/>
                <a:cs typeface="Times New Roman"/>
              </a:rPr>
            </a:br>
            <a:r>
              <a:rPr lang="en-US" sz="2000" dirty="0" smtClean="0">
                <a:effectLst>
                  <a:glow rad="228600">
                    <a:schemeClr val="accent2">
                      <a:satMod val="175000"/>
                      <a:alpha val="40000"/>
                    </a:schemeClr>
                  </a:glow>
                </a:effectLst>
                <a:latin typeface="Lucida Sans" pitchFamily="34" charset="0"/>
                <a:ea typeface="MS Mincho"/>
                <a:cs typeface="Times New Roman"/>
              </a:rPr>
              <a:t>            </a:t>
            </a:r>
            <a:r>
              <a:rPr lang="en-US" sz="2000" dirty="0" smtClean="0">
                <a:solidFill>
                  <a:srgbClr val="0000FF"/>
                </a:solidFill>
                <a:effectLst>
                  <a:glow rad="228600">
                    <a:schemeClr val="accent2">
                      <a:satMod val="175000"/>
                      <a:alpha val="40000"/>
                    </a:schemeClr>
                  </a:glow>
                </a:effectLst>
                <a:latin typeface="Lucida Sans" pitchFamily="34" charset="0"/>
                <a:ea typeface="MS Mincho"/>
                <a:cs typeface="Times New Roman"/>
              </a:rPr>
              <a:t>double</a:t>
            </a:r>
            <a:r>
              <a:rPr lang="en-US" sz="2000" dirty="0" smtClean="0">
                <a:effectLst>
                  <a:glow rad="228600">
                    <a:schemeClr val="accent2">
                      <a:satMod val="175000"/>
                      <a:alpha val="40000"/>
                    </a:schemeClr>
                  </a:glow>
                </a:effectLst>
                <a:latin typeface="Lucida Sans" pitchFamily="34" charset="0"/>
                <a:ea typeface="MS Mincho"/>
                <a:cs typeface="Times New Roman"/>
              </a:rPr>
              <a:t> price = </a:t>
            </a:r>
            <a:r>
              <a:rPr lang="en-US" sz="2000" dirty="0" err="1" smtClean="0">
                <a:effectLst>
                  <a:glow rad="228600">
                    <a:schemeClr val="accent2">
                      <a:satMod val="175000"/>
                      <a:alpha val="40000"/>
                    </a:schemeClr>
                  </a:glow>
                </a:effectLst>
                <a:latin typeface="Lucida Sans" pitchFamily="34" charset="0"/>
                <a:ea typeface="MS Mincho"/>
                <a:cs typeface="Times New Roman"/>
              </a:rPr>
              <a:t>r.Price</a:t>
            </a:r>
            <a:r>
              <a:rPr lang="en-US" sz="2000" dirty="0" smtClean="0">
                <a:effectLst>
                  <a:glow rad="228600">
                    <a:schemeClr val="accent2">
                      <a:satMod val="175000"/>
                      <a:alpha val="40000"/>
                    </a:schemeClr>
                  </a:glow>
                </a:effectLst>
                <a:latin typeface="Lucida Sans" pitchFamily="34" charset="0"/>
                <a:ea typeface="MS Mincho"/>
                <a:cs typeface="Times New Roman"/>
              </a:rPr>
              <a:t>;</a:t>
            </a:r>
            <a:br>
              <a:rPr lang="en-US" sz="2000" dirty="0" smtClean="0">
                <a:effectLst>
                  <a:glow rad="228600">
                    <a:schemeClr val="accent2">
                      <a:satMod val="175000"/>
                      <a:alpha val="40000"/>
                    </a:schemeClr>
                  </a:glow>
                </a:effectLst>
                <a:latin typeface="Lucida Sans" pitchFamily="34" charset="0"/>
                <a:ea typeface="MS Mincho"/>
                <a:cs typeface="Times New Roman"/>
              </a:rPr>
            </a:br>
            <a:r>
              <a:rPr lang="en-US" sz="2000" dirty="0" smtClean="0">
                <a:effectLst>
                  <a:glow rad="228600">
                    <a:schemeClr val="accent2">
                      <a:satMod val="175000"/>
                      <a:alpha val="40000"/>
                    </a:schemeClr>
                  </a:glow>
                </a:effectLst>
                <a:latin typeface="Lucida Sans" pitchFamily="34" charset="0"/>
                <a:ea typeface="MS Mincho"/>
                <a:cs typeface="Times New Roman"/>
              </a:rPr>
              <a:t>            </a:t>
            </a:r>
            <a:r>
              <a:rPr lang="en-US" sz="2000" dirty="0" smtClean="0">
                <a:solidFill>
                  <a:srgbClr val="0000FF"/>
                </a:solidFill>
                <a:effectLst>
                  <a:glow rad="228600">
                    <a:schemeClr val="accent2">
                      <a:satMod val="175000"/>
                      <a:alpha val="40000"/>
                    </a:schemeClr>
                  </a:glow>
                </a:effectLst>
                <a:latin typeface="Lucida Sans" pitchFamily="34" charset="0"/>
                <a:ea typeface="MS Mincho"/>
                <a:cs typeface="Times New Roman"/>
              </a:rPr>
              <a:t>if</a:t>
            </a:r>
            <a:r>
              <a:rPr lang="en-US" sz="2000" dirty="0" smtClean="0">
                <a:effectLst>
                  <a:glow rad="228600">
                    <a:schemeClr val="accent2">
                      <a:satMod val="175000"/>
                      <a:alpha val="40000"/>
                    </a:schemeClr>
                  </a:glow>
                </a:effectLst>
                <a:latin typeface="Lucida Sans" pitchFamily="34" charset="0"/>
                <a:ea typeface="MS Mincho"/>
                <a:cs typeface="Times New Roman"/>
              </a:rPr>
              <a:t> (</a:t>
            </a:r>
            <a:r>
              <a:rPr lang="en-US" sz="2000" dirty="0" err="1" smtClean="0">
                <a:effectLst>
                  <a:glow rad="228600">
                    <a:schemeClr val="accent2">
                      <a:satMod val="175000"/>
                      <a:alpha val="40000"/>
                    </a:schemeClr>
                  </a:glow>
                </a:effectLst>
                <a:latin typeface="Lucida Sans" pitchFamily="34" charset="0"/>
                <a:ea typeface="MS Mincho"/>
                <a:cs typeface="Times New Roman"/>
              </a:rPr>
              <a:t>r.Name</a:t>
            </a:r>
            <a:r>
              <a:rPr lang="en-US" sz="2000" dirty="0" smtClean="0">
                <a:effectLst>
                  <a:glow rad="228600">
                    <a:schemeClr val="accent2">
                      <a:satMod val="175000"/>
                      <a:alpha val="40000"/>
                    </a:schemeClr>
                  </a:glow>
                </a:effectLst>
                <a:latin typeface="Lucida Sans" pitchFamily="34" charset="0"/>
                <a:ea typeface="MS Mincho"/>
                <a:cs typeface="Times New Roman"/>
              </a:rPr>
              <a:t> == </a:t>
            </a:r>
            <a:r>
              <a:rPr lang="en-US" sz="2000" dirty="0" smtClean="0">
                <a:solidFill>
                  <a:srgbClr val="A31515"/>
                </a:solidFill>
                <a:effectLst>
                  <a:glow rad="228600">
                    <a:schemeClr val="accent2">
                      <a:satMod val="175000"/>
                      <a:alpha val="40000"/>
                    </a:schemeClr>
                  </a:glow>
                </a:effectLst>
                <a:latin typeface="Lucida Sans" pitchFamily="34" charset="0"/>
                <a:ea typeface="MS Mincho"/>
                <a:cs typeface="Times New Roman"/>
              </a:rPr>
              <a:t>"Safeway"</a:t>
            </a:r>
            <a:r>
              <a:rPr lang="en-US" sz="2000" dirty="0" smtClean="0">
                <a:effectLst>
                  <a:glow rad="228600">
                    <a:schemeClr val="accent2">
                      <a:satMod val="175000"/>
                      <a:alpha val="40000"/>
                    </a:schemeClr>
                  </a:glow>
                </a:effectLst>
                <a:latin typeface="Lucida Sans" pitchFamily="34" charset="0"/>
                <a:ea typeface="MS Mincho"/>
                <a:cs typeface="Times New Roman"/>
              </a:rPr>
              <a:t>)</a:t>
            </a:r>
            <a:br>
              <a:rPr lang="en-US" sz="2000" dirty="0" smtClean="0">
                <a:effectLst>
                  <a:glow rad="228600">
                    <a:schemeClr val="accent2">
                      <a:satMod val="175000"/>
                      <a:alpha val="40000"/>
                    </a:schemeClr>
                  </a:glow>
                </a:effectLst>
                <a:latin typeface="Lucida Sans" pitchFamily="34" charset="0"/>
                <a:ea typeface="MS Mincho"/>
                <a:cs typeface="Times New Roman"/>
              </a:rPr>
            </a:br>
            <a:r>
              <a:rPr lang="en-US" sz="2000" dirty="0" smtClean="0">
                <a:effectLst>
                  <a:glow rad="228600">
                    <a:schemeClr val="accent2">
                      <a:satMod val="175000"/>
                      <a:alpha val="40000"/>
                    </a:schemeClr>
                  </a:glow>
                </a:effectLst>
                <a:latin typeface="Lucida Sans" pitchFamily="34" charset="0"/>
                <a:ea typeface="MS Mincho"/>
                <a:cs typeface="Times New Roman"/>
              </a:rPr>
              <a:t>                price *= 0.9;</a:t>
            </a:r>
            <a:r>
              <a:rPr lang="en-US" sz="2000" dirty="0" smtClean="0">
                <a:effectLst/>
                <a:latin typeface="Lucida Sans" pitchFamily="34" charset="0"/>
                <a:ea typeface="MS Mincho"/>
                <a:cs typeface="Times New Roman"/>
              </a:rPr>
              <a:t/>
            </a:r>
            <a:br>
              <a:rPr lang="en-US" sz="2000" dirty="0" smtClean="0">
                <a:effectLst/>
                <a:latin typeface="Lucida Sans" pitchFamily="34" charset="0"/>
                <a:ea typeface="MS Mincho"/>
                <a:cs typeface="Times New Roman"/>
              </a:rPr>
            </a:br>
            <a:r>
              <a:rPr lang="en-US" sz="2000" dirty="0" smtClean="0">
                <a:effectLst/>
                <a:latin typeface="Lucida Sans" pitchFamily="34" charset="0"/>
                <a:ea typeface="MS Mincho"/>
                <a:cs typeface="Times New Roman"/>
              </a:rPr>
              <a:t>            </a:t>
            </a:r>
            <a:r>
              <a:rPr lang="en-US" sz="2000" dirty="0" smtClean="0">
                <a:solidFill>
                  <a:srgbClr val="0000FF"/>
                </a:solidFill>
                <a:effectLst/>
                <a:latin typeface="Lucida Sans" pitchFamily="34" charset="0"/>
                <a:ea typeface="MS Mincho"/>
                <a:cs typeface="Times New Roman"/>
              </a:rPr>
              <a:t>if</a:t>
            </a:r>
            <a:r>
              <a:rPr lang="en-US" sz="2000" dirty="0" smtClean="0">
                <a:effectLst/>
                <a:latin typeface="Lucida Sans" pitchFamily="34" charset="0"/>
                <a:ea typeface="MS Mincho"/>
                <a:cs typeface="Times New Roman"/>
              </a:rPr>
              <a:t> (price &lt; min)</a:t>
            </a:r>
            <a:br>
              <a:rPr lang="en-US" sz="2000" dirty="0" smtClean="0">
                <a:effectLst/>
                <a:latin typeface="Lucida Sans" pitchFamily="34" charset="0"/>
                <a:ea typeface="MS Mincho"/>
                <a:cs typeface="Times New Roman"/>
              </a:rPr>
            </a:br>
            <a:r>
              <a:rPr lang="en-US" sz="2000" dirty="0" smtClean="0">
                <a:effectLst/>
                <a:latin typeface="Lucida Sans" pitchFamily="34" charset="0"/>
                <a:ea typeface="MS Mincho"/>
                <a:cs typeface="Times New Roman"/>
              </a:rPr>
              <a:t>                min = price;</a:t>
            </a:r>
            <a:br>
              <a:rPr lang="en-US" sz="2000" dirty="0" smtClean="0">
                <a:effectLst/>
                <a:latin typeface="Lucida Sans" pitchFamily="34" charset="0"/>
                <a:ea typeface="MS Mincho"/>
                <a:cs typeface="Times New Roman"/>
              </a:rPr>
            </a:br>
            <a:r>
              <a:rPr lang="en-US" sz="2000" dirty="0" smtClean="0">
                <a:effectLst/>
                <a:latin typeface="Lucida Sans" pitchFamily="34" charset="0"/>
                <a:ea typeface="MS Mincho"/>
                <a:cs typeface="Times New Roman"/>
              </a:rPr>
              <a:t>        } </a:t>
            </a:r>
          </a:p>
          <a:p>
            <a:pPr marL="0" marR="0">
              <a:lnSpc>
                <a:spcPct val="115000"/>
              </a:lnSpc>
              <a:spcBef>
                <a:spcPts val="0"/>
              </a:spcBef>
              <a:spcAft>
                <a:spcPts val="0"/>
              </a:spcAft>
              <a:buNone/>
            </a:pPr>
            <a:r>
              <a:rPr lang="en-US" sz="2000" dirty="0" smtClean="0">
                <a:latin typeface="Lucida Sans" pitchFamily="34" charset="0"/>
                <a:ea typeface="MS Mincho"/>
                <a:cs typeface="Times New Roman"/>
              </a:rPr>
              <a:t>    </a:t>
            </a:r>
            <a:r>
              <a:rPr lang="en-US" sz="2000" dirty="0" smtClean="0">
                <a:effectLst/>
                <a:latin typeface="Lucida Sans" pitchFamily="34" charset="0"/>
                <a:ea typeface="MS Mincho"/>
                <a:cs typeface="Times New Roman"/>
              </a:rPr>
              <a:t>}</a:t>
            </a:r>
            <a:br>
              <a:rPr lang="en-US" sz="2000" dirty="0" smtClean="0">
                <a:effectLst/>
                <a:latin typeface="Lucida Sans" pitchFamily="34" charset="0"/>
                <a:ea typeface="MS Mincho"/>
                <a:cs typeface="Times New Roman"/>
              </a:rPr>
            </a:br>
            <a:r>
              <a:rPr lang="en-US" sz="2000" dirty="0" smtClean="0">
                <a:effectLst/>
                <a:latin typeface="Lucida Sans" pitchFamily="34" charset="0"/>
                <a:ea typeface="MS Mincho"/>
                <a:cs typeface="Times New Roman"/>
              </a:rPr>
              <a:t>    </a:t>
            </a:r>
            <a:r>
              <a:rPr lang="en-US" sz="2000" dirty="0" smtClean="0">
                <a:solidFill>
                  <a:srgbClr val="0000FF"/>
                </a:solidFill>
                <a:effectLst/>
                <a:latin typeface="Lucida Sans" pitchFamily="34" charset="0"/>
                <a:ea typeface="MS Mincho"/>
                <a:cs typeface="Times New Roman"/>
              </a:rPr>
              <a:t>return</a:t>
            </a:r>
            <a:r>
              <a:rPr lang="en-US" sz="2000" dirty="0" smtClean="0">
                <a:effectLst/>
                <a:latin typeface="Lucida Sans" pitchFamily="34" charset="0"/>
                <a:ea typeface="MS Mincho"/>
                <a:cs typeface="Times New Roman"/>
              </a:rPr>
              <a:t> min;</a:t>
            </a:r>
            <a:r>
              <a:rPr lang="en-US" sz="2000" dirty="0" smtClean="0">
                <a:latin typeface="Lucida Sans" pitchFamily="34" charset="0"/>
                <a:ea typeface="MS Mincho"/>
                <a:cs typeface="Times New Roman"/>
              </a:rPr>
              <a:t/>
            </a:r>
            <a:br>
              <a:rPr lang="en-US" sz="2000" dirty="0" smtClean="0">
                <a:latin typeface="Lucida Sans" pitchFamily="34" charset="0"/>
                <a:ea typeface="MS Mincho"/>
                <a:cs typeface="Times New Roman"/>
              </a:rPr>
            </a:br>
            <a:r>
              <a:rPr lang="en-US" sz="2000" dirty="0" smtClean="0">
                <a:latin typeface="Lucida Sans" pitchFamily="34" charset="0"/>
                <a:ea typeface="MS Mincho"/>
                <a:cs typeface="Times New Roman"/>
              </a:rPr>
              <a:t>}</a:t>
            </a:r>
          </a:p>
        </p:txBody>
      </p:sp>
      <p:sp>
        <p:nvSpPr>
          <p:cNvPr id="4"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5"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6"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7"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57</a:t>
            </a:fld>
            <a:endParaRPr lang="en-US" dirty="0"/>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r>
              <a:rPr lang="en-US" dirty="0" smtClean="0">
                <a:effectLst>
                  <a:glow rad="228600">
                    <a:schemeClr val="accent4">
                      <a:satMod val="175000"/>
                      <a:alpha val="40000"/>
                    </a:schemeClr>
                  </a:glow>
                </a:effectLst>
              </a:rPr>
              <a:t>Reduce</a:t>
            </a:r>
            <a:r>
              <a:rPr lang="en-US" dirty="0" smtClean="0"/>
              <a:t>/Filter</a:t>
            </a:r>
            <a:endParaRPr lang="en-US" dirty="0"/>
          </a:p>
        </p:txBody>
      </p:sp>
      <p:sp>
        <p:nvSpPr>
          <p:cNvPr id="3" name="Content Placeholder 2"/>
          <p:cNvSpPr>
            <a:spLocks noGrp="1"/>
          </p:cNvSpPr>
          <p:nvPr>
            <p:ph sz="quarter" idx="1"/>
          </p:nvPr>
        </p:nvSpPr>
        <p:spPr>
          <a:xfrm>
            <a:off x="612648" y="1600200"/>
            <a:ext cx="8531352" cy="4495800"/>
          </a:xfrm>
        </p:spPr>
        <p:txBody>
          <a:bodyPr>
            <a:noAutofit/>
          </a:bodyPr>
          <a:lstStyle/>
          <a:p>
            <a:pPr marL="0" marR="0">
              <a:lnSpc>
                <a:spcPct val="115000"/>
              </a:lnSpc>
              <a:spcBef>
                <a:spcPts val="0"/>
              </a:spcBef>
              <a:spcAft>
                <a:spcPts val="0"/>
              </a:spcAft>
              <a:buNone/>
            </a:pPr>
            <a:r>
              <a:rPr lang="en-US" sz="2000" dirty="0" smtClean="0">
                <a:solidFill>
                  <a:srgbClr val="0000FF"/>
                </a:solidFill>
                <a:latin typeface="Lucida Sans" pitchFamily="34" charset="0"/>
                <a:ea typeface="MS Mincho"/>
                <a:cs typeface="Times New Roman"/>
              </a:rPr>
              <a:t>double</a:t>
            </a:r>
            <a:r>
              <a:rPr lang="en-US" sz="2000" dirty="0" smtClean="0">
                <a:latin typeface="Lucida Sans" pitchFamily="34" charset="0"/>
                <a:ea typeface="MS Mincho"/>
                <a:cs typeface="Times New Roman"/>
              </a:rPr>
              <a:t> </a:t>
            </a:r>
            <a:r>
              <a:rPr lang="en-US" sz="2000" dirty="0" err="1" smtClean="0">
                <a:latin typeface="Lucida Sans" pitchFamily="34" charset="0"/>
                <a:ea typeface="MS Mincho"/>
                <a:cs typeface="Times New Roman"/>
              </a:rPr>
              <a:t>CheapGasNearby</a:t>
            </a:r>
            <a:r>
              <a:rPr lang="en-US" sz="2000" dirty="0" smtClean="0">
                <a:latin typeface="Lucida Sans" pitchFamily="34" charset="0"/>
                <a:ea typeface="MS Mincho"/>
                <a:cs typeface="Times New Roman"/>
              </a:rPr>
              <a:t>(</a:t>
            </a:r>
            <a:r>
              <a:rPr lang="en-US" sz="2000" dirty="0" err="1" smtClean="0">
                <a:solidFill>
                  <a:srgbClr val="2B91AF"/>
                </a:solidFill>
                <a:latin typeface="Lucida Sans" pitchFamily="34" charset="0"/>
                <a:ea typeface="MS Mincho"/>
                <a:cs typeface="Times New Roman"/>
              </a:rPr>
              <a:t>IEnumerable</a:t>
            </a:r>
            <a:r>
              <a:rPr lang="en-US" sz="2000" dirty="0" smtClean="0">
                <a:latin typeface="Lucida Sans" pitchFamily="34" charset="0"/>
                <a:ea typeface="MS Mincho"/>
                <a:cs typeface="Times New Roman"/>
              </a:rPr>
              <a:t>&lt;</a:t>
            </a:r>
            <a:r>
              <a:rPr lang="en-US" sz="2000" dirty="0" err="1" smtClean="0">
                <a:latin typeface="Lucida Sans" pitchFamily="34" charset="0"/>
                <a:ea typeface="MS Mincho"/>
                <a:cs typeface="Times New Roman"/>
              </a:rPr>
              <a:t>GasResult</a:t>
            </a:r>
            <a:r>
              <a:rPr lang="en-US" sz="2000" dirty="0" smtClean="0">
                <a:latin typeface="Lucida Sans" pitchFamily="34" charset="0"/>
                <a:ea typeface="MS Mincho"/>
                <a:cs typeface="Times New Roman"/>
              </a:rPr>
              <a:t>&gt; results) {</a:t>
            </a:r>
            <a:br>
              <a:rPr lang="en-US" sz="2000" dirty="0" smtClean="0">
                <a:latin typeface="Lucida Sans" pitchFamily="34" charset="0"/>
                <a:ea typeface="MS Mincho"/>
                <a:cs typeface="Times New Roman"/>
              </a:rPr>
            </a:br>
            <a:r>
              <a:rPr lang="en-US" sz="2000" dirty="0" smtClean="0">
                <a:latin typeface="Lucida Sans" pitchFamily="34" charset="0"/>
                <a:ea typeface="MS Mincho"/>
                <a:cs typeface="Times New Roman"/>
              </a:rPr>
              <a:t>    </a:t>
            </a:r>
            <a:r>
              <a:rPr lang="en-US" sz="2000" dirty="0" smtClean="0">
                <a:solidFill>
                  <a:srgbClr val="0000FF"/>
                </a:solidFill>
                <a:effectLst>
                  <a:glow rad="228600">
                    <a:schemeClr val="accent4">
                      <a:satMod val="175000"/>
                      <a:alpha val="40000"/>
                    </a:schemeClr>
                  </a:glow>
                </a:effectLst>
                <a:latin typeface="Lucida Sans" pitchFamily="34" charset="0"/>
                <a:ea typeface="MS Mincho"/>
                <a:cs typeface="Times New Roman"/>
              </a:rPr>
              <a:t>double</a:t>
            </a:r>
            <a:r>
              <a:rPr lang="en-US" sz="2000" dirty="0" smtClean="0">
                <a:effectLst>
                  <a:glow rad="228600">
                    <a:schemeClr val="accent4">
                      <a:satMod val="175000"/>
                      <a:alpha val="40000"/>
                    </a:schemeClr>
                  </a:glow>
                </a:effectLst>
                <a:latin typeface="Lucida Sans" pitchFamily="34" charset="0"/>
                <a:ea typeface="MS Mincho"/>
                <a:cs typeface="Times New Roman"/>
              </a:rPr>
              <a:t> min = </a:t>
            </a:r>
            <a:r>
              <a:rPr lang="en-US" sz="2000" dirty="0" err="1" smtClean="0">
                <a:solidFill>
                  <a:srgbClr val="0000FF"/>
                </a:solidFill>
                <a:effectLst>
                  <a:glow rad="228600">
                    <a:schemeClr val="accent4">
                      <a:satMod val="175000"/>
                      <a:alpha val="40000"/>
                    </a:schemeClr>
                  </a:glow>
                </a:effectLst>
                <a:latin typeface="Lucida Sans" pitchFamily="34" charset="0"/>
                <a:ea typeface="MS Mincho"/>
                <a:cs typeface="Times New Roman"/>
              </a:rPr>
              <a:t>double</a:t>
            </a:r>
            <a:r>
              <a:rPr lang="en-US" sz="2000" dirty="0" err="1" smtClean="0">
                <a:effectLst>
                  <a:glow rad="228600">
                    <a:schemeClr val="accent4">
                      <a:satMod val="175000"/>
                      <a:alpha val="40000"/>
                    </a:schemeClr>
                  </a:glow>
                </a:effectLst>
                <a:latin typeface="Lucida Sans" pitchFamily="34" charset="0"/>
                <a:ea typeface="MS Mincho"/>
                <a:cs typeface="Times New Roman"/>
              </a:rPr>
              <a:t>.MaxValue</a:t>
            </a:r>
            <a:r>
              <a:rPr lang="en-US" sz="2000" dirty="0" smtClean="0">
                <a:effectLst>
                  <a:glow rad="228600">
                    <a:schemeClr val="accent4">
                      <a:satMod val="175000"/>
                      <a:alpha val="40000"/>
                    </a:schemeClr>
                  </a:glow>
                </a:effectLst>
                <a:latin typeface="Lucida Sans" pitchFamily="34" charset="0"/>
                <a:ea typeface="MS Mincho"/>
                <a:cs typeface="Times New Roman"/>
              </a:rPr>
              <a:t>;</a:t>
            </a:r>
            <a:r>
              <a:rPr lang="en-US" sz="2000" dirty="0" smtClean="0">
                <a:effectLst/>
                <a:latin typeface="Lucida Sans" pitchFamily="34" charset="0"/>
                <a:ea typeface="MS Mincho"/>
                <a:cs typeface="Times New Roman"/>
              </a:rPr>
              <a:t/>
            </a:r>
            <a:br>
              <a:rPr lang="en-US" sz="2000" dirty="0" smtClean="0">
                <a:effectLst/>
                <a:latin typeface="Lucida Sans" pitchFamily="34" charset="0"/>
                <a:ea typeface="MS Mincho"/>
                <a:cs typeface="Times New Roman"/>
              </a:rPr>
            </a:br>
            <a:r>
              <a:rPr lang="en-US" sz="2000" dirty="0" smtClean="0">
                <a:effectLst/>
                <a:latin typeface="Lucida Sans" pitchFamily="34" charset="0"/>
                <a:ea typeface="MS Mincho"/>
                <a:cs typeface="Times New Roman"/>
              </a:rPr>
              <a:t>    </a:t>
            </a:r>
            <a:r>
              <a:rPr lang="en-US" sz="2000" dirty="0" err="1" smtClean="0">
                <a:solidFill>
                  <a:srgbClr val="0000FF"/>
                </a:solidFill>
                <a:effectLst/>
                <a:latin typeface="Lucida Sans" pitchFamily="34" charset="0"/>
                <a:ea typeface="MS Mincho"/>
                <a:cs typeface="Times New Roman"/>
              </a:rPr>
              <a:t>foreach</a:t>
            </a:r>
            <a:r>
              <a:rPr lang="en-US" sz="2000" dirty="0" smtClean="0">
                <a:effectLst/>
                <a:latin typeface="Lucida Sans" pitchFamily="34" charset="0"/>
                <a:ea typeface="MS Mincho"/>
                <a:cs typeface="Times New Roman"/>
              </a:rPr>
              <a:t> (</a:t>
            </a:r>
            <a:r>
              <a:rPr lang="en-US" sz="2000" dirty="0" err="1" smtClean="0">
                <a:effectLst/>
                <a:latin typeface="Lucida Sans" pitchFamily="34" charset="0"/>
                <a:ea typeface="MS Mincho"/>
                <a:cs typeface="Times New Roman"/>
              </a:rPr>
              <a:t>GasResult</a:t>
            </a:r>
            <a:r>
              <a:rPr lang="en-US" sz="2000" dirty="0" smtClean="0">
                <a:effectLst/>
                <a:latin typeface="Lucida Sans" pitchFamily="34" charset="0"/>
                <a:ea typeface="MS Mincho"/>
                <a:cs typeface="Times New Roman"/>
              </a:rPr>
              <a:t> r </a:t>
            </a:r>
            <a:r>
              <a:rPr lang="en-US" sz="2000" dirty="0" smtClean="0">
                <a:solidFill>
                  <a:srgbClr val="0000FF"/>
                </a:solidFill>
                <a:effectLst/>
                <a:latin typeface="Lucida Sans" pitchFamily="34" charset="0"/>
                <a:ea typeface="MS Mincho"/>
                <a:cs typeface="Times New Roman"/>
              </a:rPr>
              <a:t>in</a:t>
            </a:r>
            <a:r>
              <a:rPr lang="en-US" sz="2000" dirty="0" smtClean="0">
                <a:effectLst/>
                <a:latin typeface="Lucida Sans" pitchFamily="34" charset="0"/>
                <a:ea typeface="MS Mincho"/>
                <a:cs typeface="Times New Roman"/>
              </a:rPr>
              <a:t> results)  {</a:t>
            </a:r>
            <a:br>
              <a:rPr lang="en-US" sz="2000" dirty="0" smtClean="0">
                <a:effectLst/>
                <a:latin typeface="Lucida Sans" pitchFamily="34" charset="0"/>
                <a:ea typeface="MS Mincho"/>
                <a:cs typeface="Times New Roman"/>
              </a:rPr>
            </a:br>
            <a:r>
              <a:rPr lang="en-US" sz="2000" dirty="0" smtClean="0">
                <a:effectLst/>
                <a:latin typeface="Lucida Sans" pitchFamily="34" charset="0"/>
                <a:ea typeface="MS Mincho"/>
                <a:cs typeface="Times New Roman"/>
              </a:rPr>
              <a:t>        </a:t>
            </a:r>
            <a:r>
              <a:rPr lang="en-US" sz="2000" dirty="0" smtClean="0">
                <a:solidFill>
                  <a:srgbClr val="0000FF"/>
                </a:solidFill>
                <a:effectLst/>
                <a:latin typeface="Lucida Sans" pitchFamily="34" charset="0"/>
                <a:ea typeface="MS Mincho"/>
                <a:cs typeface="Times New Roman"/>
              </a:rPr>
              <a:t>if</a:t>
            </a:r>
            <a:r>
              <a:rPr lang="en-US" sz="2000" dirty="0" smtClean="0">
                <a:effectLst/>
                <a:latin typeface="Lucida Sans" pitchFamily="34" charset="0"/>
                <a:ea typeface="MS Mincho"/>
                <a:cs typeface="Times New Roman"/>
              </a:rPr>
              <a:t> (</a:t>
            </a:r>
            <a:r>
              <a:rPr lang="en-US" sz="2000" dirty="0" err="1" smtClean="0">
                <a:effectLst/>
                <a:latin typeface="Lucida Sans" pitchFamily="34" charset="0"/>
                <a:ea typeface="MS Mincho"/>
                <a:cs typeface="Times New Roman"/>
              </a:rPr>
              <a:t>r.Distance</a:t>
            </a:r>
            <a:r>
              <a:rPr lang="en-US" sz="2000" dirty="0" smtClean="0">
                <a:effectLst/>
                <a:latin typeface="Lucida Sans" pitchFamily="34" charset="0"/>
                <a:ea typeface="MS Mincho"/>
                <a:cs typeface="Times New Roman"/>
              </a:rPr>
              <a:t> &lt; 5.0)  {</a:t>
            </a:r>
            <a:br>
              <a:rPr lang="en-US" sz="2000" dirty="0" smtClean="0">
                <a:effectLst/>
                <a:latin typeface="Lucida Sans" pitchFamily="34" charset="0"/>
                <a:ea typeface="MS Mincho"/>
                <a:cs typeface="Times New Roman"/>
              </a:rPr>
            </a:br>
            <a:r>
              <a:rPr lang="en-US" sz="2000" dirty="0" smtClean="0">
                <a:effectLst/>
                <a:latin typeface="Lucida Sans" pitchFamily="34" charset="0"/>
                <a:ea typeface="MS Mincho"/>
                <a:cs typeface="Times New Roman"/>
              </a:rPr>
              <a:t>            </a:t>
            </a:r>
            <a:r>
              <a:rPr lang="en-US" sz="2000" dirty="0" smtClean="0">
                <a:solidFill>
                  <a:srgbClr val="0000FF"/>
                </a:solidFill>
                <a:effectLst/>
                <a:latin typeface="Lucida Sans" pitchFamily="34" charset="0"/>
                <a:ea typeface="MS Mincho"/>
                <a:cs typeface="Times New Roman"/>
              </a:rPr>
              <a:t>double</a:t>
            </a:r>
            <a:r>
              <a:rPr lang="en-US" sz="2000" dirty="0" smtClean="0">
                <a:effectLst/>
                <a:latin typeface="Lucida Sans" pitchFamily="34" charset="0"/>
                <a:ea typeface="MS Mincho"/>
                <a:cs typeface="Times New Roman"/>
              </a:rPr>
              <a:t> price = </a:t>
            </a:r>
            <a:r>
              <a:rPr lang="en-US" sz="2000" dirty="0" err="1" smtClean="0">
                <a:effectLst/>
                <a:latin typeface="Lucida Sans" pitchFamily="34" charset="0"/>
                <a:ea typeface="MS Mincho"/>
                <a:cs typeface="Times New Roman"/>
              </a:rPr>
              <a:t>r.Price</a:t>
            </a:r>
            <a:r>
              <a:rPr lang="en-US" sz="2000" dirty="0" smtClean="0">
                <a:effectLst/>
                <a:latin typeface="Lucida Sans" pitchFamily="34" charset="0"/>
                <a:ea typeface="MS Mincho"/>
                <a:cs typeface="Times New Roman"/>
              </a:rPr>
              <a:t>;</a:t>
            </a:r>
            <a:br>
              <a:rPr lang="en-US" sz="2000" dirty="0" smtClean="0">
                <a:effectLst/>
                <a:latin typeface="Lucida Sans" pitchFamily="34" charset="0"/>
                <a:ea typeface="MS Mincho"/>
                <a:cs typeface="Times New Roman"/>
              </a:rPr>
            </a:br>
            <a:r>
              <a:rPr lang="en-US" sz="2000" dirty="0" smtClean="0">
                <a:effectLst/>
                <a:latin typeface="Lucida Sans" pitchFamily="34" charset="0"/>
                <a:ea typeface="MS Mincho"/>
                <a:cs typeface="Times New Roman"/>
              </a:rPr>
              <a:t>            </a:t>
            </a:r>
            <a:r>
              <a:rPr lang="en-US" sz="2000" dirty="0" smtClean="0">
                <a:solidFill>
                  <a:srgbClr val="0000FF"/>
                </a:solidFill>
                <a:effectLst/>
                <a:latin typeface="Lucida Sans" pitchFamily="34" charset="0"/>
                <a:ea typeface="MS Mincho"/>
                <a:cs typeface="Times New Roman"/>
              </a:rPr>
              <a:t>if</a:t>
            </a:r>
            <a:r>
              <a:rPr lang="en-US" sz="2000" dirty="0" smtClean="0">
                <a:effectLst/>
                <a:latin typeface="Lucida Sans" pitchFamily="34" charset="0"/>
                <a:ea typeface="MS Mincho"/>
                <a:cs typeface="Times New Roman"/>
              </a:rPr>
              <a:t> (</a:t>
            </a:r>
            <a:r>
              <a:rPr lang="en-US" sz="2000" dirty="0" err="1" smtClean="0">
                <a:effectLst/>
                <a:latin typeface="Lucida Sans" pitchFamily="34" charset="0"/>
                <a:ea typeface="MS Mincho"/>
                <a:cs typeface="Times New Roman"/>
              </a:rPr>
              <a:t>r.Name</a:t>
            </a:r>
            <a:r>
              <a:rPr lang="en-US" sz="2000" dirty="0" smtClean="0">
                <a:effectLst/>
                <a:latin typeface="Lucida Sans" pitchFamily="34" charset="0"/>
                <a:ea typeface="MS Mincho"/>
                <a:cs typeface="Times New Roman"/>
              </a:rPr>
              <a:t> == </a:t>
            </a:r>
            <a:r>
              <a:rPr lang="en-US" sz="2000" dirty="0" smtClean="0">
                <a:solidFill>
                  <a:srgbClr val="A31515"/>
                </a:solidFill>
                <a:effectLst/>
                <a:latin typeface="Lucida Sans" pitchFamily="34" charset="0"/>
                <a:ea typeface="MS Mincho"/>
                <a:cs typeface="Times New Roman"/>
              </a:rPr>
              <a:t>"Safeway"</a:t>
            </a:r>
            <a:r>
              <a:rPr lang="en-US" sz="2000" dirty="0" smtClean="0">
                <a:effectLst/>
                <a:latin typeface="Lucida Sans" pitchFamily="34" charset="0"/>
                <a:ea typeface="MS Mincho"/>
                <a:cs typeface="Times New Roman"/>
              </a:rPr>
              <a:t>)</a:t>
            </a:r>
            <a:br>
              <a:rPr lang="en-US" sz="2000" dirty="0" smtClean="0">
                <a:effectLst/>
                <a:latin typeface="Lucida Sans" pitchFamily="34" charset="0"/>
                <a:ea typeface="MS Mincho"/>
                <a:cs typeface="Times New Roman"/>
              </a:rPr>
            </a:br>
            <a:r>
              <a:rPr lang="en-US" sz="2000" dirty="0" smtClean="0">
                <a:effectLst/>
                <a:latin typeface="Lucida Sans" pitchFamily="34" charset="0"/>
                <a:ea typeface="MS Mincho"/>
                <a:cs typeface="Times New Roman"/>
              </a:rPr>
              <a:t>                price *= 0.9;</a:t>
            </a:r>
            <a:br>
              <a:rPr lang="en-US" sz="2000" dirty="0" smtClean="0">
                <a:effectLst/>
                <a:latin typeface="Lucida Sans" pitchFamily="34" charset="0"/>
                <a:ea typeface="MS Mincho"/>
                <a:cs typeface="Times New Roman"/>
              </a:rPr>
            </a:br>
            <a:r>
              <a:rPr lang="en-US" sz="2000" dirty="0" smtClean="0">
                <a:effectLst/>
                <a:latin typeface="Lucida Sans" pitchFamily="34" charset="0"/>
                <a:ea typeface="MS Mincho"/>
                <a:cs typeface="Times New Roman"/>
              </a:rPr>
              <a:t>            </a:t>
            </a:r>
            <a:r>
              <a:rPr lang="en-US" sz="2000" dirty="0" smtClean="0">
                <a:solidFill>
                  <a:srgbClr val="0000FF"/>
                </a:solidFill>
                <a:effectLst>
                  <a:glow rad="228600">
                    <a:schemeClr val="accent4">
                      <a:satMod val="175000"/>
                      <a:alpha val="40000"/>
                    </a:schemeClr>
                  </a:glow>
                </a:effectLst>
                <a:latin typeface="Lucida Sans" pitchFamily="34" charset="0"/>
                <a:ea typeface="MS Mincho"/>
                <a:cs typeface="Times New Roman"/>
              </a:rPr>
              <a:t>if</a:t>
            </a:r>
            <a:r>
              <a:rPr lang="en-US" sz="2000" dirty="0" smtClean="0">
                <a:effectLst>
                  <a:glow rad="228600">
                    <a:schemeClr val="accent4">
                      <a:satMod val="175000"/>
                      <a:alpha val="40000"/>
                    </a:schemeClr>
                  </a:glow>
                </a:effectLst>
                <a:latin typeface="Lucida Sans" pitchFamily="34" charset="0"/>
                <a:ea typeface="MS Mincho"/>
                <a:cs typeface="Times New Roman"/>
              </a:rPr>
              <a:t> (price &lt; min)</a:t>
            </a:r>
            <a:br>
              <a:rPr lang="en-US" sz="2000" dirty="0" smtClean="0">
                <a:effectLst>
                  <a:glow rad="228600">
                    <a:schemeClr val="accent4">
                      <a:satMod val="175000"/>
                      <a:alpha val="40000"/>
                    </a:schemeClr>
                  </a:glow>
                </a:effectLst>
                <a:latin typeface="Lucida Sans" pitchFamily="34" charset="0"/>
                <a:ea typeface="MS Mincho"/>
                <a:cs typeface="Times New Roman"/>
              </a:rPr>
            </a:br>
            <a:r>
              <a:rPr lang="en-US" sz="2000" dirty="0" smtClean="0">
                <a:effectLst>
                  <a:glow rad="228600">
                    <a:schemeClr val="accent4">
                      <a:satMod val="175000"/>
                      <a:alpha val="40000"/>
                    </a:schemeClr>
                  </a:glow>
                </a:effectLst>
                <a:latin typeface="Lucida Sans" pitchFamily="34" charset="0"/>
                <a:ea typeface="MS Mincho"/>
                <a:cs typeface="Times New Roman"/>
              </a:rPr>
              <a:t>                min = price;</a:t>
            </a:r>
            <a:r>
              <a:rPr lang="en-US" sz="2000" dirty="0" smtClean="0">
                <a:effectLst/>
                <a:latin typeface="Lucida Sans" pitchFamily="34" charset="0"/>
                <a:ea typeface="MS Mincho"/>
                <a:cs typeface="Times New Roman"/>
              </a:rPr>
              <a:t/>
            </a:r>
            <a:br>
              <a:rPr lang="en-US" sz="2000" dirty="0" smtClean="0">
                <a:effectLst/>
                <a:latin typeface="Lucida Sans" pitchFamily="34" charset="0"/>
                <a:ea typeface="MS Mincho"/>
                <a:cs typeface="Times New Roman"/>
              </a:rPr>
            </a:br>
            <a:r>
              <a:rPr lang="en-US" sz="2000" dirty="0" smtClean="0">
                <a:effectLst/>
                <a:latin typeface="Lucida Sans" pitchFamily="34" charset="0"/>
                <a:ea typeface="MS Mincho"/>
                <a:cs typeface="Times New Roman"/>
              </a:rPr>
              <a:t>        }</a:t>
            </a:r>
          </a:p>
          <a:p>
            <a:pPr marL="0" marR="0">
              <a:lnSpc>
                <a:spcPct val="115000"/>
              </a:lnSpc>
              <a:spcBef>
                <a:spcPts val="0"/>
              </a:spcBef>
              <a:spcAft>
                <a:spcPts val="0"/>
              </a:spcAft>
              <a:buNone/>
            </a:pPr>
            <a:r>
              <a:rPr lang="en-US" sz="2000" dirty="0" smtClean="0">
                <a:effectLst/>
                <a:latin typeface="Lucida Sans" pitchFamily="34" charset="0"/>
                <a:ea typeface="MS Mincho"/>
                <a:cs typeface="Times New Roman"/>
              </a:rPr>
              <a:t>    }</a:t>
            </a:r>
            <a:br>
              <a:rPr lang="en-US" sz="2000" dirty="0" smtClean="0">
                <a:effectLst/>
                <a:latin typeface="Lucida Sans" pitchFamily="34" charset="0"/>
                <a:ea typeface="MS Mincho"/>
                <a:cs typeface="Times New Roman"/>
              </a:rPr>
            </a:br>
            <a:r>
              <a:rPr lang="en-US" sz="2000" dirty="0" smtClean="0">
                <a:effectLst/>
                <a:latin typeface="Lucida Sans" pitchFamily="34" charset="0"/>
                <a:ea typeface="MS Mincho"/>
                <a:cs typeface="Times New Roman"/>
              </a:rPr>
              <a:t>    </a:t>
            </a:r>
            <a:r>
              <a:rPr lang="en-US" sz="2000" dirty="0" smtClean="0">
                <a:solidFill>
                  <a:srgbClr val="0000FF"/>
                </a:solidFill>
                <a:effectLst>
                  <a:glow rad="228600">
                    <a:schemeClr val="accent4">
                      <a:satMod val="175000"/>
                      <a:alpha val="40000"/>
                    </a:schemeClr>
                  </a:glow>
                </a:effectLst>
                <a:latin typeface="Lucida Sans" pitchFamily="34" charset="0"/>
                <a:ea typeface="MS Mincho"/>
                <a:cs typeface="Times New Roman"/>
              </a:rPr>
              <a:t>return</a:t>
            </a:r>
            <a:r>
              <a:rPr lang="en-US" sz="2000" dirty="0" smtClean="0">
                <a:effectLst>
                  <a:glow rad="228600">
                    <a:schemeClr val="accent4">
                      <a:satMod val="175000"/>
                      <a:alpha val="40000"/>
                    </a:schemeClr>
                  </a:glow>
                </a:effectLst>
                <a:latin typeface="Lucida Sans" pitchFamily="34" charset="0"/>
                <a:ea typeface="MS Mincho"/>
                <a:cs typeface="Times New Roman"/>
              </a:rPr>
              <a:t> min;</a:t>
            </a:r>
            <a:r>
              <a:rPr lang="en-US" sz="2000" dirty="0" smtClean="0">
                <a:latin typeface="Lucida Sans" pitchFamily="34" charset="0"/>
                <a:ea typeface="MS Mincho"/>
                <a:cs typeface="Times New Roman"/>
              </a:rPr>
              <a:t/>
            </a:r>
            <a:br>
              <a:rPr lang="en-US" sz="2000" dirty="0" smtClean="0">
                <a:latin typeface="Lucida Sans" pitchFamily="34" charset="0"/>
                <a:ea typeface="MS Mincho"/>
                <a:cs typeface="Times New Roman"/>
              </a:rPr>
            </a:br>
            <a:r>
              <a:rPr lang="en-US" sz="2000" dirty="0" smtClean="0">
                <a:latin typeface="Lucida Sans" pitchFamily="34" charset="0"/>
                <a:ea typeface="MS Mincho"/>
                <a:cs typeface="Times New Roman"/>
              </a:rPr>
              <a:t>}</a:t>
            </a:r>
          </a:p>
        </p:txBody>
      </p:sp>
      <p:sp>
        <p:nvSpPr>
          <p:cNvPr id="4"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5"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6"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7"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58</a:t>
            </a:fld>
            <a:endParaRPr lang="en-US" dirty="0"/>
          </a:p>
        </p:txBody>
      </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a:t>
            </a:r>
            <a:r>
              <a:rPr lang="en-US" dirty="0" smtClean="0">
                <a:effectLst>
                  <a:glow rad="228600">
                    <a:schemeClr val="accent1">
                      <a:satMod val="175000"/>
                      <a:alpha val="40000"/>
                    </a:schemeClr>
                  </a:glow>
                </a:effectLst>
              </a:rPr>
              <a:t>Filter</a:t>
            </a:r>
            <a:endParaRPr lang="en-US" dirty="0">
              <a:effectLst>
                <a:glow rad="228600">
                  <a:schemeClr val="accent1">
                    <a:satMod val="175000"/>
                    <a:alpha val="40000"/>
                  </a:schemeClr>
                </a:glow>
              </a:effectLst>
            </a:endParaRPr>
          </a:p>
        </p:txBody>
      </p:sp>
      <p:sp>
        <p:nvSpPr>
          <p:cNvPr id="3" name="Content Placeholder 2"/>
          <p:cNvSpPr>
            <a:spLocks noGrp="1"/>
          </p:cNvSpPr>
          <p:nvPr>
            <p:ph sz="quarter" idx="1"/>
          </p:nvPr>
        </p:nvSpPr>
        <p:spPr>
          <a:xfrm>
            <a:off x="612648" y="1600200"/>
            <a:ext cx="8531352" cy="4495800"/>
          </a:xfrm>
        </p:spPr>
        <p:txBody>
          <a:bodyPr>
            <a:noAutofit/>
          </a:bodyPr>
          <a:lstStyle/>
          <a:p>
            <a:pPr marL="0" marR="0">
              <a:lnSpc>
                <a:spcPct val="115000"/>
              </a:lnSpc>
              <a:spcBef>
                <a:spcPts val="0"/>
              </a:spcBef>
              <a:spcAft>
                <a:spcPts val="0"/>
              </a:spcAft>
              <a:buNone/>
            </a:pPr>
            <a:r>
              <a:rPr lang="en-US" sz="2000" dirty="0" smtClean="0">
                <a:solidFill>
                  <a:srgbClr val="0000FF"/>
                </a:solidFill>
                <a:latin typeface="Lucida Sans" pitchFamily="34" charset="0"/>
                <a:ea typeface="MS Mincho"/>
                <a:cs typeface="Times New Roman"/>
              </a:rPr>
              <a:t>double</a:t>
            </a:r>
            <a:r>
              <a:rPr lang="en-US" sz="2000" dirty="0" smtClean="0">
                <a:latin typeface="Lucida Sans" pitchFamily="34" charset="0"/>
                <a:ea typeface="MS Mincho"/>
                <a:cs typeface="Times New Roman"/>
              </a:rPr>
              <a:t> </a:t>
            </a:r>
            <a:r>
              <a:rPr lang="en-US" sz="2000" dirty="0" err="1" smtClean="0">
                <a:latin typeface="Lucida Sans" pitchFamily="34" charset="0"/>
                <a:ea typeface="MS Mincho"/>
                <a:cs typeface="Times New Roman"/>
              </a:rPr>
              <a:t>CheapGasNearby</a:t>
            </a:r>
            <a:r>
              <a:rPr lang="en-US" sz="2000" dirty="0" smtClean="0">
                <a:latin typeface="Lucida Sans" pitchFamily="34" charset="0"/>
                <a:ea typeface="MS Mincho"/>
                <a:cs typeface="Times New Roman"/>
              </a:rPr>
              <a:t>(</a:t>
            </a:r>
            <a:r>
              <a:rPr lang="en-US" sz="2000" dirty="0" err="1" smtClean="0">
                <a:solidFill>
                  <a:srgbClr val="2B91AF"/>
                </a:solidFill>
                <a:latin typeface="Lucida Sans" pitchFamily="34" charset="0"/>
                <a:ea typeface="MS Mincho"/>
                <a:cs typeface="Times New Roman"/>
              </a:rPr>
              <a:t>IEnumerable</a:t>
            </a:r>
            <a:r>
              <a:rPr lang="en-US" sz="2000" dirty="0" smtClean="0">
                <a:latin typeface="Lucida Sans" pitchFamily="34" charset="0"/>
                <a:ea typeface="MS Mincho"/>
                <a:cs typeface="Times New Roman"/>
              </a:rPr>
              <a:t>&lt;</a:t>
            </a:r>
            <a:r>
              <a:rPr lang="en-US" sz="2000" dirty="0" err="1" smtClean="0">
                <a:latin typeface="Lucida Sans" pitchFamily="34" charset="0"/>
                <a:ea typeface="MS Mincho"/>
                <a:cs typeface="Times New Roman"/>
              </a:rPr>
              <a:t>GasResult</a:t>
            </a:r>
            <a:r>
              <a:rPr lang="en-US" sz="2000" dirty="0" smtClean="0">
                <a:latin typeface="Lucida Sans" pitchFamily="34" charset="0"/>
                <a:ea typeface="MS Mincho"/>
                <a:cs typeface="Times New Roman"/>
              </a:rPr>
              <a:t>&gt; results) {</a:t>
            </a:r>
            <a:br>
              <a:rPr lang="en-US" sz="2000" dirty="0" smtClean="0">
                <a:latin typeface="Lucida Sans" pitchFamily="34" charset="0"/>
                <a:ea typeface="MS Mincho"/>
                <a:cs typeface="Times New Roman"/>
              </a:rPr>
            </a:br>
            <a:r>
              <a:rPr lang="en-US" sz="2000" dirty="0" smtClean="0">
                <a:latin typeface="Lucida Sans" pitchFamily="34" charset="0"/>
                <a:ea typeface="MS Mincho"/>
                <a:cs typeface="Times New Roman"/>
              </a:rPr>
              <a:t>    </a:t>
            </a:r>
            <a:r>
              <a:rPr lang="en-US" sz="2000" dirty="0" smtClean="0">
                <a:solidFill>
                  <a:srgbClr val="0000FF"/>
                </a:solidFill>
                <a:effectLst/>
                <a:latin typeface="Lucida Sans" pitchFamily="34" charset="0"/>
                <a:ea typeface="MS Mincho"/>
                <a:cs typeface="Times New Roman"/>
              </a:rPr>
              <a:t>double</a:t>
            </a:r>
            <a:r>
              <a:rPr lang="en-US" sz="2000" dirty="0" smtClean="0">
                <a:effectLst/>
                <a:latin typeface="Lucida Sans" pitchFamily="34" charset="0"/>
                <a:ea typeface="MS Mincho"/>
                <a:cs typeface="Times New Roman"/>
              </a:rPr>
              <a:t> min = </a:t>
            </a:r>
            <a:r>
              <a:rPr lang="en-US" sz="2000" dirty="0" err="1" smtClean="0">
                <a:solidFill>
                  <a:srgbClr val="0000FF"/>
                </a:solidFill>
                <a:effectLst/>
                <a:latin typeface="Lucida Sans" pitchFamily="34" charset="0"/>
                <a:ea typeface="MS Mincho"/>
                <a:cs typeface="Times New Roman"/>
              </a:rPr>
              <a:t>double</a:t>
            </a:r>
            <a:r>
              <a:rPr lang="en-US" sz="2000" dirty="0" err="1" smtClean="0">
                <a:effectLst/>
                <a:latin typeface="Lucida Sans" pitchFamily="34" charset="0"/>
                <a:ea typeface="MS Mincho"/>
                <a:cs typeface="Times New Roman"/>
              </a:rPr>
              <a:t>.MaxValue</a:t>
            </a:r>
            <a:r>
              <a:rPr lang="en-US" sz="2000" dirty="0" smtClean="0">
                <a:effectLst/>
                <a:latin typeface="Lucida Sans" pitchFamily="34" charset="0"/>
                <a:ea typeface="MS Mincho"/>
                <a:cs typeface="Times New Roman"/>
              </a:rPr>
              <a:t>;</a:t>
            </a:r>
            <a:br>
              <a:rPr lang="en-US" sz="2000" dirty="0" smtClean="0">
                <a:effectLst/>
                <a:latin typeface="Lucida Sans" pitchFamily="34" charset="0"/>
                <a:ea typeface="MS Mincho"/>
                <a:cs typeface="Times New Roman"/>
              </a:rPr>
            </a:br>
            <a:r>
              <a:rPr lang="en-US" sz="2000" dirty="0" smtClean="0">
                <a:effectLst/>
                <a:latin typeface="Lucida Sans" pitchFamily="34" charset="0"/>
                <a:ea typeface="MS Mincho"/>
                <a:cs typeface="Times New Roman"/>
              </a:rPr>
              <a:t>    </a:t>
            </a:r>
            <a:r>
              <a:rPr lang="en-US" sz="2000" dirty="0" err="1" smtClean="0">
                <a:solidFill>
                  <a:srgbClr val="0000FF"/>
                </a:solidFill>
                <a:effectLst/>
                <a:latin typeface="Lucida Sans" pitchFamily="34" charset="0"/>
                <a:ea typeface="MS Mincho"/>
                <a:cs typeface="Times New Roman"/>
              </a:rPr>
              <a:t>foreach</a:t>
            </a:r>
            <a:r>
              <a:rPr lang="en-US" sz="2000" dirty="0" smtClean="0">
                <a:effectLst/>
                <a:latin typeface="Lucida Sans" pitchFamily="34" charset="0"/>
                <a:ea typeface="MS Mincho"/>
                <a:cs typeface="Times New Roman"/>
              </a:rPr>
              <a:t> (</a:t>
            </a:r>
            <a:r>
              <a:rPr lang="en-US" sz="2000" dirty="0" err="1" smtClean="0">
                <a:effectLst/>
                <a:latin typeface="Lucida Sans" pitchFamily="34" charset="0"/>
                <a:ea typeface="MS Mincho"/>
                <a:cs typeface="Times New Roman"/>
              </a:rPr>
              <a:t>GasResult</a:t>
            </a:r>
            <a:r>
              <a:rPr lang="en-US" sz="2000" dirty="0" smtClean="0">
                <a:effectLst/>
                <a:latin typeface="Lucida Sans" pitchFamily="34" charset="0"/>
                <a:ea typeface="MS Mincho"/>
                <a:cs typeface="Times New Roman"/>
              </a:rPr>
              <a:t> r </a:t>
            </a:r>
            <a:r>
              <a:rPr lang="en-US" sz="2000" dirty="0" smtClean="0">
                <a:solidFill>
                  <a:srgbClr val="0000FF"/>
                </a:solidFill>
                <a:effectLst/>
                <a:latin typeface="Lucida Sans" pitchFamily="34" charset="0"/>
                <a:ea typeface="MS Mincho"/>
                <a:cs typeface="Times New Roman"/>
              </a:rPr>
              <a:t>in</a:t>
            </a:r>
            <a:r>
              <a:rPr lang="en-US" sz="2000" dirty="0" smtClean="0">
                <a:effectLst/>
                <a:latin typeface="Lucida Sans" pitchFamily="34" charset="0"/>
                <a:ea typeface="MS Mincho"/>
                <a:cs typeface="Times New Roman"/>
              </a:rPr>
              <a:t> results)  {</a:t>
            </a:r>
            <a:br>
              <a:rPr lang="en-US" sz="2000" dirty="0" smtClean="0">
                <a:effectLst/>
                <a:latin typeface="Lucida Sans" pitchFamily="34" charset="0"/>
                <a:ea typeface="MS Mincho"/>
                <a:cs typeface="Times New Roman"/>
              </a:rPr>
            </a:br>
            <a:r>
              <a:rPr lang="en-US" sz="2000" dirty="0" smtClean="0">
                <a:effectLst/>
                <a:latin typeface="Lucida Sans" pitchFamily="34" charset="0"/>
                <a:ea typeface="MS Mincho"/>
                <a:cs typeface="Times New Roman"/>
              </a:rPr>
              <a:t>        </a:t>
            </a:r>
            <a:r>
              <a:rPr lang="en-US" sz="2000" dirty="0" smtClean="0">
                <a:solidFill>
                  <a:srgbClr val="0000FF"/>
                </a:solidFill>
                <a:effectLst>
                  <a:glow rad="228600">
                    <a:schemeClr val="accent1">
                      <a:satMod val="175000"/>
                      <a:alpha val="40000"/>
                    </a:schemeClr>
                  </a:glow>
                </a:effectLst>
                <a:latin typeface="Lucida Sans" pitchFamily="34" charset="0"/>
                <a:ea typeface="MS Mincho"/>
                <a:cs typeface="Times New Roman"/>
              </a:rPr>
              <a:t>if</a:t>
            </a:r>
            <a:r>
              <a:rPr lang="en-US" sz="2000" dirty="0" smtClean="0">
                <a:effectLst>
                  <a:glow rad="228600">
                    <a:schemeClr val="accent1">
                      <a:satMod val="175000"/>
                      <a:alpha val="40000"/>
                    </a:schemeClr>
                  </a:glow>
                </a:effectLst>
                <a:latin typeface="Lucida Sans" pitchFamily="34" charset="0"/>
                <a:ea typeface="MS Mincho"/>
                <a:cs typeface="Times New Roman"/>
              </a:rPr>
              <a:t> (</a:t>
            </a:r>
            <a:r>
              <a:rPr lang="en-US" sz="2000" dirty="0" err="1" smtClean="0">
                <a:effectLst>
                  <a:glow rad="228600">
                    <a:schemeClr val="accent1">
                      <a:satMod val="175000"/>
                      <a:alpha val="40000"/>
                    </a:schemeClr>
                  </a:glow>
                </a:effectLst>
                <a:latin typeface="Lucida Sans" pitchFamily="34" charset="0"/>
                <a:ea typeface="MS Mincho"/>
                <a:cs typeface="Times New Roman"/>
              </a:rPr>
              <a:t>r.Distance</a:t>
            </a:r>
            <a:r>
              <a:rPr lang="en-US" sz="2000" dirty="0" smtClean="0">
                <a:effectLst>
                  <a:glow rad="228600">
                    <a:schemeClr val="accent1">
                      <a:satMod val="175000"/>
                      <a:alpha val="40000"/>
                    </a:schemeClr>
                  </a:glow>
                </a:effectLst>
                <a:latin typeface="Lucida Sans" pitchFamily="34" charset="0"/>
                <a:ea typeface="MS Mincho"/>
                <a:cs typeface="Times New Roman"/>
              </a:rPr>
              <a:t> &lt; 5.0)  {</a:t>
            </a:r>
            <a:r>
              <a:rPr lang="en-US" sz="2000" dirty="0" smtClean="0">
                <a:effectLst/>
                <a:latin typeface="Lucida Sans" pitchFamily="34" charset="0"/>
                <a:ea typeface="MS Mincho"/>
                <a:cs typeface="Times New Roman"/>
              </a:rPr>
              <a:t/>
            </a:r>
            <a:br>
              <a:rPr lang="en-US" sz="2000" dirty="0" smtClean="0">
                <a:effectLst/>
                <a:latin typeface="Lucida Sans" pitchFamily="34" charset="0"/>
                <a:ea typeface="MS Mincho"/>
                <a:cs typeface="Times New Roman"/>
              </a:rPr>
            </a:br>
            <a:r>
              <a:rPr lang="en-US" sz="2000" dirty="0" smtClean="0">
                <a:effectLst/>
                <a:latin typeface="Lucida Sans" pitchFamily="34" charset="0"/>
                <a:ea typeface="MS Mincho"/>
                <a:cs typeface="Times New Roman"/>
              </a:rPr>
              <a:t>            </a:t>
            </a:r>
            <a:r>
              <a:rPr lang="en-US" sz="2000" dirty="0" smtClean="0">
                <a:solidFill>
                  <a:srgbClr val="0000FF"/>
                </a:solidFill>
                <a:effectLst/>
                <a:latin typeface="Lucida Sans" pitchFamily="34" charset="0"/>
                <a:ea typeface="MS Mincho"/>
                <a:cs typeface="Times New Roman"/>
              </a:rPr>
              <a:t>double</a:t>
            </a:r>
            <a:r>
              <a:rPr lang="en-US" sz="2000" dirty="0" smtClean="0">
                <a:effectLst/>
                <a:latin typeface="Lucida Sans" pitchFamily="34" charset="0"/>
                <a:ea typeface="MS Mincho"/>
                <a:cs typeface="Times New Roman"/>
              </a:rPr>
              <a:t> price = </a:t>
            </a:r>
            <a:r>
              <a:rPr lang="en-US" sz="2000" dirty="0" err="1" smtClean="0">
                <a:effectLst/>
                <a:latin typeface="Lucida Sans" pitchFamily="34" charset="0"/>
                <a:ea typeface="MS Mincho"/>
                <a:cs typeface="Times New Roman"/>
              </a:rPr>
              <a:t>r.Price</a:t>
            </a:r>
            <a:r>
              <a:rPr lang="en-US" sz="2000" dirty="0" smtClean="0">
                <a:effectLst/>
                <a:latin typeface="Lucida Sans" pitchFamily="34" charset="0"/>
                <a:ea typeface="MS Mincho"/>
                <a:cs typeface="Times New Roman"/>
              </a:rPr>
              <a:t>;</a:t>
            </a:r>
            <a:br>
              <a:rPr lang="en-US" sz="2000" dirty="0" smtClean="0">
                <a:effectLst/>
                <a:latin typeface="Lucida Sans" pitchFamily="34" charset="0"/>
                <a:ea typeface="MS Mincho"/>
                <a:cs typeface="Times New Roman"/>
              </a:rPr>
            </a:br>
            <a:r>
              <a:rPr lang="en-US" sz="2000" dirty="0" smtClean="0">
                <a:effectLst/>
                <a:latin typeface="Lucida Sans" pitchFamily="34" charset="0"/>
                <a:ea typeface="MS Mincho"/>
                <a:cs typeface="Times New Roman"/>
              </a:rPr>
              <a:t>            </a:t>
            </a:r>
            <a:r>
              <a:rPr lang="en-US" sz="2000" dirty="0" smtClean="0">
                <a:solidFill>
                  <a:srgbClr val="0000FF"/>
                </a:solidFill>
                <a:effectLst/>
                <a:latin typeface="Lucida Sans" pitchFamily="34" charset="0"/>
                <a:ea typeface="MS Mincho"/>
                <a:cs typeface="Times New Roman"/>
              </a:rPr>
              <a:t>if</a:t>
            </a:r>
            <a:r>
              <a:rPr lang="en-US" sz="2000" dirty="0" smtClean="0">
                <a:effectLst/>
                <a:latin typeface="Lucida Sans" pitchFamily="34" charset="0"/>
                <a:ea typeface="MS Mincho"/>
                <a:cs typeface="Times New Roman"/>
              </a:rPr>
              <a:t> (</a:t>
            </a:r>
            <a:r>
              <a:rPr lang="en-US" sz="2000" dirty="0" err="1" smtClean="0">
                <a:effectLst/>
                <a:latin typeface="Lucida Sans" pitchFamily="34" charset="0"/>
                <a:ea typeface="MS Mincho"/>
                <a:cs typeface="Times New Roman"/>
              </a:rPr>
              <a:t>r.Name</a:t>
            </a:r>
            <a:r>
              <a:rPr lang="en-US" sz="2000" dirty="0" smtClean="0">
                <a:effectLst/>
                <a:latin typeface="Lucida Sans" pitchFamily="34" charset="0"/>
                <a:ea typeface="MS Mincho"/>
                <a:cs typeface="Times New Roman"/>
              </a:rPr>
              <a:t> == </a:t>
            </a:r>
            <a:r>
              <a:rPr lang="en-US" sz="2000" dirty="0" smtClean="0">
                <a:solidFill>
                  <a:srgbClr val="A31515"/>
                </a:solidFill>
                <a:effectLst/>
                <a:latin typeface="Lucida Sans" pitchFamily="34" charset="0"/>
                <a:ea typeface="MS Mincho"/>
                <a:cs typeface="Times New Roman"/>
              </a:rPr>
              <a:t>"Safeway"</a:t>
            </a:r>
            <a:r>
              <a:rPr lang="en-US" sz="2000" dirty="0" smtClean="0">
                <a:effectLst/>
                <a:latin typeface="Lucida Sans" pitchFamily="34" charset="0"/>
                <a:ea typeface="MS Mincho"/>
                <a:cs typeface="Times New Roman"/>
              </a:rPr>
              <a:t>)</a:t>
            </a:r>
            <a:br>
              <a:rPr lang="en-US" sz="2000" dirty="0" smtClean="0">
                <a:effectLst/>
                <a:latin typeface="Lucida Sans" pitchFamily="34" charset="0"/>
                <a:ea typeface="MS Mincho"/>
                <a:cs typeface="Times New Roman"/>
              </a:rPr>
            </a:br>
            <a:r>
              <a:rPr lang="en-US" sz="2000" dirty="0" smtClean="0">
                <a:effectLst/>
                <a:latin typeface="Lucida Sans" pitchFamily="34" charset="0"/>
                <a:ea typeface="MS Mincho"/>
                <a:cs typeface="Times New Roman"/>
              </a:rPr>
              <a:t>                price *= 0.9;</a:t>
            </a:r>
            <a:br>
              <a:rPr lang="en-US" sz="2000" dirty="0" smtClean="0">
                <a:effectLst/>
                <a:latin typeface="Lucida Sans" pitchFamily="34" charset="0"/>
                <a:ea typeface="MS Mincho"/>
                <a:cs typeface="Times New Roman"/>
              </a:rPr>
            </a:br>
            <a:r>
              <a:rPr lang="en-US" sz="2000" dirty="0" smtClean="0">
                <a:effectLst/>
                <a:latin typeface="Lucida Sans" pitchFamily="34" charset="0"/>
                <a:ea typeface="MS Mincho"/>
                <a:cs typeface="Times New Roman"/>
              </a:rPr>
              <a:t>            </a:t>
            </a:r>
            <a:r>
              <a:rPr lang="en-US" sz="2000" dirty="0" smtClean="0">
                <a:solidFill>
                  <a:srgbClr val="0000FF"/>
                </a:solidFill>
                <a:effectLst/>
                <a:latin typeface="Lucida Sans" pitchFamily="34" charset="0"/>
                <a:ea typeface="MS Mincho"/>
                <a:cs typeface="Times New Roman"/>
              </a:rPr>
              <a:t>if</a:t>
            </a:r>
            <a:r>
              <a:rPr lang="en-US" sz="2000" dirty="0" smtClean="0">
                <a:effectLst/>
                <a:latin typeface="Lucida Sans" pitchFamily="34" charset="0"/>
                <a:ea typeface="MS Mincho"/>
                <a:cs typeface="Times New Roman"/>
              </a:rPr>
              <a:t> (price &lt; min)</a:t>
            </a:r>
            <a:br>
              <a:rPr lang="en-US" sz="2000" dirty="0" smtClean="0">
                <a:effectLst/>
                <a:latin typeface="Lucida Sans" pitchFamily="34" charset="0"/>
                <a:ea typeface="MS Mincho"/>
                <a:cs typeface="Times New Roman"/>
              </a:rPr>
            </a:br>
            <a:r>
              <a:rPr lang="en-US" sz="2000" dirty="0" smtClean="0">
                <a:effectLst/>
                <a:latin typeface="Lucida Sans" pitchFamily="34" charset="0"/>
                <a:ea typeface="MS Mincho"/>
                <a:cs typeface="Times New Roman"/>
              </a:rPr>
              <a:t>                min = price;</a:t>
            </a:r>
            <a:br>
              <a:rPr lang="en-US" sz="2000" dirty="0" smtClean="0">
                <a:effectLst/>
                <a:latin typeface="Lucida Sans" pitchFamily="34" charset="0"/>
                <a:ea typeface="MS Mincho"/>
                <a:cs typeface="Times New Roman"/>
              </a:rPr>
            </a:br>
            <a:r>
              <a:rPr lang="en-US" sz="2000" dirty="0" smtClean="0">
                <a:effectLst/>
                <a:latin typeface="Lucida Sans" pitchFamily="34" charset="0"/>
                <a:ea typeface="MS Mincho"/>
                <a:cs typeface="Times New Roman"/>
              </a:rPr>
              <a:t>        </a:t>
            </a:r>
            <a:r>
              <a:rPr lang="en-US" sz="2000" dirty="0" smtClean="0">
                <a:effectLst>
                  <a:glow rad="228600">
                    <a:schemeClr val="accent1">
                      <a:satMod val="175000"/>
                      <a:alpha val="40000"/>
                    </a:schemeClr>
                  </a:glow>
                </a:effectLst>
                <a:latin typeface="Lucida Sans" pitchFamily="34" charset="0"/>
                <a:ea typeface="MS Mincho"/>
                <a:cs typeface="Times New Roman"/>
              </a:rPr>
              <a:t>}</a:t>
            </a:r>
            <a:r>
              <a:rPr lang="en-US" sz="2000" dirty="0" smtClean="0">
                <a:effectLst/>
                <a:latin typeface="Lucida Sans" pitchFamily="34" charset="0"/>
                <a:ea typeface="MS Mincho"/>
                <a:cs typeface="Times New Roman"/>
              </a:rPr>
              <a:t> </a:t>
            </a:r>
          </a:p>
          <a:p>
            <a:pPr marL="0" marR="0">
              <a:lnSpc>
                <a:spcPct val="115000"/>
              </a:lnSpc>
              <a:spcBef>
                <a:spcPts val="0"/>
              </a:spcBef>
              <a:spcAft>
                <a:spcPts val="0"/>
              </a:spcAft>
              <a:buNone/>
            </a:pPr>
            <a:r>
              <a:rPr lang="en-US" sz="2000" dirty="0" smtClean="0">
                <a:effectLst/>
                <a:latin typeface="Lucida Sans" pitchFamily="34" charset="0"/>
                <a:ea typeface="MS Mincho"/>
                <a:cs typeface="Times New Roman"/>
              </a:rPr>
              <a:t>    }</a:t>
            </a:r>
            <a:br>
              <a:rPr lang="en-US" sz="2000" dirty="0" smtClean="0">
                <a:effectLst/>
                <a:latin typeface="Lucida Sans" pitchFamily="34" charset="0"/>
                <a:ea typeface="MS Mincho"/>
                <a:cs typeface="Times New Roman"/>
              </a:rPr>
            </a:br>
            <a:r>
              <a:rPr lang="en-US" sz="2000" dirty="0" smtClean="0">
                <a:effectLst/>
                <a:latin typeface="Lucida Sans" pitchFamily="34" charset="0"/>
                <a:ea typeface="MS Mincho"/>
                <a:cs typeface="Times New Roman"/>
              </a:rPr>
              <a:t>    </a:t>
            </a:r>
            <a:r>
              <a:rPr lang="en-US" sz="2000" dirty="0" smtClean="0">
                <a:solidFill>
                  <a:srgbClr val="0000FF"/>
                </a:solidFill>
                <a:effectLst/>
                <a:latin typeface="Lucida Sans" pitchFamily="34" charset="0"/>
                <a:ea typeface="MS Mincho"/>
                <a:cs typeface="Times New Roman"/>
              </a:rPr>
              <a:t>return</a:t>
            </a:r>
            <a:r>
              <a:rPr lang="en-US" sz="2000" dirty="0" smtClean="0">
                <a:effectLst/>
                <a:latin typeface="Lucida Sans" pitchFamily="34" charset="0"/>
                <a:ea typeface="MS Mincho"/>
                <a:cs typeface="Times New Roman"/>
              </a:rPr>
              <a:t> min;</a:t>
            </a:r>
            <a:r>
              <a:rPr lang="en-US" sz="2000" dirty="0" smtClean="0">
                <a:latin typeface="Lucida Sans" pitchFamily="34" charset="0"/>
                <a:ea typeface="MS Mincho"/>
                <a:cs typeface="Times New Roman"/>
              </a:rPr>
              <a:t/>
            </a:r>
            <a:br>
              <a:rPr lang="en-US" sz="2000" dirty="0" smtClean="0">
                <a:latin typeface="Lucida Sans" pitchFamily="34" charset="0"/>
                <a:ea typeface="MS Mincho"/>
                <a:cs typeface="Times New Roman"/>
              </a:rPr>
            </a:br>
            <a:r>
              <a:rPr lang="en-US" sz="2000" dirty="0" smtClean="0">
                <a:latin typeface="Lucida Sans" pitchFamily="34" charset="0"/>
                <a:ea typeface="MS Mincho"/>
                <a:cs typeface="Times New Roman"/>
              </a:rPr>
              <a:t>}</a:t>
            </a:r>
          </a:p>
        </p:txBody>
      </p:sp>
      <p:sp>
        <p:nvSpPr>
          <p:cNvPr id="4"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5"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6"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7"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59</a:t>
            </a:fld>
            <a:endParaRPr 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l-GR" dirty="0">
                <a:solidFill>
                  <a:schemeClr val="bg1"/>
                </a:solidFill>
                <a:cs typeface="Times New Roman" pitchFamily="18" charset="0"/>
              </a:rPr>
              <a:t>λ</a:t>
            </a:r>
            <a:r>
              <a:rPr lang="en-US" dirty="0" smtClean="0">
                <a:solidFill>
                  <a:schemeClr val="bg1"/>
                </a:solidFill>
                <a:cs typeface="Times New Roman" pitchFamily="18" charset="0"/>
              </a:rPr>
              <a:t>-c</a:t>
            </a:r>
            <a:r>
              <a:rPr lang="en-US" dirty="0" smtClean="0">
                <a:solidFill>
                  <a:schemeClr val="bg1"/>
                </a:solidFill>
              </a:rPr>
              <a:t>alculus Building Block</a:t>
            </a:r>
            <a:endParaRPr lang="en-US" dirty="0">
              <a:solidFill>
                <a:schemeClr val="bg1"/>
              </a:solidFill>
            </a:endParaRPr>
          </a:p>
        </p:txBody>
      </p:sp>
      <p:sp>
        <p:nvSpPr>
          <p:cNvPr id="40963" name="Rectangle 3"/>
          <p:cNvSpPr>
            <a:spLocks noGrp="1" noChangeArrowheads="1"/>
          </p:cNvSpPr>
          <p:nvPr>
            <p:ph type="body" idx="1"/>
          </p:nvPr>
        </p:nvSpPr>
        <p:spPr/>
        <p:txBody>
          <a:bodyPr>
            <a:normAutofit fontScale="92500" lnSpcReduction="10000"/>
          </a:bodyPr>
          <a:lstStyle/>
          <a:p>
            <a:pPr>
              <a:lnSpc>
                <a:spcPct val="90000"/>
              </a:lnSpc>
            </a:pPr>
            <a:r>
              <a:rPr lang="en-US" dirty="0"/>
              <a:t>Anonymous </a:t>
            </a:r>
            <a:r>
              <a:rPr lang="en-US" dirty="0" smtClean="0"/>
              <a:t>functions Support</a:t>
            </a:r>
            <a:endParaRPr lang="en-US" dirty="0"/>
          </a:p>
          <a:p>
            <a:pPr lvl="1">
              <a:lnSpc>
                <a:spcPct val="90000"/>
              </a:lnSpc>
            </a:pPr>
            <a:r>
              <a:rPr lang="en-US" dirty="0">
                <a:solidFill>
                  <a:schemeClr val="bg1"/>
                </a:solidFill>
              </a:rPr>
              <a:t>JavaScript</a:t>
            </a:r>
          </a:p>
          <a:p>
            <a:pPr lvl="1">
              <a:lnSpc>
                <a:spcPct val="90000"/>
              </a:lnSpc>
            </a:pPr>
            <a:r>
              <a:rPr lang="en-US" dirty="0">
                <a:solidFill>
                  <a:schemeClr val="bg1"/>
                </a:solidFill>
              </a:rPr>
              <a:t>PHP 4.0.1 – PHP 5.2.x (</a:t>
            </a:r>
            <a:r>
              <a:rPr lang="en-US" dirty="0" err="1">
                <a:solidFill>
                  <a:schemeClr val="bg1"/>
                </a:solidFill>
              </a:rPr>
              <a:t>kinda</a:t>
            </a:r>
            <a:r>
              <a:rPr lang="en-US" dirty="0">
                <a:solidFill>
                  <a:schemeClr val="bg1"/>
                </a:solidFill>
              </a:rPr>
              <a:t>)</a:t>
            </a:r>
          </a:p>
          <a:p>
            <a:pPr lvl="1">
              <a:lnSpc>
                <a:spcPct val="90000"/>
              </a:lnSpc>
            </a:pPr>
            <a:r>
              <a:rPr lang="en-US" dirty="0">
                <a:solidFill>
                  <a:schemeClr val="bg1"/>
                </a:solidFill>
              </a:rPr>
              <a:t>PHP 5.3 (more </a:t>
            </a:r>
            <a:r>
              <a:rPr lang="en-US" dirty="0" err="1">
                <a:solidFill>
                  <a:schemeClr val="bg1"/>
                </a:solidFill>
              </a:rPr>
              <a:t>kinda</a:t>
            </a:r>
            <a:r>
              <a:rPr lang="en-US" dirty="0">
                <a:solidFill>
                  <a:schemeClr val="bg1"/>
                </a:solidFill>
              </a:rPr>
              <a:t>)</a:t>
            </a:r>
          </a:p>
          <a:p>
            <a:pPr lvl="1">
              <a:lnSpc>
                <a:spcPct val="90000"/>
              </a:lnSpc>
            </a:pPr>
            <a:r>
              <a:rPr lang="en-US" dirty="0">
                <a:solidFill>
                  <a:schemeClr val="bg1"/>
                </a:solidFill>
              </a:rPr>
              <a:t>C# 2.0</a:t>
            </a:r>
          </a:p>
          <a:p>
            <a:pPr lvl="1">
              <a:lnSpc>
                <a:spcPct val="90000"/>
              </a:lnSpc>
            </a:pPr>
            <a:r>
              <a:rPr lang="en-US" dirty="0">
                <a:solidFill>
                  <a:schemeClr val="bg1"/>
                </a:solidFill>
              </a:rPr>
              <a:t>Java </a:t>
            </a:r>
            <a:r>
              <a:rPr lang="en-US" dirty="0" smtClean="0">
                <a:solidFill>
                  <a:schemeClr val="bg1"/>
                </a:solidFill>
              </a:rPr>
              <a:t>– Hardly any support. Anonymous Classes to use Closures. Java also supports another form of classes, which are called inner (or nested) classes. These are defined in the body of an enclosing class and have full access to each and every instance variable of the enclosing class, thus resembling standard function closures. </a:t>
            </a:r>
            <a:endParaRPr lang="en-US" dirty="0">
              <a:solidFill>
                <a:schemeClr val="bg1"/>
              </a:solidFill>
            </a:endParaRPr>
          </a:p>
        </p:txBody>
      </p:sp>
      <p:sp>
        <p:nvSpPr>
          <p:cNvPr id="4"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5"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6"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7"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glow rad="228600">
                    <a:schemeClr val="accent2">
                      <a:satMod val="175000"/>
                      <a:alpha val="40000"/>
                    </a:schemeClr>
                  </a:glow>
                </a:effectLst>
              </a:rPr>
              <a:t>Map</a:t>
            </a:r>
            <a:r>
              <a:rPr lang="en-US" dirty="0" smtClean="0"/>
              <a:t>/</a:t>
            </a:r>
            <a:r>
              <a:rPr lang="en-US" dirty="0" smtClean="0">
                <a:effectLst>
                  <a:glow rad="228600">
                    <a:schemeClr val="accent4">
                      <a:satMod val="175000"/>
                      <a:alpha val="40000"/>
                    </a:schemeClr>
                  </a:glow>
                </a:effectLst>
              </a:rPr>
              <a:t>Reduce</a:t>
            </a:r>
            <a:r>
              <a:rPr lang="en-US" dirty="0" smtClean="0"/>
              <a:t>/</a:t>
            </a:r>
            <a:r>
              <a:rPr lang="en-US" dirty="0" smtClean="0">
                <a:effectLst>
                  <a:glow rad="228600">
                    <a:schemeClr val="accent1">
                      <a:satMod val="175000"/>
                      <a:alpha val="40000"/>
                    </a:schemeClr>
                  </a:glow>
                </a:effectLst>
              </a:rPr>
              <a:t>Filter</a:t>
            </a:r>
            <a:endParaRPr lang="en-US" dirty="0">
              <a:effectLst>
                <a:glow rad="228600">
                  <a:schemeClr val="accent1">
                    <a:satMod val="175000"/>
                    <a:alpha val="40000"/>
                  </a:schemeClr>
                </a:glow>
              </a:effectLst>
            </a:endParaRPr>
          </a:p>
        </p:txBody>
      </p:sp>
      <p:sp>
        <p:nvSpPr>
          <p:cNvPr id="3" name="Content Placeholder 2"/>
          <p:cNvSpPr>
            <a:spLocks noGrp="1"/>
          </p:cNvSpPr>
          <p:nvPr>
            <p:ph sz="quarter" idx="1"/>
          </p:nvPr>
        </p:nvSpPr>
        <p:spPr>
          <a:xfrm>
            <a:off x="612648" y="1600200"/>
            <a:ext cx="8531352" cy="4495800"/>
          </a:xfrm>
        </p:spPr>
        <p:txBody>
          <a:bodyPr>
            <a:noAutofit/>
          </a:bodyPr>
          <a:lstStyle/>
          <a:p>
            <a:pPr marL="0">
              <a:spcBef>
                <a:spcPts val="0"/>
              </a:spcBef>
              <a:buNone/>
            </a:pPr>
            <a:r>
              <a:rPr lang="en-US" sz="2000" dirty="0" smtClean="0">
                <a:solidFill>
                  <a:srgbClr val="0000FF"/>
                </a:solidFill>
                <a:latin typeface="Lucida Sans" pitchFamily="34" charset="0"/>
                <a:ea typeface="MS Mincho"/>
                <a:cs typeface="Times New Roman"/>
              </a:rPr>
              <a:t>double</a:t>
            </a:r>
            <a:r>
              <a:rPr lang="en-US" sz="2000" dirty="0" smtClean="0">
                <a:latin typeface="Lucida Sans" pitchFamily="34" charset="0"/>
                <a:ea typeface="MS Mincho"/>
                <a:cs typeface="Times New Roman"/>
              </a:rPr>
              <a:t> </a:t>
            </a:r>
            <a:r>
              <a:rPr lang="en-US" sz="2000" dirty="0" err="1" smtClean="0">
                <a:latin typeface="Lucida Sans" pitchFamily="34" charset="0"/>
                <a:ea typeface="MS Mincho"/>
                <a:cs typeface="Times New Roman"/>
              </a:rPr>
              <a:t>CheapGasNearby</a:t>
            </a:r>
            <a:r>
              <a:rPr lang="en-US" sz="2000" dirty="0" smtClean="0">
                <a:latin typeface="Lucida Sans" pitchFamily="34" charset="0"/>
                <a:ea typeface="MS Mincho"/>
                <a:cs typeface="Times New Roman"/>
              </a:rPr>
              <a:t>(</a:t>
            </a:r>
            <a:r>
              <a:rPr lang="en-US" sz="2000" dirty="0" err="1" smtClean="0">
                <a:solidFill>
                  <a:srgbClr val="2B91AF"/>
                </a:solidFill>
                <a:latin typeface="Lucida Sans" pitchFamily="34" charset="0"/>
                <a:ea typeface="MS Mincho"/>
                <a:cs typeface="Times New Roman"/>
              </a:rPr>
              <a:t>IEnumerable</a:t>
            </a:r>
            <a:r>
              <a:rPr lang="en-US" sz="2000" dirty="0" smtClean="0">
                <a:latin typeface="Lucida Sans" pitchFamily="34" charset="0"/>
                <a:ea typeface="MS Mincho"/>
                <a:cs typeface="Times New Roman"/>
              </a:rPr>
              <a:t>&lt;</a:t>
            </a:r>
            <a:r>
              <a:rPr lang="en-US" sz="2000" dirty="0" err="1" smtClean="0">
                <a:latin typeface="Lucida Sans" pitchFamily="34" charset="0"/>
                <a:ea typeface="MS Mincho"/>
                <a:cs typeface="Times New Roman"/>
              </a:rPr>
              <a:t>GasResult</a:t>
            </a:r>
            <a:r>
              <a:rPr lang="en-US" sz="2000" dirty="0" smtClean="0">
                <a:latin typeface="Lucida Sans" pitchFamily="34" charset="0"/>
                <a:ea typeface="MS Mincho"/>
                <a:cs typeface="Times New Roman"/>
              </a:rPr>
              <a:t>&gt; results)</a:t>
            </a:r>
            <a:br>
              <a:rPr lang="en-US" sz="2000" dirty="0" smtClean="0">
                <a:latin typeface="Lucida Sans" pitchFamily="34" charset="0"/>
                <a:ea typeface="MS Mincho"/>
                <a:cs typeface="Times New Roman"/>
              </a:rPr>
            </a:br>
            <a:r>
              <a:rPr lang="en-US" sz="2000" dirty="0" smtClean="0">
                <a:latin typeface="Lucida Sans" pitchFamily="34" charset="0"/>
                <a:ea typeface="MS Mincho"/>
                <a:cs typeface="Times New Roman"/>
              </a:rPr>
              <a:t>{</a:t>
            </a:r>
            <a:br>
              <a:rPr lang="en-US" sz="2000" dirty="0" smtClean="0">
                <a:latin typeface="Lucida Sans" pitchFamily="34" charset="0"/>
                <a:ea typeface="MS Mincho"/>
                <a:cs typeface="Times New Roman"/>
              </a:rPr>
            </a:br>
            <a:r>
              <a:rPr lang="en-US" sz="2000" dirty="0" smtClean="0">
                <a:latin typeface="Lucida Sans" pitchFamily="34" charset="0"/>
                <a:ea typeface="MS Mincho"/>
                <a:cs typeface="Times New Roman"/>
              </a:rPr>
              <a:t>    </a:t>
            </a:r>
            <a:r>
              <a:rPr lang="en-US" sz="2000" dirty="0" smtClean="0">
                <a:latin typeface="Lucida Sans" pitchFamily="34" charset="0"/>
              </a:rPr>
              <a:t>results</a:t>
            </a:r>
            <a:br>
              <a:rPr lang="en-US" sz="2000" dirty="0" smtClean="0">
                <a:latin typeface="Lucida Sans" pitchFamily="34" charset="0"/>
              </a:rPr>
            </a:br>
            <a:r>
              <a:rPr lang="en-US" sz="2000" dirty="0" smtClean="0">
                <a:latin typeface="Lucida Sans" pitchFamily="34" charset="0"/>
              </a:rPr>
              <a:t>        </a:t>
            </a:r>
            <a:r>
              <a:rPr lang="en-US" sz="2000" dirty="0" smtClean="0">
                <a:effectLst>
                  <a:glow rad="228600">
                    <a:schemeClr val="accent1">
                      <a:satMod val="175000"/>
                      <a:alpha val="40000"/>
                    </a:schemeClr>
                  </a:glow>
                </a:effectLst>
                <a:latin typeface="Lucida Sans" pitchFamily="34" charset="0"/>
              </a:rPr>
              <a:t>.Where</a:t>
            </a:r>
            <a:r>
              <a:rPr lang="en-US" sz="2000" dirty="0" smtClean="0">
                <a:latin typeface="Lucida Sans" pitchFamily="34" charset="0"/>
              </a:rPr>
              <a:t>(r =&gt; </a:t>
            </a:r>
            <a:r>
              <a:rPr lang="en-US" sz="2000" dirty="0" err="1" smtClean="0">
                <a:latin typeface="Lucida Sans" pitchFamily="34" charset="0"/>
              </a:rPr>
              <a:t>r.Distance</a:t>
            </a:r>
            <a:r>
              <a:rPr lang="en-US" sz="2000" dirty="0" smtClean="0">
                <a:latin typeface="Lucida Sans" pitchFamily="34" charset="0"/>
              </a:rPr>
              <a:t> &lt; 5.0)</a:t>
            </a:r>
            <a:br>
              <a:rPr lang="en-US" sz="2000" dirty="0" smtClean="0">
                <a:latin typeface="Lucida Sans" pitchFamily="34" charset="0"/>
              </a:rPr>
            </a:br>
            <a:r>
              <a:rPr lang="en-US" sz="2000" dirty="0" smtClean="0">
                <a:latin typeface="Lucida Sans" pitchFamily="34" charset="0"/>
              </a:rPr>
              <a:t>        </a:t>
            </a:r>
            <a:r>
              <a:rPr lang="en-US" sz="2000" dirty="0" smtClean="0">
                <a:effectLst>
                  <a:glow rad="228600">
                    <a:schemeClr val="accent2">
                      <a:satMod val="175000"/>
                      <a:alpha val="40000"/>
                    </a:schemeClr>
                  </a:glow>
                </a:effectLst>
                <a:latin typeface="Lucida Sans" pitchFamily="34" charset="0"/>
              </a:rPr>
              <a:t>.Select</a:t>
            </a:r>
            <a:r>
              <a:rPr lang="en-US" sz="2000" dirty="0" smtClean="0">
                <a:latin typeface="Lucida Sans" pitchFamily="34" charset="0"/>
              </a:rPr>
              <a:t>(r =&gt; </a:t>
            </a:r>
            <a:r>
              <a:rPr lang="en-US" sz="2000" dirty="0" err="1" smtClean="0">
                <a:latin typeface="Lucida Sans" pitchFamily="34" charset="0"/>
              </a:rPr>
              <a:t>r.Price</a:t>
            </a:r>
            <a:r>
              <a:rPr lang="en-US" sz="2000" dirty="0" smtClean="0">
                <a:latin typeface="Lucida Sans" pitchFamily="34" charset="0"/>
              </a:rPr>
              <a:t> * (</a:t>
            </a:r>
            <a:r>
              <a:rPr lang="en-US" sz="2000" dirty="0" err="1" smtClean="0">
                <a:latin typeface="Lucida Sans" pitchFamily="34" charset="0"/>
              </a:rPr>
              <a:t>r.Name</a:t>
            </a:r>
            <a:r>
              <a:rPr lang="en-US" sz="2000" dirty="0" smtClean="0">
                <a:latin typeface="Lucida Sans" pitchFamily="34" charset="0"/>
              </a:rPr>
              <a:t> == </a:t>
            </a:r>
            <a:r>
              <a:rPr lang="en-US" sz="2000" dirty="0" smtClean="0">
                <a:solidFill>
                  <a:srgbClr val="A31515"/>
                </a:solidFill>
                <a:latin typeface="Lucida Sans" pitchFamily="34" charset="0"/>
                <a:ea typeface="MS Mincho"/>
                <a:cs typeface="Times New Roman"/>
              </a:rPr>
              <a:t>"Safeway"</a:t>
            </a:r>
            <a:r>
              <a:rPr lang="en-US" sz="2000" dirty="0" smtClean="0">
                <a:latin typeface="Lucida Sans" pitchFamily="34" charset="0"/>
              </a:rPr>
              <a:t> ? 0.9 : 1.0))</a:t>
            </a:r>
            <a:br>
              <a:rPr lang="en-US" sz="2000" dirty="0" smtClean="0">
                <a:latin typeface="Lucida Sans" pitchFamily="34" charset="0"/>
              </a:rPr>
            </a:br>
            <a:r>
              <a:rPr lang="en-US" sz="2000" dirty="0" smtClean="0">
                <a:latin typeface="Lucida Sans" pitchFamily="34" charset="0"/>
              </a:rPr>
              <a:t>        </a:t>
            </a:r>
            <a:r>
              <a:rPr lang="en-US" sz="2000" dirty="0" smtClean="0">
                <a:effectLst>
                  <a:glow rad="228600">
                    <a:schemeClr val="accent4">
                      <a:satMod val="175000"/>
                      <a:alpha val="40000"/>
                    </a:schemeClr>
                  </a:glow>
                </a:effectLst>
                <a:latin typeface="Lucida Sans" pitchFamily="34" charset="0"/>
              </a:rPr>
              <a:t>.Aggregate</a:t>
            </a:r>
            <a:r>
              <a:rPr lang="en-US" sz="2000" dirty="0" smtClean="0">
                <a:latin typeface="Lucida Sans" pitchFamily="34" charset="0"/>
              </a:rPr>
              <a:t>(</a:t>
            </a:r>
            <a:r>
              <a:rPr lang="en-US" sz="2000" dirty="0" err="1" smtClean="0">
                <a:latin typeface="Lucida Sans" pitchFamily="34" charset="0"/>
              </a:rPr>
              <a:t>double.MaxValue</a:t>
            </a:r>
            <a:r>
              <a:rPr lang="en-US" sz="2000" dirty="0" smtClean="0">
                <a:latin typeface="Lucida Sans" pitchFamily="34" charset="0"/>
              </a:rPr>
              <a:t>, (m, p) =&gt; p &lt; m ? p : m));</a:t>
            </a:r>
            <a:br>
              <a:rPr lang="en-US" sz="2000" dirty="0" smtClean="0">
                <a:latin typeface="Lucida Sans" pitchFamily="34" charset="0"/>
              </a:rPr>
            </a:br>
            <a:r>
              <a:rPr lang="en-US" sz="2000" dirty="0" smtClean="0">
                <a:latin typeface="Lucida Sans" pitchFamily="34" charset="0"/>
                <a:ea typeface="MS Mincho"/>
                <a:cs typeface="Times New Roman"/>
              </a:rPr>
              <a:t>}</a:t>
            </a:r>
          </a:p>
        </p:txBody>
      </p:sp>
      <p:sp>
        <p:nvSpPr>
          <p:cNvPr id="4" name="TextBox 3"/>
          <p:cNvSpPr txBox="1"/>
          <p:nvPr/>
        </p:nvSpPr>
        <p:spPr>
          <a:xfrm>
            <a:off x="381000" y="5004137"/>
            <a:ext cx="8382000" cy="1015663"/>
          </a:xfrm>
          <a:prstGeom prst="rect">
            <a:avLst/>
          </a:prstGeom>
          <a:solidFill>
            <a:srgbClr val="EEFF9B"/>
          </a:solidFill>
          <a:ln>
            <a:solidFill>
              <a:srgbClr val="FFC000"/>
            </a:solidFill>
          </a:ln>
          <a:effectLst>
            <a:outerShdw blurRad="50800" dist="38100" dir="2700000" algn="tl" rotWithShape="0">
              <a:prstClr val="black">
                <a:alpha val="40000"/>
              </a:prstClr>
            </a:outerShdw>
          </a:effectLst>
        </p:spPr>
        <p:txBody>
          <a:bodyPr wrap="square" rtlCol="0">
            <a:spAutoFit/>
          </a:bodyPr>
          <a:lstStyle/>
          <a:p>
            <a:r>
              <a:rPr lang="en-US" sz="2000" b="1" dirty="0" smtClean="0"/>
              <a:t>.Where</a:t>
            </a:r>
            <a:r>
              <a:rPr lang="en-US" sz="2000" dirty="0" smtClean="0"/>
              <a:t>&lt;</a:t>
            </a:r>
            <a:r>
              <a:rPr lang="en-US" sz="2000" dirty="0" err="1" smtClean="0"/>
              <a:t>GasResult</a:t>
            </a:r>
            <a:r>
              <a:rPr lang="en-US" sz="2000" dirty="0" smtClean="0"/>
              <a:t>&gt;(</a:t>
            </a:r>
            <a:r>
              <a:rPr lang="en-US" sz="2000" dirty="0" err="1" smtClean="0">
                <a:effectLst>
                  <a:glow rad="101600">
                    <a:schemeClr val="accent2">
                      <a:satMod val="175000"/>
                      <a:alpha val="40000"/>
                    </a:schemeClr>
                  </a:glow>
                </a:effectLst>
              </a:rPr>
              <a:t>Func</a:t>
            </a:r>
            <a:r>
              <a:rPr lang="en-US" sz="2000" dirty="0" smtClean="0">
                <a:effectLst>
                  <a:glow rad="101600">
                    <a:schemeClr val="accent2">
                      <a:satMod val="175000"/>
                      <a:alpha val="40000"/>
                    </a:schemeClr>
                  </a:glow>
                </a:effectLst>
              </a:rPr>
              <a:t>&lt;</a:t>
            </a:r>
            <a:r>
              <a:rPr lang="en-US" sz="2000" dirty="0" err="1" smtClean="0">
                <a:effectLst>
                  <a:glow rad="101600">
                    <a:schemeClr val="accent2">
                      <a:satMod val="175000"/>
                      <a:alpha val="40000"/>
                    </a:schemeClr>
                  </a:glow>
                </a:effectLst>
              </a:rPr>
              <a:t>GasResult</a:t>
            </a:r>
            <a:r>
              <a:rPr lang="en-US" sz="2000" dirty="0" smtClean="0">
                <a:effectLst>
                  <a:glow rad="101600">
                    <a:schemeClr val="accent2">
                      <a:satMod val="175000"/>
                      <a:alpha val="40000"/>
                    </a:schemeClr>
                  </a:glow>
                </a:effectLst>
              </a:rPr>
              <a:t>, </a:t>
            </a:r>
            <a:r>
              <a:rPr lang="en-US" sz="2000" dirty="0" err="1" smtClean="0">
                <a:effectLst>
                  <a:glow rad="101600">
                    <a:schemeClr val="accent2">
                      <a:satMod val="175000"/>
                      <a:alpha val="40000"/>
                    </a:schemeClr>
                  </a:glow>
                </a:effectLst>
              </a:rPr>
              <a:t>bool</a:t>
            </a:r>
            <a:r>
              <a:rPr lang="en-US" sz="2000" dirty="0" smtClean="0">
                <a:effectLst>
                  <a:glow rad="101600">
                    <a:schemeClr val="accent2">
                      <a:satMod val="175000"/>
                      <a:alpha val="40000"/>
                    </a:schemeClr>
                  </a:glow>
                </a:effectLst>
              </a:rPr>
              <a:t>&gt; predicate</a:t>
            </a:r>
            <a:r>
              <a:rPr lang="en-US" sz="2000" dirty="0" smtClean="0"/>
              <a:t>)</a:t>
            </a:r>
            <a:br>
              <a:rPr lang="en-US" sz="2000" dirty="0" smtClean="0"/>
            </a:br>
            <a:r>
              <a:rPr lang="en-US" sz="2000" b="1" dirty="0" smtClean="0"/>
              <a:t>.Select</a:t>
            </a:r>
            <a:r>
              <a:rPr lang="en-US" sz="2000" dirty="0" smtClean="0"/>
              <a:t>&lt;</a:t>
            </a:r>
            <a:r>
              <a:rPr lang="en-US" sz="2000" dirty="0" err="1" smtClean="0"/>
              <a:t>GasResult</a:t>
            </a:r>
            <a:r>
              <a:rPr lang="en-US" sz="2000" dirty="0" smtClean="0"/>
              <a:t>, double&gt;(</a:t>
            </a:r>
            <a:r>
              <a:rPr lang="en-US" sz="2000" dirty="0" err="1" smtClean="0">
                <a:effectLst>
                  <a:glow rad="101600">
                    <a:schemeClr val="accent2">
                      <a:satMod val="175000"/>
                      <a:alpha val="40000"/>
                    </a:schemeClr>
                  </a:glow>
                </a:effectLst>
              </a:rPr>
              <a:t>Func</a:t>
            </a:r>
            <a:r>
              <a:rPr lang="en-US" sz="2000" dirty="0" smtClean="0">
                <a:effectLst>
                  <a:glow rad="101600">
                    <a:schemeClr val="accent2">
                      <a:satMod val="175000"/>
                      <a:alpha val="40000"/>
                    </a:schemeClr>
                  </a:glow>
                </a:effectLst>
              </a:rPr>
              <a:t>&lt;</a:t>
            </a:r>
            <a:r>
              <a:rPr lang="en-US" sz="2000" dirty="0" err="1" smtClean="0">
                <a:effectLst>
                  <a:glow rad="101600">
                    <a:schemeClr val="accent2">
                      <a:satMod val="175000"/>
                      <a:alpha val="40000"/>
                    </a:schemeClr>
                  </a:glow>
                </a:effectLst>
              </a:rPr>
              <a:t>GasResult</a:t>
            </a:r>
            <a:r>
              <a:rPr lang="en-US" sz="2000" dirty="0" smtClean="0">
                <a:effectLst>
                  <a:glow rad="101600">
                    <a:schemeClr val="accent2">
                      <a:satMod val="175000"/>
                      <a:alpha val="40000"/>
                    </a:schemeClr>
                  </a:glow>
                </a:effectLst>
              </a:rPr>
              <a:t>, double&gt; mapping</a:t>
            </a:r>
            <a:r>
              <a:rPr lang="en-US" sz="2000" dirty="0" smtClean="0"/>
              <a:t>)</a:t>
            </a:r>
            <a:br>
              <a:rPr lang="en-US" sz="2000" dirty="0" smtClean="0"/>
            </a:br>
            <a:r>
              <a:rPr lang="en-US" sz="2000" b="1" dirty="0" smtClean="0"/>
              <a:t>.Aggregate</a:t>
            </a:r>
            <a:r>
              <a:rPr lang="en-US" sz="2000" dirty="0" smtClean="0"/>
              <a:t>&lt;double, double&gt;(</a:t>
            </a:r>
            <a:r>
              <a:rPr lang="en-US" sz="2000" dirty="0" smtClean="0">
                <a:effectLst>
                  <a:glow rad="101600">
                    <a:schemeClr val="accent2">
                      <a:satMod val="175000"/>
                      <a:alpha val="40000"/>
                    </a:schemeClr>
                  </a:glow>
                </a:effectLst>
              </a:rPr>
              <a:t>double seed, </a:t>
            </a:r>
            <a:r>
              <a:rPr lang="en-US" sz="2000" dirty="0" err="1" smtClean="0">
                <a:effectLst>
                  <a:glow rad="101600">
                    <a:schemeClr val="accent2">
                      <a:satMod val="175000"/>
                      <a:alpha val="40000"/>
                    </a:schemeClr>
                  </a:glow>
                </a:effectLst>
              </a:rPr>
              <a:t>Func</a:t>
            </a:r>
            <a:r>
              <a:rPr lang="en-US" sz="2000" dirty="0" smtClean="0">
                <a:effectLst>
                  <a:glow rad="101600">
                    <a:schemeClr val="accent2">
                      <a:satMod val="175000"/>
                      <a:alpha val="40000"/>
                    </a:schemeClr>
                  </a:glow>
                </a:effectLst>
              </a:rPr>
              <a:t>&lt;double, double, double&gt; </a:t>
            </a:r>
            <a:r>
              <a:rPr lang="en-US" sz="2000" dirty="0" err="1" smtClean="0">
                <a:effectLst>
                  <a:glow rad="101600">
                    <a:schemeClr val="accent2">
                      <a:satMod val="175000"/>
                      <a:alpha val="40000"/>
                    </a:schemeClr>
                  </a:glow>
                </a:effectLst>
              </a:rPr>
              <a:t>func</a:t>
            </a:r>
            <a:r>
              <a:rPr lang="en-US" sz="2000" dirty="0" smtClean="0"/>
              <a:t>)</a:t>
            </a:r>
          </a:p>
        </p:txBody>
      </p:sp>
      <p:sp>
        <p:nvSpPr>
          <p:cNvPr id="5"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6"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7"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8"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60</a:t>
            </a:fld>
            <a:endParaRPr lang="en-US" dirty="0"/>
          </a:p>
        </p:txBody>
      </p:sp>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glow rad="228600">
                    <a:schemeClr val="accent2">
                      <a:satMod val="175000"/>
                      <a:alpha val="40000"/>
                    </a:schemeClr>
                  </a:glow>
                </a:effectLst>
              </a:rPr>
              <a:t>Map</a:t>
            </a:r>
            <a:r>
              <a:rPr lang="en-US" dirty="0" smtClean="0"/>
              <a:t>/</a:t>
            </a:r>
            <a:r>
              <a:rPr lang="en-US" dirty="0" smtClean="0">
                <a:effectLst>
                  <a:glow rad="228600">
                    <a:schemeClr val="accent4">
                      <a:satMod val="175000"/>
                      <a:alpha val="40000"/>
                    </a:schemeClr>
                  </a:glow>
                </a:effectLst>
              </a:rPr>
              <a:t>Reduce</a:t>
            </a:r>
            <a:r>
              <a:rPr lang="en-US" dirty="0" smtClean="0"/>
              <a:t>/</a:t>
            </a:r>
            <a:r>
              <a:rPr lang="en-US" dirty="0" smtClean="0">
                <a:effectLst>
                  <a:glow rad="228600">
                    <a:schemeClr val="accent1">
                      <a:satMod val="175000"/>
                      <a:alpha val="40000"/>
                    </a:schemeClr>
                  </a:glow>
                </a:effectLst>
              </a:rPr>
              <a:t>Filter</a:t>
            </a:r>
            <a:endParaRPr lang="en-US" dirty="0"/>
          </a:p>
        </p:txBody>
      </p:sp>
      <p:sp>
        <p:nvSpPr>
          <p:cNvPr id="3" name="Content Placeholder 2"/>
          <p:cNvSpPr>
            <a:spLocks noGrp="1"/>
          </p:cNvSpPr>
          <p:nvPr>
            <p:ph sz="quarter" idx="1"/>
          </p:nvPr>
        </p:nvSpPr>
        <p:spPr>
          <a:xfrm>
            <a:off x="612648" y="1600200"/>
            <a:ext cx="8531352" cy="4495800"/>
          </a:xfrm>
        </p:spPr>
        <p:txBody>
          <a:bodyPr>
            <a:noAutofit/>
          </a:bodyPr>
          <a:lstStyle/>
          <a:p>
            <a:pPr marL="0">
              <a:spcBef>
                <a:spcPts val="0"/>
              </a:spcBef>
              <a:buNone/>
            </a:pPr>
            <a:r>
              <a:rPr lang="en-US" sz="2000" dirty="0" smtClean="0">
                <a:solidFill>
                  <a:srgbClr val="0000FF"/>
                </a:solidFill>
                <a:latin typeface="Lucida Sans" pitchFamily="34" charset="0"/>
                <a:ea typeface="MS Mincho"/>
                <a:cs typeface="Times New Roman"/>
              </a:rPr>
              <a:t>double</a:t>
            </a:r>
            <a:r>
              <a:rPr lang="en-US" sz="2000" dirty="0" smtClean="0">
                <a:latin typeface="Lucida Sans" pitchFamily="34" charset="0"/>
                <a:ea typeface="MS Mincho"/>
                <a:cs typeface="Times New Roman"/>
              </a:rPr>
              <a:t> </a:t>
            </a:r>
            <a:r>
              <a:rPr lang="en-US" sz="2000" dirty="0" err="1" smtClean="0">
                <a:latin typeface="Lucida Sans" pitchFamily="34" charset="0"/>
                <a:ea typeface="MS Mincho"/>
                <a:cs typeface="Times New Roman"/>
              </a:rPr>
              <a:t>CheapGasNearby</a:t>
            </a:r>
            <a:r>
              <a:rPr lang="en-US" sz="2000" dirty="0" smtClean="0">
                <a:latin typeface="Lucida Sans" pitchFamily="34" charset="0"/>
                <a:ea typeface="MS Mincho"/>
                <a:cs typeface="Times New Roman"/>
              </a:rPr>
              <a:t>(</a:t>
            </a:r>
            <a:r>
              <a:rPr lang="en-US" sz="2000" dirty="0" err="1" smtClean="0">
                <a:solidFill>
                  <a:srgbClr val="2B91AF"/>
                </a:solidFill>
                <a:latin typeface="Lucida Sans" pitchFamily="34" charset="0"/>
                <a:ea typeface="MS Mincho"/>
                <a:cs typeface="Times New Roman"/>
              </a:rPr>
              <a:t>IEnumerable</a:t>
            </a:r>
            <a:r>
              <a:rPr lang="en-US" sz="2000" dirty="0" smtClean="0">
                <a:latin typeface="Lucida Sans" pitchFamily="34" charset="0"/>
                <a:ea typeface="MS Mincho"/>
                <a:cs typeface="Times New Roman"/>
              </a:rPr>
              <a:t>&lt;</a:t>
            </a:r>
            <a:r>
              <a:rPr lang="en-US" sz="2000" dirty="0" err="1" smtClean="0">
                <a:latin typeface="Lucida Sans" pitchFamily="34" charset="0"/>
                <a:ea typeface="MS Mincho"/>
                <a:cs typeface="Times New Roman"/>
              </a:rPr>
              <a:t>GasResult</a:t>
            </a:r>
            <a:r>
              <a:rPr lang="en-US" sz="2000" dirty="0" smtClean="0">
                <a:latin typeface="Lucida Sans" pitchFamily="34" charset="0"/>
                <a:ea typeface="MS Mincho"/>
                <a:cs typeface="Times New Roman"/>
              </a:rPr>
              <a:t>&gt; results)</a:t>
            </a:r>
            <a:br>
              <a:rPr lang="en-US" sz="2000" dirty="0" smtClean="0">
                <a:latin typeface="Lucida Sans" pitchFamily="34" charset="0"/>
                <a:ea typeface="MS Mincho"/>
                <a:cs typeface="Times New Roman"/>
              </a:rPr>
            </a:br>
            <a:r>
              <a:rPr lang="en-US" sz="2000" dirty="0" smtClean="0">
                <a:latin typeface="Lucida Sans" pitchFamily="34" charset="0"/>
                <a:ea typeface="MS Mincho"/>
                <a:cs typeface="Times New Roman"/>
              </a:rPr>
              <a:t>{</a:t>
            </a:r>
            <a:br>
              <a:rPr lang="en-US" sz="2000" dirty="0" smtClean="0">
                <a:latin typeface="Lucida Sans" pitchFamily="34" charset="0"/>
                <a:ea typeface="MS Mincho"/>
                <a:cs typeface="Times New Roman"/>
              </a:rPr>
            </a:br>
            <a:r>
              <a:rPr lang="en-US" sz="2000" dirty="0" smtClean="0">
                <a:latin typeface="Lucida Sans" pitchFamily="34" charset="0"/>
                <a:ea typeface="MS Mincho"/>
                <a:cs typeface="Times New Roman"/>
              </a:rPr>
              <a:t>    </a:t>
            </a:r>
            <a:r>
              <a:rPr lang="en-US" sz="2000" dirty="0" smtClean="0">
                <a:latin typeface="Lucida Sans" pitchFamily="34" charset="0"/>
              </a:rPr>
              <a:t>results</a:t>
            </a:r>
            <a:br>
              <a:rPr lang="en-US" sz="2000" dirty="0" smtClean="0">
                <a:latin typeface="Lucida Sans" pitchFamily="34" charset="0"/>
              </a:rPr>
            </a:br>
            <a:r>
              <a:rPr lang="en-US" sz="2000" dirty="0" smtClean="0">
                <a:latin typeface="Lucida Sans" pitchFamily="34" charset="0"/>
              </a:rPr>
              <a:t>        </a:t>
            </a:r>
            <a:r>
              <a:rPr lang="en-US" sz="2000" dirty="0" smtClean="0">
                <a:effectLst>
                  <a:glow rad="228600">
                    <a:schemeClr val="accent1">
                      <a:satMod val="175000"/>
                      <a:alpha val="40000"/>
                    </a:schemeClr>
                  </a:glow>
                </a:effectLst>
                <a:latin typeface="Lucida Sans" pitchFamily="34" charset="0"/>
              </a:rPr>
              <a:t>.Where</a:t>
            </a:r>
            <a:r>
              <a:rPr lang="en-US" sz="2000" dirty="0" smtClean="0">
                <a:latin typeface="Lucida Sans" pitchFamily="34" charset="0"/>
              </a:rPr>
              <a:t>(r =&gt; </a:t>
            </a:r>
            <a:r>
              <a:rPr lang="en-US" sz="2000" dirty="0" err="1" smtClean="0">
                <a:latin typeface="Lucida Sans" pitchFamily="34" charset="0"/>
              </a:rPr>
              <a:t>r.Distance</a:t>
            </a:r>
            <a:r>
              <a:rPr lang="en-US" sz="2000" dirty="0" smtClean="0">
                <a:latin typeface="Lucida Sans" pitchFamily="34" charset="0"/>
              </a:rPr>
              <a:t> &lt; 5.0)</a:t>
            </a:r>
            <a:br>
              <a:rPr lang="en-US" sz="2000" dirty="0" smtClean="0">
                <a:latin typeface="Lucida Sans" pitchFamily="34" charset="0"/>
              </a:rPr>
            </a:br>
            <a:r>
              <a:rPr lang="en-US" sz="2000" dirty="0" smtClean="0">
                <a:latin typeface="Lucida Sans" pitchFamily="34" charset="0"/>
              </a:rPr>
              <a:t>        </a:t>
            </a:r>
            <a:r>
              <a:rPr lang="en-US" sz="2000" dirty="0" smtClean="0">
                <a:effectLst>
                  <a:glow rad="228600">
                    <a:schemeClr val="accent2">
                      <a:satMod val="175000"/>
                      <a:alpha val="40000"/>
                    </a:schemeClr>
                  </a:glow>
                </a:effectLst>
                <a:latin typeface="Lucida Sans" pitchFamily="34" charset="0"/>
              </a:rPr>
              <a:t>.Select</a:t>
            </a:r>
            <a:r>
              <a:rPr lang="en-US" sz="2000" dirty="0" smtClean="0">
                <a:latin typeface="Lucida Sans" pitchFamily="34" charset="0"/>
              </a:rPr>
              <a:t>(r =&gt; </a:t>
            </a:r>
            <a:r>
              <a:rPr lang="en-US" sz="2000" dirty="0" err="1" smtClean="0">
                <a:latin typeface="Lucida Sans" pitchFamily="34" charset="0"/>
              </a:rPr>
              <a:t>r.Price</a:t>
            </a:r>
            <a:r>
              <a:rPr lang="en-US" sz="2000" dirty="0" smtClean="0">
                <a:latin typeface="Lucida Sans" pitchFamily="34" charset="0"/>
              </a:rPr>
              <a:t> * (</a:t>
            </a:r>
            <a:r>
              <a:rPr lang="en-US" sz="2000" dirty="0" err="1" smtClean="0">
                <a:latin typeface="Lucida Sans" pitchFamily="34" charset="0"/>
              </a:rPr>
              <a:t>r.Name</a:t>
            </a:r>
            <a:r>
              <a:rPr lang="en-US" sz="2000" dirty="0" smtClean="0">
                <a:latin typeface="Lucida Sans" pitchFamily="34" charset="0"/>
              </a:rPr>
              <a:t> == </a:t>
            </a:r>
            <a:r>
              <a:rPr lang="en-US" sz="2000" dirty="0" smtClean="0">
                <a:solidFill>
                  <a:srgbClr val="A31515"/>
                </a:solidFill>
                <a:latin typeface="Lucida Sans" pitchFamily="34" charset="0"/>
                <a:ea typeface="MS Mincho"/>
                <a:cs typeface="Times New Roman"/>
              </a:rPr>
              <a:t>"Safeway"</a:t>
            </a:r>
            <a:r>
              <a:rPr lang="en-US" sz="2000" dirty="0" smtClean="0">
                <a:latin typeface="Lucida Sans" pitchFamily="34" charset="0"/>
              </a:rPr>
              <a:t> ? 0.9 : 1.0))</a:t>
            </a:r>
            <a:br>
              <a:rPr lang="en-US" sz="2000" dirty="0" smtClean="0">
                <a:latin typeface="Lucida Sans" pitchFamily="34" charset="0"/>
              </a:rPr>
            </a:br>
            <a:r>
              <a:rPr lang="en-US" sz="2000" dirty="0" smtClean="0">
                <a:latin typeface="Lucida Sans" pitchFamily="34" charset="0"/>
              </a:rPr>
              <a:t>        .</a:t>
            </a:r>
            <a:r>
              <a:rPr lang="en-US" sz="2000" dirty="0" smtClean="0">
                <a:effectLst>
                  <a:glow rad="228600">
                    <a:schemeClr val="accent4">
                      <a:satMod val="175000"/>
                      <a:alpha val="40000"/>
                    </a:schemeClr>
                  </a:glow>
                </a:effectLst>
                <a:latin typeface="Lucida Sans" pitchFamily="34" charset="0"/>
              </a:rPr>
              <a:t>Min()</a:t>
            </a:r>
            <a:r>
              <a:rPr lang="en-US" sz="2000" dirty="0" smtClean="0">
                <a:latin typeface="Lucida Sans" pitchFamily="34" charset="0"/>
              </a:rPr>
              <a:t>;</a:t>
            </a:r>
            <a:br>
              <a:rPr lang="en-US" sz="2000" dirty="0" smtClean="0">
                <a:latin typeface="Lucida Sans" pitchFamily="34" charset="0"/>
              </a:rPr>
            </a:br>
            <a:r>
              <a:rPr lang="en-US" sz="2000" dirty="0" smtClean="0">
                <a:latin typeface="Lucida Sans" pitchFamily="34" charset="0"/>
                <a:ea typeface="MS Mincho"/>
                <a:cs typeface="Times New Roman"/>
              </a:rPr>
              <a:t>}</a:t>
            </a:r>
          </a:p>
        </p:txBody>
      </p:sp>
      <p:sp>
        <p:nvSpPr>
          <p:cNvPr id="4" name="TextBox 3"/>
          <p:cNvSpPr txBox="1"/>
          <p:nvPr/>
        </p:nvSpPr>
        <p:spPr>
          <a:xfrm>
            <a:off x="381000" y="5004137"/>
            <a:ext cx="8382000" cy="1015663"/>
          </a:xfrm>
          <a:prstGeom prst="rect">
            <a:avLst/>
          </a:prstGeom>
          <a:solidFill>
            <a:srgbClr val="EEFF9B"/>
          </a:solidFill>
          <a:ln>
            <a:solidFill>
              <a:srgbClr val="FFC000"/>
            </a:solidFill>
          </a:ln>
          <a:effectLst>
            <a:outerShdw blurRad="50800" dist="38100" dir="2700000" algn="tl" rotWithShape="0">
              <a:prstClr val="black">
                <a:alpha val="40000"/>
              </a:prstClr>
            </a:outerShdw>
          </a:effectLst>
        </p:spPr>
        <p:txBody>
          <a:bodyPr wrap="square" rtlCol="0">
            <a:spAutoFit/>
          </a:bodyPr>
          <a:lstStyle/>
          <a:p>
            <a:r>
              <a:rPr lang="en-US" sz="2000" b="1" dirty="0" smtClean="0"/>
              <a:t>.Where</a:t>
            </a:r>
            <a:r>
              <a:rPr lang="en-US" sz="2000" dirty="0" smtClean="0"/>
              <a:t>&lt;</a:t>
            </a:r>
            <a:r>
              <a:rPr lang="en-US" sz="2000" dirty="0" err="1" smtClean="0"/>
              <a:t>GasResult</a:t>
            </a:r>
            <a:r>
              <a:rPr lang="en-US" sz="2000" dirty="0" smtClean="0"/>
              <a:t>&gt;(</a:t>
            </a:r>
            <a:r>
              <a:rPr lang="en-US" sz="2000" dirty="0" err="1" smtClean="0">
                <a:effectLst>
                  <a:glow rad="101600">
                    <a:schemeClr val="accent2">
                      <a:satMod val="175000"/>
                      <a:alpha val="40000"/>
                    </a:schemeClr>
                  </a:glow>
                </a:effectLst>
              </a:rPr>
              <a:t>Func</a:t>
            </a:r>
            <a:r>
              <a:rPr lang="en-US" sz="2000" dirty="0" smtClean="0">
                <a:effectLst>
                  <a:glow rad="101600">
                    <a:schemeClr val="accent2">
                      <a:satMod val="175000"/>
                      <a:alpha val="40000"/>
                    </a:schemeClr>
                  </a:glow>
                </a:effectLst>
              </a:rPr>
              <a:t>&lt;</a:t>
            </a:r>
            <a:r>
              <a:rPr lang="en-US" sz="2000" dirty="0" err="1" smtClean="0">
                <a:effectLst>
                  <a:glow rad="101600">
                    <a:schemeClr val="accent2">
                      <a:satMod val="175000"/>
                      <a:alpha val="40000"/>
                    </a:schemeClr>
                  </a:glow>
                </a:effectLst>
              </a:rPr>
              <a:t>GasResult</a:t>
            </a:r>
            <a:r>
              <a:rPr lang="en-US" sz="2000" dirty="0" smtClean="0">
                <a:effectLst>
                  <a:glow rad="101600">
                    <a:schemeClr val="accent2">
                      <a:satMod val="175000"/>
                      <a:alpha val="40000"/>
                    </a:schemeClr>
                  </a:glow>
                </a:effectLst>
              </a:rPr>
              <a:t>, </a:t>
            </a:r>
            <a:r>
              <a:rPr lang="en-US" sz="2000" dirty="0" err="1" smtClean="0">
                <a:effectLst>
                  <a:glow rad="101600">
                    <a:schemeClr val="accent2">
                      <a:satMod val="175000"/>
                      <a:alpha val="40000"/>
                    </a:schemeClr>
                  </a:glow>
                </a:effectLst>
              </a:rPr>
              <a:t>bool</a:t>
            </a:r>
            <a:r>
              <a:rPr lang="en-US" sz="2000" dirty="0" smtClean="0">
                <a:effectLst>
                  <a:glow rad="101600">
                    <a:schemeClr val="accent2">
                      <a:satMod val="175000"/>
                      <a:alpha val="40000"/>
                    </a:schemeClr>
                  </a:glow>
                </a:effectLst>
              </a:rPr>
              <a:t>&gt; predicate</a:t>
            </a:r>
            <a:r>
              <a:rPr lang="en-US" sz="2000" dirty="0" smtClean="0"/>
              <a:t>)</a:t>
            </a:r>
            <a:br>
              <a:rPr lang="en-US" sz="2000" dirty="0" smtClean="0"/>
            </a:br>
            <a:r>
              <a:rPr lang="en-US" sz="2000" b="1" dirty="0" smtClean="0"/>
              <a:t>.Select</a:t>
            </a:r>
            <a:r>
              <a:rPr lang="en-US" sz="2000" dirty="0" smtClean="0"/>
              <a:t>&lt;</a:t>
            </a:r>
            <a:r>
              <a:rPr lang="en-US" sz="2000" dirty="0" err="1" smtClean="0"/>
              <a:t>GasResult</a:t>
            </a:r>
            <a:r>
              <a:rPr lang="en-US" sz="2000" dirty="0" smtClean="0"/>
              <a:t>, double&gt;(</a:t>
            </a:r>
            <a:r>
              <a:rPr lang="en-US" sz="2000" dirty="0" err="1" smtClean="0">
                <a:effectLst>
                  <a:glow rad="101600">
                    <a:schemeClr val="accent2">
                      <a:satMod val="175000"/>
                      <a:alpha val="40000"/>
                    </a:schemeClr>
                  </a:glow>
                </a:effectLst>
              </a:rPr>
              <a:t>Func</a:t>
            </a:r>
            <a:r>
              <a:rPr lang="en-US" sz="2000" dirty="0" smtClean="0">
                <a:effectLst>
                  <a:glow rad="101600">
                    <a:schemeClr val="accent2">
                      <a:satMod val="175000"/>
                      <a:alpha val="40000"/>
                    </a:schemeClr>
                  </a:glow>
                </a:effectLst>
              </a:rPr>
              <a:t>&lt;</a:t>
            </a:r>
            <a:r>
              <a:rPr lang="en-US" sz="2000" dirty="0" err="1" smtClean="0">
                <a:effectLst>
                  <a:glow rad="101600">
                    <a:schemeClr val="accent2">
                      <a:satMod val="175000"/>
                      <a:alpha val="40000"/>
                    </a:schemeClr>
                  </a:glow>
                </a:effectLst>
              </a:rPr>
              <a:t>GasResult</a:t>
            </a:r>
            <a:r>
              <a:rPr lang="en-US" sz="2000" dirty="0" smtClean="0">
                <a:effectLst>
                  <a:glow rad="101600">
                    <a:schemeClr val="accent2">
                      <a:satMod val="175000"/>
                      <a:alpha val="40000"/>
                    </a:schemeClr>
                  </a:glow>
                </a:effectLst>
              </a:rPr>
              <a:t>, double&gt; mapping</a:t>
            </a:r>
            <a:r>
              <a:rPr lang="en-US" sz="2000" dirty="0" smtClean="0"/>
              <a:t>)</a:t>
            </a:r>
            <a:br>
              <a:rPr lang="en-US" sz="2000" dirty="0" smtClean="0"/>
            </a:br>
            <a:r>
              <a:rPr lang="en-US" sz="2000" b="1" dirty="0" smtClean="0"/>
              <a:t>.Aggregate</a:t>
            </a:r>
            <a:r>
              <a:rPr lang="en-US" sz="2000" dirty="0" smtClean="0"/>
              <a:t>&lt;double, double&gt;(</a:t>
            </a:r>
            <a:r>
              <a:rPr lang="en-US" sz="2000" dirty="0" smtClean="0">
                <a:effectLst>
                  <a:glow rad="101600">
                    <a:schemeClr val="accent2">
                      <a:satMod val="175000"/>
                      <a:alpha val="40000"/>
                    </a:schemeClr>
                  </a:glow>
                </a:effectLst>
              </a:rPr>
              <a:t>double seed, </a:t>
            </a:r>
            <a:r>
              <a:rPr lang="en-US" sz="2000" dirty="0" err="1" smtClean="0">
                <a:effectLst>
                  <a:glow rad="101600">
                    <a:schemeClr val="accent2">
                      <a:satMod val="175000"/>
                      <a:alpha val="40000"/>
                    </a:schemeClr>
                  </a:glow>
                </a:effectLst>
              </a:rPr>
              <a:t>Func</a:t>
            </a:r>
            <a:r>
              <a:rPr lang="en-US" sz="2000" dirty="0" smtClean="0">
                <a:effectLst>
                  <a:glow rad="101600">
                    <a:schemeClr val="accent2">
                      <a:satMod val="175000"/>
                      <a:alpha val="40000"/>
                    </a:schemeClr>
                  </a:glow>
                </a:effectLst>
              </a:rPr>
              <a:t>&lt;double, double, double&gt; </a:t>
            </a:r>
            <a:r>
              <a:rPr lang="en-US" sz="2000" dirty="0" err="1" smtClean="0">
                <a:effectLst>
                  <a:glow rad="101600">
                    <a:schemeClr val="accent2">
                      <a:satMod val="175000"/>
                      <a:alpha val="40000"/>
                    </a:schemeClr>
                  </a:glow>
                </a:effectLst>
              </a:rPr>
              <a:t>func</a:t>
            </a:r>
            <a:r>
              <a:rPr lang="en-US" sz="2000" dirty="0" smtClean="0"/>
              <a:t>)</a:t>
            </a:r>
          </a:p>
        </p:txBody>
      </p:sp>
      <p:sp>
        <p:nvSpPr>
          <p:cNvPr id="5"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6"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7"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8"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61</a:t>
            </a:fld>
            <a:endParaRPr lang="en-US" dirty="0"/>
          </a:p>
        </p:txBody>
      </p:sp>
    </p:spTree>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glow rad="228600">
                    <a:schemeClr val="accent2">
                      <a:satMod val="175000"/>
                      <a:alpha val="40000"/>
                    </a:schemeClr>
                  </a:glow>
                </a:effectLst>
              </a:rPr>
              <a:t>Map</a:t>
            </a:r>
            <a:r>
              <a:rPr lang="en-US" dirty="0" smtClean="0"/>
              <a:t>/</a:t>
            </a:r>
            <a:r>
              <a:rPr lang="en-US" dirty="0" smtClean="0">
                <a:effectLst>
                  <a:glow rad="228600">
                    <a:schemeClr val="accent4">
                      <a:satMod val="175000"/>
                      <a:alpha val="40000"/>
                    </a:schemeClr>
                  </a:glow>
                </a:effectLst>
              </a:rPr>
              <a:t>Reduce</a:t>
            </a:r>
            <a:r>
              <a:rPr lang="en-US" dirty="0" smtClean="0"/>
              <a:t>/</a:t>
            </a:r>
            <a:r>
              <a:rPr lang="en-US" dirty="0" smtClean="0">
                <a:effectLst>
                  <a:glow rad="228600">
                    <a:schemeClr val="accent1">
                      <a:satMod val="175000"/>
                      <a:alpha val="40000"/>
                    </a:schemeClr>
                  </a:glow>
                </a:effectLst>
              </a:rPr>
              <a:t>Filter</a:t>
            </a:r>
            <a:endParaRPr lang="en-US" dirty="0"/>
          </a:p>
        </p:txBody>
      </p:sp>
      <p:sp>
        <p:nvSpPr>
          <p:cNvPr id="3" name="Content Placeholder 2"/>
          <p:cNvSpPr>
            <a:spLocks noGrp="1"/>
          </p:cNvSpPr>
          <p:nvPr>
            <p:ph sz="quarter" idx="1"/>
          </p:nvPr>
        </p:nvSpPr>
        <p:spPr>
          <a:xfrm>
            <a:off x="612648" y="1600200"/>
            <a:ext cx="8531352" cy="4495800"/>
          </a:xfrm>
        </p:spPr>
        <p:txBody>
          <a:bodyPr>
            <a:noAutofit/>
          </a:bodyPr>
          <a:lstStyle/>
          <a:p>
            <a:pPr marL="0">
              <a:spcBef>
                <a:spcPts val="0"/>
              </a:spcBef>
              <a:buNone/>
            </a:pPr>
            <a:r>
              <a:rPr lang="en-US" sz="2000" dirty="0" smtClean="0">
                <a:solidFill>
                  <a:srgbClr val="0000FF"/>
                </a:solidFill>
                <a:latin typeface="Lucida Sans" pitchFamily="34" charset="0"/>
                <a:ea typeface="MS Mincho"/>
                <a:cs typeface="Times New Roman"/>
              </a:rPr>
              <a:t>double</a:t>
            </a:r>
            <a:r>
              <a:rPr lang="en-US" sz="2000" dirty="0" smtClean="0">
                <a:latin typeface="Lucida Sans" pitchFamily="34" charset="0"/>
                <a:ea typeface="MS Mincho"/>
                <a:cs typeface="Times New Roman"/>
              </a:rPr>
              <a:t> </a:t>
            </a:r>
            <a:r>
              <a:rPr lang="en-US" sz="2000" dirty="0" err="1" smtClean="0">
                <a:latin typeface="Lucida Sans" pitchFamily="34" charset="0"/>
                <a:ea typeface="MS Mincho"/>
                <a:cs typeface="Times New Roman"/>
              </a:rPr>
              <a:t>CheapGasNearby</a:t>
            </a:r>
            <a:r>
              <a:rPr lang="en-US" sz="2000" dirty="0" smtClean="0">
                <a:latin typeface="Lucida Sans" pitchFamily="34" charset="0"/>
                <a:ea typeface="MS Mincho"/>
                <a:cs typeface="Times New Roman"/>
              </a:rPr>
              <a:t>(</a:t>
            </a:r>
            <a:r>
              <a:rPr lang="en-US" sz="2000" dirty="0" err="1" smtClean="0">
                <a:solidFill>
                  <a:srgbClr val="2B91AF"/>
                </a:solidFill>
                <a:latin typeface="Lucida Sans" pitchFamily="34" charset="0"/>
                <a:ea typeface="MS Mincho"/>
                <a:cs typeface="Times New Roman"/>
              </a:rPr>
              <a:t>IEnumerable</a:t>
            </a:r>
            <a:r>
              <a:rPr lang="en-US" sz="2000" dirty="0" smtClean="0">
                <a:latin typeface="Lucida Sans" pitchFamily="34" charset="0"/>
                <a:ea typeface="MS Mincho"/>
                <a:cs typeface="Times New Roman"/>
              </a:rPr>
              <a:t>&lt;</a:t>
            </a:r>
            <a:r>
              <a:rPr lang="en-US" sz="2000" dirty="0" err="1" smtClean="0">
                <a:latin typeface="Lucida Sans" pitchFamily="34" charset="0"/>
                <a:ea typeface="MS Mincho"/>
                <a:cs typeface="Times New Roman"/>
              </a:rPr>
              <a:t>GasResult</a:t>
            </a:r>
            <a:r>
              <a:rPr lang="en-US" sz="2000" dirty="0" smtClean="0">
                <a:latin typeface="Lucida Sans" pitchFamily="34" charset="0"/>
                <a:ea typeface="MS Mincho"/>
                <a:cs typeface="Times New Roman"/>
              </a:rPr>
              <a:t>&gt; results)</a:t>
            </a:r>
            <a:br>
              <a:rPr lang="en-US" sz="2000" dirty="0" smtClean="0">
                <a:latin typeface="Lucida Sans" pitchFamily="34" charset="0"/>
                <a:ea typeface="MS Mincho"/>
                <a:cs typeface="Times New Roman"/>
              </a:rPr>
            </a:br>
            <a:r>
              <a:rPr lang="en-US" sz="2000" dirty="0" smtClean="0">
                <a:latin typeface="Lucida Sans" pitchFamily="34" charset="0"/>
                <a:ea typeface="MS Mincho"/>
                <a:cs typeface="Times New Roman"/>
              </a:rPr>
              <a:t>{</a:t>
            </a:r>
            <a:br>
              <a:rPr lang="en-US" sz="2000" dirty="0" smtClean="0">
                <a:latin typeface="Lucida Sans" pitchFamily="34" charset="0"/>
                <a:ea typeface="MS Mincho"/>
                <a:cs typeface="Times New Roman"/>
              </a:rPr>
            </a:br>
            <a:r>
              <a:rPr lang="en-US" sz="2000" dirty="0" smtClean="0">
                <a:effectLst/>
                <a:latin typeface="Lucida Sans" pitchFamily="34" charset="0"/>
              </a:rPr>
              <a:t>    (</a:t>
            </a:r>
            <a:r>
              <a:rPr lang="en-US" sz="2000" dirty="0" smtClean="0">
                <a:solidFill>
                  <a:srgbClr val="0000FF"/>
                </a:solidFill>
                <a:effectLst/>
                <a:latin typeface="Lucida Sans" pitchFamily="34" charset="0"/>
                <a:ea typeface="MS Mincho"/>
                <a:cs typeface="Times New Roman"/>
              </a:rPr>
              <a:t>from</a:t>
            </a:r>
            <a:r>
              <a:rPr lang="en-US" sz="2000" dirty="0" smtClean="0">
                <a:effectLst/>
                <a:latin typeface="Lucida Sans" pitchFamily="34" charset="0"/>
              </a:rPr>
              <a:t> r </a:t>
            </a:r>
            <a:r>
              <a:rPr lang="en-US" sz="2000" dirty="0" smtClean="0">
                <a:solidFill>
                  <a:srgbClr val="0000FF"/>
                </a:solidFill>
                <a:effectLst/>
                <a:latin typeface="Lucida Sans" pitchFamily="34" charset="0"/>
                <a:ea typeface="MS Mincho"/>
                <a:cs typeface="Times New Roman"/>
              </a:rPr>
              <a:t>in</a:t>
            </a:r>
            <a:r>
              <a:rPr lang="en-US" sz="2000" dirty="0" smtClean="0">
                <a:effectLst/>
                <a:latin typeface="Lucida Sans" pitchFamily="34" charset="0"/>
              </a:rPr>
              <a:t> results</a:t>
            </a:r>
            <a:br>
              <a:rPr lang="en-US" sz="2000" dirty="0" smtClean="0">
                <a:effectLst/>
                <a:latin typeface="Lucida Sans" pitchFamily="34" charset="0"/>
              </a:rPr>
            </a:br>
            <a:r>
              <a:rPr lang="en-US" sz="2000" dirty="0" smtClean="0">
                <a:effectLst/>
                <a:latin typeface="Lucida Sans" pitchFamily="34" charset="0"/>
              </a:rPr>
              <a:t>         </a:t>
            </a:r>
            <a:r>
              <a:rPr lang="en-US" sz="2000" dirty="0" smtClean="0">
                <a:solidFill>
                  <a:srgbClr val="0000FF"/>
                </a:solidFill>
                <a:effectLst>
                  <a:glow rad="228600">
                    <a:schemeClr val="accent5">
                      <a:satMod val="175000"/>
                      <a:alpha val="40000"/>
                    </a:schemeClr>
                  </a:glow>
                </a:effectLst>
                <a:latin typeface="Lucida Sans" pitchFamily="34" charset="0"/>
                <a:ea typeface="MS Mincho"/>
                <a:cs typeface="Times New Roman"/>
              </a:rPr>
              <a:t>where</a:t>
            </a:r>
            <a:r>
              <a:rPr lang="en-US" sz="2000" dirty="0" smtClean="0">
                <a:effectLst>
                  <a:glow rad="228600">
                    <a:schemeClr val="accent5">
                      <a:satMod val="175000"/>
                      <a:alpha val="40000"/>
                    </a:schemeClr>
                  </a:glow>
                </a:effectLst>
                <a:latin typeface="Lucida Sans" pitchFamily="34" charset="0"/>
              </a:rPr>
              <a:t> </a:t>
            </a:r>
            <a:r>
              <a:rPr lang="en-US" sz="2000" dirty="0" err="1" smtClean="0">
                <a:effectLst/>
                <a:latin typeface="Lucida Sans" pitchFamily="34" charset="0"/>
              </a:rPr>
              <a:t>r.Distance</a:t>
            </a:r>
            <a:r>
              <a:rPr lang="en-US" sz="2000" dirty="0" smtClean="0">
                <a:effectLst/>
                <a:latin typeface="Lucida Sans" pitchFamily="34" charset="0"/>
              </a:rPr>
              <a:t> &lt; 5.0</a:t>
            </a:r>
            <a:br>
              <a:rPr lang="en-US" sz="2000" dirty="0" smtClean="0">
                <a:effectLst/>
                <a:latin typeface="Lucida Sans" pitchFamily="34" charset="0"/>
              </a:rPr>
            </a:br>
            <a:r>
              <a:rPr lang="en-US" sz="2000" dirty="0" smtClean="0">
                <a:effectLst/>
                <a:latin typeface="Lucida Sans" pitchFamily="34" charset="0"/>
              </a:rPr>
              <a:t>         </a:t>
            </a:r>
            <a:r>
              <a:rPr lang="en-US" sz="2000" dirty="0" smtClean="0">
                <a:solidFill>
                  <a:srgbClr val="0000FF"/>
                </a:solidFill>
                <a:effectLst>
                  <a:glow rad="228600">
                    <a:schemeClr val="accent2">
                      <a:satMod val="175000"/>
                      <a:alpha val="40000"/>
                    </a:schemeClr>
                  </a:glow>
                </a:effectLst>
                <a:latin typeface="Lucida Sans" pitchFamily="34" charset="0"/>
                <a:ea typeface="MS Mincho"/>
                <a:cs typeface="Times New Roman"/>
              </a:rPr>
              <a:t>select</a:t>
            </a:r>
            <a:r>
              <a:rPr lang="en-US" sz="2000" dirty="0" smtClean="0">
                <a:effectLst>
                  <a:glow rad="228600">
                    <a:schemeClr val="accent2">
                      <a:satMod val="175000"/>
                      <a:alpha val="40000"/>
                    </a:schemeClr>
                  </a:glow>
                </a:effectLst>
                <a:latin typeface="Lucida Sans" pitchFamily="34" charset="0"/>
              </a:rPr>
              <a:t> </a:t>
            </a:r>
            <a:r>
              <a:rPr lang="en-US" sz="2000" dirty="0" err="1" smtClean="0">
                <a:effectLst/>
                <a:latin typeface="Lucida Sans" pitchFamily="34" charset="0"/>
              </a:rPr>
              <a:t>r.Price</a:t>
            </a:r>
            <a:r>
              <a:rPr lang="en-US" sz="2000" dirty="0" smtClean="0">
                <a:effectLst/>
                <a:latin typeface="Lucida Sans" pitchFamily="34" charset="0"/>
              </a:rPr>
              <a:t> * (</a:t>
            </a:r>
            <a:r>
              <a:rPr lang="en-US" sz="2000" dirty="0" err="1" smtClean="0">
                <a:effectLst/>
                <a:latin typeface="Lucida Sans" pitchFamily="34" charset="0"/>
              </a:rPr>
              <a:t>r.Name</a:t>
            </a:r>
            <a:r>
              <a:rPr lang="en-US" sz="2000" dirty="0" smtClean="0">
                <a:effectLst/>
                <a:latin typeface="Lucida Sans" pitchFamily="34" charset="0"/>
              </a:rPr>
              <a:t> == </a:t>
            </a:r>
            <a:r>
              <a:rPr lang="en-US" sz="2000" dirty="0" smtClean="0">
                <a:solidFill>
                  <a:srgbClr val="A31515"/>
                </a:solidFill>
                <a:effectLst/>
                <a:latin typeface="Lucida Sans" pitchFamily="34" charset="0"/>
                <a:ea typeface="MS Mincho"/>
                <a:cs typeface="Times New Roman"/>
              </a:rPr>
              <a:t>"Safeway"</a:t>
            </a:r>
            <a:r>
              <a:rPr lang="en-US" sz="2000" dirty="0" smtClean="0">
                <a:effectLst/>
                <a:latin typeface="Lucida Sans" pitchFamily="34" charset="0"/>
              </a:rPr>
              <a:t> ? 0.9 : 1.0)</a:t>
            </a:r>
            <a:br>
              <a:rPr lang="en-US" sz="2000" dirty="0" smtClean="0">
                <a:effectLst/>
                <a:latin typeface="Lucida Sans" pitchFamily="34" charset="0"/>
              </a:rPr>
            </a:br>
            <a:r>
              <a:rPr lang="en-US" sz="2000" dirty="0" smtClean="0">
                <a:effectLst/>
                <a:latin typeface="Lucida Sans" pitchFamily="34" charset="0"/>
              </a:rPr>
              <a:t>        )</a:t>
            </a:r>
            <a:r>
              <a:rPr lang="en-US" sz="2000" dirty="0" smtClean="0">
                <a:effectLst>
                  <a:glow rad="228600">
                    <a:schemeClr val="accent4">
                      <a:satMod val="175000"/>
                      <a:alpha val="40000"/>
                    </a:schemeClr>
                  </a:glow>
                </a:effectLst>
                <a:latin typeface="Lucida Sans" pitchFamily="34" charset="0"/>
              </a:rPr>
              <a:t>.Min()</a:t>
            </a:r>
            <a:r>
              <a:rPr lang="en-US" sz="2000" dirty="0" smtClean="0">
                <a:latin typeface="Lucida Sans" pitchFamily="34" charset="0"/>
              </a:rPr>
              <a:t/>
            </a:r>
            <a:br>
              <a:rPr lang="en-US" sz="2000" dirty="0" smtClean="0">
                <a:latin typeface="Lucida Sans" pitchFamily="34" charset="0"/>
              </a:rPr>
            </a:br>
            <a:r>
              <a:rPr lang="en-US" sz="2000" dirty="0" smtClean="0">
                <a:latin typeface="Lucida Sans" pitchFamily="34" charset="0"/>
                <a:ea typeface="MS Mincho"/>
                <a:cs typeface="Times New Roman"/>
              </a:rPr>
              <a:t>}</a:t>
            </a:r>
          </a:p>
        </p:txBody>
      </p:sp>
      <p:sp>
        <p:nvSpPr>
          <p:cNvPr id="4" name="TextBox 3"/>
          <p:cNvSpPr txBox="1"/>
          <p:nvPr/>
        </p:nvSpPr>
        <p:spPr>
          <a:xfrm>
            <a:off x="381000" y="5004137"/>
            <a:ext cx="8382000" cy="1015663"/>
          </a:xfrm>
          <a:prstGeom prst="rect">
            <a:avLst/>
          </a:prstGeom>
          <a:solidFill>
            <a:srgbClr val="EEFF9B"/>
          </a:solidFill>
          <a:ln>
            <a:solidFill>
              <a:srgbClr val="FFC000"/>
            </a:solidFill>
          </a:ln>
          <a:effectLst>
            <a:outerShdw blurRad="50800" dist="38100" dir="2700000" algn="tl" rotWithShape="0">
              <a:prstClr val="black">
                <a:alpha val="40000"/>
              </a:prstClr>
            </a:outerShdw>
          </a:effectLst>
        </p:spPr>
        <p:txBody>
          <a:bodyPr wrap="square" rtlCol="0">
            <a:spAutoFit/>
          </a:bodyPr>
          <a:lstStyle/>
          <a:p>
            <a:r>
              <a:rPr lang="en-US" sz="2000" b="1" dirty="0" smtClean="0"/>
              <a:t>.Where</a:t>
            </a:r>
            <a:r>
              <a:rPr lang="en-US" sz="2000" dirty="0" smtClean="0"/>
              <a:t>&lt;</a:t>
            </a:r>
            <a:r>
              <a:rPr lang="en-US" sz="2000" dirty="0" err="1" smtClean="0"/>
              <a:t>GasResult</a:t>
            </a:r>
            <a:r>
              <a:rPr lang="en-US" sz="2000" dirty="0" smtClean="0"/>
              <a:t>&gt;(</a:t>
            </a:r>
            <a:r>
              <a:rPr lang="en-US" sz="2000" dirty="0" err="1" smtClean="0">
                <a:effectLst>
                  <a:glow rad="101600">
                    <a:schemeClr val="accent2">
                      <a:satMod val="175000"/>
                      <a:alpha val="40000"/>
                    </a:schemeClr>
                  </a:glow>
                </a:effectLst>
              </a:rPr>
              <a:t>Func</a:t>
            </a:r>
            <a:r>
              <a:rPr lang="en-US" sz="2000" dirty="0" smtClean="0">
                <a:effectLst>
                  <a:glow rad="101600">
                    <a:schemeClr val="accent2">
                      <a:satMod val="175000"/>
                      <a:alpha val="40000"/>
                    </a:schemeClr>
                  </a:glow>
                </a:effectLst>
              </a:rPr>
              <a:t>&lt;</a:t>
            </a:r>
            <a:r>
              <a:rPr lang="en-US" sz="2000" dirty="0" err="1" smtClean="0">
                <a:effectLst>
                  <a:glow rad="101600">
                    <a:schemeClr val="accent2">
                      <a:satMod val="175000"/>
                      <a:alpha val="40000"/>
                    </a:schemeClr>
                  </a:glow>
                </a:effectLst>
              </a:rPr>
              <a:t>GasResult</a:t>
            </a:r>
            <a:r>
              <a:rPr lang="en-US" sz="2000" dirty="0" smtClean="0">
                <a:effectLst>
                  <a:glow rad="101600">
                    <a:schemeClr val="accent2">
                      <a:satMod val="175000"/>
                      <a:alpha val="40000"/>
                    </a:schemeClr>
                  </a:glow>
                </a:effectLst>
              </a:rPr>
              <a:t>, </a:t>
            </a:r>
            <a:r>
              <a:rPr lang="en-US" sz="2000" dirty="0" err="1" smtClean="0">
                <a:effectLst>
                  <a:glow rad="101600">
                    <a:schemeClr val="accent2">
                      <a:satMod val="175000"/>
                      <a:alpha val="40000"/>
                    </a:schemeClr>
                  </a:glow>
                </a:effectLst>
              </a:rPr>
              <a:t>bool</a:t>
            </a:r>
            <a:r>
              <a:rPr lang="en-US" sz="2000" dirty="0" smtClean="0">
                <a:effectLst>
                  <a:glow rad="101600">
                    <a:schemeClr val="accent2">
                      <a:satMod val="175000"/>
                      <a:alpha val="40000"/>
                    </a:schemeClr>
                  </a:glow>
                </a:effectLst>
              </a:rPr>
              <a:t>&gt; predicate</a:t>
            </a:r>
            <a:r>
              <a:rPr lang="en-US" sz="2000" dirty="0" smtClean="0"/>
              <a:t>)</a:t>
            </a:r>
            <a:br>
              <a:rPr lang="en-US" sz="2000" dirty="0" smtClean="0"/>
            </a:br>
            <a:r>
              <a:rPr lang="en-US" sz="2000" b="1" dirty="0" smtClean="0"/>
              <a:t>.Select</a:t>
            </a:r>
            <a:r>
              <a:rPr lang="en-US" sz="2000" dirty="0" smtClean="0"/>
              <a:t>&lt;</a:t>
            </a:r>
            <a:r>
              <a:rPr lang="en-US" sz="2000" dirty="0" err="1" smtClean="0"/>
              <a:t>GasResult</a:t>
            </a:r>
            <a:r>
              <a:rPr lang="en-US" sz="2000" dirty="0" smtClean="0"/>
              <a:t>, double&gt;(</a:t>
            </a:r>
            <a:r>
              <a:rPr lang="en-US" sz="2000" dirty="0" err="1" smtClean="0">
                <a:effectLst>
                  <a:glow rad="101600">
                    <a:schemeClr val="accent2">
                      <a:satMod val="175000"/>
                      <a:alpha val="40000"/>
                    </a:schemeClr>
                  </a:glow>
                </a:effectLst>
              </a:rPr>
              <a:t>Func</a:t>
            </a:r>
            <a:r>
              <a:rPr lang="en-US" sz="2000" dirty="0" smtClean="0">
                <a:effectLst>
                  <a:glow rad="101600">
                    <a:schemeClr val="accent2">
                      <a:satMod val="175000"/>
                      <a:alpha val="40000"/>
                    </a:schemeClr>
                  </a:glow>
                </a:effectLst>
              </a:rPr>
              <a:t>&lt;</a:t>
            </a:r>
            <a:r>
              <a:rPr lang="en-US" sz="2000" dirty="0" err="1" smtClean="0">
                <a:effectLst>
                  <a:glow rad="101600">
                    <a:schemeClr val="accent2">
                      <a:satMod val="175000"/>
                      <a:alpha val="40000"/>
                    </a:schemeClr>
                  </a:glow>
                </a:effectLst>
              </a:rPr>
              <a:t>GasResult</a:t>
            </a:r>
            <a:r>
              <a:rPr lang="en-US" sz="2000" dirty="0" smtClean="0">
                <a:effectLst>
                  <a:glow rad="101600">
                    <a:schemeClr val="accent2">
                      <a:satMod val="175000"/>
                      <a:alpha val="40000"/>
                    </a:schemeClr>
                  </a:glow>
                </a:effectLst>
              </a:rPr>
              <a:t>, double&gt; mapping</a:t>
            </a:r>
            <a:r>
              <a:rPr lang="en-US" sz="2000" dirty="0" smtClean="0"/>
              <a:t>)</a:t>
            </a:r>
            <a:br>
              <a:rPr lang="en-US" sz="2000" dirty="0" smtClean="0"/>
            </a:br>
            <a:r>
              <a:rPr lang="en-US" sz="2000" b="1" dirty="0" smtClean="0"/>
              <a:t>.Aggregate</a:t>
            </a:r>
            <a:r>
              <a:rPr lang="en-US" sz="2000" dirty="0" smtClean="0"/>
              <a:t>&lt;double, double&gt;(</a:t>
            </a:r>
            <a:r>
              <a:rPr lang="en-US" sz="2000" dirty="0" smtClean="0">
                <a:effectLst>
                  <a:glow rad="101600">
                    <a:schemeClr val="accent2">
                      <a:satMod val="175000"/>
                      <a:alpha val="40000"/>
                    </a:schemeClr>
                  </a:glow>
                </a:effectLst>
              </a:rPr>
              <a:t>double seed, </a:t>
            </a:r>
            <a:r>
              <a:rPr lang="en-US" sz="2000" dirty="0" err="1" smtClean="0">
                <a:effectLst>
                  <a:glow rad="101600">
                    <a:schemeClr val="accent2">
                      <a:satMod val="175000"/>
                      <a:alpha val="40000"/>
                    </a:schemeClr>
                  </a:glow>
                </a:effectLst>
              </a:rPr>
              <a:t>Func</a:t>
            </a:r>
            <a:r>
              <a:rPr lang="en-US" sz="2000" dirty="0" smtClean="0">
                <a:effectLst>
                  <a:glow rad="101600">
                    <a:schemeClr val="accent2">
                      <a:satMod val="175000"/>
                      <a:alpha val="40000"/>
                    </a:schemeClr>
                  </a:glow>
                </a:effectLst>
              </a:rPr>
              <a:t>&lt;double, double, double&gt; </a:t>
            </a:r>
            <a:r>
              <a:rPr lang="en-US" sz="2000" dirty="0" err="1" smtClean="0">
                <a:effectLst>
                  <a:glow rad="101600">
                    <a:schemeClr val="accent2">
                      <a:satMod val="175000"/>
                      <a:alpha val="40000"/>
                    </a:schemeClr>
                  </a:glow>
                </a:effectLst>
              </a:rPr>
              <a:t>func</a:t>
            </a:r>
            <a:r>
              <a:rPr lang="en-US" sz="2000" dirty="0" smtClean="0"/>
              <a:t>)</a:t>
            </a:r>
          </a:p>
        </p:txBody>
      </p:sp>
      <p:sp>
        <p:nvSpPr>
          <p:cNvPr id="5"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6"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7"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8"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62</a:t>
            </a:fld>
            <a:endParaRPr lang="en-US" dirty="0"/>
          </a:p>
        </p:txBody>
      </p:sp>
    </p:spTree>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481" name="Picture 1"/>
          <p:cNvPicPr>
            <a:picLocks noChangeAspect="1" noChangeArrowheads="1"/>
          </p:cNvPicPr>
          <p:nvPr/>
        </p:nvPicPr>
        <p:blipFill>
          <a:blip r:embed="rId3"/>
          <a:srcRect/>
          <a:stretch>
            <a:fillRect/>
          </a:stretch>
        </p:blipFill>
        <p:spPr bwMode="auto">
          <a:xfrm>
            <a:off x="2185988" y="1647825"/>
            <a:ext cx="4772025" cy="3562350"/>
          </a:xfrm>
          <a:prstGeom prst="rect">
            <a:avLst/>
          </a:prstGeom>
          <a:noFill/>
          <a:ln w="9525">
            <a:noFill/>
            <a:miter lim="800000"/>
            <a:headEnd/>
            <a:tailEnd/>
          </a:ln>
          <a:effectLst/>
        </p:spPr>
      </p:pic>
      <p:sp>
        <p:nvSpPr>
          <p:cNvPr id="4"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5"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6"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7"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63</a:t>
            </a:fld>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Summary</a:t>
            </a:r>
            <a:endParaRPr lang="en-US" dirty="0">
              <a:solidFill>
                <a:schemeClr val="bg1"/>
              </a:solidFill>
            </a:endParaRPr>
          </a:p>
        </p:txBody>
      </p:sp>
      <p:sp>
        <p:nvSpPr>
          <p:cNvPr id="3" name="Content Placeholder 2"/>
          <p:cNvSpPr>
            <a:spLocks noGrp="1"/>
          </p:cNvSpPr>
          <p:nvPr>
            <p:ph sz="quarter" idx="1"/>
          </p:nvPr>
        </p:nvSpPr>
        <p:spPr>
          <a:xfrm>
            <a:off x="533400" y="1143000"/>
            <a:ext cx="8229600" cy="4525963"/>
          </a:xfrm>
        </p:spPr>
        <p:txBody>
          <a:bodyPr>
            <a:noAutofit/>
          </a:bodyPr>
          <a:lstStyle/>
          <a:p>
            <a:r>
              <a:rPr lang="en-US" sz="2400" dirty="0" smtClean="0"/>
              <a:t>Pure functions</a:t>
            </a:r>
          </a:p>
          <a:p>
            <a:pPr lvl="1"/>
            <a:r>
              <a:rPr lang="en-US" sz="2400" dirty="0" smtClean="0"/>
              <a:t>Working without assignment</a:t>
            </a:r>
          </a:p>
          <a:p>
            <a:pPr lvl="1"/>
            <a:r>
              <a:rPr lang="en-US" sz="2400" dirty="0" smtClean="0"/>
              <a:t>Recursion rather than for/while/etc.</a:t>
            </a:r>
          </a:p>
          <a:p>
            <a:r>
              <a:rPr lang="en-US" sz="2400" dirty="0" smtClean="0"/>
              <a:t>Higher-order functions</a:t>
            </a:r>
          </a:p>
          <a:p>
            <a:pPr lvl="1"/>
            <a:r>
              <a:rPr lang="en-US" sz="2400" dirty="0" smtClean="0"/>
              <a:t>Power! Brevity! Beautiful!</a:t>
            </a:r>
          </a:p>
          <a:p>
            <a:pPr lvl="1"/>
            <a:r>
              <a:rPr lang="en-US" sz="2400" dirty="0" smtClean="0"/>
              <a:t>Hole in the middle</a:t>
            </a:r>
          </a:p>
          <a:p>
            <a:pPr lvl="1"/>
            <a:r>
              <a:rPr lang="en-US" sz="2400" dirty="0" smtClean="0"/>
              <a:t>Compositional</a:t>
            </a:r>
          </a:p>
          <a:p>
            <a:r>
              <a:rPr lang="en-US" sz="2400" dirty="0" smtClean="0"/>
              <a:t>Becoming mainstream</a:t>
            </a:r>
          </a:p>
          <a:p>
            <a:pPr lvl="1"/>
            <a:r>
              <a:rPr lang="en-US" sz="2400" dirty="0" smtClean="0"/>
              <a:t>Driven by concurrency</a:t>
            </a:r>
          </a:p>
          <a:p>
            <a:pPr lvl="1"/>
            <a:r>
              <a:rPr lang="en-US" sz="2400" dirty="0" smtClean="0"/>
              <a:t>More productivity regardless</a:t>
            </a:r>
          </a:p>
        </p:txBody>
      </p:sp>
      <p:sp>
        <p:nvSpPr>
          <p:cNvPr id="4"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5"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6"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7"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64</a:t>
            </a:fld>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sv-SE" smtClean="0">
                <a:solidFill>
                  <a:schemeClr val="bg1"/>
                </a:solidFill>
              </a:rPr>
              <a:t>Quiz</a:t>
            </a:r>
            <a:endParaRPr lang="sv-SE" dirty="0">
              <a:solidFill>
                <a:schemeClr val="bg1"/>
              </a:solidFill>
            </a:endParaRPr>
          </a:p>
        </p:txBody>
      </p:sp>
      <p:sp>
        <p:nvSpPr>
          <p:cNvPr id="24579" name="Text Box 3"/>
          <p:cNvSpPr txBox="1">
            <a:spLocks noChangeArrowheads="1"/>
          </p:cNvSpPr>
          <p:nvPr/>
        </p:nvSpPr>
        <p:spPr bwMode="auto">
          <a:xfrm>
            <a:off x="3124200" y="1614687"/>
            <a:ext cx="3048000" cy="457200"/>
          </a:xfrm>
          <a:prstGeom prst="rect">
            <a:avLst/>
          </a:prstGeom>
          <a:noFill/>
          <a:ln w="9525">
            <a:noFill/>
            <a:miter lim="800000"/>
            <a:headEnd/>
            <a:tailEnd/>
          </a:ln>
          <a:effectLst/>
        </p:spPr>
        <p:txBody>
          <a:bodyPr>
            <a:spAutoFit/>
          </a:bodyPr>
          <a:lstStyle/>
          <a:p>
            <a:pPr>
              <a:spcBef>
                <a:spcPct val="50000"/>
              </a:spcBef>
            </a:pPr>
            <a:r>
              <a:rPr lang="sv-SE" dirty="0"/>
              <a:t>Is ”2+2” equal to ”4”?</a:t>
            </a:r>
          </a:p>
        </p:txBody>
      </p:sp>
      <p:graphicFrame>
        <p:nvGraphicFramePr>
          <p:cNvPr id="4" name="Object 1024"/>
          <p:cNvGraphicFramePr>
            <a:graphicFrameLocks noChangeAspect="1"/>
          </p:cNvGraphicFramePr>
          <p:nvPr/>
        </p:nvGraphicFramePr>
        <p:xfrm>
          <a:off x="3886200" y="4281687"/>
          <a:ext cx="1058863" cy="1276350"/>
        </p:xfrm>
        <a:graphic>
          <a:graphicData uri="http://schemas.openxmlformats.org/presentationml/2006/ole">
            <p:oleObj spid="_x0000_s1026" name="Klipp" r:id="rId4" imgW="3031560" imgH="4533480" progId="">
              <p:embed/>
            </p:oleObj>
          </a:graphicData>
        </a:graphic>
      </p:graphicFrame>
      <p:pic>
        <p:nvPicPr>
          <p:cNvPr id="5" name="Picture 9" descr="j0078711[1]"/>
          <p:cNvPicPr>
            <a:picLocks noChangeAspect="1" noChangeArrowheads="1"/>
          </p:cNvPicPr>
          <p:nvPr/>
        </p:nvPicPr>
        <p:blipFill>
          <a:blip r:embed="rId5"/>
          <a:srcRect/>
          <a:stretch>
            <a:fillRect/>
          </a:stretch>
        </p:blipFill>
        <p:spPr>
          <a:xfrm flipH="1">
            <a:off x="3876675" y="2533850"/>
            <a:ext cx="1008063" cy="1927225"/>
          </a:xfrm>
          <a:prstGeom prst="rect">
            <a:avLst/>
          </a:prstGeom>
          <a:noFill/>
          <a:ln/>
        </p:spPr>
      </p:pic>
      <p:sp>
        <p:nvSpPr>
          <p:cNvPr id="6" name="Date Placeholder 3"/>
          <p:cNvSpPr>
            <a:spLocks noGrp="1"/>
          </p:cNvSpPr>
          <p:nvPr>
            <p:ph type="dt" sz="half" idx="10"/>
          </p:nvPr>
        </p:nvSpPr>
        <p:spPr>
          <a:xfrm>
            <a:off x="457200" y="6356350"/>
            <a:ext cx="2133600" cy="365125"/>
          </a:xfrm>
        </p:spPr>
        <p:txBody>
          <a:bodyPr/>
          <a:lstStyle/>
          <a:p>
            <a:r>
              <a:rPr lang="en-GB" smtClean="0">
                <a:solidFill>
                  <a:schemeClr val="bg1"/>
                </a:solidFill>
              </a:rPr>
              <a:t>March 30, 2010</a:t>
            </a:r>
            <a:endParaRPr lang="en-GB" dirty="0">
              <a:solidFill>
                <a:schemeClr val="bg1"/>
              </a:solidFill>
            </a:endParaRPr>
          </a:p>
        </p:txBody>
      </p:sp>
      <p:sp>
        <p:nvSpPr>
          <p:cNvPr id="7" name="Footer Placeholder 4"/>
          <p:cNvSpPr>
            <a:spLocks noGrp="1"/>
          </p:cNvSpPr>
          <p:nvPr>
            <p:ph type="ftr" sz="quarter" idx="11"/>
          </p:nvPr>
        </p:nvSpPr>
        <p:spPr>
          <a:xfrm>
            <a:off x="2682114" y="6355458"/>
            <a:ext cx="2895600" cy="365125"/>
          </a:xfrm>
        </p:spPr>
        <p:txBody>
          <a:bodyPr/>
          <a:lstStyle/>
          <a:p>
            <a:r>
              <a:rPr lang="en-GB" smtClean="0">
                <a:solidFill>
                  <a:schemeClr val="bg1"/>
                </a:solidFill>
              </a:rPr>
              <a:t>Shahriar Hyder</a:t>
            </a:r>
            <a:endParaRPr lang="en-GB" dirty="0">
              <a:solidFill>
                <a:schemeClr val="bg1"/>
              </a:solidFill>
            </a:endParaRPr>
          </a:p>
        </p:txBody>
      </p:sp>
      <p:sp>
        <p:nvSpPr>
          <p:cNvPr id="8"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9"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65</a:t>
            </a:fld>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chemeClr val="bg1"/>
                </a:solidFill>
              </a:rPr>
              <a:t>Reference</a:t>
            </a:r>
            <a:endParaRPr lang="en-US" dirty="0">
              <a:solidFill>
                <a:schemeClr val="bg1"/>
              </a:solidFill>
            </a:endParaRPr>
          </a:p>
        </p:txBody>
      </p:sp>
      <p:sp>
        <p:nvSpPr>
          <p:cNvPr id="3" name="Content Placeholder 2"/>
          <p:cNvSpPr>
            <a:spLocks noGrp="1"/>
          </p:cNvSpPr>
          <p:nvPr>
            <p:ph sz="quarter" idx="1"/>
          </p:nvPr>
        </p:nvSpPr>
        <p:spPr/>
        <p:txBody>
          <a:bodyPr>
            <a:normAutofit fontScale="92500" lnSpcReduction="20000"/>
          </a:bodyPr>
          <a:lstStyle/>
          <a:p>
            <a:r>
              <a:rPr lang="en-US" smtClean="0"/>
              <a:t>F#</a:t>
            </a:r>
            <a:br>
              <a:rPr lang="en-US" smtClean="0"/>
            </a:br>
            <a:r>
              <a:rPr lang="en-US" sz="2200" smtClean="0">
                <a:hlinkClick r:id="rId3"/>
              </a:rPr>
              <a:t>http://research.microsoft.com/fsharp</a:t>
            </a:r>
            <a:endParaRPr lang="en-US" smtClean="0"/>
          </a:p>
          <a:p>
            <a:r>
              <a:rPr lang="en-US" smtClean="0"/>
              <a:t>Can Your Programming Language Do This?</a:t>
            </a:r>
            <a:br>
              <a:rPr lang="en-US" smtClean="0"/>
            </a:br>
            <a:r>
              <a:rPr lang="en-US" sz="2000" smtClean="0">
                <a:hlinkClick r:id="rId4"/>
              </a:rPr>
              <a:t>http://www.joelonsoftware.com/items/2006/08/01.html</a:t>
            </a:r>
            <a:endParaRPr lang="en-US" sz="2000" smtClean="0"/>
          </a:p>
          <a:p>
            <a:r>
              <a:rPr lang="en-US" smtClean="0"/>
              <a:t>Why Functional Programming Matters</a:t>
            </a:r>
            <a:br>
              <a:rPr lang="en-US" smtClean="0"/>
            </a:br>
            <a:r>
              <a:rPr lang="en-US" sz="2000" smtClean="0">
                <a:hlinkClick r:id="rId5"/>
              </a:rPr>
              <a:t>http://www.math.chalmers.se/~rjmh/Papers/whyfp.pdf</a:t>
            </a:r>
            <a:endParaRPr lang="en-US" sz="2000" smtClean="0"/>
          </a:p>
          <a:p>
            <a:r>
              <a:rPr lang="en-US" smtClean="0"/>
              <a:t>John Backus’ 1977 Turing Award Lecture:</a:t>
            </a:r>
            <a:br>
              <a:rPr lang="en-US" smtClean="0"/>
            </a:br>
            <a:r>
              <a:rPr lang="en-US" sz="2000" smtClean="0">
                <a:hlinkClick r:id="rId6"/>
              </a:rPr>
              <a:t>“Can Programming be Liberated from the von Neumann Style?”</a:t>
            </a:r>
            <a:endParaRPr lang="en-US" sz="2000" smtClean="0"/>
          </a:p>
          <a:p>
            <a:r>
              <a:rPr lang="en-US" smtClean="0"/>
              <a:t>System.Concurrency Library</a:t>
            </a:r>
            <a:br>
              <a:rPr lang="en-US" smtClean="0"/>
            </a:br>
            <a:r>
              <a:rPr lang="en-US" sz="2000" smtClean="0">
                <a:hlinkClick r:id="rId7"/>
              </a:rPr>
              <a:t>http://msdn.microsoft.com/msdnmag/issues/07/10/Futures/default.aspx</a:t>
            </a:r>
          </a:p>
          <a:p>
            <a:r>
              <a:rPr lang="en-US" smtClean="0"/>
              <a:t>Google MapReduce</a:t>
            </a:r>
            <a:br>
              <a:rPr lang="en-US" smtClean="0"/>
            </a:br>
            <a:r>
              <a:rPr lang="en-US" sz="1800" smtClean="0">
                <a:solidFill>
                  <a:srgbClr val="FFC000"/>
                </a:solidFill>
                <a:hlinkClick r:id="rId8"/>
              </a:rPr>
              <a:t>http://labs.google.com/papers/mapreduce.html</a:t>
            </a:r>
            <a:endParaRPr lang="en-US" sz="1800" smtClean="0">
              <a:solidFill>
                <a:srgbClr val="FFC000"/>
              </a:solidFill>
            </a:endParaRPr>
          </a:p>
          <a:p>
            <a:endParaRPr lang="en-US" sz="1600" dirty="0"/>
          </a:p>
        </p:txBody>
      </p:sp>
      <p:sp>
        <p:nvSpPr>
          <p:cNvPr id="4"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5"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6"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9"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66</a:t>
            </a:fld>
            <a:endParaRPr lang="en-US" dirty="0"/>
          </a:p>
        </p:txBody>
      </p:sp>
    </p:spTree>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fld id="{940743D0-C0DD-4F1B-BF41-528188C4B3D1}" type="slidenum">
              <a:rPr lang="en-US"/>
              <a:pPr/>
              <a:t>67</a:t>
            </a:fld>
            <a:endParaRPr lang="en-US" dirty="0"/>
          </a:p>
        </p:txBody>
      </p:sp>
      <p:sp>
        <p:nvSpPr>
          <p:cNvPr id="86018" name="Rectangle 2"/>
          <p:cNvSpPr>
            <a:spLocks noGrp="1" noChangeArrowheads="1"/>
          </p:cNvSpPr>
          <p:nvPr>
            <p:ph type="title"/>
          </p:nvPr>
        </p:nvSpPr>
        <p:spPr/>
        <p:txBody>
          <a:bodyPr/>
          <a:lstStyle/>
          <a:p>
            <a:r>
              <a:rPr lang="en-US" dirty="0">
                <a:solidFill>
                  <a:schemeClr val="bg1"/>
                </a:solidFill>
              </a:rPr>
              <a:t>End of the Talk</a:t>
            </a:r>
          </a:p>
        </p:txBody>
      </p:sp>
      <p:sp>
        <p:nvSpPr>
          <p:cNvPr id="86019" name="Rectangle 3"/>
          <p:cNvSpPr>
            <a:spLocks noGrp="1" noChangeArrowheads="1"/>
          </p:cNvSpPr>
          <p:nvPr>
            <p:ph type="body" sz="half" idx="1"/>
          </p:nvPr>
        </p:nvSpPr>
        <p:spPr>
          <a:xfrm>
            <a:off x="1182688" y="2017713"/>
            <a:ext cx="7123112" cy="4114800"/>
          </a:xfrm>
        </p:spPr>
        <p:txBody>
          <a:bodyPr/>
          <a:lstStyle/>
          <a:p>
            <a:r>
              <a:rPr lang="en-US" sz="2800" dirty="0">
                <a:solidFill>
                  <a:schemeClr val="bg1"/>
                </a:solidFill>
              </a:rPr>
              <a:t>Thank You!</a:t>
            </a:r>
          </a:p>
        </p:txBody>
      </p:sp>
      <p:pic>
        <p:nvPicPr>
          <p:cNvPr id="86020" name="Picture 4" descr="bd06663_"/>
          <p:cNvPicPr>
            <a:picLocks noGrp="1" noChangeAspect="1" noChangeArrowheads="1"/>
          </p:cNvPicPr>
          <p:nvPr>
            <p:ph sz="half" idx="2"/>
          </p:nvPr>
        </p:nvPicPr>
        <p:blipFill>
          <a:blip r:embed="rId3"/>
          <a:srcRect/>
          <a:stretch>
            <a:fillRect/>
          </a:stretch>
        </p:blipFill>
        <p:spPr>
          <a:xfrm>
            <a:off x="1219200" y="3048000"/>
            <a:ext cx="3657600" cy="3173413"/>
          </a:xfrm>
          <a:noFill/>
          <a:ln/>
        </p:spPr>
      </p:pic>
      <p:sp>
        <p:nvSpPr>
          <p:cNvPr id="86022" name="AutoShape 6"/>
          <p:cNvSpPr>
            <a:spLocks noChangeArrowheads="1"/>
          </p:cNvSpPr>
          <p:nvPr/>
        </p:nvSpPr>
        <p:spPr bwMode="auto">
          <a:xfrm>
            <a:off x="5029200" y="2286000"/>
            <a:ext cx="3581400" cy="838200"/>
          </a:xfrm>
          <a:prstGeom prst="cloudCallout">
            <a:avLst>
              <a:gd name="adj1" fmla="val -67866"/>
              <a:gd name="adj2" fmla="val 104926"/>
            </a:avLst>
          </a:prstGeom>
          <a:solidFill>
            <a:schemeClr val="accent1"/>
          </a:solidFill>
          <a:ln w="9525">
            <a:solidFill>
              <a:schemeClr val="tx1"/>
            </a:solidFill>
            <a:round/>
            <a:headEnd/>
            <a:tailEnd/>
          </a:ln>
          <a:effectLst/>
        </p:spPr>
        <p:txBody>
          <a:bodyPr/>
          <a:lstStyle/>
          <a:p>
            <a:pPr algn="ctr" eaLnBrk="1" hangingPunct="1">
              <a:spcBef>
                <a:spcPct val="20000"/>
              </a:spcBef>
            </a:pPr>
            <a:r>
              <a:rPr lang="en-US" sz="3200">
                <a:latin typeface="Comic Sans MS" pitchFamily="66" charset="0"/>
              </a:rPr>
              <a:t>Questions</a:t>
            </a:r>
            <a:r>
              <a:rPr lang="en-US" sz="3200" b="1">
                <a:latin typeface="Comic Sans MS" pitchFamily="66" charset="0"/>
              </a:rPr>
              <a:t>?</a:t>
            </a:r>
          </a:p>
        </p:txBody>
      </p:sp>
      <p:sp>
        <p:nvSpPr>
          <p:cNvPr id="7"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9"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10"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6020"/>
                                        </p:tgtEl>
                                        <p:attrNameLst>
                                          <p:attrName>style.visibility</p:attrName>
                                        </p:attrNameLst>
                                      </p:cBhvr>
                                      <p:to>
                                        <p:strVal val="visible"/>
                                      </p:to>
                                    </p:set>
                                    <p:animEffect transition="in" filter="wipe(up)">
                                      <p:cBhvr>
                                        <p:cTn id="7" dur="500"/>
                                        <p:tgtEl>
                                          <p:spTgt spid="8602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6022"/>
                                        </p:tgtEl>
                                        <p:attrNameLst>
                                          <p:attrName>style.visibility</p:attrName>
                                        </p:attrNameLst>
                                      </p:cBhvr>
                                      <p:to>
                                        <p:strVal val="visible"/>
                                      </p:to>
                                    </p:set>
                                    <p:animEffect transition="in" filter="wipe(down)">
                                      <p:cBhvr>
                                        <p:cTn id="11" dur="500"/>
                                        <p:tgtEl>
                                          <p:spTgt spid="86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2"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b="1" dirty="0" smtClean="0"/>
              <a:t>Fundamentals of FP Languages</a:t>
            </a:r>
            <a:endParaRPr lang="en-US" dirty="0"/>
          </a:p>
        </p:txBody>
      </p:sp>
      <p:sp>
        <p:nvSpPr>
          <p:cNvPr id="3" name="Content Placeholder 2"/>
          <p:cNvSpPr>
            <a:spLocks noGrp="1"/>
          </p:cNvSpPr>
          <p:nvPr>
            <p:ph idx="1"/>
          </p:nvPr>
        </p:nvSpPr>
        <p:spPr/>
        <p:txBody>
          <a:bodyPr>
            <a:normAutofit fontScale="85000" lnSpcReduction="10000"/>
          </a:bodyPr>
          <a:lstStyle/>
          <a:p>
            <a:pPr lvl="0"/>
            <a:r>
              <a:rPr lang="en-US" dirty="0" smtClean="0"/>
              <a:t>The </a:t>
            </a:r>
            <a:r>
              <a:rPr lang="en-US" dirty="0"/>
              <a:t>objective of the design of a FPL is to mimic mathematical functions to the greatest extent possible</a:t>
            </a:r>
          </a:p>
          <a:p>
            <a:pPr lvl="0"/>
            <a:r>
              <a:rPr lang="en-US" dirty="0"/>
              <a:t>The basic process of computation is fundamentally different in a FPL than in an imperative language</a:t>
            </a:r>
          </a:p>
          <a:p>
            <a:pPr lvl="1"/>
            <a:r>
              <a:rPr lang="en-US" dirty="0"/>
              <a:t>In an imperative language, operations are done and the results are stored in variables for later use</a:t>
            </a:r>
          </a:p>
          <a:p>
            <a:pPr lvl="1"/>
            <a:r>
              <a:rPr lang="en-US" dirty="0"/>
              <a:t>Management of variables is a constant concern and source of complexity for imperative programming</a:t>
            </a:r>
          </a:p>
          <a:p>
            <a:pPr lvl="0"/>
            <a:r>
              <a:rPr lang="en-US" dirty="0">
                <a:solidFill>
                  <a:schemeClr val="bg1"/>
                </a:solidFill>
              </a:rPr>
              <a:t>In an FPL, variables are not necessary, as is the case in mathematics</a:t>
            </a:r>
          </a:p>
          <a:p>
            <a:endParaRPr lang="en-US" dirty="0"/>
          </a:p>
        </p:txBody>
      </p:sp>
      <p:sp>
        <p:nvSpPr>
          <p:cNvPr id="6"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7"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8"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9"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7</a:t>
            </a:fld>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dirty="0" smtClean="0">
                <a:solidFill>
                  <a:schemeClr val="bg1"/>
                </a:solidFill>
              </a:rPr>
              <a:t>What is </a:t>
            </a:r>
            <a:r>
              <a:rPr lang="en-US" b="1" dirty="0" smtClean="0">
                <a:solidFill>
                  <a:schemeClr val="bg1"/>
                </a:solidFill>
              </a:rPr>
              <a:t>object-oriented programming?</a:t>
            </a:r>
            <a:endParaRPr lang="en-US" dirty="0">
              <a:solidFill>
                <a:schemeClr val="bg1"/>
              </a:solidFill>
            </a:endParaRPr>
          </a:p>
        </p:txBody>
      </p:sp>
      <p:sp>
        <p:nvSpPr>
          <p:cNvPr id="4" name="Content Placeholder 3"/>
          <p:cNvSpPr>
            <a:spLocks noGrp="1"/>
          </p:cNvSpPr>
          <p:nvPr>
            <p:ph idx="1"/>
          </p:nvPr>
        </p:nvSpPr>
        <p:spPr>
          <a:xfrm>
            <a:off x="457200" y="1600200"/>
            <a:ext cx="8229600" cy="2850011"/>
          </a:xfrm>
          <a:prstGeom prst="rect">
            <a:avLst/>
          </a:prstGeom>
        </p:spPr>
        <p:txBody>
          <a:bodyPr wrap="square">
            <a:spAutoFit/>
          </a:bodyPr>
          <a:lstStyle/>
          <a:p>
            <a:r>
              <a:rPr lang="en-US" b="1" dirty="0" smtClean="0"/>
              <a:t>Object-oriented </a:t>
            </a:r>
            <a:r>
              <a:rPr lang="en-US" b="1" dirty="0"/>
              <a:t>programming is a style of</a:t>
            </a:r>
          </a:p>
          <a:p>
            <a:pPr>
              <a:buNone/>
            </a:pPr>
            <a:r>
              <a:rPr lang="en-US" dirty="0" smtClean="0"/>
              <a:t>	programming </a:t>
            </a:r>
            <a:r>
              <a:rPr lang="en-US" dirty="0"/>
              <a:t>that enables you:</a:t>
            </a:r>
          </a:p>
          <a:p>
            <a:pPr>
              <a:buNone/>
            </a:pPr>
            <a:r>
              <a:rPr lang="en-US" dirty="0" smtClean="0"/>
              <a:t>	- </a:t>
            </a:r>
            <a:r>
              <a:rPr lang="en-US" dirty="0"/>
              <a:t>Reuse code (via </a:t>
            </a:r>
            <a:r>
              <a:rPr lang="en-US" b="1" dirty="0"/>
              <a:t>classes)</a:t>
            </a:r>
          </a:p>
          <a:p>
            <a:pPr>
              <a:buNone/>
            </a:pPr>
            <a:r>
              <a:rPr lang="en-US" dirty="0" smtClean="0"/>
              <a:t>	- </a:t>
            </a:r>
            <a:r>
              <a:rPr lang="en-US" dirty="0"/>
              <a:t>Eliminate bugs (via </a:t>
            </a:r>
            <a:r>
              <a:rPr lang="en-US" b="1" dirty="0"/>
              <a:t>encapsulating, data hiding</a:t>
            </a:r>
            <a:r>
              <a:rPr lang="en-US" b="1" dirty="0" smtClean="0"/>
              <a:t>)</a:t>
            </a:r>
          </a:p>
        </p:txBody>
      </p:sp>
      <p:sp>
        <p:nvSpPr>
          <p:cNvPr id="7"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8"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9"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10"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8</a:t>
            </a:fld>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smtClean="0"/>
              <a:t>What is </a:t>
            </a:r>
            <a:r>
              <a:rPr lang="en-US" b="1" dirty="0" smtClean="0"/>
              <a:t>functional programming?</a:t>
            </a:r>
            <a:endParaRPr lang="en-US" b="1" dirty="0"/>
          </a:p>
        </p:txBody>
      </p:sp>
      <p:sp>
        <p:nvSpPr>
          <p:cNvPr id="4" name="Content Placeholder 3"/>
          <p:cNvSpPr>
            <a:spLocks noGrp="1"/>
          </p:cNvSpPr>
          <p:nvPr>
            <p:ph idx="1"/>
          </p:nvPr>
        </p:nvSpPr>
        <p:spPr>
          <a:xfrm>
            <a:off x="457200" y="1600200"/>
            <a:ext cx="8229600" cy="2850011"/>
          </a:xfrm>
          <a:prstGeom prst="rect">
            <a:avLst/>
          </a:prstGeom>
        </p:spPr>
        <p:txBody>
          <a:bodyPr wrap="square">
            <a:spAutoFit/>
          </a:bodyPr>
          <a:lstStyle/>
          <a:p>
            <a:r>
              <a:rPr lang="en-US" b="1" dirty="0" smtClean="0"/>
              <a:t>Functional </a:t>
            </a:r>
            <a:r>
              <a:rPr lang="en-US" b="1" dirty="0"/>
              <a:t>programming is a style of programming</a:t>
            </a:r>
          </a:p>
          <a:p>
            <a:pPr>
              <a:buNone/>
            </a:pPr>
            <a:r>
              <a:rPr lang="en-US" dirty="0" smtClean="0"/>
              <a:t>	that </a:t>
            </a:r>
            <a:r>
              <a:rPr lang="en-US" dirty="0"/>
              <a:t>enables you:</a:t>
            </a:r>
          </a:p>
          <a:p>
            <a:pPr>
              <a:buNone/>
            </a:pPr>
            <a:r>
              <a:rPr lang="fr-FR" dirty="0" smtClean="0"/>
              <a:t>	- </a:t>
            </a:r>
            <a:r>
              <a:rPr lang="fr-FR" dirty="0" err="1" smtClean="0"/>
              <a:t>Re</a:t>
            </a:r>
            <a:r>
              <a:rPr lang="fr-FR" dirty="0" smtClean="0"/>
              <a:t>-use </a:t>
            </a:r>
            <a:r>
              <a:rPr lang="fr-FR" dirty="0"/>
              <a:t>code (via </a:t>
            </a:r>
            <a:r>
              <a:rPr lang="fr-FR" b="1" dirty="0" err="1"/>
              <a:t>function</a:t>
            </a:r>
            <a:r>
              <a:rPr lang="fr-FR" b="1" dirty="0"/>
              <a:t> composition)</a:t>
            </a:r>
          </a:p>
          <a:p>
            <a:pPr>
              <a:buNone/>
            </a:pPr>
            <a:r>
              <a:rPr lang="en-US" dirty="0" smtClean="0"/>
              <a:t>	- </a:t>
            </a:r>
            <a:r>
              <a:rPr lang="en-US" dirty="0"/>
              <a:t>Eliminate bugs (via </a:t>
            </a:r>
            <a:r>
              <a:rPr lang="en-US" b="1" dirty="0"/>
              <a:t>immutability</a:t>
            </a:r>
            <a:r>
              <a:rPr lang="en-US" b="1" dirty="0" smtClean="0"/>
              <a:t>)</a:t>
            </a:r>
            <a:endParaRPr lang="en-US" b="1" dirty="0"/>
          </a:p>
        </p:txBody>
      </p:sp>
      <p:sp>
        <p:nvSpPr>
          <p:cNvPr id="7" name="Date Placeholder 3"/>
          <p:cNvSpPr>
            <a:spLocks noGrp="1"/>
          </p:cNvSpPr>
          <p:nvPr>
            <p:ph type="dt" sz="half" idx="10"/>
          </p:nvPr>
        </p:nvSpPr>
        <p:spPr>
          <a:xfrm>
            <a:off x="457200" y="6356350"/>
            <a:ext cx="2133600" cy="365125"/>
          </a:xfrm>
        </p:spPr>
        <p:txBody>
          <a:bodyPr/>
          <a:lstStyle/>
          <a:p>
            <a:r>
              <a:rPr lang="en-GB" dirty="0" smtClean="0">
                <a:solidFill>
                  <a:schemeClr val="bg1"/>
                </a:solidFill>
              </a:rPr>
              <a:t>March 30, 2010</a:t>
            </a:r>
            <a:endParaRPr lang="en-GB" dirty="0">
              <a:solidFill>
                <a:schemeClr val="bg1"/>
              </a:solidFill>
            </a:endParaRPr>
          </a:p>
        </p:txBody>
      </p:sp>
      <p:sp>
        <p:nvSpPr>
          <p:cNvPr id="8" name="Footer Placeholder 4"/>
          <p:cNvSpPr>
            <a:spLocks noGrp="1"/>
          </p:cNvSpPr>
          <p:nvPr>
            <p:ph type="ftr" sz="quarter" idx="11"/>
          </p:nvPr>
        </p:nvSpPr>
        <p:spPr>
          <a:xfrm>
            <a:off x="2682114" y="6355458"/>
            <a:ext cx="2895600" cy="365125"/>
          </a:xfrm>
        </p:spPr>
        <p:txBody>
          <a:bodyPr/>
          <a:lstStyle/>
          <a:p>
            <a:r>
              <a:rPr lang="en-GB" dirty="0" smtClean="0">
                <a:solidFill>
                  <a:schemeClr val="bg1"/>
                </a:solidFill>
              </a:rPr>
              <a:t>Shahriar Hyder</a:t>
            </a:r>
            <a:endParaRPr lang="en-GB" dirty="0">
              <a:solidFill>
                <a:schemeClr val="bg1"/>
              </a:solidFill>
            </a:endParaRPr>
          </a:p>
        </p:txBody>
      </p:sp>
      <p:sp>
        <p:nvSpPr>
          <p:cNvPr id="9" name="Footer Placeholder 4"/>
          <p:cNvSpPr txBox="1">
            <a:spLocks/>
          </p:cNvSpPr>
          <p:nvPr/>
        </p:nvSpPr>
        <p:spPr>
          <a:xfrm>
            <a:off x="6248400" y="6370572"/>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chemeClr val="bg1"/>
                </a:solidFill>
                <a:effectLst/>
                <a:uLnTx/>
                <a:uFillTx/>
                <a:latin typeface="+mn-lt"/>
                <a:ea typeface="+mn-ea"/>
                <a:cs typeface="+mn-cs"/>
              </a:rPr>
              <a:t>Kaz Software</a:t>
            </a:r>
            <a:r>
              <a:rPr kumimoji="0" lang="en-GB" sz="1200" b="0" i="0" u="none" strike="noStrike" kern="1200" cap="none" spc="0" normalizeH="0" noProof="0" dirty="0" smtClean="0">
                <a:ln>
                  <a:noFill/>
                </a:ln>
                <a:solidFill>
                  <a:schemeClr val="bg1"/>
                </a:solidFill>
                <a:effectLst/>
                <a:uLnTx/>
                <a:uFillTx/>
                <a:latin typeface="+mn-lt"/>
                <a:ea typeface="+mn-ea"/>
                <a:cs typeface="+mn-cs"/>
              </a:rPr>
              <a:t> Ltd.</a:t>
            </a:r>
            <a:endParaRPr kumimoji="0" lang="en-GB"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10" name="Slide Number Placeholder 6"/>
          <p:cNvSpPr>
            <a:spLocks noGrp="1"/>
          </p:cNvSpPr>
          <p:nvPr>
            <p:ph type="sldNum" sz="quarter" idx="12"/>
          </p:nvPr>
        </p:nvSpPr>
        <p:spPr>
          <a:xfrm>
            <a:off x="7042150" y="6243638"/>
            <a:ext cx="1905000" cy="457200"/>
          </a:xfrm>
        </p:spPr>
        <p:txBody>
          <a:bodyPr/>
          <a:lstStyle/>
          <a:p>
            <a:fld id="{940743D0-C0DD-4F1B-BF41-528188C4B3D1}" type="slidenum">
              <a:rPr lang="en-US"/>
              <a:pPr/>
              <a:t>9</a:t>
            </a:fld>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1111</TotalTime>
  <Words>2672</Words>
  <Application>Microsoft Office PowerPoint</Application>
  <PresentationFormat>On-screen Show (4:3)</PresentationFormat>
  <Paragraphs>660</Paragraphs>
  <Slides>67</Slides>
  <Notes>67</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69" baseType="lpstr">
      <vt:lpstr>Office Theme</vt:lpstr>
      <vt:lpstr>Klipp</vt:lpstr>
      <vt:lpstr>Functional Programming Fundamentals</vt:lpstr>
      <vt:lpstr>”Life is too short for imperative programming”</vt:lpstr>
      <vt:lpstr>Productivity</vt:lpstr>
      <vt:lpstr>Origins</vt:lpstr>
      <vt:lpstr>Origins</vt:lpstr>
      <vt:lpstr>λ-calculus Building Block</vt:lpstr>
      <vt:lpstr>Fundamentals of FP Languages</vt:lpstr>
      <vt:lpstr>What is object-oriented programming?</vt:lpstr>
      <vt:lpstr>What is functional programming?</vt:lpstr>
      <vt:lpstr>Moore’s Law Ran Out!</vt:lpstr>
      <vt:lpstr>Slide 11</vt:lpstr>
      <vt:lpstr>Von Neumann syndrome</vt:lpstr>
      <vt:lpstr>Wikipedia!</vt:lpstr>
      <vt:lpstr>Slide 14</vt:lpstr>
      <vt:lpstr>Slide 15</vt:lpstr>
      <vt:lpstr>Slide 16</vt:lpstr>
      <vt:lpstr>Slide 17</vt:lpstr>
      <vt:lpstr>Slide 18</vt:lpstr>
      <vt:lpstr>Slide 19</vt:lpstr>
      <vt:lpstr>Slide 20</vt:lpstr>
      <vt:lpstr>Slide 21</vt:lpstr>
      <vt:lpstr>Functional Languages</vt:lpstr>
      <vt:lpstr>Pure Functional Languages</vt:lpstr>
      <vt:lpstr>Is it too hard?</vt:lpstr>
      <vt:lpstr>The foundation</vt:lpstr>
      <vt:lpstr>What is a function?</vt:lpstr>
      <vt:lpstr>FP Preachings!</vt:lpstr>
      <vt:lpstr>FP Preachings!</vt:lpstr>
      <vt:lpstr>FP Preachings!</vt:lpstr>
      <vt:lpstr>FP Preachings!</vt:lpstr>
      <vt:lpstr>Functional Programming </vt:lpstr>
      <vt:lpstr>Data is immutable x = x + 1;</vt:lpstr>
      <vt:lpstr>Why bother? </vt:lpstr>
      <vt:lpstr>Code!</vt:lpstr>
      <vt:lpstr>More Code!</vt:lpstr>
      <vt:lpstr>Refactoring “hole in the middle”</vt:lpstr>
      <vt:lpstr>Refactoring “hole in the middle”</vt:lpstr>
      <vt:lpstr>Example: Sorting by multiple keys</vt:lpstr>
      <vt:lpstr>OO Approach: Many IComparers</vt:lpstr>
      <vt:lpstr>OO Approach: Many IComparers</vt:lpstr>
      <vt:lpstr>OO Approach: Many IComparers</vt:lpstr>
      <vt:lpstr>FP Approach: Passed in lambdas</vt:lpstr>
      <vt:lpstr>Slide 43</vt:lpstr>
      <vt:lpstr>First-class function</vt:lpstr>
      <vt:lpstr>Closure (computer science)</vt:lpstr>
      <vt:lpstr>Closures</vt:lpstr>
      <vt:lpstr>Closure example</vt:lpstr>
      <vt:lpstr>Slide 48</vt:lpstr>
      <vt:lpstr>Higher order functions</vt:lpstr>
      <vt:lpstr>Higher order function example</vt:lpstr>
      <vt:lpstr>Higher order function example</vt:lpstr>
      <vt:lpstr>Slide 52</vt:lpstr>
      <vt:lpstr>Slide 53</vt:lpstr>
      <vt:lpstr>Slide 54</vt:lpstr>
      <vt:lpstr>Slide 55</vt:lpstr>
      <vt:lpstr>Map/Reduce/Filter</vt:lpstr>
      <vt:lpstr>Map/Reduce/Filter</vt:lpstr>
      <vt:lpstr>Map/Reduce/Filter</vt:lpstr>
      <vt:lpstr>Map/Reduce/Filter</vt:lpstr>
      <vt:lpstr>Map/Reduce/Filter</vt:lpstr>
      <vt:lpstr>Map/Reduce/Filter</vt:lpstr>
      <vt:lpstr>Map/Reduce/Filter</vt:lpstr>
      <vt:lpstr>Slide 63</vt:lpstr>
      <vt:lpstr>Summary</vt:lpstr>
      <vt:lpstr>Quiz</vt:lpstr>
      <vt:lpstr>Reference</vt:lpstr>
      <vt:lpstr>End of the Talk</vt:lpstr>
    </vt:vector>
  </TitlesOfParts>
  <Company>KAZ Software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is too short for imperative programming”</dc:title>
  <dc:creator>Shahriar.Hyder</dc:creator>
  <cp:lastModifiedBy>Shahriar.Hyder</cp:lastModifiedBy>
  <cp:revision>365</cp:revision>
  <dcterms:created xsi:type="dcterms:W3CDTF">2010-03-10T05:26:46Z</dcterms:created>
  <dcterms:modified xsi:type="dcterms:W3CDTF">2010-03-30T06:35:10Z</dcterms:modified>
</cp:coreProperties>
</file>