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3NvdjXh1180j4v6phKEdWyy5l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WELCOME</a:t>
            </a:r>
            <a:r>
              <a:rPr lang="en-US">
                <a:solidFill>
                  <a:schemeClr val="dk1"/>
                </a:solidFill>
              </a:rPr>
              <a:t> TO “N</a:t>
            </a:r>
            <a: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  <a:t>EXT GEN PEN TEST - INTRODUCTION TO RED TEAMING AND ADVERSARY EMULATION”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  <a:t>THE </a:t>
            </a:r>
            <a:r>
              <a:rPr b="1" lang="en-US">
                <a:solidFill>
                  <a:srgbClr val="222222"/>
                </a:solidFill>
                <a:highlight>
                  <a:schemeClr val="lt1"/>
                </a:highlight>
              </a:rPr>
              <a:t>NEXT HALF-HOUR IS GOING TO BE</a:t>
            </a:r>
            <a: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  <a:t> A HIGH LEVEL OVERVIEW OF A QUITE TECHNICAL NICHE OF INFORMATION SECURITY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  <a:t>WE </a:t>
            </a:r>
            <a:r>
              <a:rPr b="1" lang="en-US">
                <a:solidFill>
                  <a:srgbClr val="222222"/>
                </a:solidFill>
                <a:highlight>
                  <a:schemeClr val="lt1"/>
                </a:highlight>
              </a:rPr>
              <a:t>WILL HAVE A LOOK </a:t>
            </a:r>
            <a:r>
              <a:rPr lang="en-US">
                <a:solidFill>
                  <a:srgbClr val="222222"/>
                </a:solidFill>
                <a:highlight>
                  <a:schemeClr val="lt1"/>
                </a:highlight>
              </a:rPr>
              <a:t>AT HOW - NOWADAYS - THE BAD GUYS TAKE ADVANTAGE OF THE WEB TO DO THEIR THING AND WIL WILL TRY TO COME UP ON THE OTHER SIDE WITH A STRATEGY ON HOW TO DEFEND FROM THEM</a:t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af781cee5_1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af781cee5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af781cee5_1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af781cee5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af781cee5_1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af781cee5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f781cee5_1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f781cee5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d61af18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d61af1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af781cee5_1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af781cee5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af781cee5_1_3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af781cee5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SLIDES WILL BE SHARED AFTER THIS TALK, INCLUDING </a:t>
            </a:r>
            <a:r>
              <a:rPr b="1" lang="en-US">
                <a:solidFill>
                  <a:schemeClr val="dk1"/>
                </a:solidFill>
              </a:rPr>
              <a:t>SPEAKER’S NOTES</a:t>
            </a:r>
            <a:r>
              <a:rPr lang="en-US">
                <a:solidFill>
                  <a:schemeClr val="dk1"/>
                </a:solidFill>
              </a:rPr>
              <a:t> (BTW A BIG </a:t>
            </a:r>
            <a:r>
              <a:rPr b="1" lang="en-US">
                <a:solidFill>
                  <a:schemeClr val="dk1"/>
                </a:solidFill>
              </a:rPr>
              <a:t>SHOUT OUT TO BLABLA FOR SUPPORTING THE IDEA OF THIS BLABLABLA AND TO BLABLABLABLA </a:t>
            </a:r>
            <a:r>
              <a:rPr lang="en-US">
                <a:solidFill>
                  <a:schemeClr val="dk1"/>
                </a:solidFill>
              </a:rPr>
              <a:t>FOR </a:t>
            </a:r>
            <a:r>
              <a:rPr b="1" lang="en-US">
                <a:solidFill>
                  <a:schemeClr val="dk1"/>
                </a:solidFill>
              </a:rPr>
              <a:t>HIS/HER</a:t>
            </a:r>
            <a:r>
              <a:rPr lang="en-US">
                <a:solidFill>
                  <a:schemeClr val="dk1"/>
                </a:solidFill>
              </a:rPr>
              <a:t> HELP IN SETTING IT UP!)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EARLY WARNING: HOPE YOU ALL HAVE NOTHING AGAINST MEME’S…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LASTLY, LET’S KEEP THIS </a:t>
            </a:r>
            <a:r>
              <a:rPr b="1" lang="en-US">
                <a:solidFill>
                  <a:schemeClr val="dk1"/>
                </a:solidFill>
              </a:rPr>
              <a:t>INTERACTIVE</a:t>
            </a:r>
            <a:r>
              <a:rPr lang="en-US">
                <a:solidFill>
                  <a:schemeClr val="dk1"/>
                </a:solidFill>
              </a:rPr>
              <a:t>! </a:t>
            </a:r>
            <a:r>
              <a:rPr b="1" lang="en-US">
                <a:solidFill>
                  <a:schemeClr val="dk1"/>
                </a:solidFill>
              </a:rPr>
              <a:t>DON’T WAIT FOR THE END TO ASK QUESTIONS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ec799708_0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a8ec79970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AND FINALLY</a:t>
            </a:r>
            <a:r>
              <a:rPr lang="en-US">
                <a:solidFill>
                  <a:schemeClr val="dk1"/>
                </a:solidFill>
              </a:rPr>
              <a:t>, I’D LIKE TO TAKE A MOMENT AND THANK </a:t>
            </a:r>
            <a:r>
              <a:rPr b="1" lang="en-US">
                <a:solidFill>
                  <a:schemeClr val="dk1"/>
                </a:solidFill>
              </a:rPr>
              <a:t>BLABLA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BLABLABLA</a:t>
            </a:r>
            <a:r>
              <a:rPr lang="en-US">
                <a:solidFill>
                  <a:schemeClr val="dk1"/>
                </a:solidFill>
              </a:rPr>
              <a:t> FOR </a:t>
            </a:r>
            <a:r>
              <a:rPr b="1" lang="en-US">
                <a:solidFill>
                  <a:schemeClr val="dk1"/>
                </a:solidFill>
              </a:rPr>
              <a:t>BLABLABLABLA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BLABLABLABLABLA</a:t>
            </a:r>
            <a:r>
              <a:rPr lang="en-US">
                <a:solidFill>
                  <a:schemeClr val="dk1"/>
                </a:solidFill>
              </a:rPr>
              <a:t> FOR </a:t>
            </a:r>
            <a:r>
              <a:rPr b="1" lang="en-US">
                <a:solidFill>
                  <a:schemeClr val="dk1"/>
                </a:solidFill>
              </a:rPr>
              <a:t>BLABLABLABLABLABLABLA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THANKS AGAIN AND FEEL FREE TO ASK ME ANY QUESTION.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OTHERWISE, THAT’S ALL, THANK YOU!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Column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53e14d2047_0_306"/>
          <p:cNvPicPr preferRelativeResize="0"/>
          <p:nvPr/>
        </p:nvPicPr>
        <p:blipFill rotWithShape="1">
          <a:blip r:embed="rId2">
            <a:alphaModFix/>
          </a:blip>
          <a:srcRect b="0" l="0" r="69272" t="0"/>
          <a:stretch/>
        </p:blipFill>
        <p:spPr>
          <a:xfrm>
            <a:off x="0" y="0"/>
            <a:ext cx="3744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53e14d2047_0_306"/>
          <p:cNvSpPr txBox="1"/>
          <p:nvPr>
            <p:ph type="title"/>
          </p:nvPr>
        </p:nvSpPr>
        <p:spPr>
          <a:xfrm>
            <a:off x="415600" y="740800"/>
            <a:ext cx="31581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3" name="Google Shape;83;g53e14d2047_0_30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g53e14d2047_0_306"/>
          <p:cNvSpPr txBox="1"/>
          <p:nvPr>
            <p:ph idx="1" type="body"/>
          </p:nvPr>
        </p:nvSpPr>
        <p:spPr>
          <a:xfrm>
            <a:off x="4182967" y="740800"/>
            <a:ext cx="7593600" cy="5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3e14d2047_0_31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g53e14d2047_0_3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AADC"/>
              </a:buClr>
              <a:buSzPts val="2700"/>
              <a:buNone/>
              <a:defRPr b="1" sz="2700">
                <a:solidFill>
                  <a:srgbClr val="37AA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g53e14d2047_0_3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rabi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6E6E6E"/>
              </a:buClr>
              <a:buSzPts val="2400"/>
              <a:buFont typeface="Proxima Nova"/>
              <a:buAutoNum type="alpha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6E6E6E"/>
              </a:buClr>
              <a:buSzPts val="2400"/>
              <a:buFont typeface="Proxima Nova"/>
              <a:buAutoNum type="romanLcPeriod"/>
              <a:defRPr sz="2400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53e14d2047_0_315"/>
          <p:cNvPicPr preferRelativeResize="0"/>
          <p:nvPr/>
        </p:nvPicPr>
        <p:blipFill rotWithShape="1">
          <a:blip r:embed="rId2">
            <a:alphaModFix/>
          </a:blip>
          <a:srcRect b="30756" l="0" r="0" t="25892"/>
          <a:stretch/>
        </p:blipFill>
        <p:spPr>
          <a:xfrm>
            <a:off x="0" y="1838433"/>
            <a:ext cx="12191998" cy="29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53e14d2047_0_315"/>
          <p:cNvSpPr txBox="1"/>
          <p:nvPr>
            <p:ph type="title"/>
          </p:nvPr>
        </p:nvSpPr>
        <p:spPr>
          <a:xfrm>
            <a:off x="653667" y="1838433"/>
            <a:ext cx="84903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i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92" name="Google Shape;92;g53e14d2047_0_31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E6E6E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Header B">
  <p:cSld name="3_Section Header B">
    <p:bg>
      <p:bgPr>
        <a:solidFill>
          <a:srgbClr val="7F7F7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7af781cee5_1_1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" y="0"/>
            <a:ext cx="12185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7af781cee5_1_194"/>
          <p:cNvSpPr txBox="1"/>
          <p:nvPr>
            <p:ph type="title"/>
          </p:nvPr>
        </p:nvSpPr>
        <p:spPr>
          <a:xfrm>
            <a:off x="963084" y="3088532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Calibri"/>
              <a:buNone/>
              <a:defRPr b="1" sz="5300" cap="none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6" name="Google Shape;96;g17af781cee5_1_194"/>
          <p:cNvSpPr txBox="1"/>
          <p:nvPr>
            <p:ph idx="1" type="body"/>
          </p:nvPr>
        </p:nvSpPr>
        <p:spPr>
          <a:xfrm>
            <a:off x="963084" y="4467227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700"/>
              <a:buNone/>
              <a:defRPr sz="2700">
                <a:solidFill>
                  <a:srgbClr val="BFBFB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g17af781cee5_1_194"/>
          <p:cNvSpPr txBox="1"/>
          <p:nvPr>
            <p:ph idx="11" type="ftr"/>
          </p:nvPr>
        </p:nvSpPr>
        <p:spPr>
          <a:xfrm>
            <a:off x="517392" y="6466672"/>
            <a:ext cx="3899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8" name="Google Shape;98;g17af781cee5_1_194"/>
          <p:cNvSpPr txBox="1"/>
          <p:nvPr>
            <p:ph idx="12" type="sldNum"/>
          </p:nvPr>
        </p:nvSpPr>
        <p:spPr>
          <a:xfrm>
            <a:off x="5817539" y="6457152"/>
            <a:ext cx="556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g17af781cee5_1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315" y="6468004"/>
            <a:ext cx="1348685" cy="38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7af781cee5_1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8217" y="6478695"/>
            <a:ext cx="827024" cy="35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•"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•"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735450" y="1427175"/>
            <a:ext cx="10721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b="1" lang="en-US" sz="6400">
                <a:latin typeface="Roboto"/>
                <a:ea typeface="Roboto"/>
                <a:cs typeface="Roboto"/>
                <a:sym typeface="Roboto"/>
              </a:rPr>
              <a:t>ON THΞ HUNT IN THΞ DΔRK</a:t>
            </a:r>
            <a:endParaRPr b="1" sz="6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735450" y="3678250"/>
            <a:ext cx="10617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INTRODUCTION TO THREAT INTELLIGENCE AND THREAT HUNTING ON THE DARK WEB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af781cee5_1_2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AGENDA</a:t>
            </a:r>
            <a:endParaRPr b="1"/>
          </a:p>
        </p:txBody>
      </p:sp>
      <p:sp>
        <p:nvSpPr>
          <p:cNvPr id="112" name="Google Shape;112;g17af781cee5_1_20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Level-setting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The Process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Resources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Gimme-the-demooo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af781cee5_1_3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LEVEL-SETTING</a:t>
            </a:r>
            <a:endParaRPr b="1"/>
          </a:p>
        </p:txBody>
      </p:sp>
      <p:pic>
        <p:nvPicPr>
          <p:cNvPr id="118" name="Google Shape;118;g17af781cee5_1_300"/>
          <p:cNvPicPr preferRelativeResize="0"/>
          <p:nvPr/>
        </p:nvPicPr>
        <p:blipFill rotWithShape="1">
          <a:blip r:embed="rId3">
            <a:alphaModFix/>
          </a:blip>
          <a:srcRect b="8900" l="0" r="0" t="0"/>
          <a:stretch/>
        </p:blipFill>
        <p:spPr>
          <a:xfrm>
            <a:off x="3408567" y="1623566"/>
            <a:ext cx="5374868" cy="488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7af781cee5_1_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8563" y="1623566"/>
            <a:ext cx="5374868" cy="4882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af781cee5_1_3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PROCESS</a:t>
            </a:r>
            <a:endParaRPr b="1"/>
          </a:p>
        </p:txBody>
      </p:sp>
      <p:sp>
        <p:nvSpPr>
          <p:cNvPr id="125" name="Google Shape;125;g17af781cee5_1_305"/>
          <p:cNvSpPr txBox="1"/>
          <p:nvPr/>
        </p:nvSpPr>
        <p:spPr>
          <a:xfrm>
            <a:off x="599533" y="1853667"/>
            <a:ext cx="10586400" cy="4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 u="none" cap="none" strike="noStrike">
                <a:solidFill>
                  <a:schemeClr val="lt1"/>
                </a:solidFill>
              </a:rPr>
              <a:t>Find reliable links/resources on the Surface Web</a:t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 u="none" cap="none" strike="noStrike">
                <a:solidFill>
                  <a:schemeClr val="lt1"/>
                </a:solidFill>
              </a:rPr>
              <a:t>Get on the Dark Web the “right way” (see next slide)</a:t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500" u="none" cap="none" strike="noStrike">
                <a:solidFill>
                  <a:schemeClr val="lt1"/>
                </a:solidFill>
              </a:rPr>
              <a:t>Find forums and marketplaces that you “like”</a:t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 u="none" cap="none" strike="noStrike">
                <a:solidFill>
                  <a:schemeClr val="lt1"/>
                </a:solidFill>
              </a:rPr>
              <a:t>Do Threat Intel like if you were on the Surface WebC</a:t>
            </a:r>
            <a:endParaRPr b="1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126" name="Google Shape;126;g17af781cee5_1_305"/>
          <p:cNvSpPr/>
          <p:nvPr/>
        </p:nvSpPr>
        <p:spPr>
          <a:xfrm>
            <a:off x="5659533" y="2513571"/>
            <a:ext cx="466500" cy="57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1900" u="none" cap="none" strike="noStrike">
              <a:solidFill>
                <a:schemeClr val="lt1"/>
              </a:solidFill>
            </a:endParaRPr>
          </a:p>
        </p:txBody>
      </p:sp>
      <p:sp>
        <p:nvSpPr>
          <p:cNvPr id="127" name="Google Shape;127;g17af781cee5_1_305"/>
          <p:cNvSpPr/>
          <p:nvPr/>
        </p:nvSpPr>
        <p:spPr>
          <a:xfrm>
            <a:off x="5659533" y="3823400"/>
            <a:ext cx="466500" cy="57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1900" u="none" cap="none" strike="noStrike">
              <a:solidFill>
                <a:schemeClr val="lt1"/>
              </a:solidFill>
            </a:endParaRPr>
          </a:p>
        </p:txBody>
      </p:sp>
      <p:sp>
        <p:nvSpPr>
          <p:cNvPr id="128" name="Google Shape;128;g17af781cee5_1_305"/>
          <p:cNvSpPr/>
          <p:nvPr/>
        </p:nvSpPr>
        <p:spPr>
          <a:xfrm>
            <a:off x="5659533" y="5133233"/>
            <a:ext cx="466500" cy="57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19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af781cee5_1_3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QUICK ON VPNS</a:t>
            </a:r>
            <a:endParaRPr b="1"/>
          </a:p>
        </p:txBody>
      </p:sp>
      <p:sp>
        <p:nvSpPr>
          <p:cNvPr id="134" name="Google Shape;134;g17af781cee5_1_315"/>
          <p:cNvSpPr txBox="1"/>
          <p:nvPr/>
        </p:nvSpPr>
        <p:spPr>
          <a:xfrm>
            <a:off x="599533" y="1650467"/>
            <a:ext cx="105864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Better safe than sorry…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Serious implications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Intention means nothing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all VPNs support Tor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ProtonVPN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https[://]www[.]protonvpn[.]com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AirVPN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https[://]www[.]airvpn[.]org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Lock for the W!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Mission Critical</a:t>
            </a:r>
            <a:endParaRPr b="1" i="0" sz="19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 I S S I O N    C R I T I C A L</a:t>
            </a:r>
            <a:endParaRPr b="1" i="0" sz="19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7af781cee5_1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600" y="1627667"/>
            <a:ext cx="4940431" cy="27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7af781cee5_1_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733" y="3541133"/>
            <a:ext cx="4281964" cy="318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d61af18e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RESOURCES (TOOLS)</a:t>
            </a:r>
            <a:endParaRPr b="1"/>
          </a:p>
        </p:txBody>
      </p:sp>
      <p:sp>
        <p:nvSpPr>
          <p:cNvPr id="142" name="Google Shape;142;g17d61af18e0_0_0"/>
          <p:cNvSpPr txBox="1"/>
          <p:nvPr/>
        </p:nvSpPr>
        <p:spPr>
          <a:xfrm>
            <a:off x="599533" y="1650467"/>
            <a:ext cx="105864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Turnkey Browser Setup: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Official Tor Browser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from the Tor Project themselves, Firefox-based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https[://]www[.]torproject[.]org/download/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Browser Setup: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browser</a:t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 Tor on OS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Disable Javascript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Proxy ALL traffic (</a:t>
            </a:r>
            <a:r>
              <a:rPr b="0" i="0" lang="en-US" sz="19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including DNS!!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thru Tor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Entire OS (virtual or physical):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Tails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https[://]tails[.]boum[.]org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QubesOS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https[://]www[.]qubes-os[.]org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Whonix</a:t>
            </a: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https[://]www[.]whonix[.]org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17d61af18e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800" y="2903267"/>
            <a:ext cx="5240766" cy="3421134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af781cee5_1_3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RESOURCES (PLACES)</a:t>
            </a:r>
            <a:endParaRPr b="1"/>
          </a:p>
        </p:txBody>
      </p:sp>
      <p:sp>
        <p:nvSpPr>
          <p:cNvPr id="149" name="Google Shape;149;g17af781cee5_1_320"/>
          <p:cNvSpPr txBox="1"/>
          <p:nvPr/>
        </p:nvSpPr>
        <p:spPr>
          <a:xfrm>
            <a:off x="599533" y="1726667"/>
            <a:ext cx="10586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TOR.TAXI: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https[://]tor[.]taxi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http[://]tortaxi7axhn2fv4j475a6blv7vwjtpieokolfnojwvkhsnj7sgctkqd[.]onion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DARK.FAIL: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https[://]dark[.]fail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http[://]darkfailenbsdla5mal2mxn2uz66od5vtzd5qozslagrfzachha3f3id[.]onion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AHMIA: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https[://]ahmia[.]fi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http[://]juhanurmihxlp77nkq76byazcldy2hlmovfu2epvl5ankdibsot4csyd[.]onion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Many, many more… 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af781cee5_1_3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DEMO</a:t>
            </a:r>
            <a:endParaRPr b="1"/>
          </a:p>
        </p:txBody>
      </p:sp>
      <p:pic>
        <p:nvPicPr>
          <p:cNvPr id="155" name="Google Shape;155;g17af781cee5_1_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7888" y="1690816"/>
            <a:ext cx="6496217" cy="487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8ec799708_0_2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THANK YOU</a:t>
            </a:r>
            <a:endParaRPr b="1"/>
          </a:p>
        </p:txBody>
      </p:sp>
      <p:sp>
        <p:nvSpPr>
          <p:cNvPr id="161" name="Google Shape;161;ga8ec799708_0_295"/>
          <p:cNvSpPr txBox="1"/>
          <p:nvPr>
            <p:ph idx="1" type="body"/>
          </p:nvPr>
        </p:nvSpPr>
        <p:spPr>
          <a:xfrm>
            <a:off x="1900625" y="1825625"/>
            <a:ext cx="9453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STEFANO.RATTO@GMAIL.COM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@STEFANO_RATTO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@STEFANORATTO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162" name="Google Shape;162;ga8ec799708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775" y="4492296"/>
            <a:ext cx="614400" cy="58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a8ec799708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775" y="3555708"/>
            <a:ext cx="614400" cy="58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a8ec799708_0_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4775" y="2590925"/>
            <a:ext cx="614400" cy="6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2020-09-26T03:03:14Z</dcterms:created>
  <dc:creator>Stefano Ratto</dc:creator>
</cp:coreProperties>
</file>