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6858000" cx="12192000"/>
  <p:notesSz cx="6858000" cy="9144000"/>
  <p:embeddedFontLst>
    <p:embeddedFont>
      <p:font typeface="Roboto"/>
      <p:regular r:id="rId13"/>
      <p:bold r:id="rId14"/>
      <p:italic r:id="rId15"/>
      <p:boldItalic r:id="rId16"/>
    </p:embeddedFont>
    <p:embeddedFont>
      <p:font typeface="Proxima Nova"/>
      <p:regular r:id="rId17"/>
      <p:bold r:id="rId18"/>
      <p:italic r:id="rId19"/>
      <p:boldItalic r:id="rId20"/>
    </p:embeddedFont>
    <p:embeddedFont>
      <p:font typeface="Quattrocento Sans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5" roundtripDataSignature="AMtx7miLYQkx2Pdgb0Nj9UT6bUcRWxHGn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boldItalic.fntdata"/><Relationship Id="rId22" Type="http://schemas.openxmlformats.org/officeDocument/2006/relationships/font" Target="fonts/QuattrocentoSans-bold.fntdata"/><Relationship Id="rId21" Type="http://schemas.openxmlformats.org/officeDocument/2006/relationships/font" Target="fonts/QuattrocentoSans-regular.fntdata"/><Relationship Id="rId24" Type="http://schemas.openxmlformats.org/officeDocument/2006/relationships/font" Target="fonts/QuattrocentoSans-boldItalic.fntdata"/><Relationship Id="rId23" Type="http://schemas.openxmlformats.org/officeDocument/2006/relationships/font" Target="fonts/QuattrocentoSans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Roboto-regular.fntdata"/><Relationship Id="rId12" Type="http://schemas.openxmlformats.org/officeDocument/2006/relationships/slide" Target="slides/slide8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7" Type="http://schemas.openxmlformats.org/officeDocument/2006/relationships/font" Target="fonts/ProximaNova-regular.fntdata"/><Relationship Id="rId16" Type="http://schemas.openxmlformats.org/officeDocument/2006/relationships/font" Target="fonts/Roboto-boldItalic.fntdata"/><Relationship Id="rId19" Type="http://schemas.openxmlformats.org/officeDocument/2006/relationships/font" Target="fonts/ProximaNova-italic.fntdata"/><Relationship Id="rId18" Type="http://schemas.openxmlformats.org/officeDocument/2006/relationships/font" Target="fonts/ProximaNova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chemeClr val="dk1"/>
                </a:solidFill>
              </a:rPr>
              <a:t>WELCOME</a:t>
            </a:r>
            <a:r>
              <a:rPr lang="en-US">
                <a:solidFill>
                  <a:schemeClr val="dk1"/>
                </a:solidFill>
              </a:rPr>
              <a:t> TO “N</a:t>
            </a:r>
            <a:r>
              <a:rPr lang="en-US">
                <a:solidFill>
                  <a:srgbClr val="222222"/>
                </a:solidFill>
                <a:highlight>
                  <a:schemeClr val="lt1"/>
                </a:highlight>
              </a:rPr>
              <a:t>EXT GEN PEN TEST - INTRODUCTION TO RED TEAMING AND ADVERSARY EMULATION”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222222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222222"/>
                </a:solidFill>
                <a:highlight>
                  <a:schemeClr val="lt1"/>
                </a:highlight>
              </a:rPr>
              <a:t>THE </a:t>
            </a:r>
            <a:r>
              <a:rPr b="1" lang="en-US">
                <a:solidFill>
                  <a:srgbClr val="222222"/>
                </a:solidFill>
                <a:highlight>
                  <a:schemeClr val="lt1"/>
                </a:highlight>
              </a:rPr>
              <a:t>NEXT HALF-HOUR IS GOING TO BE</a:t>
            </a:r>
            <a:r>
              <a:rPr lang="en-US">
                <a:solidFill>
                  <a:srgbClr val="222222"/>
                </a:solidFill>
                <a:highlight>
                  <a:schemeClr val="lt1"/>
                </a:highlight>
              </a:rPr>
              <a:t> A HIGH LEVEL OVERVIEW OF A QUITE TECHNICAL NICHE OF INFORMATION SECURITY</a:t>
            </a:r>
            <a:endParaRPr>
              <a:solidFill>
                <a:srgbClr val="222222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222222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222222"/>
                </a:solidFill>
                <a:highlight>
                  <a:schemeClr val="lt1"/>
                </a:highlight>
              </a:rPr>
              <a:t>WE </a:t>
            </a:r>
            <a:r>
              <a:rPr b="1" lang="en-US">
                <a:solidFill>
                  <a:srgbClr val="222222"/>
                </a:solidFill>
                <a:highlight>
                  <a:schemeClr val="lt1"/>
                </a:highlight>
              </a:rPr>
              <a:t>WILL HAVE A LOOK </a:t>
            </a:r>
            <a:r>
              <a:rPr lang="en-US">
                <a:solidFill>
                  <a:srgbClr val="222222"/>
                </a:solidFill>
                <a:highlight>
                  <a:schemeClr val="lt1"/>
                </a:highlight>
              </a:rPr>
              <a:t>AT HOW - NOWADAYS - THE BAD GUYS TAKE ADVANTAGE OF THE WEB TO DO THEIR THING AND WIL WILL TRY TO COME UP ON THE OTHER SIDE WITH A STRATEGY ON HOW TO DEFEND FROM THEM</a:t>
            </a:r>
            <a:endParaRPr/>
          </a:p>
        </p:txBody>
      </p:sp>
      <p:sp>
        <p:nvSpPr>
          <p:cNvPr id="103" name="Google Shape;103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7af781cee5_1_20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7af781cee5_1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SLIDES WILL BE SHARED AFTER THIS TALK, INCLUDING </a:t>
            </a:r>
            <a:r>
              <a:rPr b="1" lang="en-US">
                <a:solidFill>
                  <a:schemeClr val="dk1"/>
                </a:solidFill>
              </a:rPr>
              <a:t>SPEAKER’S NOTES</a:t>
            </a:r>
            <a:r>
              <a:rPr lang="en-US">
                <a:solidFill>
                  <a:schemeClr val="dk1"/>
                </a:solidFill>
              </a:rPr>
              <a:t> (BTW A BIG </a:t>
            </a:r>
            <a:r>
              <a:rPr b="1" lang="en-US">
                <a:solidFill>
                  <a:schemeClr val="dk1"/>
                </a:solidFill>
              </a:rPr>
              <a:t>SHOUT OUT TO BLABLA FOR SUPPORTING THE IDEA OF THIS BLABLABLA AND TO BLABLABLABLA </a:t>
            </a:r>
            <a:r>
              <a:rPr lang="en-US">
                <a:solidFill>
                  <a:schemeClr val="dk1"/>
                </a:solidFill>
              </a:rPr>
              <a:t>FOR </a:t>
            </a:r>
            <a:r>
              <a:rPr b="1" lang="en-US">
                <a:solidFill>
                  <a:schemeClr val="dk1"/>
                </a:solidFill>
              </a:rPr>
              <a:t>HIS/HER</a:t>
            </a:r>
            <a:r>
              <a:rPr lang="en-US">
                <a:solidFill>
                  <a:schemeClr val="dk1"/>
                </a:solidFill>
              </a:rPr>
              <a:t> HELP IN SETTING IT UP!)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EARLY WARNING: HOPE YOU ALL HAVE NOTHING AGAINST MEME’S…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LASTLY, LET’S KEEP THIS </a:t>
            </a:r>
            <a:r>
              <a:rPr b="1" lang="en-US">
                <a:solidFill>
                  <a:schemeClr val="dk1"/>
                </a:solidFill>
              </a:rPr>
              <a:t>INTERACTIVE</a:t>
            </a:r>
            <a:r>
              <a:rPr lang="en-US">
                <a:solidFill>
                  <a:schemeClr val="dk1"/>
                </a:solidFill>
              </a:rPr>
              <a:t>! </a:t>
            </a:r>
            <a:r>
              <a:rPr b="1" lang="en-US">
                <a:solidFill>
                  <a:schemeClr val="dk1"/>
                </a:solidFill>
              </a:rPr>
              <a:t>DON’T WAIT FOR THE END TO ASK QUESTIONS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7af781cee5_1_30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7af781cee5_1_3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SLIDES WILL BE SHARED AFTER THIS TALK, INCLUDING </a:t>
            </a:r>
            <a:r>
              <a:rPr b="1" lang="en-US">
                <a:solidFill>
                  <a:schemeClr val="dk1"/>
                </a:solidFill>
              </a:rPr>
              <a:t>SPEAKER’S NOTES</a:t>
            </a:r>
            <a:r>
              <a:rPr lang="en-US">
                <a:solidFill>
                  <a:schemeClr val="dk1"/>
                </a:solidFill>
              </a:rPr>
              <a:t> (BTW A BIG </a:t>
            </a:r>
            <a:r>
              <a:rPr b="1" lang="en-US">
                <a:solidFill>
                  <a:schemeClr val="dk1"/>
                </a:solidFill>
              </a:rPr>
              <a:t>SHOUT OUT TO BLABLA FOR SUPPORTING THE IDEA OF THIS BLABLABLA AND TO BLABLABLABLA </a:t>
            </a:r>
            <a:r>
              <a:rPr lang="en-US">
                <a:solidFill>
                  <a:schemeClr val="dk1"/>
                </a:solidFill>
              </a:rPr>
              <a:t>FOR </a:t>
            </a:r>
            <a:r>
              <a:rPr b="1" lang="en-US">
                <a:solidFill>
                  <a:schemeClr val="dk1"/>
                </a:solidFill>
              </a:rPr>
              <a:t>HIS/HER</a:t>
            </a:r>
            <a:r>
              <a:rPr lang="en-US">
                <a:solidFill>
                  <a:schemeClr val="dk1"/>
                </a:solidFill>
              </a:rPr>
              <a:t> HELP IN SETTING IT UP!)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EARLY WARNING: HOPE YOU ALL HAVE NOTHING AGAINST MEME’S…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LASTLY, LET’S KEEP THIS </a:t>
            </a:r>
            <a:r>
              <a:rPr b="1" lang="en-US">
                <a:solidFill>
                  <a:schemeClr val="dk1"/>
                </a:solidFill>
              </a:rPr>
              <a:t>INTERACTIVE</a:t>
            </a:r>
            <a:r>
              <a:rPr lang="en-US">
                <a:solidFill>
                  <a:schemeClr val="dk1"/>
                </a:solidFill>
              </a:rPr>
              <a:t>! </a:t>
            </a:r>
            <a:r>
              <a:rPr b="1" lang="en-US">
                <a:solidFill>
                  <a:schemeClr val="dk1"/>
                </a:solidFill>
              </a:rPr>
              <a:t>DON’T WAIT FOR THE END TO ASK QUESTIONS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7af781cee5_1_30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7af781cee5_1_3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SLIDES WILL BE SHARED AFTER THIS TALK, INCLUDING </a:t>
            </a:r>
            <a:r>
              <a:rPr b="1" lang="en-US">
                <a:solidFill>
                  <a:schemeClr val="dk1"/>
                </a:solidFill>
              </a:rPr>
              <a:t>SPEAKER’S NOTES</a:t>
            </a:r>
            <a:r>
              <a:rPr lang="en-US">
                <a:solidFill>
                  <a:schemeClr val="dk1"/>
                </a:solidFill>
              </a:rPr>
              <a:t> (BTW A BIG </a:t>
            </a:r>
            <a:r>
              <a:rPr b="1" lang="en-US">
                <a:solidFill>
                  <a:schemeClr val="dk1"/>
                </a:solidFill>
              </a:rPr>
              <a:t>SHOUT OUT TO BLABLA FOR SUPPORTING THE IDEA OF THIS BLABLABLA AND TO BLABLABLABLA </a:t>
            </a:r>
            <a:r>
              <a:rPr lang="en-US">
                <a:solidFill>
                  <a:schemeClr val="dk1"/>
                </a:solidFill>
              </a:rPr>
              <a:t>FOR </a:t>
            </a:r>
            <a:r>
              <a:rPr b="1" lang="en-US">
                <a:solidFill>
                  <a:schemeClr val="dk1"/>
                </a:solidFill>
              </a:rPr>
              <a:t>HIS/HER</a:t>
            </a:r>
            <a:r>
              <a:rPr lang="en-US">
                <a:solidFill>
                  <a:schemeClr val="dk1"/>
                </a:solidFill>
              </a:rPr>
              <a:t> HELP IN SETTING IT UP!)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EARLY WARNING: HOPE YOU ALL HAVE NOTHING AGAINST MEME’S…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LASTLY, LET’S KEEP THIS </a:t>
            </a:r>
            <a:r>
              <a:rPr b="1" lang="en-US">
                <a:solidFill>
                  <a:schemeClr val="dk1"/>
                </a:solidFill>
              </a:rPr>
              <a:t>INTERACTIVE</a:t>
            </a:r>
            <a:r>
              <a:rPr lang="en-US">
                <a:solidFill>
                  <a:schemeClr val="dk1"/>
                </a:solidFill>
              </a:rPr>
              <a:t>! </a:t>
            </a:r>
            <a:r>
              <a:rPr b="1" lang="en-US">
                <a:solidFill>
                  <a:schemeClr val="dk1"/>
                </a:solidFill>
              </a:rPr>
              <a:t>DON’T WAIT FOR THE END TO ASK QUESTIONS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7af781cee5_1_3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7af781cee5_1_3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SLIDES WILL BE SHARED AFTER THIS TALK, INCLUDING </a:t>
            </a:r>
            <a:r>
              <a:rPr b="1" lang="en-US">
                <a:solidFill>
                  <a:schemeClr val="dk1"/>
                </a:solidFill>
              </a:rPr>
              <a:t>SPEAKER’S NOTES</a:t>
            </a:r>
            <a:r>
              <a:rPr lang="en-US">
                <a:solidFill>
                  <a:schemeClr val="dk1"/>
                </a:solidFill>
              </a:rPr>
              <a:t> (BTW A BIG </a:t>
            </a:r>
            <a:r>
              <a:rPr b="1" lang="en-US">
                <a:solidFill>
                  <a:schemeClr val="dk1"/>
                </a:solidFill>
              </a:rPr>
              <a:t>SHOUT OUT TO BLABLA FOR SUPPORTING THE IDEA OF THIS BLABLABLA AND TO BLABLABLABLA </a:t>
            </a:r>
            <a:r>
              <a:rPr lang="en-US">
                <a:solidFill>
                  <a:schemeClr val="dk1"/>
                </a:solidFill>
              </a:rPr>
              <a:t>FOR </a:t>
            </a:r>
            <a:r>
              <a:rPr b="1" lang="en-US">
                <a:solidFill>
                  <a:schemeClr val="dk1"/>
                </a:solidFill>
              </a:rPr>
              <a:t>HIS/HER</a:t>
            </a:r>
            <a:r>
              <a:rPr lang="en-US">
                <a:solidFill>
                  <a:schemeClr val="dk1"/>
                </a:solidFill>
              </a:rPr>
              <a:t> HELP IN SETTING IT UP!)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EARLY WARNING: HOPE YOU ALL HAVE NOTHING AGAINST MEME’S…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LASTLY, LET’S KEEP THIS </a:t>
            </a:r>
            <a:r>
              <a:rPr b="1" lang="en-US">
                <a:solidFill>
                  <a:schemeClr val="dk1"/>
                </a:solidFill>
              </a:rPr>
              <a:t>INTERACTIVE</a:t>
            </a:r>
            <a:r>
              <a:rPr lang="en-US">
                <a:solidFill>
                  <a:schemeClr val="dk1"/>
                </a:solidFill>
              </a:rPr>
              <a:t>! </a:t>
            </a:r>
            <a:r>
              <a:rPr b="1" lang="en-US">
                <a:solidFill>
                  <a:schemeClr val="dk1"/>
                </a:solidFill>
              </a:rPr>
              <a:t>DON’T WAIT FOR THE END TO ASK QUESTIONS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7af781cee5_1_3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7af781cee5_1_3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SLIDES WILL BE SHARED AFTER THIS TALK, INCLUDING </a:t>
            </a:r>
            <a:r>
              <a:rPr b="1" lang="en-US">
                <a:solidFill>
                  <a:schemeClr val="dk1"/>
                </a:solidFill>
              </a:rPr>
              <a:t>SPEAKER’S NOTES</a:t>
            </a:r>
            <a:r>
              <a:rPr lang="en-US">
                <a:solidFill>
                  <a:schemeClr val="dk1"/>
                </a:solidFill>
              </a:rPr>
              <a:t> (BTW A BIG </a:t>
            </a:r>
            <a:r>
              <a:rPr b="1" lang="en-US">
                <a:solidFill>
                  <a:schemeClr val="dk1"/>
                </a:solidFill>
              </a:rPr>
              <a:t>SHOUT OUT TO BLABLA FOR SUPPORTING THE IDEA OF THIS BLABLABLA AND TO BLABLABLABLA </a:t>
            </a:r>
            <a:r>
              <a:rPr lang="en-US">
                <a:solidFill>
                  <a:schemeClr val="dk1"/>
                </a:solidFill>
              </a:rPr>
              <a:t>FOR </a:t>
            </a:r>
            <a:r>
              <a:rPr b="1" lang="en-US">
                <a:solidFill>
                  <a:schemeClr val="dk1"/>
                </a:solidFill>
              </a:rPr>
              <a:t>HIS/HER</a:t>
            </a:r>
            <a:r>
              <a:rPr lang="en-US">
                <a:solidFill>
                  <a:schemeClr val="dk1"/>
                </a:solidFill>
              </a:rPr>
              <a:t> HELP IN SETTING IT UP!)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EARLY WARNING: HOPE YOU ALL HAVE NOTHING AGAINST MEME’S…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LASTLY, LET’S KEEP THIS </a:t>
            </a:r>
            <a:r>
              <a:rPr b="1" lang="en-US">
                <a:solidFill>
                  <a:schemeClr val="dk1"/>
                </a:solidFill>
              </a:rPr>
              <a:t>INTERACTIVE</a:t>
            </a:r>
            <a:r>
              <a:rPr lang="en-US">
                <a:solidFill>
                  <a:schemeClr val="dk1"/>
                </a:solidFill>
              </a:rPr>
              <a:t>! </a:t>
            </a:r>
            <a:r>
              <a:rPr b="1" lang="en-US">
                <a:solidFill>
                  <a:schemeClr val="dk1"/>
                </a:solidFill>
              </a:rPr>
              <a:t>DON’T WAIT FOR THE END TO ASK QUESTIONS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7af781cee5_1_32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7af781cee5_1_3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SLIDES WILL BE SHARED AFTER THIS TALK, INCLUDING </a:t>
            </a:r>
            <a:r>
              <a:rPr b="1" lang="en-US">
                <a:solidFill>
                  <a:schemeClr val="dk1"/>
                </a:solidFill>
              </a:rPr>
              <a:t>SPEAKER’S NOTES</a:t>
            </a:r>
            <a:r>
              <a:rPr lang="en-US">
                <a:solidFill>
                  <a:schemeClr val="dk1"/>
                </a:solidFill>
              </a:rPr>
              <a:t> (BTW A BIG </a:t>
            </a:r>
            <a:r>
              <a:rPr b="1" lang="en-US">
                <a:solidFill>
                  <a:schemeClr val="dk1"/>
                </a:solidFill>
              </a:rPr>
              <a:t>SHOUT OUT TO BLABLA FOR SUPPORTING THE IDEA OF THIS BLABLABLA AND TO BLABLABLABLA </a:t>
            </a:r>
            <a:r>
              <a:rPr lang="en-US">
                <a:solidFill>
                  <a:schemeClr val="dk1"/>
                </a:solidFill>
              </a:rPr>
              <a:t>FOR </a:t>
            </a:r>
            <a:r>
              <a:rPr b="1" lang="en-US">
                <a:solidFill>
                  <a:schemeClr val="dk1"/>
                </a:solidFill>
              </a:rPr>
              <a:t>HIS/HER</a:t>
            </a:r>
            <a:r>
              <a:rPr lang="en-US">
                <a:solidFill>
                  <a:schemeClr val="dk1"/>
                </a:solidFill>
              </a:rPr>
              <a:t> HELP IN SETTING IT UP!)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EARLY WARNING: HOPE YOU ALL HAVE NOTHING AGAINST MEME’S…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LASTLY, LET’S KEEP THIS </a:t>
            </a:r>
            <a:r>
              <a:rPr b="1" lang="en-US">
                <a:solidFill>
                  <a:schemeClr val="dk1"/>
                </a:solidFill>
              </a:rPr>
              <a:t>INTERACTIVE</a:t>
            </a:r>
            <a:r>
              <a:rPr lang="en-US">
                <a:solidFill>
                  <a:schemeClr val="dk1"/>
                </a:solidFill>
              </a:rPr>
              <a:t>! </a:t>
            </a:r>
            <a:r>
              <a:rPr b="1" lang="en-US">
                <a:solidFill>
                  <a:schemeClr val="dk1"/>
                </a:solidFill>
              </a:rPr>
              <a:t>DON’T WAIT FOR THE END TO ASK QUESTIONS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a8ec799708_0_29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0" name="Google Shape;150;ga8ec799708_0_2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chemeClr val="dk1"/>
                </a:solidFill>
              </a:rPr>
              <a:t>AND FINALLY</a:t>
            </a:r>
            <a:r>
              <a:rPr lang="en-US">
                <a:solidFill>
                  <a:schemeClr val="dk1"/>
                </a:solidFill>
              </a:rPr>
              <a:t>, I’D LIKE TO TAKE A MOMENT AND THANK </a:t>
            </a:r>
            <a:r>
              <a:rPr b="1" lang="en-US">
                <a:solidFill>
                  <a:schemeClr val="dk1"/>
                </a:solidFill>
              </a:rPr>
              <a:t>BLABLA</a:t>
            </a:r>
            <a:r>
              <a:rPr lang="en-US">
                <a:solidFill>
                  <a:schemeClr val="dk1"/>
                </a:solidFill>
              </a:rPr>
              <a:t> AND </a:t>
            </a:r>
            <a:r>
              <a:rPr b="1" lang="en-US">
                <a:solidFill>
                  <a:schemeClr val="dk1"/>
                </a:solidFill>
              </a:rPr>
              <a:t>BLABLABLA</a:t>
            </a:r>
            <a:r>
              <a:rPr lang="en-US">
                <a:solidFill>
                  <a:schemeClr val="dk1"/>
                </a:solidFill>
              </a:rPr>
              <a:t> FOR </a:t>
            </a:r>
            <a:r>
              <a:rPr b="1" lang="en-US">
                <a:solidFill>
                  <a:schemeClr val="dk1"/>
                </a:solidFill>
              </a:rPr>
              <a:t>BLABLABLABLA</a:t>
            </a:r>
            <a:r>
              <a:rPr lang="en-US">
                <a:solidFill>
                  <a:schemeClr val="dk1"/>
                </a:solidFill>
              </a:rPr>
              <a:t> AND </a:t>
            </a:r>
            <a:r>
              <a:rPr b="1" lang="en-US">
                <a:solidFill>
                  <a:schemeClr val="dk1"/>
                </a:solidFill>
              </a:rPr>
              <a:t>BLABLABLABLABLA</a:t>
            </a:r>
            <a:r>
              <a:rPr lang="en-US">
                <a:solidFill>
                  <a:schemeClr val="dk1"/>
                </a:solidFill>
              </a:rPr>
              <a:t> FOR </a:t>
            </a:r>
            <a:r>
              <a:rPr b="1" lang="en-US">
                <a:solidFill>
                  <a:schemeClr val="dk1"/>
                </a:solidFill>
              </a:rPr>
              <a:t>BLABLABLABLABLABLABLA</a:t>
            </a:r>
            <a:r>
              <a:rPr lang="en-US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>
                <a:solidFill>
                  <a:schemeClr val="dk1"/>
                </a:solidFill>
              </a:rPr>
              <a:t>THANKS AGAIN AND FEEL FREE TO ASK ME ANY QUESTION.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chemeClr val="dk1"/>
                </a:solidFill>
              </a:rPr>
              <a:t>OTHERWISE, THAT’S ALL, THANK YOU!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Quattrocento Sans"/>
              <a:buNone/>
              <a:defRPr sz="60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2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3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eft Column">
  <p:cSld name="ONE_COLUMN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g53e14d2047_0_306"/>
          <p:cNvPicPr preferRelativeResize="0"/>
          <p:nvPr/>
        </p:nvPicPr>
        <p:blipFill rotWithShape="1">
          <a:blip r:embed="rId2">
            <a:alphaModFix/>
          </a:blip>
          <a:srcRect b="0" l="0" r="69272" t="0"/>
          <a:stretch/>
        </p:blipFill>
        <p:spPr>
          <a:xfrm>
            <a:off x="0" y="0"/>
            <a:ext cx="3744001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g53e14d2047_0_306"/>
          <p:cNvSpPr txBox="1"/>
          <p:nvPr>
            <p:ph type="title"/>
          </p:nvPr>
        </p:nvSpPr>
        <p:spPr>
          <a:xfrm>
            <a:off x="415600" y="740800"/>
            <a:ext cx="3158100" cy="21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 sz="32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83" name="Google Shape;83;g53e14d2047_0_306"/>
          <p:cNvSpPr txBox="1"/>
          <p:nvPr>
            <p:ph idx="12" type="sldNum"/>
          </p:nvPr>
        </p:nvSpPr>
        <p:spPr>
          <a:xfrm>
            <a:off x="11296610" y="6217623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6E6E6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6E6E6E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6E6E6E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6E6E6E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6E6E6E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6E6E6E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6E6E6E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6E6E6E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6E6E6E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4" name="Google Shape;84;g53e14d2047_0_306"/>
          <p:cNvSpPr txBox="1"/>
          <p:nvPr>
            <p:ph idx="1" type="body"/>
          </p:nvPr>
        </p:nvSpPr>
        <p:spPr>
          <a:xfrm>
            <a:off x="4182967" y="740800"/>
            <a:ext cx="7593600" cy="5351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810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E6E6E"/>
              </a:buClr>
              <a:buSzPts val="2400"/>
              <a:buFont typeface="Proxima Nova"/>
              <a:buAutoNum type="arabicPeriod"/>
              <a:defRPr>
                <a:solidFill>
                  <a:srgbClr val="6E6E6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81000" lvl="1" marL="914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6E6E6E"/>
              </a:buClr>
              <a:buSzPts val="2400"/>
              <a:buFont typeface="Proxima Nova"/>
              <a:buAutoNum type="alphaLcPeriod"/>
              <a:defRPr sz="2400">
                <a:solidFill>
                  <a:srgbClr val="6E6E6E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81000" lvl="2" marL="1371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6E6E6E"/>
              </a:buClr>
              <a:buSzPts val="2400"/>
              <a:buFont typeface="Proxima Nova"/>
              <a:buAutoNum type="romanLcPeriod"/>
              <a:defRPr sz="2400">
                <a:solidFill>
                  <a:srgbClr val="6E6E6E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81000" lvl="3" marL="18288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6E6E6E"/>
              </a:buClr>
              <a:buSzPts val="2400"/>
              <a:buFont typeface="Proxima Nova"/>
              <a:buAutoNum type="arabicPeriod"/>
              <a:defRPr sz="2400">
                <a:solidFill>
                  <a:srgbClr val="6E6E6E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81000" lvl="4" marL="22860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6E6E6E"/>
              </a:buClr>
              <a:buSzPts val="2400"/>
              <a:buFont typeface="Proxima Nova"/>
              <a:buAutoNum type="alphaLcPeriod"/>
              <a:defRPr sz="2400">
                <a:solidFill>
                  <a:srgbClr val="6E6E6E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81000" lvl="5" marL="2743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6E6E6E"/>
              </a:buClr>
              <a:buSzPts val="2400"/>
              <a:buFont typeface="Proxima Nova"/>
              <a:buAutoNum type="romanLcPeriod"/>
              <a:defRPr sz="2400">
                <a:solidFill>
                  <a:srgbClr val="6E6E6E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81000" lvl="6" marL="3200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6E6E6E"/>
              </a:buClr>
              <a:buSzPts val="2400"/>
              <a:buFont typeface="Proxima Nova"/>
              <a:buAutoNum type="arabicPeriod"/>
              <a:defRPr sz="2400">
                <a:solidFill>
                  <a:srgbClr val="6E6E6E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81000" lvl="7" marL="3657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6E6E6E"/>
              </a:buClr>
              <a:buSzPts val="2400"/>
              <a:buFont typeface="Proxima Nova"/>
              <a:buAutoNum type="alphaLcPeriod"/>
              <a:defRPr sz="2400">
                <a:solidFill>
                  <a:srgbClr val="6E6E6E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81000" lvl="8" marL="41148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rgbClr val="6E6E6E"/>
              </a:buClr>
              <a:buSzPts val="2400"/>
              <a:buFont typeface="Proxima Nova"/>
              <a:buAutoNum type="romanLcPeriod"/>
              <a:defRPr sz="2400">
                <a:solidFill>
                  <a:srgbClr val="6E6E6E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Body" type="tx">
  <p:cSld name="TITLE_AND_BODY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53e14d2047_0_311"/>
          <p:cNvSpPr txBox="1"/>
          <p:nvPr>
            <p:ph idx="12" type="sldNum"/>
          </p:nvPr>
        </p:nvSpPr>
        <p:spPr>
          <a:xfrm>
            <a:off x="11296610" y="6217623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6E6E6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6E6E6E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6E6E6E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6E6E6E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6E6E6E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6E6E6E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6E6E6E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6E6E6E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6E6E6E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7" name="Google Shape;87;g53e14d2047_0_311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AADC"/>
              </a:buClr>
              <a:buSzPts val="2700"/>
              <a:buNone/>
              <a:defRPr b="1" sz="2700">
                <a:solidFill>
                  <a:srgbClr val="37AADC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88" name="Google Shape;88;g53e14d2047_0_311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810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E6E6E"/>
              </a:buClr>
              <a:buSzPts val="2400"/>
              <a:buFont typeface="Proxima Nova"/>
              <a:buAutoNum type="arabicPeriod"/>
              <a:defRPr>
                <a:solidFill>
                  <a:srgbClr val="6E6E6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81000" lvl="1" marL="914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6E6E6E"/>
              </a:buClr>
              <a:buSzPts val="2400"/>
              <a:buFont typeface="Proxima Nova"/>
              <a:buAutoNum type="alphaLcPeriod"/>
              <a:defRPr sz="2400">
                <a:solidFill>
                  <a:srgbClr val="6E6E6E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81000" lvl="2" marL="1371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6E6E6E"/>
              </a:buClr>
              <a:buSzPts val="2400"/>
              <a:buFont typeface="Proxima Nova"/>
              <a:buAutoNum type="romanLcPeriod"/>
              <a:defRPr sz="2400">
                <a:solidFill>
                  <a:srgbClr val="6E6E6E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81000" lvl="3" marL="18288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6E6E6E"/>
              </a:buClr>
              <a:buSzPts val="2400"/>
              <a:buFont typeface="Proxima Nova"/>
              <a:buAutoNum type="arabicPeriod"/>
              <a:defRPr sz="2400">
                <a:solidFill>
                  <a:srgbClr val="6E6E6E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81000" lvl="4" marL="22860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6E6E6E"/>
              </a:buClr>
              <a:buSzPts val="2400"/>
              <a:buFont typeface="Proxima Nova"/>
              <a:buAutoNum type="alphaLcPeriod"/>
              <a:defRPr sz="2400">
                <a:solidFill>
                  <a:srgbClr val="6E6E6E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81000" lvl="5" marL="2743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6E6E6E"/>
              </a:buClr>
              <a:buSzPts val="2400"/>
              <a:buFont typeface="Proxima Nova"/>
              <a:buAutoNum type="romanLcPeriod"/>
              <a:defRPr sz="2400">
                <a:solidFill>
                  <a:srgbClr val="6E6E6E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81000" lvl="6" marL="3200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6E6E6E"/>
              </a:buClr>
              <a:buSzPts val="2400"/>
              <a:buFont typeface="Proxima Nova"/>
              <a:buAutoNum type="arabicPeriod"/>
              <a:defRPr sz="2400">
                <a:solidFill>
                  <a:srgbClr val="6E6E6E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81000" lvl="7" marL="3657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6E6E6E"/>
              </a:buClr>
              <a:buSzPts val="2400"/>
              <a:buFont typeface="Proxima Nova"/>
              <a:buAutoNum type="alphaLcPeriod"/>
              <a:defRPr sz="2400">
                <a:solidFill>
                  <a:srgbClr val="6E6E6E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81000" lvl="8" marL="41148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rgbClr val="6E6E6E"/>
              </a:buClr>
              <a:buSzPts val="2400"/>
              <a:buFont typeface="Proxima Nova"/>
              <a:buAutoNum type="romanLcPeriod"/>
              <a:defRPr sz="2400">
                <a:solidFill>
                  <a:srgbClr val="6E6E6E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g53e14d2047_0_315"/>
          <p:cNvPicPr preferRelativeResize="0"/>
          <p:nvPr/>
        </p:nvPicPr>
        <p:blipFill rotWithShape="1">
          <a:blip r:embed="rId2">
            <a:alphaModFix/>
          </a:blip>
          <a:srcRect b="30756" l="0" r="0" t="25892"/>
          <a:stretch/>
        </p:blipFill>
        <p:spPr>
          <a:xfrm>
            <a:off x="0" y="1838433"/>
            <a:ext cx="12191998" cy="2974567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g53e14d2047_0_315"/>
          <p:cNvSpPr txBox="1"/>
          <p:nvPr>
            <p:ph type="title"/>
          </p:nvPr>
        </p:nvSpPr>
        <p:spPr>
          <a:xfrm>
            <a:off x="653667" y="1838433"/>
            <a:ext cx="8490300" cy="29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i="1" sz="40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/>
        </p:txBody>
      </p:sp>
      <p:sp>
        <p:nvSpPr>
          <p:cNvPr id="92" name="Google Shape;92;g53e14d2047_0_315"/>
          <p:cNvSpPr txBox="1"/>
          <p:nvPr>
            <p:ph idx="12" type="sldNum"/>
          </p:nvPr>
        </p:nvSpPr>
        <p:spPr>
          <a:xfrm>
            <a:off x="11296610" y="6217623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6E6E6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6E6E6E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6E6E6E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6E6E6E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6E6E6E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6E6E6E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6E6E6E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6E6E6E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6E6E6E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Section Header B">
  <p:cSld name="3_Section Header B">
    <p:bg>
      <p:bgPr>
        <a:solidFill>
          <a:srgbClr val="7F7F7F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g17af781cee5_1_19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048" y="0"/>
            <a:ext cx="12185900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g17af781cee5_1_194"/>
          <p:cNvSpPr txBox="1"/>
          <p:nvPr>
            <p:ph type="title"/>
          </p:nvPr>
        </p:nvSpPr>
        <p:spPr>
          <a:xfrm>
            <a:off x="963084" y="3088532"/>
            <a:ext cx="103632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900" spcFirstLastPara="1" rIns="121900" wrap="square" tIns="609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Calibri"/>
              <a:buNone/>
              <a:defRPr b="1" sz="5300" cap="none"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96" name="Google Shape;96;g17af781cee5_1_194"/>
          <p:cNvSpPr txBox="1"/>
          <p:nvPr>
            <p:ph idx="1" type="body"/>
          </p:nvPr>
        </p:nvSpPr>
        <p:spPr>
          <a:xfrm>
            <a:off x="963084" y="4467227"/>
            <a:ext cx="103632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BFBFBF"/>
              </a:buClr>
              <a:buSzPts val="2700"/>
              <a:buNone/>
              <a:defRPr sz="2700">
                <a:solidFill>
                  <a:srgbClr val="BFBFBF"/>
                </a:solidFill>
              </a:defRPr>
            </a:lvl1pPr>
            <a:lvl2pPr indent="-2286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100"/>
              <a:buNone/>
              <a:defRPr sz="21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900"/>
              <a:buNone/>
              <a:defRPr sz="19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900"/>
              <a:buNone/>
              <a:defRPr sz="19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900"/>
              <a:buNone/>
              <a:defRPr sz="19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900"/>
              <a:buNone/>
              <a:defRPr sz="19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900"/>
              <a:buNone/>
              <a:defRPr sz="19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900"/>
              <a:buNone/>
              <a:defRPr sz="19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7" name="Google Shape;97;g17af781cee5_1_194"/>
          <p:cNvSpPr txBox="1"/>
          <p:nvPr>
            <p:ph idx="11" type="ftr"/>
          </p:nvPr>
        </p:nvSpPr>
        <p:spPr>
          <a:xfrm>
            <a:off x="517392" y="6466672"/>
            <a:ext cx="3899100" cy="3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98" name="Google Shape;98;g17af781cee5_1_194"/>
          <p:cNvSpPr txBox="1"/>
          <p:nvPr>
            <p:ph idx="12" type="sldNum"/>
          </p:nvPr>
        </p:nvSpPr>
        <p:spPr>
          <a:xfrm>
            <a:off x="5817539" y="6457152"/>
            <a:ext cx="556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99" name="Google Shape;99;g17af781cee5_1_19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43315" y="6468004"/>
            <a:ext cx="1348685" cy="3899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g17af781cee5_1_19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218217" y="6478695"/>
            <a:ext cx="827024" cy="3520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Quattrocento Sans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Quattrocento Sans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0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0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Quattrocento Sans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1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None/>
              <a:defRPr b="0" i="0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None/>
              <a:defRPr b="0" i="0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None/>
              <a:defRPr b="0" i="0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None/>
              <a:defRPr b="0" i="0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None/>
              <a:defRPr b="0" i="0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None/>
              <a:defRPr b="0" i="0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None/>
              <a:defRPr b="0" i="0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None/>
              <a:defRPr b="0" i="0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boto"/>
              <a:buChar char="•"/>
              <a:defRPr b="0" i="0" sz="2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"/>
              <a:buChar char="•"/>
              <a:defRPr b="0" i="0" sz="2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"/>
              <a:buChar char="•"/>
              <a:defRPr b="0" i="0" sz="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Char char="•"/>
              <a:defRPr b="0" i="0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Char char="•"/>
              <a:defRPr b="0" i="0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" name="Google Shape;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8.png"/><Relationship Id="rId5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"/>
          <p:cNvSpPr txBox="1"/>
          <p:nvPr>
            <p:ph type="ctrTitle"/>
          </p:nvPr>
        </p:nvSpPr>
        <p:spPr>
          <a:xfrm>
            <a:off x="735450" y="1427175"/>
            <a:ext cx="107211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Quattrocento Sans"/>
              <a:buNone/>
            </a:pPr>
            <a:r>
              <a:rPr b="1" lang="en-US" sz="6400">
                <a:latin typeface="Roboto"/>
                <a:ea typeface="Roboto"/>
                <a:cs typeface="Roboto"/>
                <a:sym typeface="Roboto"/>
              </a:rPr>
              <a:t>ON THΞ HUNT IN THΞ DΔRK</a:t>
            </a:r>
            <a:endParaRPr b="1" sz="6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6" name="Google Shape;106;p1"/>
          <p:cNvSpPr txBox="1"/>
          <p:nvPr>
            <p:ph idx="1" type="subTitle"/>
          </p:nvPr>
        </p:nvSpPr>
        <p:spPr>
          <a:xfrm>
            <a:off x="735450" y="3678250"/>
            <a:ext cx="10617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2000">
                <a:latin typeface="Roboto"/>
                <a:ea typeface="Roboto"/>
                <a:cs typeface="Roboto"/>
                <a:sym typeface="Roboto"/>
              </a:rPr>
              <a:t>INTRODUCTION TO THREAT INTELLIGENCE AND THREAT HUNTING ON THE DARK WEB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7af781cee5_1_20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AGENDA</a:t>
            </a:r>
            <a:endParaRPr b="1"/>
          </a:p>
        </p:txBody>
      </p:sp>
      <p:sp>
        <p:nvSpPr>
          <p:cNvPr id="112" name="Google Shape;112;g17af781cee5_1_202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Level-setting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The Process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Resources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Gimme-the-demooo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7af781cee5_1_30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LEVEL-SETTING</a:t>
            </a:r>
            <a:endParaRPr b="1"/>
          </a:p>
        </p:txBody>
      </p:sp>
      <p:pic>
        <p:nvPicPr>
          <p:cNvPr id="118" name="Google Shape;118;g17af781cee5_1_300"/>
          <p:cNvPicPr preferRelativeResize="0"/>
          <p:nvPr/>
        </p:nvPicPr>
        <p:blipFill rotWithShape="1">
          <a:blip r:embed="rId3">
            <a:alphaModFix/>
          </a:blip>
          <a:srcRect b="8900" l="0" r="0" t="0"/>
          <a:stretch/>
        </p:blipFill>
        <p:spPr>
          <a:xfrm>
            <a:off x="3408567" y="1623566"/>
            <a:ext cx="5374868" cy="48821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g17af781cee5_1_30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08563" y="1623566"/>
            <a:ext cx="5374868" cy="48821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7af781cee5_1_30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THE PROCESS</a:t>
            </a:r>
            <a:endParaRPr b="1"/>
          </a:p>
        </p:txBody>
      </p:sp>
      <p:sp>
        <p:nvSpPr>
          <p:cNvPr id="125" name="Google Shape;125;g17af781cee5_1_305"/>
          <p:cNvSpPr txBox="1"/>
          <p:nvPr/>
        </p:nvSpPr>
        <p:spPr>
          <a:xfrm>
            <a:off x="599533" y="1853667"/>
            <a:ext cx="10586400" cy="44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lang="en-US" sz="2500" u="none" cap="none" strike="noStrike">
                <a:solidFill>
                  <a:schemeClr val="lt1"/>
                </a:solidFill>
              </a:rPr>
              <a:t>Find reliable links/resources on the Surface Web</a:t>
            </a:r>
            <a:endParaRPr b="1" sz="2000" u="none" cap="none" strike="noStrike">
              <a:solidFill>
                <a:schemeClr val="lt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sz="2000" u="none" cap="none" strike="noStrike">
              <a:solidFill>
                <a:schemeClr val="lt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sz="2000" u="none" cap="none" strike="noStrike">
              <a:solidFill>
                <a:schemeClr val="lt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sz="2000" u="none" cap="none" strike="noStrike">
              <a:solidFill>
                <a:schemeClr val="lt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lang="en-US" sz="2500" u="none" cap="none" strike="noStrike">
                <a:solidFill>
                  <a:schemeClr val="lt1"/>
                </a:solidFill>
              </a:rPr>
              <a:t>Get on the Dark Web the “right way” (see next slide)</a:t>
            </a:r>
            <a:endParaRPr b="1" sz="2000" u="none" cap="none" strike="noStrike">
              <a:solidFill>
                <a:schemeClr val="lt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sz="2000" u="none" cap="none" strike="noStrike">
              <a:solidFill>
                <a:schemeClr val="lt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sz="2000" u="none" cap="none" strike="noStrike">
              <a:solidFill>
                <a:schemeClr val="lt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sz="2000" u="none" cap="none" strike="noStrike">
              <a:solidFill>
                <a:schemeClr val="lt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n-US" sz="2500" u="none" cap="none" strike="noStrike">
                <a:solidFill>
                  <a:schemeClr val="lt1"/>
                </a:solidFill>
              </a:rPr>
              <a:t>Find forums and marketplaces that you “like”</a:t>
            </a:r>
            <a:endParaRPr b="1" sz="2000" u="none" cap="none" strike="noStrike">
              <a:solidFill>
                <a:schemeClr val="lt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sz="2000" u="none" cap="none" strike="noStrike">
              <a:solidFill>
                <a:schemeClr val="lt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sz="2000" u="none" cap="none" strike="noStrike">
              <a:solidFill>
                <a:schemeClr val="lt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sz="2000" u="none" cap="none" strike="noStrike">
              <a:solidFill>
                <a:schemeClr val="lt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lang="en-US" sz="2500" u="none" cap="none" strike="noStrike">
                <a:solidFill>
                  <a:schemeClr val="lt1"/>
                </a:solidFill>
              </a:rPr>
              <a:t>Do Threat Intel like if you were on the Surface WebC</a:t>
            </a:r>
            <a:endParaRPr b="1" sz="2000" u="none" cap="none" strike="noStrike">
              <a:solidFill>
                <a:schemeClr val="lt1"/>
              </a:solidFill>
            </a:endParaRPr>
          </a:p>
        </p:txBody>
      </p:sp>
      <p:sp>
        <p:nvSpPr>
          <p:cNvPr id="126" name="Google Shape;126;g17af781cee5_1_305"/>
          <p:cNvSpPr/>
          <p:nvPr/>
        </p:nvSpPr>
        <p:spPr>
          <a:xfrm>
            <a:off x="5659533" y="2513571"/>
            <a:ext cx="466500" cy="5784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1" sz="1900" u="none" cap="none" strike="noStrike">
              <a:solidFill>
                <a:schemeClr val="lt1"/>
              </a:solidFill>
            </a:endParaRPr>
          </a:p>
        </p:txBody>
      </p:sp>
      <p:sp>
        <p:nvSpPr>
          <p:cNvPr id="127" name="Google Shape;127;g17af781cee5_1_305"/>
          <p:cNvSpPr/>
          <p:nvPr/>
        </p:nvSpPr>
        <p:spPr>
          <a:xfrm>
            <a:off x="5659533" y="3823400"/>
            <a:ext cx="466500" cy="5784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1" sz="1900" u="none" cap="none" strike="noStrike">
              <a:solidFill>
                <a:schemeClr val="lt1"/>
              </a:solidFill>
            </a:endParaRPr>
          </a:p>
        </p:txBody>
      </p:sp>
      <p:sp>
        <p:nvSpPr>
          <p:cNvPr id="128" name="Google Shape;128;g17af781cee5_1_305"/>
          <p:cNvSpPr/>
          <p:nvPr/>
        </p:nvSpPr>
        <p:spPr>
          <a:xfrm>
            <a:off x="5659533" y="5133233"/>
            <a:ext cx="466500" cy="5784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1" sz="1900" u="none" cap="none" strike="noStrike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7af781cee5_1_31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RESOURCES (TOOLS)</a:t>
            </a:r>
            <a:endParaRPr b="1"/>
          </a:p>
        </p:txBody>
      </p:sp>
      <p:sp>
        <p:nvSpPr>
          <p:cNvPr id="134" name="Google Shape;134;g17af781cee5_1_315"/>
          <p:cNvSpPr txBox="1"/>
          <p:nvPr/>
        </p:nvSpPr>
        <p:spPr>
          <a:xfrm>
            <a:off x="599533" y="1650467"/>
            <a:ext cx="10586400" cy="53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1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Turnkey Browser Setup:</a:t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25450" lvl="0" marL="609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Char char="●"/>
            </a:pPr>
            <a:r>
              <a:rPr b="1" i="0" lang="en-US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Official Tor Browser</a:t>
            </a:r>
            <a:r>
              <a:rPr b="0" i="0" lang="en-US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- from the Tor Project themselves, Firefox-based</a:t>
            </a:r>
            <a:endParaRPr b="0" i="0" sz="1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25450" lvl="0" marL="609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Char char="●"/>
            </a:pPr>
            <a:r>
              <a:rPr b="0" i="0" lang="en-US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https[://]www[.]torproject[.]org/download/</a:t>
            </a:r>
            <a:endParaRPr b="0" i="0" sz="1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1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Custom Browser Setup:</a:t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25450" lvl="0" marL="609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Char char="●"/>
            </a:pPr>
            <a:r>
              <a:rPr b="1" i="0" lang="en-US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Any browser</a:t>
            </a:r>
            <a:endParaRPr b="1" i="0" sz="1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25450" lvl="0" marL="609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Char char="●"/>
            </a:pPr>
            <a:r>
              <a:rPr b="0" i="0" lang="en-US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Install Tor on OS</a:t>
            </a:r>
            <a:endParaRPr b="0" i="0" sz="1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25450" lvl="0" marL="609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Char char="●"/>
            </a:pPr>
            <a:r>
              <a:rPr b="0" i="0" lang="en-US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Disable Javascript</a:t>
            </a:r>
            <a:endParaRPr b="0" i="0" sz="1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25450" lvl="0" marL="609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Char char="●"/>
            </a:pPr>
            <a:r>
              <a:rPr b="0" i="0" lang="en-US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Proxy ALL traffic (</a:t>
            </a:r>
            <a:r>
              <a:rPr b="0" i="0" lang="en-US" sz="1900" u="sng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including DNS!!</a:t>
            </a:r>
            <a:r>
              <a:rPr b="0" i="0" lang="en-US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) thru Tor</a:t>
            </a:r>
            <a:endParaRPr b="0" i="0" sz="1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1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Entire OS (virtual or physical): </a:t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25450" lvl="0" marL="609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Char char="●"/>
            </a:pPr>
            <a:r>
              <a:rPr b="1" i="0" lang="en-US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Tails</a:t>
            </a:r>
            <a:r>
              <a:rPr b="0" i="0" lang="en-US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- https[://]tails[.]boum[.]org</a:t>
            </a:r>
            <a:endParaRPr b="0" i="0" sz="1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25450" lvl="0" marL="609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Char char="●"/>
            </a:pPr>
            <a:r>
              <a:rPr b="1" i="0" lang="en-US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QubesOS</a:t>
            </a:r>
            <a:r>
              <a:rPr b="0" i="0" lang="en-US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- https[://]www[.]qubes-os[.]org</a:t>
            </a:r>
            <a:endParaRPr b="0" i="0" sz="1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25450" lvl="0" marL="609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Char char="●"/>
            </a:pPr>
            <a:r>
              <a:rPr b="1" i="0" lang="en-US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Whonix</a:t>
            </a:r>
            <a:r>
              <a:rPr b="0" i="0" lang="en-US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- https[://]www[.]whonix[.]org</a:t>
            </a:r>
            <a:endParaRPr b="0" i="0" sz="1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5" name="Google Shape;135;g17af781cee5_1_3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57800" y="2903267"/>
            <a:ext cx="5240766" cy="3421134"/>
          </a:xfrm>
          <a:prstGeom prst="rect">
            <a:avLst/>
          </a:prstGeom>
          <a:noFill/>
          <a:ln>
            <a:noFill/>
          </a:ln>
          <a:effectLst>
            <a:outerShdw blurRad="100013" rotWithShape="0" algn="bl" dir="5400000" dist="19050">
              <a:srgbClr val="000000">
                <a:alpha val="49800"/>
              </a:srgb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7af781cee5_1_32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RESOURCES (PLACES)</a:t>
            </a:r>
            <a:endParaRPr b="1"/>
          </a:p>
        </p:txBody>
      </p:sp>
      <p:sp>
        <p:nvSpPr>
          <p:cNvPr id="141" name="Google Shape;141;g17af781cee5_1_320"/>
          <p:cNvSpPr txBox="1"/>
          <p:nvPr/>
        </p:nvSpPr>
        <p:spPr>
          <a:xfrm>
            <a:off x="599533" y="1726667"/>
            <a:ext cx="10586400" cy="51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1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TOR.TAXI:</a:t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25450" lvl="0" marL="609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Char char="●"/>
            </a:pPr>
            <a:r>
              <a:rPr b="0" i="0" lang="en-US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https[://]tor[.]taxi</a:t>
            </a:r>
            <a:endParaRPr b="0" i="0" sz="1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25450" lvl="0" marL="609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Char char="●"/>
            </a:pPr>
            <a:r>
              <a:rPr b="0" i="0" lang="en-US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http[://]tortaxi7axhn2fv4j475a6blv7vwjtpieokolfnojwvkhsnj7sgctkqd[.]onion</a:t>
            </a:r>
            <a:endParaRPr b="0" i="0" sz="1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1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DARK.FAIL:</a:t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25450" lvl="0" marL="609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Char char="●"/>
            </a:pPr>
            <a:r>
              <a:rPr b="0" i="0" lang="en-US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https[://]dark[.]fail</a:t>
            </a:r>
            <a:endParaRPr b="0" i="0" sz="1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25450" lvl="0" marL="609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Char char="●"/>
            </a:pPr>
            <a:r>
              <a:rPr b="0" i="0" lang="en-US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http[://]darkfailenbsdla5mal2mxn2uz66od5vtzd5qozslagrfzachha3f3id[.]onion</a:t>
            </a:r>
            <a:endParaRPr b="0" i="0" sz="1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1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AHMIA: </a:t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25450" lvl="0" marL="609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Char char="●"/>
            </a:pPr>
            <a:r>
              <a:rPr b="0" i="0" lang="en-US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https[://]ahmia[.]fi</a:t>
            </a:r>
            <a:endParaRPr b="0" i="0" sz="1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25450" lvl="0" marL="609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Char char="●"/>
            </a:pPr>
            <a:r>
              <a:rPr b="0" i="0" lang="en-US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http[://]juhanurmihxlp77nkq76byazcldy2hlmovfu2epvl5ankdibsot4csyd[.]onion</a:t>
            </a:r>
            <a:endParaRPr b="0" i="0" sz="1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1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Many, many more… </a:t>
            </a:r>
            <a:endParaRPr b="0" i="0" sz="1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7af781cee5_1_32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DEMO</a:t>
            </a:r>
            <a:endParaRPr b="1"/>
          </a:p>
        </p:txBody>
      </p:sp>
      <p:pic>
        <p:nvPicPr>
          <p:cNvPr id="147" name="Google Shape;147;g17af781cee5_1_3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47888" y="1690816"/>
            <a:ext cx="6496217" cy="48721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a8ec799708_0_29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/>
              <a:t>THANK YOU</a:t>
            </a:r>
            <a:endParaRPr b="1"/>
          </a:p>
        </p:txBody>
      </p:sp>
      <p:sp>
        <p:nvSpPr>
          <p:cNvPr id="153" name="Google Shape;153;ga8ec799708_0_295"/>
          <p:cNvSpPr txBox="1"/>
          <p:nvPr>
            <p:ph idx="1" type="body"/>
          </p:nvPr>
        </p:nvSpPr>
        <p:spPr>
          <a:xfrm>
            <a:off x="1900625" y="1825625"/>
            <a:ext cx="94533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2400"/>
              <a:t>STEFANO.RATTO@GMAIL.COM</a:t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2400"/>
              <a:t>@STEFANO_RATTO</a:t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2400"/>
              <a:t>@STEFANORATTO</a:t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/>
          </a:p>
        </p:txBody>
      </p:sp>
      <p:pic>
        <p:nvPicPr>
          <p:cNvPr id="154" name="Google Shape;154;ga8ec799708_0_29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4775" y="4492296"/>
            <a:ext cx="614400" cy="5862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ga8ec799708_0_29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44775" y="3555708"/>
            <a:ext cx="614400" cy="5862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ga8ec799708_0_29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44775" y="2590925"/>
            <a:ext cx="614400" cy="6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2020-09-26T03:03:14Z</dcterms:created>
  <dc:creator>Stefano Ratto</dc:creator>
</cp:coreProperties>
</file>