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422C6D-EC0B-4FCC-964A-09779EE79949}">
  <a:tblStyle styleId="{17422C6D-EC0B-4FCC-964A-09779EE79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MavenPro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aven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7feb7393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f7feb7393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f825a1d9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f825a1d9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f6fdb29b13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f6fdb29b13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6fdb29b1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f6fdb29b1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f6fdb29b1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f6fdb29b1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f6fdb29b13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f6fdb29b13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f6fdb29b13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f6fdb29b13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75f6821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f75f6821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6fdb29b13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f6fdb29b13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f7bb53fa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f7bb53fa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6fdb29b13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6fdb29b1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f7bb53fad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f7bb53fa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f7bb53fa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f7bb53fa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7feb739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7feb739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f7feb739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f7feb739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852d5f51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852d5f51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852d5f51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852d5f51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852d5f51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852d5f51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6fdb29b13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6fdb29b13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6fdb29b13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6fdb29b13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825a1d9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f825a1d9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833bf4c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f833bf4c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7feb7393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f7feb7393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7feb7393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f7feb7393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6fdb29b13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6fdb29b13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StefanoSIIacono/SDP-Project_2024/commits?author=AnjaliVaghjiani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0394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SDP Project 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"/>
              <a:t>Flow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"/>
              <a:t>Networks</a:t>
            </a:r>
            <a:endParaRPr b="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890300" y="4181350"/>
            <a:ext cx="1581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Stefano Iacono 314601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Giulia Mascarin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Anjali Vaghjiani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3999325"/>
            <a:ext cx="1999624" cy="8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175" y="2018075"/>
            <a:ext cx="2359650" cy="21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Push-Relabel</a:t>
            </a:r>
            <a:endParaRPr/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799225" y="1597875"/>
            <a:ext cx="73035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/>
              <a:t>The </a:t>
            </a:r>
            <a:r>
              <a:rPr b="1" lang="it">
                <a:solidFill>
                  <a:schemeClr val="accent3"/>
                </a:solidFill>
              </a:rPr>
              <a:t>Push-Relabel algorithm</a:t>
            </a:r>
            <a:endParaRPr b="1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it">
                <a:solidFill>
                  <a:srgbClr val="000000"/>
                </a:solidFill>
              </a:rPr>
              <a:t>Push</a:t>
            </a:r>
            <a:r>
              <a:rPr lang="it">
                <a:solidFill>
                  <a:srgbClr val="000000"/>
                </a:solidFill>
              </a:rPr>
              <a:t>: excess flow from a node to a neighbor, if possible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it">
                <a:solidFill>
                  <a:srgbClr val="000000"/>
                </a:solidFill>
              </a:rPr>
              <a:t>Relabel</a:t>
            </a:r>
            <a:r>
              <a:rPr lang="it">
                <a:solidFill>
                  <a:srgbClr val="000000"/>
                </a:solidFill>
              </a:rPr>
              <a:t>: increase the height of a vertex to push more flow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it">
                <a:solidFill>
                  <a:srgbClr val="000000"/>
                </a:solidFill>
              </a:rPr>
              <a:t>Discharge</a:t>
            </a:r>
            <a:r>
              <a:rPr lang="it">
                <a:solidFill>
                  <a:srgbClr val="000000"/>
                </a:solidFill>
              </a:rPr>
              <a:t>: repeatedly push flow from a vertex until no 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0000"/>
                </a:solidFill>
              </a:rPr>
              <a:t>more possible, then relabel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it"/>
              <a:t>strongly polynomial O(V²E)</a:t>
            </a:r>
            <a:r>
              <a:rPr lang="it"/>
              <a:t> 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very complex</a:t>
            </a:r>
            <a:r>
              <a:rPr lang="it"/>
              <a:t>, but really efficient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naturally parallelizable </a:t>
            </a:r>
            <a:endParaRPr b="1"/>
          </a:p>
        </p:txBody>
      </p:sp>
      <p:pic>
        <p:nvPicPr>
          <p:cNvPr id="363" name="Google Shape;3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375" y="967675"/>
            <a:ext cx="2573374" cy="32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Design Choices and Parallelization</a:t>
            </a:r>
            <a:endParaRPr/>
          </a:p>
        </p:txBody>
      </p:sp>
      <p:sp>
        <p:nvSpPr>
          <p:cNvPr id="369" name="Google Shape;36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Adjacency Matrix</a:t>
            </a:r>
            <a:r>
              <a:rPr lang="it"/>
              <a:t> instead of </a:t>
            </a:r>
            <a:r>
              <a:rPr b="1" lang="it"/>
              <a:t>Adjacency  List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More memory needed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More efficient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Compact files storing graphs including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# of nodes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edges and capacity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source and sink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OpenMP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Parallelization </a:t>
            </a:r>
            <a:r>
              <a:rPr lang="it"/>
              <a:t>of the DFS and BFS for EK and Dinitz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Nodes findings and processing, protecting Push and Relabel phases (CS)</a:t>
            </a:r>
            <a:endParaRPr/>
          </a:p>
        </p:txBody>
      </p:sp>
      <p:sp>
        <p:nvSpPr>
          <p:cNvPr id="370" name="Google Shape;37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71" name="Google Shape;3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OpenMP API</a:t>
            </a:r>
            <a:endParaRPr/>
          </a:p>
        </p:txBody>
      </p:sp>
      <p:pic>
        <p:nvPicPr>
          <p:cNvPr id="377" name="Google Shape;3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675" y="180125"/>
            <a:ext cx="1188025" cy="5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idx="1" type="body"/>
          </p:nvPr>
        </p:nvSpPr>
        <p:spPr>
          <a:xfrm>
            <a:off x="910475" y="1628925"/>
            <a:ext cx="28797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</a:t>
            </a:r>
            <a:r>
              <a:rPr b="1" lang="it"/>
              <a:t>OpenMP API </a:t>
            </a:r>
            <a:r>
              <a:rPr lang="it"/>
              <a:t>uses the </a:t>
            </a:r>
            <a:r>
              <a:rPr b="1" lang="it"/>
              <a:t>fork-join model</a:t>
            </a:r>
            <a:r>
              <a:rPr lang="it"/>
              <a:t> with multiple threads performing tasks, defined with </a:t>
            </a:r>
            <a:r>
              <a:rPr b="1" lang="it"/>
              <a:t>directives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An </a:t>
            </a:r>
            <a:r>
              <a:rPr b="1" lang="it"/>
              <a:t>OpenMp thread </a:t>
            </a:r>
            <a:r>
              <a:rPr lang="it"/>
              <a:t>is managed by the OpenMP implementation itself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All the OpenMP threads have a shared memory and a private one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omp.h</a:t>
            </a:r>
            <a:r>
              <a:rPr lang="it"/>
              <a:t> library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-fopenmp </a:t>
            </a:r>
            <a:r>
              <a:rPr lang="it"/>
              <a:t>option for compilation</a:t>
            </a:r>
            <a:endParaRPr/>
          </a:p>
        </p:txBody>
      </p:sp>
      <p:pic>
        <p:nvPicPr>
          <p:cNvPr id="384" name="Google Shape;3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325" y="1864537"/>
            <a:ext cx="2577050" cy="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OpenMP</a:t>
            </a:r>
            <a:r>
              <a:rPr lang="it"/>
              <a:t> </a:t>
            </a:r>
            <a:endParaRPr/>
          </a:p>
        </p:txBody>
      </p:sp>
      <p:pic>
        <p:nvPicPr>
          <p:cNvPr id="387" name="Google Shape;38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2388" y="2806375"/>
            <a:ext cx="3698926" cy="11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Directives </a:t>
            </a:r>
            <a:endParaRPr/>
          </a:p>
        </p:txBody>
      </p:sp>
      <p:sp>
        <p:nvSpPr>
          <p:cNvPr id="394" name="Google Shape;394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Follows C/C++ standards for compiler directives</a:t>
            </a:r>
            <a:endParaRPr b="1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>
                <a:solidFill>
                  <a:schemeClr val="accent3"/>
                </a:solidFill>
              </a:rPr>
              <a:t>#pragma omp</a:t>
            </a:r>
            <a:r>
              <a:rPr b="1" lang="it"/>
              <a:t> </a:t>
            </a:r>
            <a:r>
              <a:rPr lang="it"/>
              <a:t>specifies a new </a:t>
            </a:r>
            <a:r>
              <a:rPr lang="it"/>
              <a:t>OpenMP directive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Many types of directives</a:t>
            </a:r>
            <a:endParaRPr b="1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Fixed Source Form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Free Source Form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Stand-Alone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Meta</a:t>
            </a:r>
            <a:endParaRPr/>
          </a:p>
        </p:txBody>
      </p:sp>
      <p:pic>
        <p:nvPicPr>
          <p:cNvPr id="395" name="Google Shape;3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</a:t>
            </a:r>
            <a:r>
              <a:rPr b="1" lang="it">
                <a:solidFill>
                  <a:schemeClr val="accent3"/>
                </a:solidFill>
              </a:rPr>
              <a:t>Internal Control Values (ICV)</a:t>
            </a:r>
            <a:r>
              <a:rPr b="1" lang="it"/>
              <a:t> </a:t>
            </a:r>
            <a:r>
              <a:rPr lang="it"/>
              <a:t>control the behaviours of the OpenMP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They store important </a:t>
            </a:r>
            <a:r>
              <a:rPr lang="it"/>
              <a:t>information</a:t>
            </a:r>
            <a:r>
              <a:rPr lang="it"/>
              <a:t> such as the </a:t>
            </a:r>
            <a:r>
              <a:rPr b="1" lang="it"/>
              <a:t>number of threads</a:t>
            </a:r>
            <a:r>
              <a:rPr lang="it"/>
              <a:t> to use for </a:t>
            </a:r>
            <a:r>
              <a:rPr lang="it"/>
              <a:t>future parallel regions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They have an </a:t>
            </a:r>
            <a:r>
              <a:rPr b="1" lang="it"/>
              <a:t>initial value</a:t>
            </a:r>
            <a:r>
              <a:rPr lang="it"/>
              <a:t>, but they can be retrieved and modified using </a:t>
            </a:r>
            <a:r>
              <a:rPr b="1" lang="it"/>
              <a:t>OpenMP API routines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omp_get_num_threads()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omp_set_num_threads()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omp_get_max_threads()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omp_get_thread_num()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omp_get_wtime()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others</a:t>
            </a:r>
            <a:endParaRPr/>
          </a:p>
        </p:txBody>
      </p:sp>
      <p:sp>
        <p:nvSpPr>
          <p:cNvPr id="402" name="Google Shape;40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ICV </a:t>
            </a:r>
            <a:endParaRPr/>
          </a:p>
        </p:txBody>
      </p:sp>
      <p:pic>
        <p:nvPicPr>
          <p:cNvPr id="403" name="Google Shape;4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Parallel Construct</a:t>
            </a:r>
            <a:endParaRPr/>
          </a:p>
        </p:txBody>
      </p:sp>
      <p:sp>
        <p:nvSpPr>
          <p:cNvPr id="410" name="Google Shape;410;p28"/>
          <p:cNvSpPr txBox="1"/>
          <p:nvPr>
            <p:ph idx="1" type="body"/>
          </p:nvPr>
        </p:nvSpPr>
        <p:spPr>
          <a:xfrm>
            <a:off x="1303800" y="3041600"/>
            <a:ext cx="7030500" cy="15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When a thread meets the parallel construct, a </a:t>
            </a:r>
            <a:r>
              <a:rPr b="1" lang="it"/>
              <a:t>team of threads</a:t>
            </a:r>
            <a:r>
              <a:rPr lang="it"/>
              <a:t> is created to execute the </a:t>
            </a:r>
            <a:r>
              <a:rPr b="1" lang="it"/>
              <a:t>parallel region</a:t>
            </a:r>
            <a:r>
              <a:rPr lang="it"/>
              <a:t>. The thread becomes the </a:t>
            </a:r>
            <a:r>
              <a:rPr b="1" lang="it"/>
              <a:t>master thread</a:t>
            </a:r>
            <a:r>
              <a:rPr lang="it"/>
              <a:t> of the new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team and the master thread execute the parallel region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Implicit </a:t>
            </a:r>
            <a:r>
              <a:rPr b="1" lang="it"/>
              <a:t>barrier </a:t>
            </a:r>
            <a:r>
              <a:rPr lang="it"/>
              <a:t>at the end of the parallel construct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Possibility to nest parallel regions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Clauses </a:t>
            </a:r>
            <a:r>
              <a:rPr lang="it"/>
              <a:t>can enrich the parallel construct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num_trheads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shared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8"/>
          <p:cNvSpPr/>
          <p:nvPr/>
        </p:nvSpPr>
        <p:spPr>
          <a:xfrm>
            <a:off x="1303800" y="1695738"/>
            <a:ext cx="2581200" cy="770700"/>
          </a:xfrm>
          <a:prstGeom prst="roundRect">
            <a:avLst>
              <a:gd fmla="val 16667" name="adj"/>
            </a:avLst>
          </a:prstGeom>
          <a:solidFill>
            <a:srgbClr val="9BBB5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1279050" y="1857125"/>
            <a:ext cx="263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# pragma omp parallel [clause]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3" name="Google Shape;4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8"/>
          <p:cNvPicPr preferRelativeResize="0"/>
          <p:nvPr/>
        </p:nvPicPr>
        <p:blipFill rotWithShape="1">
          <a:blip r:embed="rId4">
            <a:alphaModFix/>
          </a:blip>
          <a:srcRect b="5490" l="1383" r="1188" t="41357"/>
          <a:stretch/>
        </p:blipFill>
        <p:spPr>
          <a:xfrm>
            <a:off x="4514925" y="1268225"/>
            <a:ext cx="3819384" cy="15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Other Constructs</a:t>
            </a:r>
            <a:endParaRPr/>
          </a:p>
        </p:txBody>
      </p:sp>
      <p:sp>
        <p:nvSpPr>
          <p:cNvPr id="421" name="Google Shape;421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Critical Construct</a:t>
            </a:r>
            <a:r>
              <a:rPr lang="it"/>
              <a:t> only permits the region to be accessed once at time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Atomic Construct</a:t>
            </a:r>
            <a:r>
              <a:rPr lang="it"/>
              <a:t> ensures that a specific storage location is accessed atomically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Flush Construct</a:t>
            </a:r>
            <a:r>
              <a:rPr lang="it"/>
              <a:t> makes the thread memory consistent with shared memory</a:t>
            </a:r>
            <a:endParaRPr/>
          </a:p>
        </p:txBody>
      </p:sp>
      <p:pic>
        <p:nvPicPr>
          <p:cNvPr id="422" name="Google Shape;4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Algorithms in Comparison</a:t>
            </a:r>
            <a:endParaRPr/>
          </a:p>
        </p:txBody>
      </p:sp>
      <p:pic>
        <p:nvPicPr>
          <p:cNvPr id="429" name="Google Shape;4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675" y="180125"/>
            <a:ext cx="1188025" cy="5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" name="Google Shape;435;p31"/>
          <p:cNvGraphicFramePr/>
          <p:nvPr/>
        </p:nvGraphicFramePr>
        <p:xfrm>
          <a:off x="1246125" y="889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{17422C6D-EC0B-4FCC-964A-09779EE79949}</a:tableStyleId>
              </a:tblPr>
              <a:tblGrid>
                <a:gridCol w="1330350"/>
                <a:gridCol w="1330350"/>
                <a:gridCol w="1330350"/>
                <a:gridCol w="1330350"/>
                <a:gridCol w="1330350"/>
              </a:tblGrid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Algorithm used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Maximum Flow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Sequential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of threads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parallel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Parallel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Dinitz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0.04 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0.0420001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Edmond-Karp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0.511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0.52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Push-Relabel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225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0.114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0.0969999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6" name="Google Shape;436;p31"/>
          <p:cNvSpPr txBox="1"/>
          <p:nvPr/>
        </p:nvSpPr>
        <p:spPr>
          <a:xfrm>
            <a:off x="1246125" y="104388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vertices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1000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dge probability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1%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Maximum edge Capacity: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50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37" name="Google Shape;437;p31"/>
          <p:cNvGraphicFramePr/>
          <p:nvPr/>
        </p:nvGraphicFramePr>
        <p:xfrm>
          <a:off x="1246125" y="335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{17422C6D-EC0B-4FCC-964A-09779EE79949}</a:tableStyleId>
              </a:tblPr>
              <a:tblGrid>
                <a:gridCol w="1330350"/>
                <a:gridCol w="1330350"/>
                <a:gridCol w="1330350"/>
                <a:gridCol w="1330350"/>
                <a:gridCol w="1330350"/>
              </a:tblGrid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Algorithm used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Maximum Flow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Sequential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of threads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parallel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Parallel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Dinitz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5028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0.67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0.692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Edmond-Karp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5028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54.01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53.877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Push-Relabel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5028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1.92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1.611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8" name="Google Shape;438;p31"/>
          <p:cNvSpPr txBox="1"/>
          <p:nvPr/>
        </p:nvSpPr>
        <p:spPr>
          <a:xfrm>
            <a:off x="1246125" y="2571738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vertices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5000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Edge probability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10%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Maximum edge Capacity: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20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9" name="Google Shape;4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675" y="180125"/>
            <a:ext cx="1188025" cy="5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32"/>
          <p:cNvGraphicFramePr/>
          <p:nvPr/>
        </p:nvGraphicFramePr>
        <p:xfrm>
          <a:off x="1246125" y="88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{17422C6D-EC0B-4FCC-964A-09779EE79949}</a:tableStyleId>
              </a:tblPr>
              <a:tblGrid>
                <a:gridCol w="1330350"/>
                <a:gridCol w="1330350"/>
                <a:gridCol w="1330350"/>
                <a:gridCol w="1330350"/>
                <a:gridCol w="1330350"/>
              </a:tblGrid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Algorithm used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Maximum Flow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Sequential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of threads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parallel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Parallel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Dinitz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0.000999928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Edmond-Karp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0.0180001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0.00999999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Push-Relabel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0.111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6" name="Google Shape;446;p32"/>
          <p:cNvSpPr txBox="1"/>
          <p:nvPr/>
        </p:nvSpPr>
        <p:spPr>
          <a:xfrm>
            <a:off x="1246125" y="10437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vertices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100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dge probability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30%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Maximum edge Capacity: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50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47" name="Google Shape;447;p32"/>
          <p:cNvGraphicFramePr/>
          <p:nvPr/>
        </p:nvGraphicFramePr>
        <p:xfrm>
          <a:off x="1246125" y="335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{17422C6D-EC0B-4FCC-964A-09779EE79949}</a:tableStyleId>
              </a:tblPr>
              <a:tblGrid>
                <a:gridCol w="1330350"/>
                <a:gridCol w="1330350"/>
                <a:gridCol w="1330350"/>
                <a:gridCol w="1330350"/>
                <a:gridCol w="1330350"/>
              </a:tblGrid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Algorithm used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Maximum Flow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Sequential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of threads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parallel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Parallel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Dinitz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0.00100017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0.00399995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Edmond-Karp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0.0289998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0.029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Push-Relabel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2551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0.00399995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8" name="Google Shape;448;p32"/>
          <p:cNvSpPr txBox="1"/>
          <p:nvPr/>
        </p:nvSpPr>
        <p:spPr>
          <a:xfrm>
            <a:off x="1246125" y="257175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vertices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100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dge probability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100%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Maximum edge Capacity: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50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9" name="Google Shape;4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Google Shape;455;p33"/>
          <p:cNvGraphicFramePr/>
          <p:nvPr/>
        </p:nvGraphicFramePr>
        <p:xfrm>
          <a:off x="1246125" y="88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{17422C6D-EC0B-4FCC-964A-09779EE79949}</a:tableStyleId>
              </a:tblPr>
              <a:tblGrid>
                <a:gridCol w="1330350"/>
                <a:gridCol w="1330350"/>
                <a:gridCol w="1330350"/>
                <a:gridCol w="1330350"/>
                <a:gridCol w="1330350"/>
              </a:tblGrid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Algorithm used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Maximum Flow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Sequential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of threads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parallel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Parallel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Dinitz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26088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1.34751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1.2639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Edmond-Karp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26088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1073.12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1072.03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Push-Relabel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26088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6" name="Google Shape;456;p33"/>
          <p:cNvSpPr txBox="1"/>
          <p:nvPr/>
        </p:nvSpPr>
        <p:spPr>
          <a:xfrm>
            <a:off x="1246125" y="1044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vertices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5000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dge probability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50%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Maximum edge Capacity: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20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57" name="Google Shape;457;p33"/>
          <p:cNvGraphicFramePr/>
          <p:nvPr/>
        </p:nvGraphicFramePr>
        <p:xfrm>
          <a:off x="1246125" y="335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{17422C6D-EC0B-4FCC-964A-09779EE79949}</a:tableStyleId>
              </a:tblPr>
              <a:tblGrid>
                <a:gridCol w="1330350"/>
                <a:gridCol w="1330350"/>
                <a:gridCol w="1330350"/>
                <a:gridCol w="1330350"/>
                <a:gridCol w="1330350"/>
              </a:tblGrid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Algorithm used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Maximum Flow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Sequential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of threads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parallel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Parallel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Dinitz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5665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5.42971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3.80329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Edmond-Karp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5665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876.196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877.335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Push-Relabel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5665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10.0779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8.45053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8" name="Google Shape;458;p33"/>
          <p:cNvSpPr txBox="1"/>
          <p:nvPr/>
        </p:nvSpPr>
        <p:spPr>
          <a:xfrm>
            <a:off x="1246125" y="257175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vertices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10000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dge probability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5%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Maximum edge Capacity: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20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9" name="Google Shape;4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p34"/>
          <p:cNvGraphicFramePr/>
          <p:nvPr/>
        </p:nvGraphicFramePr>
        <p:xfrm>
          <a:off x="1246125" y="88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{17422C6D-EC0B-4FCC-964A-09779EE79949}</a:tableStyleId>
              </a:tblPr>
              <a:tblGrid>
                <a:gridCol w="1330350"/>
                <a:gridCol w="1330350"/>
                <a:gridCol w="1330350"/>
                <a:gridCol w="1330350"/>
                <a:gridCol w="1330350"/>
              </a:tblGrid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Algorithm used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Maximum Flow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Sequential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of threads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parallel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Parallel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Dinitz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2611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Nunito"/>
                          <a:ea typeface="Nunito"/>
                          <a:cs typeface="Nunito"/>
                          <a:sym typeface="Nunito"/>
                        </a:rPr>
                        <a:t>5.740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Nunito"/>
                          <a:ea typeface="Nunito"/>
                          <a:cs typeface="Nunito"/>
                          <a:sym typeface="Nunito"/>
                        </a:rPr>
                        <a:t>3.708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Edmond-Karp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Nunito"/>
                          <a:ea typeface="Nunito"/>
                          <a:cs typeface="Nunito"/>
                          <a:sym typeface="Nunito"/>
                        </a:rPr>
                        <a:t>2611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Nunito"/>
                          <a:ea typeface="Nunito"/>
                          <a:cs typeface="Nunito"/>
                          <a:sym typeface="Nunito"/>
                        </a:rPr>
                        <a:t>570.535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Nunito"/>
                          <a:ea typeface="Nunito"/>
                          <a:cs typeface="Nunito"/>
                          <a:sym typeface="Nunito"/>
                        </a:rPr>
                        <a:t>574.839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Push-Relabel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2611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8.989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0.025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6" name="Google Shape;466;p34"/>
          <p:cNvSpPr txBox="1"/>
          <p:nvPr/>
        </p:nvSpPr>
        <p:spPr>
          <a:xfrm>
            <a:off x="1246125" y="1044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vertices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10000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Edge probability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1%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Maximum edge Capacity: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50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67" name="Google Shape;467;p34"/>
          <p:cNvGraphicFramePr/>
          <p:nvPr/>
        </p:nvGraphicFramePr>
        <p:xfrm>
          <a:off x="1246125" y="335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{17422C6D-EC0B-4FCC-964A-09779EE79949}</a:tableStyleId>
              </a:tblPr>
              <a:tblGrid>
                <a:gridCol w="1330350"/>
                <a:gridCol w="1330350"/>
                <a:gridCol w="1330350"/>
                <a:gridCol w="1330350"/>
                <a:gridCol w="1330350"/>
              </a:tblGrid>
              <a:tr h="6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Algorithm used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Maximum Flow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Sequential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of threads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parallel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Parallel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Dinitz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2484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25.934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Edmond-Karp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Push-Relabel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2484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56.801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46.568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8" name="Google Shape;468;p34"/>
          <p:cNvSpPr txBox="1"/>
          <p:nvPr/>
        </p:nvSpPr>
        <p:spPr>
          <a:xfrm>
            <a:off x="1246125" y="257175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vertices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25000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Edge probability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1%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Maximum edge Capacity: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20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9" name="Google Shape;4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6" name="Google Shape;476;p35"/>
          <p:cNvGraphicFramePr/>
          <p:nvPr/>
        </p:nvGraphicFramePr>
        <p:xfrm>
          <a:off x="1246125" y="88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{17422C6D-EC0B-4FCC-964A-09779EE79949}</a:tableStyleId>
              </a:tblPr>
              <a:tblGrid>
                <a:gridCol w="1330350"/>
                <a:gridCol w="1330350"/>
                <a:gridCol w="1330350"/>
                <a:gridCol w="1330350"/>
                <a:gridCol w="1330350"/>
              </a:tblGrid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Algorithm used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Maximum Flow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Sequential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of threads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parallel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Parallel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Dinitz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25215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3.728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3.546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Edmond-Karp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Push-Relabel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25215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26.741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12.867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7" name="Google Shape;477;p35"/>
          <p:cNvSpPr txBox="1"/>
          <p:nvPr/>
        </p:nvSpPr>
        <p:spPr>
          <a:xfrm>
            <a:off x="1246125" y="1036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vertices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10000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Edge probability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85%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Maximum edge Capacity: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20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8" name="Google Shape;478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aphicFrame>
        <p:nvGraphicFramePr>
          <p:cNvPr id="479" name="Google Shape;479;p35"/>
          <p:cNvGraphicFramePr/>
          <p:nvPr/>
        </p:nvGraphicFramePr>
        <p:xfrm>
          <a:off x="1246125" y="332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{17422C6D-EC0B-4FCC-964A-09779EE79949}</a:tableStyleId>
              </a:tblPr>
              <a:tblGrid>
                <a:gridCol w="1330350"/>
                <a:gridCol w="1330350"/>
                <a:gridCol w="1330350"/>
                <a:gridCol w="1330350"/>
                <a:gridCol w="1330350"/>
              </a:tblGrid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Algorithm used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Maximum Flow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Sequential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of threads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parallel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Parallel Time Taken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Dinitz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1992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21.1831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21.2485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Edmond-Karp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Push-Relabel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1992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32.9769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32.8603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0" name="Google Shape;480;p35"/>
          <p:cNvSpPr txBox="1"/>
          <p:nvPr/>
        </p:nvSpPr>
        <p:spPr>
          <a:xfrm>
            <a:off x="1246125" y="253917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vertices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20000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Edge probability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1%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Maximum edge Capacity: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20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pic>
        <p:nvPicPr>
          <p:cNvPr id="486" name="Google Shape;4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675" y="180125"/>
            <a:ext cx="1188025" cy="5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493" name="Google Shape;493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Hard to parallelize Edmond-Karp and Dinic’s, since they require </a:t>
            </a:r>
            <a:r>
              <a:rPr b="1" lang="it"/>
              <a:t>synchronization</a:t>
            </a:r>
            <a:r>
              <a:rPr lang="it"/>
              <a:t> between threads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BFS and DFS are </a:t>
            </a:r>
            <a:r>
              <a:rPr b="1" lang="it"/>
              <a:t>inherently sequential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Parallelization not </a:t>
            </a:r>
            <a:r>
              <a:rPr lang="it"/>
              <a:t>appreciable</a:t>
            </a:r>
            <a:r>
              <a:rPr lang="it"/>
              <a:t> with </a:t>
            </a:r>
            <a:r>
              <a:rPr b="1" lang="it"/>
              <a:t>few nodes </a:t>
            </a:r>
            <a:r>
              <a:rPr lang="it"/>
              <a:t>in the 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Limited CPU cores</a:t>
            </a:r>
            <a:r>
              <a:rPr lang="it"/>
              <a:t> limits the speed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Limited </a:t>
            </a:r>
            <a:r>
              <a:rPr b="1" lang="it"/>
              <a:t>benchmarks’ resources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Relabel-Push best algorithm, Edmond-Karp worst, Dinic’s very fast</a:t>
            </a:r>
            <a:endParaRPr/>
          </a:p>
        </p:txBody>
      </p:sp>
      <p:pic>
        <p:nvPicPr>
          <p:cNvPr id="494" name="Google Shape;4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>
            <p:ph type="ctrTitle"/>
          </p:nvPr>
        </p:nvSpPr>
        <p:spPr>
          <a:xfrm>
            <a:off x="3308850" y="1635300"/>
            <a:ext cx="2526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</a:t>
            </a:r>
            <a:endParaRPr b="0"/>
          </a:p>
        </p:txBody>
      </p:sp>
      <p:sp>
        <p:nvSpPr>
          <p:cNvPr id="501" name="Google Shape;501;p38"/>
          <p:cNvSpPr txBox="1"/>
          <p:nvPr>
            <p:ph idx="1" type="subTitle"/>
          </p:nvPr>
        </p:nvSpPr>
        <p:spPr>
          <a:xfrm>
            <a:off x="6890300" y="4181350"/>
            <a:ext cx="1581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Stefano Iacono 314601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Giulia Mascarin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Anjali Vaghjiani</a:t>
            </a:r>
            <a:r>
              <a:rPr lang="it" sz="1050" u="sng">
                <a:solidFill>
                  <a:schemeClr val="hlink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i</a:t>
            </a:r>
            <a:endParaRPr/>
          </a:p>
        </p:txBody>
      </p:sp>
      <p:pic>
        <p:nvPicPr>
          <p:cNvPr id="502" name="Google Shape;5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0" y="3999325"/>
            <a:ext cx="1999624" cy="8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000" y="438725"/>
            <a:ext cx="1706375" cy="15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Maximum Flow Problem</a:t>
            </a:r>
            <a:endParaRPr/>
          </a:p>
        </p:txBody>
      </p:sp>
      <p:sp>
        <p:nvSpPr>
          <p:cNvPr id="293" name="Google Shape;293;p15"/>
          <p:cNvSpPr txBox="1"/>
          <p:nvPr>
            <p:ph idx="1" type="subTitle"/>
          </p:nvPr>
        </p:nvSpPr>
        <p:spPr>
          <a:xfrm>
            <a:off x="1016325" y="2758350"/>
            <a:ext cx="3510300" cy="1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Applications: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it"/>
              <a:t>Network Routing </a:t>
            </a:r>
            <a:endParaRPr b="1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it"/>
              <a:t>Traffic Flow Optimization </a:t>
            </a:r>
            <a:endParaRPr b="1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it"/>
              <a:t>Resource Allocation in Supply Chain</a:t>
            </a:r>
            <a:endParaRPr b="1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it"/>
              <a:t>Data Transmission in Computer Networks</a:t>
            </a:r>
            <a:endParaRPr b="1"/>
          </a:p>
        </p:txBody>
      </p:sp>
      <p:sp>
        <p:nvSpPr>
          <p:cNvPr id="294" name="Google Shape;294;p15"/>
          <p:cNvSpPr txBox="1"/>
          <p:nvPr>
            <p:ph idx="2" type="body"/>
          </p:nvPr>
        </p:nvSpPr>
        <p:spPr>
          <a:xfrm>
            <a:off x="4865875" y="1107250"/>
            <a:ext cx="34305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Involves finding the </a:t>
            </a:r>
            <a:r>
              <a:rPr b="1" lang="it" sz="1400"/>
              <a:t>maximum flow </a:t>
            </a:r>
            <a:r>
              <a:rPr lang="it" sz="1400"/>
              <a:t>that can be sent from a source vertex to a sink vertex over flow networks.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400">
                <a:solidFill>
                  <a:schemeClr val="accent3"/>
                </a:solidFill>
              </a:rPr>
              <a:t>Flow Networks</a:t>
            </a:r>
            <a:r>
              <a:rPr b="1" lang="it" sz="1400"/>
              <a:t> </a:t>
            </a:r>
            <a:r>
              <a:rPr lang="it" sz="1400"/>
              <a:t>are Weighted Directed Graphs, in which the </a:t>
            </a:r>
            <a:r>
              <a:rPr lang="it" sz="1400"/>
              <a:t>vertices</a:t>
            </a:r>
            <a:r>
              <a:rPr lang="it" sz="1400"/>
              <a:t> are nodes and the edges are the interconnections between two nodes, having their </a:t>
            </a:r>
            <a:r>
              <a:rPr b="1" lang="it" sz="1400"/>
              <a:t>non-negative capacity</a:t>
            </a:r>
            <a:r>
              <a:rPr lang="it" sz="1400"/>
              <a:t>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/>
              <a:t>The capacity is the constraint used to determine the maximum amount of flow sent through the network, while edge conservation is respected at each vertex.</a:t>
            </a:r>
            <a:endParaRPr sz="1400"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800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199000" y="1357400"/>
            <a:ext cx="39063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1"/>
                </a:solidFill>
              </a:rPr>
              <a:t>Flow Networks B</a:t>
            </a:r>
            <a:r>
              <a:rPr b="1" lang="it">
                <a:solidFill>
                  <a:schemeClr val="accent1"/>
                </a:solidFill>
              </a:rPr>
              <a:t>enchmarks</a:t>
            </a:r>
            <a:r>
              <a:rPr lang="it"/>
              <a:t> were used to run tests over the algorithms. The datasets’ sources have been found online: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b="1" lang="it"/>
              <a:t>Network Data Repository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it"/>
              <a:t>Stanford Biomedical Network Datasets Collection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it"/>
              <a:t>Datasets | T</a:t>
            </a:r>
            <a:r>
              <a:rPr b="1" lang="it"/>
              <a:t>ore Opsahl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it"/>
              <a:t>S</a:t>
            </a:r>
            <a:r>
              <a:rPr b="1" lang="it"/>
              <a:t>ocial Computing Data Repository at ASU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To run the programs: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it"/>
              <a:t>laptops and virtualization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it"/>
              <a:t>Google Colab</a:t>
            </a:r>
            <a:endParaRPr b="1"/>
          </a:p>
        </p:txBody>
      </p:sp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3312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Benchmarks</a:t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800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125" y="1267574"/>
            <a:ext cx="942075" cy="9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1150" y="2390575"/>
            <a:ext cx="1065050" cy="10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275" y="1273888"/>
            <a:ext cx="942075" cy="9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9838" y="2541400"/>
            <a:ext cx="1142950" cy="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09" name="Google Shape;30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0375" y="3455625"/>
            <a:ext cx="1033850" cy="10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Technical Specifications of Testing Environments</a:t>
            </a:r>
            <a:endParaRPr/>
          </a:p>
        </p:txBody>
      </p:sp>
      <p:sp>
        <p:nvSpPr>
          <p:cNvPr id="315" name="Google Shape;315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800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7" name="Google Shape;317;p17"/>
          <p:cNvGraphicFramePr/>
          <p:nvPr/>
        </p:nvGraphicFramePr>
        <p:xfrm>
          <a:off x="616350" y="20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{17422C6D-EC0B-4FCC-964A-09779EE79949}</a:tableStyleId>
              </a:tblPr>
              <a:tblGrid>
                <a:gridCol w="1977825"/>
                <a:gridCol w="1977825"/>
                <a:gridCol w="1977825"/>
                <a:gridCol w="1977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Specification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Anjali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Giulia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Stefano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CPU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Intel(R) Core(™) i5-8265U CPU @ 1.60GHz   1.80 GHz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Intel(R) Core(™) i7 (6C, 2.6GHz)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Intel(R) Core(™) i5-4310M (2C/4T, </a:t>
                      </a:r>
                      <a:r>
                        <a:rPr lang="it" sz="1300"/>
                        <a:t>2.70-</a:t>
                      </a:r>
                      <a:r>
                        <a:rPr lang="it" sz="1300">
                          <a:solidFill>
                            <a:srgbClr val="262626"/>
                          </a:solidFill>
                          <a:highlight>
                            <a:srgbClr val="FFFFFF"/>
                          </a:highlight>
                        </a:rPr>
                        <a:t>3.40 GHz</a:t>
                      </a:r>
                      <a:r>
                        <a:rPr lang="it" sz="1300"/>
                        <a:t>)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RAM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8.00 GB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16,0 GB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16,0 GB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OS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64-bit operating system, x64-based processor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macOS Sonoma v. 14.5.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Ubuntu 20.04 Focal Fossa (64-bit) VM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Technical Specifications of Testing Environments</a:t>
            </a:r>
            <a:endParaRPr/>
          </a:p>
        </p:txBody>
      </p:sp>
      <p:sp>
        <p:nvSpPr>
          <p:cNvPr id="323" name="Google Shape;323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24" name="Google Shape;3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800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550" y="2342875"/>
            <a:ext cx="1519250" cy="946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6" name="Google Shape;326;p18"/>
          <p:cNvGraphicFramePr/>
          <p:nvPr/>
        </p:nvGraphicFramePr>
        <p:xfrm>
          <a:off x="952500" y="22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{17422C6D-EC0B-4FCC-964A-09779EE79949}</a:tableStyleId>
              </a:tblPr>
              <a:tblGrid>
                <a:gridCol w="2413000"/>
                <a:gridCol w="2413000"/>
                <a:gridCol w="2413000"/>
              </a:tblGrid>
              <a:tr h="104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Nunito"/>
                          <a:ea typeface="Nunito"/>
                          <a:cs typeface="Nunito"/>
                          <a:sym typeface="Nunito"/>
                        </a:rPr>
                        <a:t>8 - 16 GB DDR4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Nunito"/>
                          <a:ea typeface="Nunito"/>
                          <a:cs typeface="Nunito"/>
                          <a:sym typeface="Nunito"/>
                        </a:rPr>
                        <a:t>13 GB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2 - 4 CPUs (</a:t>
                      </a:r>
                      <a:r>
                        <a:rPr b="1" lang="it">
                          <a:solidFill>
                            <a:schemeClr val="accent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4 - 8 threads</a:t>
                      </a:r>
                      <a:r>
                        <a:rPr lang="it">
                          <a:latin typeface="Nunito"/>
                          <a:ea typeface="Nunito"/>
                          <a:cs typeface="Nunito"/>
                          <a:sym typeface="Nunito"/>
                        </a:rPr>
                        <a:t>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rgbClr val="21212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Intel Xeon CPU with </a:t>
                      </a:r>
                      <a:r>
                        <a:rPr b="1" lang="it" sz="1500">
                          <a:solidFill>
                            <a:schemeClr val="accent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 vCPUs</a:t>
                      </a:r>
                      <a:endParaRPr b="1">
                        <a:solidFill>
                          <a:schemeClr val="accent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7" name="Google Shape;327;p18"/>
          <p:cNvGraphicFramePr/>
          <p:nvPr/>
        </p:nvGraphicFramePr>
        <p:xfrm>
          <a:off x="952500" y="189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{17422C6D-EC0B-4FCC-964A-09779EE79949}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Hardware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Nunito"/>
                          <a:ea typeface="Nunito"/>
                          <a:cs typeface="Nunito"/>
                          <a:sym typeface="Nunito"/>
                        </a:rPr>
                        <a:t>Laptops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Nunito"/>
                          <a:ea typeface="Nunito"/>
                          <a:cs typeface="Nunito"/>
                          <a:sym typeface="Nunito"/>
                        </a:rPr>
                        <a:t>Google Colab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328" name="Google Shape;3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612" y="3382300"/>
            <a:ext cx="1685125" cy="9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4550" y="2333136"/>
            <a:ext cx="1519250" cy="96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Algorithms</a:t>
            </a:r>
            <a:endParaRPr/>
          </a:p>
        </p:txBody>
      </p:sp>
      <p:sp>
        <p:nvSpPr>
          <p:cNvPr id="335" name="Google Shape;33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36" name="Google Shape;3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675" y="180125"/>
            <a:ext cx="1188025" cy="5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Edmond-Karp</a:t>
            </a:r>
            <a:endParaRPr/>
          </a:p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799200" y="1597875"/>
            <a:ext cx="73035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</a:t>
            </a:r>
            <a:r>
              <a:rPr b="1" lang="it">
                <a:solidFill>
                  <a:schemeClr val="accent3"/>
                </a:solidFill>
              </a:rPr>
              <a:t>Edmond-Karp</a:t>
            </a:r>
            <a:r>
              <a:rPr lang="it"/>
              <a:t> algorithm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i</a:t>
            </a:r>
            <a:r>
              <a:rPr lang="it"/>
              <a:t>mplements the </a:t>
            </a:r>
            <a:r>
              <a:rPr b="1" lang="it"/>
              <a:t>Ford-Fulkerson algorithm</a:t>
            </a:r>
            <a:r>
              <a:rPr lang="it"/>
              <a:t> for maximum flow 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uses the </a:t>
            </a:r>
            <a:r>
              <a:rPr b="1" lang="it"/>
              <a:t>Breadth-First Search (BFS) </a:t>
            </a:r>
            <a:r>
              <a:rPr lang="it"/>
              <a:t>to find the shortest path from the source to the sink to push the flow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O(VE²)</a:t>
            </a:r>
            <a:endParaRPr b="1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is </a:t>
            </a:r>
            <a:r>
              <a:rPr b="1" lang="it"/>
              <a:t>simple</a:t>
            </a:r>
            <a:r>
              <a:rPr lang="it"/>
              <a:t> but </a:t>
            </a:r>
            <a:r>
              <a:rPr b="1" lang="it"/>
              <a:t>very slow</a:t>
            </a:r>
            <a:endParaRPr b="1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is not suggested for </a:t>
            </a:r>
            <a:r>
              <a:rPr b="1" lang="it"/>
              <a:t>dense graphs</a:t>
            </a:r>
            <a:endParaRPr b="1"/>
          </a:p>
        </p:txBody>
      </p:sp>
      <p:pic>
        <p:nvPicPr>
          <p:cNvPr id="343" name="Google Shape;3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45" name="Google Shape;3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175" y="2571750"/>
            <a:ext cx="2712201" cy="2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Dinic’s </a:t>
            </a:r>
            <a:endParaRPr/>
          </a:p>
        </p:txBody>
      </p:sp>
      <p:pic>
        <p:nvPicPr>
          <p:cNvPr id="351" name="Google Shape;3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375" y="174225"/>
            <a:ext cx="1188024" cy="522663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53" name="Google Shape;353;p21"/>
          <p:cNvSpPr txBox="1"/>
          <p:nvPr>
            <p:ph idx="1" type="body"/>
          </p:nvPr>
        </p:nvSpPr>
        <p:spPr>
          <a:xfrm>
            <a:off x="791650" y="1597875"/>
            <a:ext cx="73035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 </a:t>
            </a:r>
            <a:r>
              <a:rPr b="1" lang="it">
                <a:solidFill>
                  <a:schemeClr val="accent3"/>
                </a:solidFill>
              </a:rPr>
              <a:t>Dinic’s algorithm</a:t>
            </a:r>
            <a:r>
              <a:rPr b="1" lang="it"/>
              <a:t> </a:t>
            </a:r>
            <a:endParaRPr b="1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optimizes the Ford-Fulkerson algorithm 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performs the </a:t>
            </a:r>
            <a:r>
              <a:rPr b="1" lang="it"/>
              <a:t>BFS </a:t>
            </a:r>
            <a:r>
              <a:rPr lang="it"/>
              <a:t>to check if more flow is possible and to construct level graphs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each edge </a:t>
            </a:r>
            <a:r>
              <a:rPr b="1" lang="it"/>
              <a:t>points to the next level</a:t>
            </a:r>
            <a:endParaRPr b="1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performs </a:t>
            </a:r>
            <a:r>
              <a:rPr b="1" lang="it"/>
              <a:t>DFS </a:t>
            </a:r>
            <a:r>
              <a:rPr lang="it"/>
              <a:t>on the level graphs to find blocking flows until there are no more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O(V²E)</a:t>
            </a:r>
            <a:r>
              <a:rPr lang="it"/>
              <a:t> 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/>
              <a:t>better </a:t>
            </a:r>
            <a:r>
              <a:rPr lang="it"/>
              <a:t>than EK, but </a:t>
            </a:r>
            <a:r>
              <a:rPr b="1" lang="it"/>
              <a:t>more complex</a:t>
            </a:r>
            <a:endParaRPr b="1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not suggested for </a:t>
            </a:r>
            <a:r>
              <a:rPr b="1" lang="it"/>
              <a:t>very large </a:t>
            </a:r>
            <a:r>
              <a:rPr lang="it"/>
              <a:t>and </a:t>
            </a:r>
            <a:r>
              <a:rPr b="1" lang="it"/>
              <a:t>dense graphs</a:t>
            </a:r>
            <a:endParaRPr b="1"/>
          </a:p>
        </p:txBody>
      </p:sp>
      <p:pic>
        <p:nvPicPr>
          <p:cNvPr id="354" name="Google Shape;3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875" y="2882774"/>
            <a:ext cx="3446050" cy="18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