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4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5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7FFFECC3_C5A2006B.xml" ContentType="application/vnd.ms-powerpoint.comments+xml"/>
  <Override PartName="/ppt/comments/modernComment_7FFE5A63_4F749972.xml" ContentType="application/vnd.ms-powerpoint.comments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78" r:id="rId2"/>
    <p:sldMasterId id="2147483681" r:id="rId3"/>
    <p:sldMasterId id="2147483684" r:id="rId4"/>
    <p:sldMasterId id="2147483687" r:id="rId5"/>
    <p:sldMasterId id="2147483690" r:id="rId6"/>
    <p:sldMasterId id="2147483693" r:id="rId7"/>
  </p:sldMasterIdLst>
  <p:notesMasterIdLst>
    <p:notesMasterId r:id="rId23"/>
  </p:notesMasterIdLst>
  <p:sldIdLst>
    <p:sldId id="289" r:id="rId8"/>
    <p:sldId id="2147375695" r:id="rId9"/>
    <p:sldId id="2147478792" r:id="rId10"/>
    <p:sldId id="2147478794" r:id="rId11"/>
    <p:sldId id="2147478799" r:id="rId12"/>
    <p:sldId id="2147478800" r:id="rId13"/>
    <p:sldId id="2147478801" r:id="rId14"/>
    <p:sldId id="2147478802" r:id="rId15"/>
    <p:sldId id="2147478723" r:id="rId16"/>
    <p:sldId id="2147478803" r:id="rId17"/>
    <p:sldId id="2147478795" r:id="rId18"/>
    <p:sldId id="2147478796" r:id="rId19"/>
    <p:sldId id="2147478804" r:id="rId20"/>
    <p:sldId id="2147375715" r:id="rId21"/>
    <p:sldId id="2147478761" r:id="rId2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98A9305-3059-BE10-7947-A064B1C8211C}" name="Ivana Basaric" initials="IB" userId="S::Ivana.Basaric@elmec.it::4c9422d1-1652-4620-b29e-922151c7d880" providerId="AD"/>
  <p188:author id="{684CDA30-692E-1433-96A6-A5F8131E5922}" name="Stefano Sosio" initials="SS" userId="S::Stefano.Sosio@elmec.it::555cf27e-6eb6-47e4-9bea-78eddc3eebe5" providerId="AD"/>
  <p188:author id="{12208C31-CED9-BEF9-3C19-BD1864B73C08}" name="Davide Pesenti" initials="DP" userId="S::Davide.Pesenti@elmec.it::a85cdbe5-e85f-40e8-927d-507875897c49" providerId="AD"/>
  <p188:author id="{3B3BBACC-534F-2344-C001-886D8ED9F17C}" name="Valentina Polo" initials="VP" userId="S::Valentina.Polo@elmec.it::8b57407e-7924-403b-a135-68f695669280" providerId="AD"/>
  <p188:author id="{061765DC-0C27-3C9F-0E9B-7A7076F0617F}" name="Benedetta Bascape" initials="BB" userId="S::benedetta.bascape@elmec.it::8090953d-704f-4bc3-8e24-3fcba8e8a6d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28" Type="http://schemas.microsoft.com/office/2018/10/relationships/authors" Target="author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comments/modernComment_7FFE5A63_4F74997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2966F7-F90D-FF46-9166-536D12283720}" authorId="{C98A9305-3059-BE10-7947-A064B1C8211C}" status="resolved" created="2024-06-13T08:04:04.844">
    <pc:sldMkLst xmlns:pc="http://schemas.microsoft.com/office/powerpoint/2013/main/command">
      <pc:docMk/>
      <pc:sldMk cId="1120192277" sldId="4098"/>
    </pc:sldMkLst>
    <p188:txBody>
      <a:bodyPr/>
      <a:lstStyle/>
      <a:p>
        <a:r>
          <a:rPr lang="it-IT"/>
          <a:t>[@Valentina Polo] invertire l’ordine dei rombi… mettiamo centrale il DaaS e HD più in basso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6-13T08:57:50.074" authorId="{3B3BBACC-534F-2344-C001-886D8ED9F17C}"/>
          </p223:rxn>
        </p223:reactions>
      </p:ext>
    </p188:extLst>
  </p188:cm>
</p188:cmLst>
</file>

<file path=ppt/comments/modernComment_7FFFECC3_C5A2006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C1EFFC-8559-7B42-BCF9-74CCCD8387A3}" authorId="{C98A9305-3059-BE10-7947-A064B1C8211C}" created="2024-07-15T09:32:59.14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15728491" sldId="2147478723"/>
      <ac:spMk id="4" creationId="{DC8DE4E5-8403-8CCE-BE90-F6299A2B53BA}"/>
      <ac:txMk cp="914">
        <ac:context len="1660" hash="4134738349"/>
      </ac:txMk>
    </ac:txMkLst>
    <p188:pos x="6124621" y="1811425"/>
    <p188:txBody>
      <a:bodyPr/>
      <a:lstStyle/>
      <a:p>
        <a:r>
          <a:rPr lang="it-IT"/>
          <a:t>Chiarire questo punto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DA05A-B0BC-48AA-B3A4-027543FADF6A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8215C-A62C-449C-8D69-2652903334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96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953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7427C-68FB-46E7-82D2-F92736BA2D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63222-F505-2669-C5C5-AD12FC0C4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83895EC-CD7C-6A5C-B042-95F586D1BE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2B7B7DE-8D18-702B-22EA-52320BB80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C4DC0B5-EEC7-2E23-CFAE-090FB481B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7427C-68FB-46E7-82D2-F92736BA2D3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FA743-255C-3298-B95E-23B7125A1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40D2D44-2869-1C7E-D48A-AF935C72F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55D3BC4-4FC2-8704-B7DD-CFFD073B9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53D018-0330-0C2D-CD2F-E39934251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7427C-68FB-46E7-82D2-F92736BA2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48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84BF2-25E9-D0ED-B0C4-79C19C1EC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D15C0DF-0022-888D-162A-36E802F00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93BCDF7-6F43-B033-AD60-6476F0CFF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418007-AB99-8639-E717-2F35F7D6C6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7427C-68FB-46E7-82D2-F92736BA2D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11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695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7427C-68FB-46E7-82D2-F92736BA2D3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8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147553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23F274BF-AD06-9401-490E-8544D1D4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127" y="331673"/>
            <a:ext cx="6395416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306459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E12132B-678F-603B-B15D-BC56DB42F006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</p:spTree>
    <p:extLst>
      <p:ext uri="{BB962C8B-B14F-4D97-AF65-F5344CB8AC3E}">
        <p14:creationId xmlns:p14="http://schemas.microsoft.com/office/powerpoint/2010/main" val="1518657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6190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F79E5774-06E9-FD46-8674-B4BBA2E12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000" y="900000"/>
            <a:ext cx="9144000" cy="489527"/>
          </a:xfrm>
          <a:prstGeom prst="rect">
            <a:avLst/>
          </a:prstGeom>
        </p:spPr>
        <p:txBody>
          <a:bodyPr anchor="b"/>
          <a:lstStyle>
            <a:lvl1pPr algn="l">
              <a:defRPr sz="3000" b="1" i="0" spc="-30" baseline="0">
                <a:solidFill>
                  <a:srgbClr val="002755"/>
                </a:solidFill>
                <a:latin typeface="Calibri" panose="020F0502020204030204" pitchFamily="34" charset="0"/>
                <a:ea typeface="Source Sans Pro Semibold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9" name="Segnaposto testo 13">
            <a:extLst>
              <a:ext uri="{FF2B5EF4-FFF2-40B4-BE49-F238E27FC236}">
                <a16:creationId xmlns:a16="http://schemas.microsoft.com/office/drawing/2014/main" id="{0EF58414-E2A2-614D-B8CC-DEE6283FFC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2214000"/>
            <a:ext cx="9144000" cy="3178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lang="it-IT" sz="1600" b="0" i="0">
                <a:solidFill>
                  <a:srgbClr val="002755"/>
                </a:solidFill>
                <a:latin typeface="Calibri Light" panose="020F0302020204030204" pitchFamily="34" charset="0"/>
                <a:ea typeface="Source Sans Pro Light" charset="0"/>
                <a:cs typeface="Calibri Light" panose="020F0302020204030204" pitchFamily="34" charset="0"/>
              </a:defRPr>
            </a:lvl1pPr>
          </a:lstStyle>
          <a:p>
            <a:pPr marL="215900" lvl="0" indent="-215900">
              <a:lnSpc>
                <a:spcPct val="100000"/>
              </a:lnSpc>
              <a:buClr>
                <a:schemeClr val="tx2"/>
              </a:buClr>
            </a:pPr>
            <a:r>
              <a:rPr lang="en-US"/>
              <a:t>Click to edit Master text styles</a:t>
            </a:r>
          </a:p>
        </p:txBody>
      </p:sp>
      <p:sp>
        <p:nvSpPr>
          <p:cNvPr id="10" name="Sottotitolo 2">
            <a:extLst>
              <a:ext uri="{FF2B5EF4-FFF2-40B4-BE49-F238E27FC236}">
                <a16:creationId xmlns:a16="http://schemas.microsoft.com/office/drawing/2014/main" id="{3F1FD1BC-F674-1849-9072-11359C8A3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0000" y="1440000"/>
            <a:ext cx="9144000" cy="35112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0" i="0">
                <a:solidFill>
                  <a:srgbClr val="002755"/>
                </a:solidFill>
                <a:latin typeface="Calibri Light" panose="020F0302020204030204" pitchFamily="34" charset="0"/>
                <a:ea typeface="Source Sans Pro Light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12" name="Segnaposto contenuto 8">
            <a:extLst>
              <a:ext uri="{FF2B5EF4-FFF2-40B4-BE49-F238E27FC236}">
                <a16:creationId xmlns:a16="http://schemas.microsoft.com/office/drawing/2014/main" id="{CED6A8B8-70CE-5A43-A64F-9AF9435F5C77}"/>
              </a:ext>
            </a:extLst>
          </p:cNvPr>
          <p:cNvSpPr txBox="1">
            <a:spLocks/>
          </p:cNvSpPr>
          <p:nvPr/>
        </p:nvSpPr>
        <p:spPr>
          <a:xfrm>
            <a:off x="631428" y="6355416"/>
            <a:ext cx="834123" cy="234949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D7E5E8DA-D85A-4ACE-A139-A5A5623F8BF1}" type="slidenum">
              <a:rPr lang="it-IT" sz="900" b="0" i="0" smtClean="0">
                <a:solidFill>
                  <a:srgbClr val="002755"/>
                </a:solidFill>
                <a:latin typeface="Calibri Light" panose="020F0302020204030204" pitchFamily="34" charset="0"/>
                <a:ea typeface="Source Sans Pro" charset="0"/>
                <a:cs typeface="Calibri Light" panose="020F0302020204030204" pitchFamily="34" charset="0"/>
              </a:rPr>
              <a:pPr algn="l"/>
              <a:t>‹#›</a:t>
            </a:fld>
            <a:endParaRPr lang="it-IT" sz="900" b="0" i="0">
              <a:solidFill>
                <a:srgbClr val="002755"/>
              </a:solidFill>
              <a:latin typeface="Calibri Light" panose="020F0302020204030204" pitchFamily="34" charset="0"/>
              <a:ea typeface="Source Sans Pro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441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55AEF194-4993-014F-9C55-B8E1DCF02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10515600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37091F-25C2-662B-DC7B-0FE03E576E41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spc="300" dirty="0">
                <a:solidFill>
                  <a:schemeClr val="bg1">
                    <a:lumMod val="50000"/>
                  </a:schemeClr>
                </a:solidFill>
                <a:latin typeface="Poppins" pitchFamily="2" charset="77"/>
                <a:cs typeface="Poppins" pitchFamily="2" charset="77"/>
              </a:rPr>
              <a:t>ELMEC.COM</a:t>
            </a:r>
          </a:p>
        </p:txBody>
      </p:sp>
    </p:spTree>
    <p:extLst>
      <p:ext uri="{BB962C8B-B14F-4D97-AF65-F5344CB8AC3E}">
        <p14:creationId xmlns:p14="http://schemas.microsoft.com/office/powerpoint/2010/main" val="1578382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7486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17654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FD718-D061-4915-66B8-6CEC035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10515600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C94276-73B1-04B4-92A3-387649CB766E}"/>
              </a:ext>
            </a:extLst>
          </p:cNvPr>
          <p:cNvSpPr txBox="1"/>
          <p:nvPr userDrawn="1"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</p:spTree>
    <p:extLst>
      <p:ext uri="{BB962C8B-B14F-4D97-AF65-F5344CB8AC3E}">
        <p14:creationId xmlns:p14="http://schemas.microsoft.com/office/powerpoint/2010/main" val="3788491136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41999E-B8EF-9116-AC64-53AE9B2D9F66}"/>
              </a:ext>
            </a:extLst>
          </p:cNvPr>
          <p:cNvSpPr txBox="1"/>
          <p:nvPr/>
        </p:nvSpPr>
        <p:spPr>
          <a:xfrm>
            <a:off x="677914" y="1920896"/>
            <a:ext cx="43470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Buongiorno,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Ti racconto il servizio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Produttività Utenti</a:t>
            </a:r>
          </a:p>
        </p:txBody>
      </p:sp>
      <p:cxnSp>
        <p:nvCxnSpPr>
          <p:cNvPr id="4" name="Google Shape;235;p25">
            <a:extLst>
              <a:ext uri="{FF2B5EF4-FFF2-40B4-BE49-F238E27FC236}">
                <a16:creationId xmlns:a16="http://schemas.microsoft.com/office/drawing/2014/main" id="{86F45C8D-4064-510F-DBC6-54B8E615F7D2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9870766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9682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41999E-B8EF-9116-AC64-53AE9B2D9F66}"/>
              </a:ext>
            </a:extLst>
          </p:cNvPr>
          <p:cNvSpPr txBox="1"/>
          <p:nvPr/>
        </p:nvSpPr>
        <p:spPr>
          <a:xfrm>
            <a:off x="677914" y="1920896"/>
            <a:ext cx="434709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Buongiorno,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Ti racconto il servizio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DaaS</a:t>
            </a: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 Retail</a:t>
            </a:r>
          </a:p>
        </p:txBody>
      </p:sp>
      <p:cxnSp>
        <p:nvCxnSpPr>
          <p:cNvPr id="4" name="Google Shape;235;p25">
            <a:extLst>
              <a:ext uri="{FF2B5EF4-FFF2-40B4-BE49-F238E27FC236}">
                <a16:creationId xmlns:a16="http://schemas.microsoft.com/office/drawing/2014/main" id="{86F45C8D-4064-510F-DBC6-54B8E615F7D2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94467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10007600" y="0"/>
            <a:ext cx="2184401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F47F333E-8D7B-2732-E598-6A3DBBA36F75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5E0C0516-FCF9-4C15-6182-F68C2D73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9294067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1048496"/>
      </p:ext>
    </p:extLst>
  </p:cSld>
  <p:clrMapOvr>
    <a:masterClrMapping/>
  </p:clrMapOvr>
  <p:transition spd="slow"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9672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E341999E-B8EF-9116-AC64-53AE9B2D9F66}"/>
              </a:ext>
            </a:extLst>
          </p:cNvPr>
          <p:cNvSpPr txBox="1"/>
          <p:nvPr/>
        </p:nvSpPr>
        <p:spPr>
          <a:xfrm>
            <a:off x="677914" y="1920896"/>
            <a:ext cx="474649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Buongiorno,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Ti racconto il servizio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lus Jakarta Sans" pitchFamily="2" charset="77"/>
                <a:ea typeface="+mn-ea"/>
                <a:cs typeface="Plus Jakarta Sans" pitchFamily="2" charset="77"/>
              </a:rPr>
              <a:t>Infrastruttura e Dati</a:t>
            </a:r>
          </a:p>
        </p:txBody>
      </p:sp>
      <p:cxnSp>
        <p:nvCxnSpPr>
          <p:cNvPr id="4" name="Google Shape;235;p25">
            <a:extLst>
              <a:ext uri="{FF2B5EF4-FFF2-40B4-BE49-F238E27FC236}">
                <a16:creationId xmlns:a16="http://schemas.microsoft.com/office/drawing/2014/main" id="{86F45C8D-4064-510F-DBC6-54B8E615F7D2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12201071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08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35;p25">
            <a:extLst>
              <a:ext uri="{FF2B5EF4-FFF2-40B4-BE49-F238E27FC236}">
                <a16:creationId xmlns:a16="http://schemas.microsoft.com/office/drawing/2014/main" id="{86F45C8D-4064-510F-DBC6-54B8E615F7D2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B7516E-7551-23A2-66F9-308A85C60967}"/>
              </a:ext>
            </a:extLst>
          </p:cNvPr>
          <p:cNvSpPr txBox="1"/>
          <p:nvPr/>
        </p:nvSpPr>
        <p:spPr>
          <a:xfrm>
            <a:off x="637303" y="1620859"/>
            <a:ext cx="5490606" cy="197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Buongiorno,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Ti racconto il servizio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Licenze Software</a:t>
            </a:r>
          </a:p>
        </p:txBody>
      </p:sp>
    </p:spTree>
    <p:extLst>
      <p:ext uri="{BB962C8B-B14F-4D97-AF65-F5344CB8AC3E}">
        <p14:creationId xmlns:p14="http://schemas.microsoft.com/office/powerpoint/2010/main" val="31711778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8573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oogle Shape;235;p25">
            <a:extLst>
              <a:ext uri="{FF2B5EF4-FFF2-40B4-BE49-F238E27FC236}">
                <a16:creationId xmlns:a16="http://schemas.microsoft.com/office/drawing/2014/main" id="{86F45C8D-4064-510F-DBC6-54B8E615F7D2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B7516E-7551-23A2-66F9-308A85C60967}"/>
              </a:ext>
            </a:extLst>
          </p:cNvPr>
          <p:cNvSpPr txBox="1"/>
          <p:nvPr/>
        </p:nvSpPr>
        <p:spPr>
          <a:xfrm>
            <a:off x="637303" y="1620859"/>
            <a:ext cx="5490606" cy="19799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Buongiorno,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Ti racconto il servizio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Licenze Software</a:t>
            </a:r>
          </a:p>
        </p:txBody>
      </p:sp>
    </p:spTree>
    <p:extLst>
      <p:ext uri="{BB962C8B-B14F-4D97-AF65-F5344CB8AC3E}">
        <p14:creationId xmlns:p14="http://schemas.microsoft.com/office/powerpoint/2010/main" val="2321059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80535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NZA - CARTIG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235;p25">
            <a:extLst>
              <a:ext uri="{FF2B5EF4-FFF2-40B4-BE49-F238E27FC236}">
                <a16:creationId xmlns:a16="http://schemas.microsoft.com/office/drawing/2014/main" id="{81234F43-29D7-9DAB-D047-B791FC3D22C6}"/>
              </a:ext>
            </a:extLst>
          </p:cNvPr>
          <p:cNvCxnSpPr>
            <a:cxnSpLocks/>
          </p:cNvCxnSpPr>
          <p:nvPr/>
        </p:nvCxnSpPr>
        <p:spPr>
          <a:xfrm>
            <a:off x="819082" y="3608720"/>
            <a:ext cx="0" cy="1732327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CA3EF5A-30DC-44E8-74A1-92B4AE5F1209}"/>
              </a:ext>
            </a:extLst>
          </p:cNvPr>
          <p:cNvSpPr txBox="1"/>
          <p:nvPr/>
        </p:nvSpPr>
        <p:spPr>
          <a:xfrm>
            <a:off x="638452" y="1620977"/>
            <a:ext cx="5590816" cy="1979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Buongiorno,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3733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Ti racconto il servizio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it-IT" sz="48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  <a:sym typeface="Arial"/>
              </a:rPr>
              <a:t>Apple</a:t>
            </a:r>
          </a:p>
        </p:txBody>
      </p:sp>
    </p:spTree>
    <p:extLst>
      <p:ext uri="{BB962C8B-B14F-4D97-AF65-F5344CB8AC3E}">
        <p14:creationId xmlns:p14="http://schemas.microsoft.com/office/powerpoint/2010/main" val="9383915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0389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7"/>
          <p:cNvSpPr>
            <a:spLocks noGrp="1"/>
          </p:cNvSpPr>
          <p:nvPr>
            <p:ph type="pic" sz="quarter" idx="10"/>
          </p:nvPr>
        </p:nvSpPr>
        <p:spPr>
          <a:xfrm>
            <a:off x="7834" y="0"/>
            <a:ext cx="5486401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18546EB-3FCB-89E8-0F14-DEFCE38C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365" y="331673"/>
            <a:ext cx="5041177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724638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1473871" y="1021193"/>
            <a:ext cx="5001603" cy="4743719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2964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9296401" y="3522704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718301" y="3522704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7DFD138C-FD55-F040-BB81-A9A956347E2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7183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95758828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791700" y="1021192"/>
            <a:ext cx="1725672" cy="4616739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5421373" y="4480403"/>
            <a:ext cx="1725672" cy="1157525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5421373" y="1021193"/>
            <a:ext cx="4064000" cy="1632699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7453372" y="2988384"/>
            <a:ext cx="2032000" cy="2649545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5421373" y="2988384"/>
            <a:ext cx="1725672" cy="1157525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EEB9F71-832A-B713-E7D3-E4DB4932B5FC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C8C57FE-5BA2-926E-BEEC-CDB1AFDE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9294067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617572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2964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7183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718301" y="3522704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473871" y="1021193"/>
            <a:ext cx="5001603" cy="4743719"/>
          </a:xfrm>
          <a:prstGeom prst="roundRect">
            <a:avLst>
              <a:gd name="adj" fmla="val 3684"/>
            </a:avLst>
          </a:prstGeom>
          <a:solidFill>
            <a:srgbClr val="F9FAFD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Poppi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71743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92964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718301" y="1021191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6718301" y="3522704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9296401" y="3522704"/>
            <a:ext cx="2335272" cy="2242206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45B7AED-79AB-9E5C-0EAB-53151FBBC0FE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E91DDB74-2674-FC79-E8DC-152BAAA30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9294067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0232101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435100" y="1021193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3594101" y="1021193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5753100" y="1021193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1435100" y="3649687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10"/>
          <p:cNvSpPr>
            <a:spLocks noGrp="1"/>
          </p:cNvSpPr>
          <p:nvPr>
            <p:ph type="pic" sz="quarter" idx="20"/>
          </p:nvPr>
        </p:nvSpPr>
        <p:spPr>
          <a:xfrm>
            <a:off x="3594101" y="3649687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21"/>
          </p:nvPr>
        </p:nvSpPr>
        <p:spPr>
          <a:xfrm>
            <a:off x="5753100" y="3649687"/>
            <a:ext cx="1955800" cy="1962848"/>
          </a:xfrm>
          <a:prstGeom prst="roundRect">
            <a:avLst>
              <a:gd name="adj" fmla="val 3650"/>
            </a:avLst>
          </a:prstGeom>
        </p:spPr>
        <p:txBody>
          <a:bodyPr wrap="square">
            <a:noAutofit/>
          </a:bodyPr>
          <a:lstStyle>
            <a:lvl1pPr>
              <a:defRPr b="0" i="0">
                <a:latin typeface="Poppins Light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3141680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erna 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DFD718-D061-4915-66B8-6CEC0351C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943" y="331673"/>
            <a:ext cx="10515600" cy="382006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/>
                </a:solidFill>
                <a:latin typeface="Poppins" pitchFamily="2" charset="77"/>
                <a:cs typeface="Poppins" pitchFamily="2" charset="77"/>
              </a:defRPr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C94276-73B1-04B4-92A3-387649CB766E}"/>
              </a:ext>
            </a:extLst>
          </p:cNvPr>
          <p:cNvSpPr txBox="1"/>
          <p:nvPr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  <p:sp>
        <p:nvSpPr>
          <p:cNvPr id="4" name="CasellaDiTesto 2">
            <a:extLst>
              <a:ext uri="{FF2B5EF4-FFF2-40B4-BE49-F238E27FC236}">
                <a16:creationId xmlns:a16="http://schemas.microsoft.com/office/drawing/2014/main" id="{A2C16180-7EE4-37B1-9039-20C9C00538AE}"/>
              </a:ext>
            </a:extLst>
          </p:cNvPr>
          <p:cNvSpPr txBox="1"/>
          <p:nvPr userDrawn="1"/>
        </p:nvSpPr>
        <p:spPr>
          <a:xfrm>
            <a:off x="393943" y="6366676"/>
            <a:ext cx="6099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300" normalizeH="0" baseline="0" noProof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Poppins" pitchFamily="2" charset="77"/>
                <a:ea typeface="+mn-ea"/>
                <a:cs typeface="Poppins" pitchFamily="2" charset="77"/>
              </a:rPr>
              <a:t>ELMEC.COM</a:t>
            </a:r>
          </a:p>
        </p:txBody>
      </p:sp>
    </p:spTree>
    <p:extLst>
      <p:ext uri="{BB962C8B-B14F-4D97-AF65-F5344CB8AC3E}">
        <p14:creationId xmlns:p14="http://schemas.microsoft.com/office/powerpoint/2010/main" val="107105514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дзаголовок 2"/>
          <p:cNvSpPr txBox="1">
            <a:spLocks/>
          </p:cNvSpPr>
          <p:nvPr/>
        </p:nvSpPr>
        <p:spPr>
          <a:xfrm rot="16200000">
            <a:off x="-162920" y="2287653"/>
            <a:ext cx="1252939" cy="187096"/>
          </a:xfrm>
          <a:prstGeom prst="rect">
            <a:avLst/>
          </a:prstGeom>
        </p:spPr>
        <p:txBody>
          <a:bodyPr vert="horz" lIns="60951" tIns="30475" rIns="60951" bIns="30475" numCol="1" spcCol="18000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800" b="0" i="0" u="none" strike="noStrike" kern="0" cap="none" spc="133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Black" panose="02000000000000000000" pitchFamily="2" charset="0"/>
              <a:ea typeface="Roboto Black" panose="02000000000000000000" pitchFamily="2" charset="0"/>
              <a:cs typeface="Roboto Black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60" r:id="rId16"/>
  </p:sldLayoutIdLst>
  <p:transition spd="slow">
    <p:push dir="u"/>
  </p:transition>
  <p:txStyles>
    <p:titleStyle>
      <a:lvl1pPr algn="l" defTabSz="609559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90" indent="-152390" algn="l" defTabSz="609559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6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49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729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09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288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068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847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628" indent="-152390" algn="l" defTabSz="609559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80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559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39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119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899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678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458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237" algn="l" defTabSz="609559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096428A-96A5-76BC-1570-5731673EBB07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rgbClr val="7826FD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4" name="Immagine 3" descr="Immagine che contiene computer, computer, interno, viola&#10;&#10;Descrizione generata automaticamente">
            <a:extLst>
              <a:ext uri="{FF2B5EF4-FFF2-40B4-BE49-F238E27FC236}">
                <a16:creationId xmlns:a16="http://schemas.microsoft.com/office/drawing/2014/main" id="{8BC5107E-B7F4-1679-4453-F3AD727D5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112" y="952872"/>
            <a:ext cx="7685699" cy="5935675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6A33D9C-34CE-9B40-568D-B7930F216B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326" y="570674"/>
            <a:ext cx="2158773" cy="5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8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096428A-96A5-76BC-1570-5731673EBB07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rgbClr val="7826FD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5" name="Immagine 4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D6A33D9C-34CE-9B40-568D-B7930F216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326" y="570674"/>
            <a:ext cx="2158773" cy="563332"/>
          </a:xfrm>
          <a:prstGeom prst="rect">
            <a:avLst/>
          </a:prstGeom>
        </p:spPr>
      </p:pic>
      <p:pic>
        <p:nvPicPr>
          <p:cNvPr id="3" name="Immagine 2" descr="Immagine che contiene computer, Dispositivo elettronico, gadget, computer&#10;&#10;Descrizione generata automaticamente">
            <a:extLst>
              <a:ext uri="{FF2B5EF4-FFF2-40B4-BE49-F238E27FC236}">
                <a16:creationId xmlns:a16="http://schemas.microsoft.com/office/drawing/2014/main" id="{42106B0B-4C89-DA91-22DC-B14B7F71AC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795" y="88794"/>
            <a:ext cx="8702547" cy="672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06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75B529-FD0B-2ADB-338D-79B7BBE0B69E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chemeClr val="accent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Immagine 2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226FDDE5-6A31-D97D-807A-8FEEE30950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8" y="570488"/>
            <a:ext cx="2159195" cy="563368"/>
          </a:xfrm>
          <a:prstGeom prst="rect">
            <a:avLst/>
          </a:prstGeom>
        </p:spPr>
      </p:pic>
      <p:pic>
        <p:nvPicPr>
          <p:cNvPr id="8" name="Immagine 7" descr="Immagine che contiene luce&#10;&#10;Descrizione generata automaticamente con attendibilità bassa">
            <a:extLst>
              <a:ext uri="{FF2B5EF4-FFF2-40B4-BE49-F238E27FC236}">
                <a16:creationId xmlns:a16="http://schemas.microsoft.com/office/drawing/2014/main" id="{BD0B9C06-A1EA-4F98-2CD9-2B8CC21EB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9508" y="157140"/>
            <a:ext cx="6739582" cy="6511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9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75B529-FD0B-2ADB-338D-79B7BBE0B69E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chemeClr val="accent5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" name="Immagine 1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4CC637A0-EF68-1522-E7B9-4F593D55E4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88" y="570488"/>
            <a:ext cx="2159195" cy="563368"/>
          </a:xfrm>
          <a:prstGeom prst="rect">
            <a:avLst/>
          </a:prstGeom>
        </p:spPr>
      </p:pic>
      <p:pic>
        <p:nvPicPr>
          <p:cNvPr id="6" name="Immagine 5" descr="Immagine che contiene testo, schermata, computer, computer&#10;&#10;Descrizione generata automaticamente">
            <a:extLst>
              <a:ext uri="{FF2B5EF4-FFF2-40B4-BE49-F238E27FC236}">
                <a16:creationId xmlns:a16="http://schemas.microsoft.com/office/drawing/2014/main" id="{F9E21935-3AB7-BEDD-E2C4-E82C690945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725" y="732720"/>
            <a:ext cx="6457444" cy="648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3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75B529-FD0B-2ADB-338D-79B7BBE0B69E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chemeClr val="accent6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3" name="Immagine 2" descr="Immagine che contiene candela, luce&#10;&#10;Descrizione generata automaticamente">
            <a:extLst>
              <a:ext uri="{FF2B5EF4-FFF2-40B4-BE49-F238E27FC236}">
                <a16:creationId xmlns:a16="http://schemas.microsoft.com/office/drawing/2014/main" id="{3A2070B5-020D-CCC1-4DC3-05515E45A0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203" y="-192899"/>
            <a:ext cx="7243797" cy="7243797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F0106C34-7241-03AB-8F30-4069FB5A3C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288" y="570488"/>
            <a:ext cx="2159195" cy="5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60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1175B529-FD0B-2ADB-338D-79B7BBE0B69E}"/>
              </a:ext>
            </a:extLst>
          </p:cNvPr>
          <p:cNvSpPr/>
          <p:nvPr/>
        </p:nvSpPr>
        <p:spPr>
          <a:xfrm>
            <a:off x="0" y="1"/>
            <a:ext cx="12192000" cy="6942003"/>
          </a:xfrm>
          <a:prstGeom prst="rect">
            <a:avLst/>
          </a:prstGeom>
          <a:gradFill>
            <a:gsLst>
              <a:gs pos="78000">
                <a:schemeClr val="tx1">
                  <a:lumMod val="50000"/>
                </a:schemeClr>
              </a:gs>
              <a:gs pos="0">
                <a:srgbClr val="7826FD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 Light"/>
              <a:ea typeface="+mn-ea"/>
              <a:cs typeface="+mn-cs"/>
            </a:endParaRPr>
          </a:p>
        </p:txBody>
      </p:sp>
      <p:pic>
        <p:nvPicPr>
          <p:cNvPr id="2" name="Immagine 1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BF754E2F-26CE-306C-D2C4-B2F883BC4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082" y="570488"/>
            <a:ext cx="2159195" cy="563368"/>
          </a:xfrm>
          <a:prstGeom prst="rect">
            <a:avLst/>
          </a:prstGeom>
        </p:spPr>
      </p:pic>
      <p:pic>
        <p:nvPicPr>
          <p:cNvPr id="7" name="Picture 2" descr="A group of people working on laptops&#10;&#10;Description automatically generated">
            <a:extLst>
              <a:ext uri="{FF2B5EF4-FFF2-40B4-BE49-F238E27FC236}">
                <a16:creationId xmlns:a16="http://schemas.microsoft.com/office/drawing/2014/main" id="{9D7094D4-5F11-4EAC-3807-F2D349F6DF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7000" contrast="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65243" y="596114"/>
            <a:ext cx="8140106" cy="625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315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ransition spd="slow">
    <p:push dir="u"/>
  </p:transition>
  <p:txStyles>
    <p:titleStyle>
      <a:lvl1pPr algn="l" defTabSz="609482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372" indent="-152372" algn="l" defTabSz="609482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13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185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596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33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078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0820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5561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304" indent="-152372" algn="l" defTabSz="609482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74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48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225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8966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3709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450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19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7932" algn="l" defTabSz="609482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7FFE5A63_4F74997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xamp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7FFFECC3_C5A2006B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Carattere, Elementi grafici, logo, simbolo&#10;&#10;Descrizione generata automaticamente">
            <a:extLst>
              <a:ext uri="{FF2B5EF4-FFF2-40B4-BE49-F238E27FC236}">
                <a16:creationId xmlns:a16="http://schemas.microsoft.com/office/drawing/2014/main" id="{04AB6AE1-5F66-D1DF-9C2E-D2B8FB3B3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81" y="570860"/>
            <a:ext cx="2158914" cy="563295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DD67432-15F3-9FC9-501E-B59AC20E1CBD}"/>
              </a:ext>
            </a:extLst>
          </p:cNvPr>
          <p:cNvSpPr txBox="1"/>
          <p:nvPr/>
        </p:nvSpPr>
        <p:spPr>
          <a:xfrm>
            <a:off x="4015948" y="2109413"/>
            <a:ext cx="4160114" cy="1938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7199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DEV HUB</a:t>
            </a:r>
          </a:p>
          <a:p>
            <a:pPr algn="ctr"/>
            <a:r>
              <a:rPr lang="it-IT" sz="4800" b="1" dirty="0" err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VueJS</a:t>
            </a:r>
            <a:endParaRPr lang="it-IT" sz="4800" b="1" dirty="0">
              <a:solidFill>
                <a:schemeClr val="bg1"/>
              </a:solidFill>
              <a:latin typeface="Poppins" pitchFamily="2" charset="77"/>
              <a:cs typeface="Poppins" pitchFamily="2" charset="77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000B374-1C8B-1D96-AD68-033E16759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291" y="4203498"/>
            <a:ext cx="6037416" cy="333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4886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A863-ADC6-863A-92C7-795D13AA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JavaScript – Ripresa argomenti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54CAC0-F62C-05B8-E2D2-8FC9229148D7}"/>
              </a:ext>
            </a:extLst>
          </p:cNvPr>
          <p:cNvGrpSpPr/>
          <p:nvPr/>
        </p:nvGrpSpPr>
        <p:grpSpPr>
          <a:xfrm>
            <a:off x="173694" y="1513332"/>
            <a:ext cx="10956098" cy="4414311"/>
            <a:chOff x="1020427" y="1816342"/>
            <a:chExt cx="10957526" cy="441488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664AD3-CB55-7F95-EF8E-F649C7CB1F17}"/>
                </a:ext>
              </a:extLst>
            </p:cNvPr>
            <p:cNvGrpSpPr/>
            <p:nvPr/>
          </p:nvGrpSpPr>
          <p:grpSpPr>
            <a:xfrm>
              <a:off x="1020427" y="1816342"/>
              <a:ext cx="10957526" cy="4414884"/>
              <a:chOff x="1163741" y="1594214"/>
              <a:chExt cx="10957526" cy="4414884"/>
            </a:xfrm>
          </p:grpSpPr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BF38E3EF-80C2-5375-22B2-AAC2B33DBC69}"/>
                  </a:ext>
                </a:extLst>
              </p:cNvPr>
              <p:cNvSpPr txBox="1"/>
              <p:nvPr/>
            </p:nvSpPr>
            <p:spPr>
              <a:xfrm>
                <a:off x="7973682" y="5116430"/>
                <a:ext cx="4147585" cy="89266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Tipi di </a:t>
                </a:r>
                <a:r>
                  <a:rPr lang="en-US" sz="1600" b="1" dirty="0" err="1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dato</a:t>
                </a:r>
                <a:endParaRPr lang="en-US" sz="1600" b="1" dirty="0">
                  <a:solidFill>
                    <a:schemeClr val="accent4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Non c’è una vera tipizzazione</a:t>
                </a:r>
              </a:p>
              <a:p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String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Number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Boolean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Object, Array,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Null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Undefined</a:t>
                </a:r>
                <a:endParaRPr lang="it-IT" sz="1200" dirty="0">
                  <a:solidFill>
                    <a:schemeClr val="bg1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5FA81A2-BB20-F1C4-84AA-E14B8BF0DF84}"/>
                  </a:ext>
                </a:extLst>
              </p:cNvPr>
              <p:cNvGrpSpPr/>
              <p:nvPr/>
            </p:nvGrpSpPr>
            <p:grpSpPr>
              <a:xfrm>
                <a:off x="1163741" y="1633023"/>
                <a:ext cx="7577088" cy="4098110"/>
                <a:chOff x="3981203" y="1784347"/>
                <a:chExt cx="6385826" cy="3453810"/>
              </a:xfrm>
            </p:grpSpPr>
            <p:grpSp>
              <p:nvGrpSpPr>
                <p:cNvPr id="11" name="Gruppo 1">
                  <a:extLst>
                    <a:ext uri="{FF2B5EF4-FFF2-40B4-BE49-F238E27FC236}">
                      <a16:creationId xmlns:a16="http://schemas.microsoft.com/office/drawing/2014/main" id="{B0B88CB0-5B55-7709-0624-C632886DFE81}"/>
                    </a:ext>
                  </a:extLst>
                </p:cNvPr>
                <p:cNvGrpSpPr/>
                <p:nvPr/>
              </p:nvGrpSpPr>
              <p:grpSpPr>
                <a:xfrm>
                  <a:off x="5039639" y="1784347"/>
                  <a:ext cx="5327390" cy="3453810"/>
                  <a:chOff x="5085438" y="2146804"/>
                  <a:chExt cx="5327390" cy="3453810"/>
                </a:xfrm>
              </p:grpSpPr>
              <p:grpSp>
                <p:nvGrpSpPr>
                  <p:cNvPr id="16" name="Gruppo 17">
                    <a:extLst>
                      <a:ext uri="{FF2B5EF4-FFF2-40B4-BE49-F238E27FC236}">
                        <a16:creationId xmlns:a16="http://schemas.microsoft.com/office/drawing/2014/main" id="{3E4C61EA-E5CF-D200-DD09-7A40897BDA62}"/>
                      </a:ext>
                    </a:extLst>
                  </p:cNvPr>
                  <p:cNvGrpSpPr/>
                  <p:nvPr/>
                </p:nvGrpSpPr>
                <p:grpSpPr>
                  <a:xfrm>
                    <a:off x="7011562" y="2146804"/>
                    <a:ext cx="3401266" cy="3404625"/>
                    <a:chOff x="3524497" y="1344979"/>
                    <a:chExt cx="5024321" cy="5029284"/>
                  </a:xfrm>
                </p:grpSpPr>
                <p:grpSp>
                  <p:nvGrpSpPr>
                    <p:cNvPr id="18" name="Gruppo 18">
                      <a:extLst>
                        <a:ext uri="{FF2B5EF4-FFF2-40B4-BE49-F238E27FC236}">
                          <a16:creationId xmlns:a16="http://schemas.microsoft.com/office/drawing/2014/main" id="{1328EE0D-2B46-645B-0144-3AD0523668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1347" y="1344979"/>
                      <a:ext cx="4457471" cy="5029284"/>
                      <a:chOff x="4166750" y="1263727"/>
                      <a:chExt cx="4777038" cy="5508354"/>
                    </a:xfrm>
                  </p:grpSpPr>
                  <p:sp>
                    <p:nvSpPr>
                      <p:cNvPr id="20" name="Фигура">
                        <a:extLst>
                          <a:ext uri="{FF2B5EF4-FFF2-40B4-BE49-F238E27FC236}">
                            <a16:creationId xmlns:a16="http://schemas.microsoft.com/office/drawing/2014/main" id="{9F0F7EA4-8C1D-20A8-6A1F-ED2F41D9FC4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24714" y="1263727"/>
                        <a:ext cx="2112305" cy="1850335"/>
                      </a:xfrm>
                      <a:custGeom>
                        <a:avLst/>
                        <a:gdLst>
                          <a:gd name="T0" fmla="*/ 1879601 w 21600"/>
                          <a:gd name="T1" fmla="*/ 1646436 h 21600"/>
                          <a:gd name="T2" fmla="*/ 1879601 w 21600"/>
                          <a:gd name="T3" fmla="*/ 1646436 h 21600"/>
                          <a:gd name="T4" fmla="*/ 1879601 w 21600"/>
                          <a:gd name="T5" fmla="*/ 1646436 h 21600"/>
                          <a:gd name="T6" fmla="*/ 1879601 w 21600"/>
                          <a:gd name="T7" fmla="*/ 1646436 h 21600"/>
                          <a:gd name="T8" fmla="*/ 0 60000 65536"/>
                          <a:gd name="T9" fmla="*/ 5898240 60000 65536"/>
                          <a:gd name="T10" fmla="*/ 11796480 60000 65536"/>
                          <a:gd name="T11" fmla="*/ 1769472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3" y="0"/>
                            </a:moveTo>
                            <a:lnTo>
                              <a:pt x="3979" y="7443"/>
                            </a:lnTo>
                            <a:lnTo>
                              <a:pt x="0" y="15084"/>
                            </a:lnTo>
                            <a:cubicBezTo>
                              <a:pt x="3156" y="15274"/>
                              <a:pt x="6264" y="16731"/>
                              <a:pt x="8675" y="19483"/>
                            </a:cubicBezTo>
                            <a:cubicBezTo>
                              <a:pt x="9242" y="20132"/>
                              <a:pt x="9736" y="20829"/>
                              <a:pt x="10180" y="21556"/>
                            </a:cubicBezTo>
                            <a:lnTo>
                              <a:pt x="17913" y="21600"/>
                            </a:lnTo>
                            <a:lnTo>
                              <a:pt x="21600" y="13933"/>
                            </a:lnTo>
                            <a:cubicBezTo>
                              <a:pt x="20586" y="12125"/>
                              <a:pt x="19393" y="10409"/>
                              <a:pt x="18008" y="8828"/>
                            </a:cubicBezTo>
                            <a:cubicBezTo>
                              <a:pt x="13046" y="3163"/>
                              <a:pt x="6604" y="225"/>
                              <a:pt x="103" y="0"/>
                            </a:cubicBezTo>
                            <a:close/>
                          </a:path>
                        </a:pathLst>
                      </a:custGeom>
                      <a:noFill/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/>
                        </a:pPr>
                        <a:endParaRPr lang="en-US" sz="1400">
                          <a:solidFill>
                            <a:srgbClr val="B3B3B3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1" name="Фигура">
                        <a:extLst>
                          <a:ext uri="{FF2B5EF4-FFF2-40B4-BE49-F238E27FC236}">
                            <a16:creationId xmlns:a16="http://schemas.microsoft.com/office/drawing/2014/main" id="{22192E67-28A6-6815-EE28-65F3ECEC1C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66750" y="1263727"/>
                        <a:ext cx="2457070" cy="1896276"/>
                      </a:xfrm>
                      <a:custGeom>
                        <a:avLst/>
                        <a:gdLst>
                          <a:gd name="T0" fmla="*/ 2186385 w 21600"/>
                          <a:gd name="T1" fmla="*/ 1687315 h 21600"/>
                          <a:gd name="T2" fmla="*/ 2186385 w 21600"/>
                          <a:gd name="T3" fmla="*/ 1687315 h 21600"/>
                          <a:gd name="T4" fmla="*/ 2186385 w 21600"/>
                          <a:gd name="T5" fmla="*/ 1687315 h 21600"/>
                          <a:gd name="T6" fmla="*/ 2186385 w 21600"/>
                          <a:gd name="T7" fmla="*/ 1687315 h 21600"/>
                          <a:gd name="T8" fmla="*/ 0 60000 65536"/>
                          <a:gd name="T9" fmla="*/ 5898240 60000 65536"/>
                          <a:gd name="T10" fmla="*/ 11796480 60000 65536"/>
                          <a:gd name="T11" fmla="*/ 1769472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8271" y="0"/>
                            </a:moveTo>
                            <a:cubicBezTo>
                              <a:pt x="12793" y="316"/>
                              <a:pt x="7386" y="3184"/>
                              <a:pt x="3203" y="8604"/>
                            </a:cubicBezTo>
                            <a:cubicBezTo>
                              <a:pt x="1960" y="10215"/>
                              <a:pt x="895" y="11970"/>
                              <a:pt x="0" y="13822"/>
                            </a:cubicBezTo>
                            <a:lnTo>
                              <a:pt x="6413" y="13850"/>
                            </a:lnTo>
                            <a:lnTo>
                              <a:pt x="9636" y="21600"/>
                            </a:lnTo>
                            <a:cubicBezTo>
                              <a:pt x="10083" y="20678"/>
                              <a:pt x="10606" y="19804"/>
                              <a:pt x="11225" y="19001"/>
                            </a:cubicBezTo>
                            <a:cubicBezTo>
                              <a:pt x="13164" y="16489"/>
                              <a:pt x="15627" y="15072"/>
                              <a:pt x="18157" y="14746"/>
                            </a:cubicBezTo>
                            <a:lnTo>
                              <a:pt x="21600" y="7252"/>
                            </a:lnTo>
                            <a:lnTo>
                              <a:pt x="18271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/>
                        </a:pPr>
                        <a:endParaRPr lang="en-US" sz="1400">
                          <a:solidFill>
                            <a:srgbClr val="B3B3B3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2" name="Фигура">
                        <a:extLst>
                          <a:ext uri="{FF2B5EF4-FFF2-40B4-BE49-F238E27FC236}">
                            <a16:creationId xmlns:a16="http://schemas.microsoft.com/office/drawing/2014/main" id="{DFE310F6-C969-2283-50A1-848E4194AF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520116" y="2625993"/>
                        <a:ext cx="1423672" cy="24334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61" h="21600" extrusionOk="0">
                            <a:moveTo>
                              <a:pt x="16907" y="0"/>
                            </a:moveTo>
                            <a:lnTo>
                              <a:pt x="11447" y="5826"/>
                            </a:lnTo>
                            <a:lnTo>
                              <a:pt x="0" y="5795"/>
                            </a:lnTo>
                            <a:cubicBezTo>
                              <a:pt x="2637" y="8942"/>
                              <a:pt x="2668" y="12639"/>
                              <a:pt x="105" y="15801"/>
                            </a:cubicBezTo>
                            <a:lnTo>
                              <a:pt x="5730" y="21600"/>
                            </a:lnTo>
                            <a:lnTo>
                              <a:pt x="17146" y="21467"/>
                            </a:lnTo>
                            <a:cubicBezTo>
                              <a:pt x="20129" y="18110"/>
                              <a:pt x="21600" y="14414"/>
                              <a:pt x="21560" y="10721"/>
                            </a:cubicBezTo>
                            <a:cubicBezTo>
                              <a:pt x="21519" y="7028"/>
                              <a:pt x="19968" y="3339"/>
                              <a:pt x="16907" y="0"/>
                            </a:cubicBezTo>
                            <a:close/>
                          </a:path>
                        </a:pathLst>
                      </a:custGeom>
                      <a:noFill/>
                      <a:ln/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 sz="3200">
                            <a:solidFill>
                              <a:srgbClr val="FFFFFF"/>
                            </a:solidFill>
                          </a:defRPr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3" name="Фигура">
                        <a:extLst>
                          <a:ext uri="{FF2B5EF4-FFF2-40B4-BE49-F238E27FC236}">
                            <a16:creationId xmlns:a16="http://schemas.microsoft.com/office/drawing/2014/main" id="{F6B24BFE-1CB5-5CF8-A42F-511CE87ECF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087524" y="4575959"/>
                        <a:ext cx="2467341" cy="18598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757" y="0"/>
                            </a:moveTo>
                            <a:cubicBezTo>
                              <a:pt x="11358" y="781"/>
                              <a:pt x="10904" y="1526"/>
                              <a:pt x="10382" y="2218"/>
                            </a:cubicBezTo>
                            <a:cubicBezTo>
                              <a:pt x="8443" y="4791"/>
                              <a:pt x="5979" y="6242"/>
                              <a:pt x="3448" y="6565"/>
                            </a:cubicBezTo>
                            <a:lnTo>
                              <a:pt x="0" y="14258"/>
                            </a:lnTo>
                            <a:lnTo>
                              <a:pt x="3292" y="21600"/>
                            </a:lnTo>
                            <a:cubicBezTo>
                              <a:pt x="8773" y="21300"/>
                              <a:pt x="14188" y="18376"/>
                              <a:pt x="18373" y="12822"/>
                            </a:cubicBezTo>
                            <a:cubicBezTo>
                              <a:pt x="19629" y="11155"/>
                              <a:pt x="20700" y="9335"/>
                              <a:pt x="21600" y="7415"/>
                            </a:cubicBezTo>
                            <a:lnTo>
                              <a:pt x="15009" y="7586"/>
                            </a:lnTo>
                            <a:lnTo>
                              <a:pt x="11757" y="0"/>
                            </a:lnTo>
                            <a:close/>
                          </a:path>
                        </a:pathLst>
                      </a:custGeom>
                      <a:noFill/>
                      <a:ln w="12700" cap="flat">
                        <a:solidFill>
                          <a:schemeClr val="accent4"/>
                        </a:solidFill>
                        <a:miter lim="400000"/>
                      </a:ln>
                      <a:effectLst/>
                    </p:spPr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 sz="3200">
                            <a:solidFill>
                              <a:srgbClr val="FFFFFF"/>
                            </a:solidFill>
                          </a:defRPr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4" name="Фигура">
                        <a:extLst>
                          <a:ext uri="{FF2B5EF4-FFF2-40B4-BE49-F238E27FC236}">
                            <a16:creationId xmlns:a16="http://schemas.microsoft.com/office/drawing/2014/main" id="{28C521AD-28FD-9E49-CA2A-0FB53B55153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3496851">
                        <a:off x="4193791" y="4608474"/>
                        <a:ext cx="2467341" cy="18598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757" y="0"/>
                            </a:moveTo>
                            <a:cubicBezTo>
                              <a:pt x="11358" y="781"/>
                              <a:pt x="10904" y="1526"/>
                              <a:pt x="10382" y="2218"/>
                            </a:cubicBezTo>
                            <a:cubicBezTo>
                              <a:pt x="8443" y="4791"/>
                              <a:pt x="5979" y="6242"/>
                              <a:pt x="3448" y="6565"/>
                            </a:cubicBezTo>
                            <a:lnTo>
                              <a:pt x="0" y="14258"/>
                            </a:lnTo>
                            <a:lnTo>
                              <a:pt x="3292" y="21600"/>
                            </a:lnTo>
                            <a:cubicBezTo>
                              <a:pt x="8773" y="21300"/>
                              <a:pt x="14188" y="18376"/>
                              <a:pt x="18373" y="12822"/>
                            </a:cubicBezTo>
                            <a:cubicBezTo>
                              <a:pt x="19629" y="11155"/>
                              <a:pt x="20700" y="9335"/>
                              <a:pt x="21600" y="7415"/>
                            </a:cubicBezTo>
                            <a:lnTo>
                              <a:pt x="15009" y="7586"/>
                            </a:lnTo>
                            <a:lnTo>
                              <a:pt x="11757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buClrTx/>
                          <a:defRPr/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19" name="Фигура">
                      <a:extLst>
                        <a:ext uri="{FF2B5EF4-FFF2-40B4-BE49-F238E27FC236}">
                          <a16:creationId xmlns:a16="http://schemas.microsoft.com/office/drawing/2014/main" id="{A2FFE43E-64CA-E1FA-6A82-8833CCABFE8E}"/>
                        </a:ext>
                      </a:extLst>
                    </p:cNvPr>
                    <p:cNvSpPr/>
                    <p:nvPr/>
                  </p:nvSpPr>
                  <p:spPr bwMode="auto">
                    <a:xfrm rot="7204990">
                      <a:off x="3235671" y="2865513"/>
                      <a:ext cx="2281832" cy="170418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1757" y="0"/>
                          </a:moveTo>
                          <a:cubicBezTo>
                            <a:pt x="11358" y="781"/>
                            <a:pt x="10904" y="1526"/>
                            <a:pt x="10382" y="2218"/>
                          </a:cubicBezTo>
                          <a:cubicBezTo>
                            <a:pt x="8443" y="4791"/>
                            <a:pt x="5979" y="6242"/>
                            <a:pt x="3448" y="6565"/>
                          </a:cubicBezTo>
                          <a:lnTo>
                            <a:pt x="0" y="14258"/>
                          </a:lnTo>
                          <a:lnTo>
                            <a:pt x="3292" y="21600"/>
                          </a:lnTo>
                          <a:cubicBezTo>
                            <a:pt x="8773" y="21300"/>
                            <a:pt x="14188" y="18376"/>
                            <a:pt x="18373" y="12822"/>
                          </a:cubicBezTo>
                          <a:cubicBezTo>
                            <a:pt x="19629" y="11155"/>
                            <a:pt x="20700" y="9335"/>
                            <a:pt x="21600" y="7415"/>
                          </a:cubicBezTo>
                          <a:lnTo>
                            <a:pt x="15009" y="7586"/>
                          </a:lnTo>
                          <a:lnTo>
                            <a:pt x="11757" y="0"/>
                          </a:ln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ClrTx/>
                        <a:defRPr/>
                      </a:pPr>
                      <a:endParaRPr sz="1400">
                        <a:solidFill>
                          <a:srgbClr val="FFFFFF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p:txBody>
                </p:sp>
              </p:grpSp>
              <p:sp>
                <p:nvSpPr>
                  <p:cNvPr id="17" name="TextBox 19">
                    <a:extLst>
                      <a:ext uri="{FF2B5EF4-FFF2-40B4-BE49-F238E27FC236}">
                        <a16:creationId xmlns:a16="http://schemas.microsoft.com/office/drawing/2014/main" id="{5B207519-8F6B-8066-F9CB-A212FAEC89EA}"/>
                      </a:ext>
                    </a:extLst>
                  </p:cNvPr>
                  <p:cNvSpPr txBox="1"/>
                  <p:nvPr/>
                </p:nvSpPr>
                <p:spPr>
                  <a:xfrm>
                    <a:off x="5085438" y="5003944"/>
                    <a:ext cx="2753010" cy="596670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r">
                      <a:buClrTx/>
                      <a:defRPr/>
                    </a:pPr>
                    <a:r>
                      <a:rPr lang="en-US" sz="1600" b="1" dirty="0" err="1">
                        <a:solidFill>
                          <a:schemeClr val="accent5"/>
                        </a:solidFill>
                        <a:latin typeface="Poppins" pitchFamily="2" charset="77"/>
                        <a:cs typeface="Poppins" pitchFamily="2" charset="77"/>
                      </a:rPr>
                      <a:t>Eventi</a:t>
                    </a:r>
                    <a:endParaRPr lang="en-US" sz="1600" b="1" dirty="0">
                      <a:solidFill>
                        <a:schemeClr val="accent5"/>
                      </a:solidFill>
                      <a:latin typeface="Poppins" pitchFamily="2" charset="77"/>
                      <a:cs typeface="Poppins" pitchFamily="2" charset="77"/>
                    </a:endParaRPr>
                  </a:p>
                  <a:p>
                    <a:pPr algn="r"/>
                    <a:r>
                      <a:rPr lang="it-IT" sz="1200" dirty="0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Azioni eseguite  in risposta a determinate situazioni</a:t>
                    </a:r>
                    <a:r>
                      <a:rPr lang="it-IT" sz="1200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/condizioni</a:t>
                    </a:r>
                    <a:endPara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endParaRPr>
                  </a:p>
                </p:txBody>
              </p:sp>
            </p:grpSp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DE92D8FB-A7E2-1415-15F5-2FFB787E7AEB}"/>
                    </a:ext>
                  </a:extLst>
                </p:cNvPr>
                <p:cNvSpPr txBox="1"/>
                <p:nvPr/>
              </p:nvSpPr>
              <p:spPr>
                <a:xfrm>
                  <a:off x="3981203" y="2972304"/>
                  <a:ext cx="3054059" cy="739353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r">
                    <a:buClrTx/>
                    <a:defRPr/>
                  </a:pPr>
                  <a:r>
                    <a:rPr lang="it-IT" sz="1600" b="1" dirty="0">
                      <a:solidFill>
                        <a:schemeClr val="accent6"/>
                      </a:solidFill>
                      <a:latin typeface="Poppins" pitchFamily="2" charset="77"/>
                      <a:cs typeface="Poppins" pitchFamily="2" charset="77"/>
                    </a:rPr>
                    <a:t>Funzioni</a:t>
                  </a:r>
                </a:p>
                <a:p>
                  <a:pPr algn="r"/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Blocco di codice che esegue operazioni</a:t>
                  </a:r>
                </a:p>
                <a:p>
                  <a:pPr algn="r"/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Dichiarata, Anonima, Arrow </a:t>
                  </a:r>
                  <a:r>
                    <a:rPr lang="it-IT" sz="1200" dirty="0" err="1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Function</a:t>
                  </a:r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 </a:t>
                  </a:r>
                </a:p>
                <a:p>
                  <a:pPr algn="r">
                    <a:buClrTx/>
                    <a:defRPr/>
                  </a:pPr>
                  <a:endParaRPr lang="it-IT" sz="1100" dirty="0">
                    <a:solidFill>
                      <a:srgbClr val="434BB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2A904A2A-1744-C50F-EB60-756F4EDE8708}"/>
                  </a:ext>
                </a:extLst>
              </p:cNvPr>
              <p:cNvSpPr txBox="1"/>
              <p:nvPr/>
            </p:nvSpPr>
            <p:spPr>
              <a:xfrm>
                <a:off x="1758066" y="1594330"/>
                <a:ext cx="3494441" cy="70797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600" b="1" dirty="0" err="1">
                    <a:solidFill>
                      <a:schemeClr val="accent1"/>
                    </a:solidFill>
                    <a:latin typeface="Poppins" pitchFamily="2" charset="77"/>
                    <a:cs typeface="Poppins" pitchFamily="2" charset="77"/>
                  </a:rPr>
                  <a:t>Variabili</a:t>
                </a:r>
                <a:endParaRPr lang="en-US" sz="700" b="1" dirty="0">
                  <a:solidFill>
                    <a:schemeClr val="accent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algn="r"/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Spazi di memoria</a:t>
                </a:r>
              </a:p>
              <a:p>
                <a:pPr algn="r"/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let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 – var -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const</a:t>
                </a:r>
                <a:endParaRPr lang="it-IT" sz="1200" dirty="0">
                  <a:solidFill>
                    <a:schemeClr val="bg1"/>
                  </a:solidFill>
                  <a:latin typeface="Poppins" pitchFamily="2" charset="77"/>
                  <a:ea typeface="Lato Light" panose="020F0502020204030203" pitchFamily="34" charset="0"/>
                  <a:cs typeface="Poppins" pitchFamily="2" charset="77"/>
                </a:endParaRPr>
              </a:p>
            </p:txBody>
          </p:sp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CEDBD7C-49E6-2239-C5BB-EB665D409BC6}"/>
                  </a:ext>
                </a:extLst>
              </p:cNvPr>
              <p:cNvSpPr txBox="1"/>
              <p:nvPr/>
            </p:nvSpPr>
            <p:spPr>
              <a:xfrm>
                <a:off x="8220602" y="1594214"/>
                <a:ext cx="3494441" cy="52328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 err="1">
                    <a:solidFill>
                      <a:schemeClr val="accent2"/>
                    </a:solidFill>
                    <a:latin typeface="Poppins" pitchFamily="2" charset="77"/>
                    <a:cs typeface="Poppins" pitchFamily="2" charset="77"/>
                  </a:rPr>
                  <a:t>Condizioni</a:t>
                </a:r>
                <a:endParaRPr lang="en-US" sz="1600" b="1" dirty="0">
                  <a:solidFill>
                    <a:schemeClr val="accent2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Strutture condizionali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if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Switch</a:t>
                </a:r>
              </a:p>
            </p:txBody>
          </p:sp>
          <p:sp>
            <p:nvSpPr>
              <p:cNvPr id="10" name="TextBox 19">
                <a:extLst>
                  <a:ext uri="{FF2B5EF4-FFF2-40B4-BE49-F238E27FC236}">
                    <a16:creationId xmlns:a16="http://schemas.microsoft.com/office/drawing/2014/main" id="{ED6731C5-5558-8542-4BA2-0DD75E28E330}"/>
                  </a:ext>
                </a:extLst>
              </p:cNvPr>
              <p:cNvSpPr txBox="1"/>
              <p:nvPr/>
            </p:nvSpPr>
            <p:spPr>
              <a:xfrm>
                <a:off x="8861100" y="3370303"/>
                <a:ext cx="3163592" cy="52328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 err="1">
                    <a:solidFill>
                      <a:schemeClr val="accent3"/>
                    </a:solidFill>
                    <a:latin typeface="Poppins" pitchFamily="2" charset="77"/>
                    <a:cs typeface="Poppins" pitchFamily="2" charset="77"/>
                  </a:rPr>
                  <a:t>Cicli</a:t>
                </a:r>
                <a:endParaRPr lang="en-US" sz="16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For,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ForOf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ForIn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While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, Do</a:t>
                </a:r>
              </a:p>
            </p:txBody>
          </p:sp>
        </p:grp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70921734-CE3F-00CB-E165-23A809BE23B3}"/>
                </a:ext>
              </a:extLst>
            </p:cNvPr>
            <p:cNvSpPr/>
            <p:nvPr/>
          </p:nvSpPr>
          <p:spPr>
            <a:xfrm>
              <a:off x="6237960" y="3702191"/>
              <a:ext cx="121336" cy="44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9" h="395">
                  <a:moveTo>
                    <a:pt x="893" y="395"/>
                  </a:moveTo>
                  <a:lnTo>
                    <a:pt x="45" y="395"/>
                  </a:lnTo>
                  <a:lnTo>
                    <a:pt x="20" y="328"/>
                  </a:lnTo>
                  <a:lnTo>
                    <a:pt x="20" y="327"/>
                  </a:lnTo>
                  <a:cubicBezTo>
                    <a:pt x="-7" y="254"/>
                    <a:pt x="-6" y="172"/>
                    <a:pt x="20" y="98"/>
                  </a:cubicBezTo>
                  <a:lnTo>
                    <a:pt x="30" y="69"/>
                  </a:lnTo>
                  <a:cubicBezTo>
                    <a:pt x="44" y="27"/>
                    <a:pt x="83" y="0"/>
                    <a:pt x="127" y="0"/>
                  </a:cubicBezTo>
                  <a:lnTo>
                    <a:pt x="811" y="0"/>
                  </a:lnTo>
                  <a:cubicBezTo>
                    <a:pt x="855" y="0"/>
                    <a:pt x="894" y="27"/>
                    <a:pt x="908" y="69"/>
                  </a:cubicBezTo>
                  <a:lnTo>
                    <a:pt x="919" y="99"/>
                  </a:lnTo>
                  <a:cubicBezTo>
                    <a:pt x="945" y="173"/>
                    <a:pt x="946" y="254"/>
                    <a:pt x="918" y="328"/>
                  </a:cubicBezTo>
                  <a:cubicBezTo>
                    <a:pt x="918" y="329"/>
                    <a:pt x="918" y="329"/>
                    <a:pt x="917" y="33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noFill/>
              <a:prstDash val="solid"/>
            </a:ln>
          </p:spPr>
          <p:txBody>
            <a:bodyPr vert="horz" wrap="none" lIns="44994" tIns="22497" rIns="44994" bIns="22497" anchor="ctr" anchorCtr="1" compatLnSpc="0"/>
            <a:lstStyle/>
            <a:p>
              <a:pPr hangingPunct="0"/>
              <a:endParaRPr lang="en-US" sz="900"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0829BCA-D796-E35B-6DF1-67601782F8CE}"/>
              </a:ext>
            </a:extLst>
          </p:cNvPr>
          <p:cNvSpPr txBox="1"/>
          <p:nvPr/>
        </p:nvSpPr>
        <p:spPr>
          <a:xfrm>
            <a:off x="5114611" y="3018498"/>
            <a:ext cx="1401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Asincronia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CallBack</a:t>
            </a:r>
            <a:endParaRPr lang="en-US" sz="12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Promise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Async/Await</a:t>
            </a:r>
          </a:p>
        </p:txBody>
      </p:sp>
      <p:pic>
        <p:nvPicPr>
          <p:cNvPr id="27" name="Elemento grafico 9">
            <a:extLst>
              <a:ext uri="{FF2B5EF4-FFF2-40B4-BE49-F238E27FC236}">
                <a16:creationId xmlns:a16="http://schemas.microsoft.com/office/drawing/2014/main" id="{C4153400-0127-3DDD-F2A9-152C406F8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9434" y="3350122"/>
            <a:ext cx="558797" cy="558797"/>
          </a:xfrm>
          <a:prstGeom prst="rect">
            <a:avLst/>
          </a:prstGeom>
        </p:spPr>
      </p:pic>
      <p:pic>
        <p:nvPicPr>
          <p:cNvPr id="28" name="Elemento grafico 13">
            <a:extLst>
              <a:ext uri="{FF2B5EF4-FFF2-40B4-BE49-F238E27FC236}">
                <a16:creationId xmlns:a16="http://schemas.microsoft.com/office/drawing/2014/main" id="{1ACB9B47-1C70-F889-8769-8964A5A4B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97786" y="3061606"/>
            <a:ext cx="658882" cy="658882"/>
          </a:xfrm>
          <a:prstGeom prst="rect">
            <a:avLst/>
          </a:prstGeom>
        </p:spPr>
      </p:pic>
      <p:pic>
        <p:nvPicPr>
          <p:cNvPr id="29" name="Elemento grafico 22">
            <a:extLst>
              <a:ext uri="{FF2B5EF4-FFF2-40B4-BE49-F238E27FC236}">
                <a16:creationId xmlns:a16="http://schemas.microsoft.com/office/drawing/2014/main" id="{A902BF2D-1B20-82CC-450A-FCFEEE7D2F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3484" y="4407541"/>
            <a:ext cx="718953" cy="718953"/>
          </a:xfrm>
          <a:prstGeom prst="rect">
            <a:avLst/>
          </a:prstGeom>
        </p:spPr>
      </p:pic>
      <p:pic>
        <p:nvPicPr>
          <p:cNvPr id="30" name="Elemento grafico 8">
            <a:extLst>
              <a:ext uri="{FF2B5EF4-FFF2-40B4-BE49-F238E27FC236}">
                <a16:creationId xmlns:a16="http://schemas.microsoft.com/office/drawing/2014/main" id="{34FB985C-CB6A-0F40-3E29-42236D9A23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2949" y="1845177"/>
            <a:ext cx="634639" cy="634639"/>
          </a:xfrm>
          <a:prstGeom prst="rect">
            <a:avLst/>
          </a:prstGeom>
        </p:spPr>
      </p:pic>
      <p:pic>
        <p:nvPicPr>
          <p:cNvPr id="32" name="Elemento grafico 2">
            <a:extLst>
              <a:ext uri="{FF2B5EF4-FFF2-40B4-BE49-F238E27FC236}">
                <a16:creationId xmlns:a16="http://schemas.microsoft.com/office/drawing/2014/main" id="{7583C88E-66CA-FF84-192B-78FA7773A7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03096" y="4288867"/>
            <a:ext cx="711492" cy="711492"/>
          </a:xfrm>
          <a:prstGeom prst="rect">
            <a:avLst/>
          </a:prstGeom>
        </p:spPr>
      </p:pic>
      <p:pic>
        <p:nvPicPr>
          <p:cNvPr id="35" name="Elemento grafico 12">
            <a:extLst>
              <a:ext uri="{FF2B5EF4-FFF2-40B4-BE49-F238E27FC236}">
                <a16:creationId xmlns:a16="http://schemas.microsoft.com/office/drawing/2014/main" id="{EA67B583-1446-47E4-6013-F774A73CEA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262262" y="1883005"/>
            <a:ext cx="720486" cy="72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198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755A6-3395-D95F-D2AF-C9C00890C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olo 33">
            <a:extLst>
              <a:ext uri="{FF2B5EF4-FFF2-40B4-BE49-F238E27FC236}">
                <a16:creationId xmlns:a16="http://schemas.microsoft.com/office/drawing/2014/main" id="{0168DD4D-EB4F-99D3-741F-6C3A97E1D8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 err="1">
                <a:solidFill>
                  <a:schemeClr val="bg2"/>
                </a:solidFill>
              </a:rPr>
              <a:t>V</a:t>
            </a:r>
            <a:r>
              <a:rPr lang="it-IT" dirty="0" err="1"/>
              <a:t>ue</a:t>
            </a:r>
            <a:r>
              <a:rPr lang="it-IT" dirty="0">
                <a:solidFill>
                  <a:schemeClr val="bg2"/>
                </a:solidFill>
              </a:rPr>
              <a:t> JS</a:t>
            </a:r>
          </a:p>
        </p:txBody>
      </p:sp>
      <p:sp>
        <p:nvSpPr>
          <p:cNvPr id="16" name="Rectangle 20">
            <a:extLst>
              <a:ext uri="{FF2B5EF4-FFF2-40B4-BE49-F238E27FC236}">
                <a16:creationId xmlns:a16="http://schemas.microsoft.com/office/drawing/2014/main" id="{7442A1EE-8C57-8CA3-ED82-4C421DF1D487}"/>
              </a:ext>
            </a:extLst>
          </p:cNvPr>
          <p:cNvSpPr/>
          <p:nvPr/>
        </p:nvSpPr>
        <p:spPr>
          <a:xfrm>
            <a:off x="522929" y="5413480"/>
            <a:ext cx="202225" cy="2036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4B14CDA-6404-1D4B-3EC0-E974E4D47D58}"/>
              </a:ext>
            </a:extLst>
          </p:cNvPr>
          <p:cNvSpPr txBox="1">
            <a:spLocks/>
          </p:cNvSpPr>
          <p:nvPr/>
        </p:nvSpPr>
        <p:spPr>
          <a:xfrm>
            <a:off x="861771" y="5615642"/>
            <a:ext cx="8117637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Leggerezza, reattività, grande comunità e supporto. Facilità di apprendimento.</a:t>
            </a:r>
          </a:p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Leggermente meno performante su grandi applicazioni rispetto ad altri framework (React ad esempio).</a:t>
            </a:r>
            <a:endParaRPr lang="en-US" sz="12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A7644DAD-94D1-4C41-8B4D-46469665320D}"/>
              </a:ext>
            </a:extLst>
          </p:cNvPr>
          <p:cNvSpPr txBox="1"/>
          <p:nvPr/>
        </p:nvSpPr>
        <p:spPr>
          <a:xfrm>
            <a:off x="814435" y="5338362"/>
            <a:ext cx="4841733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accent6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VANTAGGI E SVANTAGGI</a:t>
            </a:r>
          </a:p>
        </p:txBody>
      </p:sp>
      <p:sp>
        <p:nvSpPr>
          <p:cNvPr id="19" name="Rectangle 24">
            <a:extLst>
              <a:ext uri="{FF2B5EF4-FFF2-40B4-BE49-F238E27FC236}">
                <a16:creationId xmlns:a16="http://schemas.microsoft.com/office/drawing/2014/main" id="{336CB929-E439-1959-C157-F3F6CB447EF2}"/>
              </a:ext>
            </a:extLst>
          </p:cNvPr>
          <p:cNvSpPr/>
          <p:nvPr/>
        </p:nvSpPr>
        <p:spPr>
          <a:xfrm>
            <a:off x="522929" y="4596636"/>
            <a:ext cx="202225" cy="2036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D3E77B58-2690-8177-8B74-733A9DE18E46}"/>
              </a:ext>
            </a:extLst>
          </p:cNvPr>
          <p:cNvSpPr txBox="1">
            <a:spLocks/>
          </p:cNvSpPr>
          <p:nvPr/>
        </p:nvSpPr>
        <p:spPr>
          <a:xfrm>
            <a:off x="861771" y="4810383"/>
            <a:ext cx="5910379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Direttive: v-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bind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v-model, v-for, v-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if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…</a:t>
            </a:r>
          </a:p>
          <a:p>
            <a:pPr algn="l"/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Props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Computed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properties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watch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emit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ea typeface="Lato Light" panose="020F0502020204030203" pitchFamily="34" charset="0"/>
                <a:cs typeface="Poppins" panose="00000500000000000000" pitchFamily="2" charset="0"/>
              </a:rPr>
              <a:t>, … </a:t>
            </a:r>
            <a:endParaRPr lang="en-US" sz="1200" dirty="0">
              <a:solidFill>
                <a:schemeClr val="bg2"/>
              </a:solidFill>
              <a:latin typeface="Poppins" pitchFamily="2" charset="77"/>
              <a:ea typeface="Lato Light" panose="020F0502020204030203" pitchFamily="34" charset="0"/>
              <a:cs typeface="Poppins" pitchFamily="2" charset="77"/>
            </a:endParaRPr>
          </a:p>
        </p:txBody>
      </p:sp>
      <p:sp>
        <p:nvSpPr>
          <p:cNvPr id="21" name="TextBox 27">
            <a:extLst>
              <a:ext uri="{FF2B5EF4-FFF2-40B4-BE49-F238E27FC236}">
                <a16:creationId xmlns:a16="http://schemas.microsoft.com/office/drawing/2014/main" id="{01DF3B3C-523E-457E-2859-9C1F988FE576}"/>
              </a:ext>
            </a:extLst>
          </p:cNvPr>
          <p:cNvSpPr txBox="1"/>
          <p:nvPr/>
        </p:nvSpPr>
        <p:spPr>
          <a:xfrm>
            <a:off x="821133" y="4532624"/>
            <a:ext cx="303768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CONCETTI FONDAMENTALI</a:t>
            </a:r>
          </a:p>
        </p:txBody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B674A052-F5F3-6118-5193-51E91342B25F}"/>
              </a:ext>
            </a:extLst>
          </p:cNvPr>
          <p:cNvSpPr/>
          <p:nvPr/>
        </p:nvSpPr>
        <p:spPr>
          <a:xfrm>
            <a:off x="522929" y="3713205"/>
            <a:ext cx="202225" cy="2036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C6E593C-0064-1B6F-1DBA-B6F4100614BE}"/>
              </a:ext>
            </a:extLst>
          </p:cNvPr>
          <p:cNvSpPr txBox="1">
            <a:spLocks/>
          </p:cNvSpPr>
          <p:nvPr/>
        </p:nvSpPr>
        <p:spPr>
          <a:xfrm>
            <a:off x="864497" y="3971042"/>
            <a:ext cx="7324682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Reattività: aggiornamento automatico del DOM.</a:t>
            </a:r>
          </a:p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Componenti: moduli riutilizzabili in più parti dell’applicazione</a:t>
            </a:r>
          </a:p>
        </p:txBody>
      </p:sp>
      <p:sp>
        <p:nvSpPr>
          <p:cNvPr id="24" name="TextBox 32">
            <a:extLst>
              <a:ext uri="{FF2B5EF4-FFF2-40B4-BE49-F238E27FC236}">
                <a16:creationId xmlns:a16="http://schemas.microsoft.com/office/drawing/2014/main" id="{68313A25-82F2-AB34-DFDB-AF09807E754A}"/>
              </a:ext>
            </a:extLst>
          </p:cNvPr>
          <p:cNvSpPr txBox="1"/>
          <p:nvPr/>
        </p:nvSpPr>
        <p:spPr>
          <a:xfrm>
            <a:off x="836216" y="3655571"/>
            <a:ext cx="4555691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CARATTERISTICHE PRINCIPALI</a:t>
            </a:r>
          </a:p>
        </p:txBody>
      </p:sp>
      <p:sp>
        <p:nvSpPr>
          <p:cNvPr id="25" name="Rectangle 34">
            <a:extLst>
              <a:ext uri="{FF2B5EF4-FFF2-40B4-BE49-F238E27FC236}">
                <a16:creationId xmlns:a16="http://schemas.microsoft.com/office/drawing/2014/main" id="{ED3244BF-C0C2-8133-9DBD-899505B44D00}"/>
              </a:ext>
            </a:extLst>
          </p:cNvPr>
          <p:cNvSpPr/>
          <p:nvPr/>
        </p:nvSpPr>
        <p:spPr>
          <a:xfrm>
            <a:off x="513360" y="2779687"/>
            <a:ext cx="202225" cy="2036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C9FE13EF-3B8A-70F4-517E-DABF07F87517}"/>
              </a:ext>
            </a:extLst>
          </p:cNvPr>
          <p:cNvSpPr txBox="1">
            <a:spLocks/>
          </p:cNvSpPr>
          <p:nvPr/>
        </p:nvSpPr>
        <p:spPr>
          <a:xfrm>
            <a:off x="861770" y="3037312"/>
            <a:ext cx="6828333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Integrazione di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Vue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Router per la navigazione e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Pinia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per la gestione dello stato.</a:t>
            </a:r>
          </a:p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Possibilità di installare pacchetti aggiuntivi tramite NPM.</a:t>
            </a:r>
            <a:endParaRPr lang="en-US" sz="12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7" name="TextBox 37">
            <a:extLst>
              <a:ext uri="{FF2B5EF4-FFF2-40B4-BE49-F238E27FC236}">
                <a16:creationId xmlns:a16="http://schemas.microsoft.com/office/drawing/2014/main" id="{78D60BBF-3855-182E-10C7-894EB54DA003}"/>
              </a:ext>
            </a:extLst>
          </p:cNvPr>
          <p:cNvSpPr txBox="1"/>
          <p:nvPr/>
        </p:nvSpPr>
        <p:spPr>
          <a:xfrm>
            <a:off x="821133" y="2716339"/>
            <a:ext cx="4007660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rgbClr val="00B0F0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ECOSISTEMA</a:t>
            </a:r>
          </a:p>
        </p:txBody>
      </p:sp>
      <p:sp>
        <p:nvSpPr>
          <p:cNvPr id="28" name="Rectangle 39">
            <a:extLst>
              <a:ext uri="{FF2B5EF4-FFF2-40B4-BE49-F238E27FC236}">
                <a16:creationId xmlns:a16="http://schemas.microsoft.com/office/drawing/2014/main" id="{7A16DB1F-0A79-3072-D5D2-BB82214A06F2}"/>
              </a:ext>
            </a:extLst>
          </p:cNvPr>
          <p:cNvSpPr/>
          <p:nvPr/>
        </p:nvSpPr>
        <p:spPr>
          <a:xfrm>
            <a:off x="522929" y="1932770"/>
            <a:ext cx="202225" cy="2036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9593A70B-0509-F979-2911-975C4D5CFBB3}"/>
              </a:ext>
            </a:extLst>
          </p:cNvPr>
          <p:cNvSpPr txBox="1">
            <a:spLocks/>
          </p:cNvSpPr>
          <p:nvPr/>
        </p:nvSpPr>
        <p:spPr>
          <a:xfrm>
            <a:off x="888578" y="2180394"/>
            <a:ext cx="7300601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Vue.js adotta una struttura architetturale basata sul pattern MVVM (Model-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-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ViewModel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).</a:t>
            </a:r>
          </a:p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Binding bidirezionale: sincronizzazione automatica tra Model e </a:t>
            </a:r>
            <a:r>
              <a:rPr lang="it-IT" sz="1200" dirty="0" err="1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View</a:t>
            </a:r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  <p:sp>
        <p:nvSpPr>
          <p:cNvPr id="30" name="TextBox 42">
            <a:extLst>
              <a:ext uri="{FF2B5EF4-FFF2-40B4-BE49-F238E27FC236}">
                <a16:creationId xmlns:a16="http://schemas.microsoft.com/office/drawing/2014/main" id="{E89B72AF-2CA3-AAF5-44EF-B3DC0F22423C}"/>
              </a:ext>
            </a:extLst>
          </p:cNvPr>
          <p:cNvSpPr txBox="1"/>
          <p:nvPr/>
        </p:nvSpPr>
        <p:spPr>
          <a:xfrm>
            <a:off x="841442" y="1864923"/>
            <a:ext cx="4388926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en-US" sz="16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ARCHITETTURA</a:t>
            </a:r>
          </a:p>
        </p:txBody>
      </p:sp>
      <p:sp>
        <p:nvSpPr>
          <p:cNvPr id="31" name="Rectangle 44">
            <a:extLst>
              <a:ext uri="{FF2B5EF4-FFF2-40B4-BE49-F238E27FC236}">
                <a16:creationId xmlns:a16="http://schemas.microsoft.com/office/drawing/2014/main" id="{B8520659-80CF-61E8-9317-58CC9444303A}"/>
              </a:ext>
            </a:extLst>
          </p:cNvPr>
          <p:cNvSpPr/>
          <p:nvPr/>
        </p:nvSpPr>
        <p:spPr>
          <a:xfrm>
            <a:off x="522929" y="1119381"/>
            <a:ext cx="202225" cy="2036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/>
            <a:endParaRPr lang="en-US">
              <a:solidFill>
                <a:srgbClr val="FFFFFF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44B43A9-735D-F30F-5D6F-BA9819EE3F88}"/>
              </a:ext>
            </a:extLst>
          </p:cNvPr>
          <p:cNvSpPr txBox="1">
            <a:spLocks/>
          </p:cNvSpPr>
          <p:nvPr/>
        </p:nvSpPr>
        <p:spPr>
          <a:xfrm>
            <a:off x="888578" y="1347555"/>
            <a:ext cx="6015142" cy="513987"/>
          </a:xfrm>
          <a:prstGeom prst="rect">
            <a:avLst/>
          </a:prstGeom>
        </p:spPr>
        <p:txBody>
          <a:bodyPr vert="horz" wrap="square" lIns="45720" tIns="22860" rIns="45720" bIns="2286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Vue.js è un framework JavaScript progressivo per costruire interfacce utente.</a:t>
            </a:r>
          </a:p>
          <a:p>
            <a:pPr algn="l"/>
            <a:r>
              <a:rPr lang="it-IT" sz="1200" dirty="0">
                <a:solidFill>
                  <a:schemeClr val="bg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Consente di creare delle SPA (Single Page Application).</a:t>
            </a:r>
            <a:endParaRPr lang="en-US" sz="1200" dirty="0">
              <a:solidFill>
                <a:schemeClr val="bg2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" name="TextBox 47">
            <a:extLst>
              <a:ext uri="{FF2B5EF4-FFF2-40B4-BE49-F238E27FC236}">
                <a16:creationId xmlns:a16="http://schemas.microsoft.com/office/drawing/2014/main" id="{883F75FA-E77B-ABE9-FA2D-8E3E4B3E08D4}"/>
              </a:ext>
            </a:extLst>
          </p:cNvPr>
          <p:cNvSpPr txBox="1"/>
          <p:nvPr/>
        </p:nvSpPr>
        <p:spPr>
          <a:xfrm>
            <a:off x="835982" y="1042375"/>
            <a:ext cx="3301678" cy="338554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defTabSz="914217"/>
            <a:r>
              <a:rPr lang="it-IT" sz="16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DI COSA SI TRATTA</a:t>
            </a:r>
            <a:endParaRPr lang="en-US" sz="1600" b="1" dirty="0">
              <a:solidFill>
                <a:schemeClr val="accent1"/>
              </a:solidFill>
              <a:latin typeface="Poppins" pitchFamily="2" charset="77"/>
              <a:ea typeface="League Spartan" charset="0"/>
              <a:cs typeface="Poppins" pitchFamily="2" charset="77"/>
            </a:endParaRPr>
          </a:p>
        </p:txBody>
      </p:sp>
      <p:sp>
        <p:nvSpPr>
          <p:cNvPr id="3" name="AutoShape 4" descr="Vue Js Logo - Vue.js Framework Official Logo - CleanPNG">
            <a:extLst>
              <a:ext uri="{FF2B5EF4-FFF2-40B4-BE49-F238E27FC236}">
                <a16:creationId xmlns:a16="http://schemas.microsoft.com/office/drawing/2014/main" id="{8E68B8AA-0658-F6DF-4328-E2F399600B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09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/>
      <p:bldP spid="19" grpId="0" animBg="1"/>
      <p:bldP spid="20" grpId="0"/>
      <p:bldP spid="21" grpId="0"/>
      <p:bldP spid="22" grpId="0" animBg="1"/>
      <p:bldP spid="23" grpId="0"/>
      <p:bldP spid="24" grpId="0"/>
      <p:bldP spid="25" grpId="0" animBg="1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etting Started - vue.js">
            <a:extLst>
              <a:ext uri="{FF2B5EF4-FFF2-40B4-BE49-F238E27FC236}">
                <a16:creationId xmlns:a16="http://schemas.microsoft.com/office/drawing/2014/main" id="{35FB602C-56B2-6B73-0616-F00713A0E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7149" y="182880"/>
            <a:ext cx="11887200" cy="649223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77324413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240E-9DE9-7E7D-45A3-17A849C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omponent lifecycle diagram">
            <a:extLst>
              <a:ext uri="{FF2B5EF4-FFF2-40B4-BE49-F238E27FC236}">
                <a16:creationId xmlns:a16="http://schemas.microsoft.com/office/drawing/2014/main" id="{A9DB73E4-0131-96DC-2B6F-EEE513AA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475" y="0"/>
            <a:ext cx="433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239745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A9B735-567A-FA4C-941F-8C3FB2D38A2A}"/>
              </a:ext>
            </a:extLst>
          </p:cNvPr>
          <p:cNvSpPr txBox="1"/>
          <p:nvPr/>
        </p:nvSpPr>
        <p:spPr>
          <a:xfrm>
            <a:off x="328536" y="961506"/>
            <a:ext cx="11482464" cy="4339631"/>
          </a:xfrm>
          <a:prstGeom prst="rect">
            <a:avLst/>
          </a:prstGeom>
          <a:noFill/>
        </p:spPr>
        <p:txBody>
          <a:bodyPr wrap="square" lIns="60943" tIns="30471" rIns="60943" bIns="30471" rtlCol="0" anchor="t">
            <a:spAutoFit/>
          </a:bodyPr>
          <a:lstStyle/>
          <a:p>
            <a:r>
              <a:rPr lang="it-IT" sz="1600" b="1" dirty="0">
                <a:solidFill>
                  <a:schemeClr val="accent1"/>
                </a:solidFill>
                <a:latin typeface="Poppins"/>
                <a:ea typeface="+mn-lt"/>
                <a:cs typeface="+mn-lt"/>
              </a:rPr>
              <a:t>DIRETTIVE</a:t>
            </a:r>
            <a:endParaRPr lang="it-IT" sz="1400" dirty="0">
              <a:solidFill>
                <a:schemeClr val="bg1"/>
              </a:solidFill>
              <a:latin typeface="Poppins"/>
              <a:ea typeface="+mn-lt"/>
              <a:cs typeface="+mn-lt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v-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bind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: collega dinamicamente un attributo HTML a una proprietà del Model 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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 &lt;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img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 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v-bind:src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="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imageSrc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" /&gt;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v-model: crea 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binding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 bidirezionale tra i dati del Model e un elemento di input 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 &lt;input v-model="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message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" /&gt;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v-for: consente di renderizzare una lista di elementi basati su un array  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&lt;div v-for="item in items" :key="item.id /&gt;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v-if: </a:t>
            </a:r>
            <a:r>
              <a:rPr lang="en-US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condiziona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 la </a:t>
            </a:r>
            <a:r>
              <a:rPr lang="en-US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visualizzazione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 di un </a:t>
            </a:r>
            <a:r>
              <a:rPr lang="en-US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elemento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nel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 DOM  &lt;div v-if="</a:t>
            </a:r>
            <a:r>
              <a:rPr lang="en-US" sz="1400" dirty="0" err="1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isVisible</a:t>
            </a:r>
            <a:r>
              <a:rPr lang="en-US" sz="1400" dirty="0">
                <a:solidFill>
                  <a:schemeClr val="bg1"/>
                </a:solidFill>
                <a:latin typeface="Poppins"/>
                <a:ea typeface="+mn-lt"/>
                <a:cs typeface="+mn-lt"/>
                <a:sym typeface="Wingdings" panose="05000000000000000000" pitchFamily="2" charset="2"/>
              </a:rPr>
              <a:t>“ /&gt;</a:t>
            </a:r>
            <a:endParaRPr lang="en-US" sz="1400" b="1" i="1" dirty="0">
              <a:solidFill>
                <a:schemeClr val="bg1"/>
              </a:solidFill>
              <a:latin typeface="Poppins"/>
              <a:ea typeface="+mn-lt"/>
              <a:cs typeface="+mn-lt"/>
              <a:sym typeface="Wingdings" panose="05000000000000000000" pitchFamily="2" charset="2"/>
            </a:endParaRPr>
          </a:p>
          <a:p>
            <a:endParaRPr lang="it-IT" sz="1600" b="1" i="1" dirty="0">
              <a:solidFill>
                <a:schemeClr val="accent4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2"/>
                </a:solidFill>
                <a:latin typeface="Poppins" pitchFamily="2" charset="77"/>
                <a:ea typeface="+mn-lt"/>
                <a:cs typeface="Poppins" pitchFamily="2" charset="77"/>
              </a:rPr>
              <a:t>PROPS</a:t>
            </a:r>
            <a:endParaRPr lang="en-US" sz="1600" dirty="0">
              <a:solidFill>
                <a:schemeClr val="accent2"/>
              </a:solidFill>
              <a:latin typeface="Poppins" pitchFamily="2" charset="77"/>
              <a:ea typeface="+mn-lt"/>
              <a:cs typeface="Poppins" pitchFamily="2" charset="77"/>
            </a:endParaRP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Utilizzate per passare dati dai componenti genitori ai componenti figli.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&lt;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child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-component :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someProp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="</a:t>
            </a:r>
            <a:r>
              <a:rPr lang="it-IT" sz="1400" dirty="0" err="1">
                <a:solidFill>
                  <a:schemeClr val="bg1"/>
                </a:solidFill>
                <a:latin typeface="Poppins"/>
                <a:ea typeface="+mn-lt"/>
                <a:cs typeface="+mn-lt"/>
              </a:rPr>
              <a:t>parentData</a:t>
            </a: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" /&gt;</a:t>
            </a:r>
          </a:p>
          <a:p>
            <a:pPr marL="285750" indent="-285750">
              <a:buFontTx/>
              <a:buChar char="-"/>
            </a:pPr>
            <a:endParaRPr lang="it-IT" sz="1400" dirty="0">
              <a:solidFill>
                <a:schemeClr val="bg1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EMIT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Consentono ai componenti figli di inviare eventi al componente genitore.</a:t>
            </a:r>
          </a:p>
          <a:p>
            <a:endParaRPr lang="it-IT" sz="1400" dirty="0">
              <a:solidFill>
                <a:schemeClr val="bg1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4"/>
                </a:solidFill>
                <a:latin typeface="Poppins"/>
                <a:ea typeface="+mn-lt"/>
                <a:cs typeface="+mn-lt"/>
              </a:rPr>
              <a:t>COMPUTED PROPERTIES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Funzioni che calcolano e restituiscono un valore derivato dai dati del Model.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Sono reattive, si aggiornano automaticamente quando le dipendenze cambiano.</a:t>
            </a:r>
          </a:p>
          <a:p>
            <a:endParaRPr lang="it-IT" sz="1400" dirty="0">
              <a:solidFill>
                <a:schemeClr val="bg1"/>
              </a:solidFill>
              <a:latin typeface="Poppins"/>
              <a:ea typeface="+mn-lt"/>
              <a:cs typeface="+mn-lt"/>
            </a:endParaRPr>
          </a:p>
          <a:p>
            <a:pPr defTabSz="914217"/>
            <a:r>
              <a:rPr lang="it-IT" sz="16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WATCH</a:t>
            </a:r>
          </a:p>
          <a:p>
            <a:pPr marL="285750" indent="-285750">
              <a:buFontTx/>
              <a:buChar char="-"/>
            </a:pPr>
            <a:r>
              <a:rPr lang="it-IT" sz="1400" dirty="0">
                <a:solidFill>
                  <a:schemeClr val="bg1"/>
                </a:solidFill>
                <a:latin typeface="Poppins"/>
                <a:ea typeface="+mn-lt"/>
                <a:cs typeface="+mn-lt"/>
              </a:rPr>
              <a:t>Consentono di eseguire codice in risposta a cambiamenti specifici dei dati.</a:t>
            </a:r>
          </a:p>
        </p:txBody>
      </p:sp>
      <p:sp>
        <p:nvSpPr>
          <p:cNvPr id="25" name="Titolo 1">
            <a:extLst>
              <a:ext uri="{FF2B5EF4-FFF2-40B4-BE49-F238E27FC236}">
                <a16:creationId xmlns:a16="http://schemas.microsoft.com/office/drawing/2014/main" id="{619A3F9C-D6F8-02D2-C186-A95697EB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92" y="301058"/>
            <a:ext cx="10515600" cy="382006"/>
          </a:xfrm>
        </p:spPr>
        <p:txBody>
          <a:bodyPr vert="horz" lIns="91422" tIns="45711" rIns="91422" bIns="45711" rtlCol="0" anchor="t">
            <a:noAutofit/>
          </a:bodyPr>
          <a:lstStyle/>
          <a:p>
            <a:r>
              <a:rPr lang="it-IT" dirty="0" err="1">
                <a:latin typeface="Poppins"/>
                <a:cs typeface="Poppins"/>
              </a:rPr>
              <a:t>Vue</a:t>
            </a:r>
            <a:r>
              <a:rPr lang="it-IT" dirty="0">
                <a:latin typeface="Poppins"/>
                <a:cs typeface="Poppins"/>
              </a:rPr>
              <a:t> JS – Concetti fondamentali</a:t>
            </a:r>
          </a:p>
        </p:txBody>
      </p:sp>
    </p:spTree>
    <p:extLst>
      <p:ext uri="{BB962C8B-B14F-4D97-AF65-F5344CB8AC3E}">
        <p14:creationId xmlns:p14="http://schemas.microsoft.com/office/powerpoint/2010/main" val="13330415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omputer, computer, Dispositivo di output, Netbook&#10;&#10;Descrizione generata automaticamente">
            <a:extLst>
              <a:ext uri="{FF2B5EF4-FFF2-40B4-BE49-F238E27FC236}">
                <a16:creationId xmlns:a16="http://schemas.microsoft.com/office/drawing/2014/main" id="{949DEF71-28D9-C742-ACBA-F510337F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8959"/>
            <a:ext cx="7767046" cy="398684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it-IT" dirty="0">
                <a:latin typeface="Poppins"/>
                <a:cs typeface="Poppins"/>
              </a:rPr>
              <a:t>Progetto – Movies Manager</a:t>
            </a:r>
            <a:endParaRPr lang="it-IT" sz="2000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513FDAD3-E2C4-C47A-1DA3-6FF794FD794F}"/>
              </a:ext>
            </a:extLst>
          </p:cNvPr>
          <p:cNvSpPr txBox="1"/>
          <p:nvPr/>
        </p:nvSpPr>
        <p:spPr>
          <a:xfrm>
            <a:off x="7641103" y="513979"/>
            <a:ext cx="41569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Login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Pagina che consente all’utente di autenticarsi all’applicazione. Prevista anche funzionalità di registrazione.</a:t>
            </a:r>
            <a:endParaRPr lang="it-IT" sz="1600" b="1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endParaRPr lang="it-IT" sz="1600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Lista film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Pagina che consente di visualizzare l’elenco dei film presenti su DB. Prevista ricerca mediante l’utilizzo di filtri e possibilità di inserire un nuovo film.</a:t>
            </a:r>
            <a:endParaRPr lang="it-IT" sz="1600" b="1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6607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olo 23">
            <a:extLst>
              <a:ext uri="{FF2B5EF4-FFF2-40B4-BE49-F238E27FC236}">
                <a16:creationId xmlns:a16="http://schemas.microsoft.com/office/drawing/2014/main" id="{17F9F020-CAEE-F304-FE59-D093DB46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>
            <a:normAutofit fontScale="90000"/>
          </a:bodyPr>
          <a:lstStyle/>
          <a:p>
            <a:r>
              <a:rPr lang="it-IT" dirty="0">
                <a:latin typeface="Poppins"/>
                <a:cs typeface="Poppins"/>
              </a:rPr>
              <a:t>Argomenti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1356665-3CE0-4D87-BFCF-F5B81777833A}"/>
              </a:ext>
            </a:extLst>
          </p:cNvPr>
          <p:cNvSpPr/>
          <p:nvPr/>
        </p:nvSpPr>
        <p:spPr bwMode="auto">
          <a:xfrm>
            <a:off x="3161712" y="4310836"/>
            <a:ext cx="1568716" cy="733213"/>
          </a:xfrm>
          <a:prstGeom prst="roundRect">
            <a:avLst/>
          </a:prstGeom>
          <a:solidFill>
            <a:schemeClr val="accent4"/>
          </a:solidFill>
          <a:ln w="38100">
            <a:solidFill>
              <a:schemeClr val="accent4"/>
            </a:solidFill>
          </a:ln>
          <a:effectLst/>
        </p:spPr>
        <p:txBody>
          <a:bodyPr wrap="none" rtlCol="0" anchor="ctr"/>
          <a:lstStyle/>
          <a:p>
            <a:pPr algn="l" defTabSz="914217"/>
            <a:r>
              <a:rPr lang="it-IT" dirty="0" err="1">
                <a:solidFill>
                  <a:schemeClr val="bg2"/>
                </a:solidFill>
                <a:latin typeface="Poppins" panose="00000500000000000000" pitchFamily="2" charset="0"/>
              </a:rPr>
              <a:t>VueJS</a:t>
            </a:r>
            <a:endParaRPr lang="it-IT" dirty="0">
              <a:solidFill>
                <a:schemeClr val="bg2"/>
              </a:solidFill>
              <a:latin typeface="Poppins" panose="00000500000000000000" pitchFamily="2" charset="0"/>
            </a:endParaRPr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625C94CA-99EB-253B-F855-2E0CE4466C84}"/>
              </a:ext>
            </a:extLst>
          </p:cNvPr>
          <p:cNvSpPr/>
          <p:nvPr/>
        </p:nvSpPr>
        <p:spPr bwMode="auto">
          <a:xfrm>
            <a:off x="3138842" y="963010"/>
            <a:ext cx="1568716" cy="701670"/>
          </a:xfrm>
          <a:prstGeom prst="roundRect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/>
        </p:spPr>
        <p:txBody>
          <a:bodyPr wrap="none" rtlCol="0" anchor="ctr"/>
          <a:lstStyle/>
          <a:p>
            <a:pPr algn="l" defTabSz="914217"/>
            <a:r>
              <a:rPr lang="it-IT" dirty="0">
                <a:solidFill>
                  <a:schemeClr val="bg2"/>
                </a:solidFill>
                <a:latin typeface="Poppins" panose="00000500000000000000" pitchFamily="2" charset="0"/>
              </a:rPr>
              <a:t>Strumenti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BD0C4C26-1778-396A-9AB9-C7580A5CCB0C}"/>
              </a:ext>
            </a:extLst>
          </p:cNvPr>
          <p:cNvSpPr/>
          <p:nvPr/>
        </p:nvSpPr>
        <p:spPr bwMode="auto">
          <a:xfrm>
            <a:off x="3153130" y="5412682"/>
            <a:ext cx="1568716" cy="701670"/>
          </a:xfrm>
          <a:prstGeom prst="roundRect">
            <a:avLst/>
          </a:prstGeom>
          <a:solidFill>
            <a:schemeClr val="accent5"/>
          </a:solidFill>
          <a:ln w="38100">
            <a:solidFill>
              <a:schemeClr val="accent5"/>
            </a:solidFill>
          </a:ln>
          <a:effectLst/>
        </p:spPr>
        <p:txBody>
          <a:bodyPr wrap="none" rtlCol="0" anchor="ctr"/>
          <a:lstStyle/>
          <a:p>
            <a:pPr algn="l" defTabSz="914217"/>
            <a:r>
              <a:rPr lang="it-IT" dirty="0">
                <a:solidFill>
                  <a:schemeClr val="bg2"/>
                </a:solidFill>
                <a:latin typeface="Poppins" panose="00000500000000000000" pitchFamily="2" charset="0"/>
              </a:rPr>
              <a:t>Progetto</a:t>
            </a:r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84F12430-1871-9702-2AB6-92E186DA11B9}"/>
              </a:ext>
            </a:extLst>
          </p:cNvPr>
          <p:cNvSpPr/>
          <p:nvPr/>
        </p:nvSpPr>
        <p:spPr bwMode="auto">
          <a:xfrm>
            <a:off x="3153754" y="2001321"/>
            <a:ext cx="1568716" cy="701670"/>
          </a:xfrm>
          <a:prstGeom prst="roundRect">
            <a:avLst/>
          </a:prstGeom>
          <a:solidFill>
            <a:schemeClr val="accent2"/>
          </a:solidFill>
          <a:ln w="38100">
            <a:solidFill>
              <a:schemeClr val="accent2"/>
            </a:solidFill>
          </a:ln>
          <a:effectLst/>
        </p:spPr>
        <p:txBody>
          <a:bodyPr wrap="none" rtlCol="0" anchor="ctr"/>
          <a:lstStyle/>
          <a:p>
            <a:pPr algn="l" defTabSz="914217"/>
            <a:r>
              <a:rPr lang="it-IT" dirty="0">
                <a:solidFill>
                  <a:schemeClr val="bg2"/>
                </a:solidFill>
                <a:latin typeface="Poppins" panose="00000500000000000000" pitchFamily="2" charset="0"/>
              </a:rPr>
              <a:t>HTML &amp; CSS</a:t>
            </a: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747B7E4A-C37B-B44A-8097-C51A76C1B528}"/>
              </a:ext>
            </a:extLst>
          </p:cNvPr>
          <p:cNvSpPr/>
          <p:nvPr/>
        </p:nvSpPr>
        <p:spPr bwMode="auto">
          <a:xfrm>
            <a:off x="3169687" y="3144091"/>
            <a:ext cx="1568716" cy="701670"/>
          </a:xfrm>
          <a:prstGeom prst="round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  <a:effectLst/>
        </p:spPr>
        <p:txBody>
          <a:bodyPr wrap="none" rtlCol="0" anchor="ctr"/>
          <a:lstStyle/>
          <a:p>
            <a:pPr algn="l" defTabSz="914217"/>
            <a:r>
              <a:rPr lang="it-IT" dirty="0">
                <a:solidFill>
                  <a:schemeClr val="bg2"/>
                </a:solidFill>
                <a:latin typeface="Poppins" panose="00000500000000000000" pitchFamily="2" charset="0"/>
              </a:rPr>
              <a:t>JavaScript</a:t>
            </a:r>
          </a:p>
        </p:txBody>
      </p:sp>
      <p:sp>
        <p:nvSpPr>
          <p:cNvPr id="23" name="Freccia destra 22">
            <a:extLst>
              <a:ext uri="{FF2B5EF4-FFF2-40B4-BE49-F238E27FC236}">
                <a16:creationId xmlns:a16="http://schemas.microsoft.com/office/drawing/2014/main" id="{D6809408-0A45-3B17-4E04-C8DB587603F3}"/>
              </a:ext>
            </a:extLst>
          </p:cNvPr>
          <p:cNvSpPr/>
          <p:nvPr/>
        </p:nvSpPr>
        <p:spPr>
          <a:xfrm>
            <a:off x="4823576" y="1227299"/>
            <a:ext cx="642938" cy="157537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destra 26">
            <a:extLst>
              <a:ext uri="{FF2B5EF4-FFF2-40B4-BE49-F238E27FC236}">
                <a16:creationId xmlns:a16="http://schemas.microsoft.com/office/drawing/2014/main" id="{B8C419A3-5A76-D712-70EC-4E05AA277FEC}"/>
              </a:ext>
            </a:extLst>
          </p:cNvPr>
          <p:cNvSpPr/>
          <p:nvPr/>
        </p:nvSpPr>
        <p:spPr>
          <a:xfrm>
            <a:off x="4831191" y="2275398"/>
            <a:ext cx="642938" cy="15753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8" name="Freccia destra 27">
            <a:extLst>
              <a:ext uri="{FF2B5EF4-FFF2-40B4-BE49-F238E27FC236}">
                <a16:creationId xmlns:a16="http://schemas.microsoft.com/office/drawing/2014/main" id="{5CBA0199-6C04-0C2D-6D9A-30F9EF23E1F4}"/>
              </a:ext>
            </a:extLst>
          </p:cNvPr>
          <p:cNvSpPr/>
          <p:nvPr/>
        </p:nvSpPr>
        <p:spPr>
          <a:xfrm>
            <a:off x="4859633" y="3409447"/>
            <a:ext cx="642938" cy="157537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Rettangolo con angoli arrotondati 28">
            <a:extLst>
              <a:ext uri="{FF2B5EF4-FFF2-40B4-BE49-F238E27FC236}">
                <a16:creationId xmlns:a16="http://schemas.microsoft.com/office/drawing/2014/main" id="{1B7FB335-32F1-12C3-AD13-81DEE8FA7F4F}"/>
              </a:ext>
            </a:extLst>
          </p:cNvPr>
          <p:cNvSpPr/>
          <p:nvPr/>
        </p:nvSpPr>
        <p:spPr bwMode="auto">
          <a:xfrm>
            <a:off x="5624243" y="939201"/>
            <a:ext cx="3424331" cy="733213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1"/>
            </a:solidFill>
          </a:ln>
          <a:effectLst/>
        </p:spPr>
        <p:txBody>
          <a:bodyPr wrap="none" rtlCol="0" anchor="ctr"/>
          <a:lstStyle/>
          <a:p>
            <a:pPr marL="285750" indent="-285750">
              <a:buClr>
                <a:schemeClr val="accent1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VS Code</a:t>
            </a:r>
          </a:p>
          <a:p>
            <a:pPr marL="285750" indent="-285750">
              <a:buClr>
                <a:schemeClr val="accent1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Browser</a:t>
            </a:r>
          </a:p>
        </p:txBody>
      </p:sp>
      <p:sp>
        <p:nvSpPr>
          <p:cNvPr id="30" name="Rettangolo con angoli arrotondati 29">
            <a:extLst>
              <a:ext uri="{FF2B5EF4-FFF2-40B4-BE49-F238E27FC236}">
                <a16:creationId xmlns:a16="http://schemas.microsoft.com/office/drawing/2014/main" id="{5A9250CB-97BE-1D8C-D323-2C431F5F3CC0}"/>
              </a:ext>
            </a:extLst>
          </p:cNvPr>
          <p:cNvSpPr/>
          <p:nvPr/>
        </p:nvSpPr>
        <p:spPr bwMode="auto">
          <a:xfrm>
            <a:off x="5624243" y="1983295"/>
            <a:ext cx="3424331" cy="733213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2"/>
            </a:solidFill>
          </a:ln>
          <a:effectLst/>
        </p:spPr>
        <p:txBody>
          <a:bodyPr wrap="none" rtlCol="0" anchor="ctr"/>
          <a:lstStyle/>
          <a:p>
            <a:pPr marL="285750" indent="-285750">
              <a:buClr>
                <a:schemeClr val="accent2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Introduzione</a:t>
            </a:r>
          </a:p>
          <a:p>
            <a:pPr marL="285750" indent="-285750">
              <a:buClr>
                <a:schemeClr val="accent2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Tag HTML base e attributi</a:t>
            </a:r>
          </a:p>
          <a:p>
            <a:pPr marL="285750" indent="-285750">
              <a:buClr>
                <a:schemeClr val="accent2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Sintassi CSS e selettori</a:t>
            </a:r>
          </a:p>
        </p:txBody>
      </p:sp>
      <p:sp>
        <p:nvSpPr>
          <p:cNvPr id="31" name="Rettangolo con angoli arrotondati 30">
            <a:extLst>
              <a:ext uri="{FF2B5EF4-FFF2-40B4-BE49-F238E27FC236}">
                <a16:creationId xmlns:a16="http://schemas.microsoft.com/office/drawing/2014/main" id="{8D0A1BF2-8BAE-7983-AA10-4C616EE24500}"/>
              </a:ext>
            </a:extLst>
          </p:cNvPr>
          <p:cNvSpPr/>
          <p:nvPr/>
        </p:nvSpPr>
        <p:spPr bwMode="auto">
          <a:xfrm>
            <a:off x="5651743" y="3136488"/>
            <a:ext cx="3424331" cy="733213"/>
          </a:xfrm>
          <a:prstGeom prst="roundRect">
            <a:avLst/>
          </a:prstGeom>
          <a:solidFill>
            <a:schemeClr val="tx1">
              <a:lumMod val="50000"/>
            </a:schemeClr>
          </a:solidFill>
          <a:ln w="12700">
            <a:solidFill>
              <a:schemeClr val="accent3"/>
            </a:solidFill>
          </a:ln>
          <a:effectLst/>
        </p:spPr>
        <p:txBody>
          <a:bodyPr wrap="none" rtlCol="0" anchor="ctr"/>
          <a:lstStyle/>
          <a:p>
            <a:pPr marL="285750" indent="-285750">
              <a:buClr>
                <a:schemeClr val="accent3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Ripresa argomenti principali</a:t>
            </a:r>
          </a:p>
        </p:txBody>
      </p:sp>
      <p:sp>
        <p:nvSpPr>
          <p:cNvPr id="77" name="Freccia destra 76">
            <a:extLst>
              <a:ext uri="{FF2B5EF4-FFF2-40B4-BE49-F238E27FC236}">
                <a16:creationId xmlns:a16="http://schemas.microsoft.com/office/drawing/2014/main" id="{8294FFD4-2221-9542-5E27-1BF751BAE33A}"/>
              </a:ext>
            </a:extLst>
          </p:cNvPr>
          <p:cNvSpPr/>
          <p:nvPr/>
        </p:nvSpPr>
        <p:spPr>
          <a:xfrm>
            <a:off x="4832133" y="4621117"/>
            <a:ext cx="642938" cy="157537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ttangolo con angoli arrotondati 77">
            <a:extLst>
              <a:ext uri="{FF2B5EF4-FFF2-40B4-BE49-F238E27FC236}">
                <a16:creationId xmlns:a16="http://schemas.microsoft.com/office/drawing/2014/main" id="{341390A1-4AC7-AD13-E862-D7B5457DEF47}"/>
              </a:ext>
            </a:extLst>
          </p:cNvPr>
          <p:cNvSpPr/>
          <p:nvPr/>
        </p:nvSpPr>
        <p:spPr bwMode="auto">
          <a:xfrm>
            <a:off x="5624243" y="4310836"/>
            <a:ext cx="3424331" cy="733213"/>
          </a:xfrm>
          <a:prstGeom prst="roundRect">
            <a:avLst/>
          </a:prstGeom>
          <a:noFill/>
          <a:ln w="12700">
            <a:solidFill>
              <a:schemeClr val="accent4"/>
            </a:solidFill>
          </a:ln>
          <a:effectLst/>
        </p:spPr>
        <p:txBody>
          <a:bodyPr wrap="none" rtlCol="0" anchor="ctr"/>
          <a:lstStyle/>
          <a:p>
            <a:pPr marL="285750" indent="-285750">
              <a:buClr>
                <a:schemeClr val="accent4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Introduzione al framework</a:t>
            </a:r>
          </a:p>
          <a:p>
            <a:pPr marL="285750" indent="-285750">
              <a:buClr>
                <a:schemeClr val="accent4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Componenti e lifecycle</a:t>
            </a:r>
          </a:p>
          <a:p>
            <a:pPr marL="285750" indent="-285750">
              <a:buClr>
                <a:schemeClr val="accent4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Direttive, data </a:t>
            </a:r>
            <a:r>
              <a:rPr lang="it-IT" sz="1400" dirty="0" err="1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binding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</a:t>
            </a:r>
            <a:r>
              <a:rPr lang="it-IT" sz="1400" dirty="0" err="1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routing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, …</a:t>
            </a:r>
          </a:p>
        </p:txBody>
      </p:sp>
      <p:sp>
        <p:nvSpPr>
          <p:cNvPr id="79" name="Freccia destra 78">
            <a:extLst>
              <a:ext uri="{FF2B5EF4-FFF2-40B4-BE49-F238E27FC236}">
                <a16:creationId xmlns:a16="http://schemas.microsoft.com/office/drawing/2014/main" id="{2FA826E6-F07D-49C1-1898-2A4072E47E78}"/>
              </a:ext>
            </a:extLst>
          </p:cNvPr>
          <p:cNvSpPr/>
          <p:nvPr/>
        </p:nvSpPr>
        <p:spPr>
          <a:xfrm>
            <a:off x="4837864" y="5691420"/>
            <a:ext cx="642938" cy="157537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ttangolo con angoli arrotondati 79">
            <a:extLst>
              <a:ext uri="{FF2B5EF4-FFF2-40B4-BE49-F238E27FC236}">
                <a16:creationId xmlns:a16="http://schemas.microsoft.com/office/drawing/2014/main" id="{A1361F60-07AB-79E3-A275-8001019E595A}"/>
              </a:ext>
            </a:extLst>
          </p:cNvPr>
          <p:cNvSpPr/>
          <p:nvPr/>
        </p:nvSpPr>
        <p:spPr bwMode="auto">
          <a:xfrm>
            <a:off x="5629974" y="5399800"/>
            <a:ext cx="3424331" cy="733213"/>
          </a:xfrm>
          <a:prstGeom prst="roundRect">
            <a:avLst/>
          </a:prstGeom>
          <a:noFill/>
          <a:ln w="12700">
            <a:solidFill>
              <a:schemeClr val="accent5"/>
            </a:solidFill>
          </a:ln>
          <a:effectLst/>
        </p:spPr>
        <p:txBody>
          <a:bodyPr wrap="none" rtlCol="0" anchor="ctr"/>
          <a:lstStyle/>
          <a:p>
            <a:pPr marL="285750" indent="-285750">
              <a:buClr>
                <a:schemeClr val="accent5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Movies Manager</a:t>
            </a:r>
          </a:p>
          <a:p>
            <a:pPr marL="285750" indent="-285750">
              <a:buClr>
                <a:schemeClr val="accent5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Esempio</a:t>
            </a:r>
          </a:p>
        </p:txBody>
      </p:sp>
    </p:spTree>
    <p:extLst>
      <p:ext uri="{BB962C8B-B14F-4D97-AF65-F5344CB8AC3E}">
        <p14:creationId xmlns:p14="http://schemas.microsoft.com/office/powerpoint/2010/main" val="12659326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77" grpId="0" animBg="1"/>
      <p:bldP spid="78" grpId="0" animBg="1"/>
      <p:bldP spid="79" grpId="0" animBg="1"/>
      <p:bldP spid="8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9162-7CEF-6961-8AE0-C275ED9F5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Strumenti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4A537-CC3A-FD05-B994-AF202A0BEFD6}"/>
              </a:ext>
            </a:extLst>
          </p:cNvPr>
          <p:cNvSpPr txBox="1"/>
          <p:nvPr/>
        </p:nvSpPr>
        <p:spPr>
          <a:xfrm>
            <a:off x="393943" y="1058918"/>
            <a:ext cx="268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8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Visual Studio 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601B1-C4F5-E4AF-9D70-63321A085FB7}"/>
              </a:ext>
            </a:extLst>
          </p:cNvPr>
          <p:cNvSpPr txBox="1"/>
          <p:nvPr/>
        </p:nvSpPr>
        <p:spPr>
          <a:xfrm>
            <a:off x="393942" y="2673334"/>
            <a:ext cx="26875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Apple Symbols" panose="02000000000000000000" pitchFamily="2" charset="-79"/>
              <a:buChar char="⦿"/>
              <a:defRPr/>
            </a:pPr>
            <a:r>
              <a:rPr lang="it-IT" sz="1800" dirty="0">
                <a:solidFill>
                  <a:schemeClr val="bg2"/>
                </a:solidFill>
                <a:latin typeface="Poppins" pitchFamily="2" charset="77"/>
                <a:ea typeface="Roboto" panose="02000000000000000000" pitchFamily="2" charset="0"/>
                <a:cs typeface="Poppins" pitchFamily="2" charset="77"/>
              </a:rPr>
              <a:t>Browser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1ACD78-E107-0883-EDE0-0BDD85709A25}"/>
              </a:ext>
            </a:extLst>
          </p:cNvPr>
          <p:cNvSpPr txBox="1"/>
          <p:nvPr/>
        </p:nvSpPr>
        <p:spPr>
          <a:xfrm>
            <a:off x="3797046" y="1058918"/>
            <a:ext cx="436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https://code.visualstudio.com/download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52077B-659B-11DB-43A8-188E82CB6B34}"/>
              </a:ext>
            </a:extLst>
          </p:cNvPr>
          <p:cNvSpPr txBox="1"/>
          <p:nvPr/>
        </p:nvSpPr>
        <p:spPr>
          <a:xfrm>
            <a:off x="3797046" y="2673334"/>
            <a:ext cx="43685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https://google.....Really?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B08078-2CDA-2993-A769-BFEBBD5DBB48}"/>
              </a:ext>
            </a:extLst>
          </p:cNvPr>
          <p:cNvSpPr txBox="1"/>
          <p:nvPr/>
        </p:nvSpPr>
        <p:spPr>
          <a:xfrm>
            <a:off x="3797046" y="1503312"/>
            <a:ext cx="29649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IDE sviluppo codice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Integrazione con GIT</a:t>
            </a:r>
          </a:p>
          <a:p>
            <a:pPr marL="285750" indent="-285750">
              <a:buFontTx/>
              <a:buChar char="-"/>
            </a:pPr>
            <a:r>
              <a:rPr lang="it-IT" dirty="0" err="1">
                <a:solidFill>
                  <a:schemeClr val="bg2"/>
                </a:solidFill>
              </a:rPr>
              <a:t>Linting</a:t>
            </a:r>
            <a:r>
              <a:rPr lang="it-IT" dirty="0">
                <a:solidFill>
                  <a:schemeClr val="bg2"/>
                </a:solidFill>
              </a:rPr>
              <a:t> codice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7B7836-4E32-3633-1666-5C978C0ED3EF}"/>
              </a:ext>
            </a:extLst>
          </p:cNvPr>
          <p:cNvSpPr txBox="1"/>
          <p:nvPr/>
        </p:nvSpPr>
        <p:spPr>
          <a:xfrm>
            <a:off x="3797046" y="308849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Visualizzare l’applicazione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Testing</a:t>
            </a:r>
          </a:p>
          <a:p>
            <a:pPr marL="285750" indent="-285750">
              <a:buFontTx/>
              <a:buChar char="-"/>
            </a:pPr>
            <a:r>
              <a:rPr lang="it-IT" dirty="0">
                <a:solidFill>
                  <a:schemeClr val="bg2"/>
                </a:solidFill>
              </a:rPr>
              <a:t>Console 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F1B42C-B38E-6F17-73F0-F5D991C40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1007417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oogle Chrome logo PNG transparent image download, size: 512x512px">
            <a:extLst>
              <a:ext uri="{FF2B5EF4-FFF2-40B4-BE49-F238E27FC236}">
                <a16:creationId xmlns:a16="http://schemas.microsoft.com/office/drawing/2014/main" id="{D947CE59-C461-B558-7415-0F68EE10D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8775" y="2673334"/>
            <a:ext cx="141922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07039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A863-ADC6-863A-92C7-795D13AA4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HTML &amp; CSS – Concetti principali 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054CAC0-F62C-05B8-E2D2-8FC9229148D7}"/>
              </a:ext>
            </a:extLst>
          </p:cNvPr>
          <p:cNvGrpSpPr/>
          <p:nvPr/>
        </p:nvGrpSpPr>
        <p:grpSpPr>
          <a:xfrm>
            <a:off x="172947" y="1280892"/>
            <a:ext cx="10860283" cy="4718454"/>
            <a:chOff x="1019680" y="1583872"/>
            <a:chExt cx="10861698" cy="471906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E664AD3-CB55-7F95-EF8E-F649C7CB1F17}"/>
                </a:ext>
              </a:extLst>
            </p:cNvPr>
            <p:cNvGrpSpPr/>
            <p:nvPr/>
          </p:nvGrpSpPr>
          <p:grpSpPr>
            <a:xfrm>
              <a:off x="1019680" y="1583872"/>
              <a:ext cx="10861698" cy="4719066"/>
              <a:chOff x="1162994" y="1361744"/>
              <a:chExt cx="10861698" cy="4719066"/>
            </a:xfrm>
          </p:grpSpPr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BF38E3EF-80C2-5375-22B2-AAC2B33DBC69}"/>
                  </a:ext>
                </a:extLst>
              </p:cNvPr>
              <p:cNvSpPr txBox="1"/>
              <p:nvPr/>
            </p:nvSpPr>
            <p:spPr>
              <a:xfrm>
                <a:off x="7717186" y="5188142"/>
                <a:ext cx="4147585" cy="89266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 err="1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Sintassi</a:t>
                </a:r>
                <a:r>
                  <a:rPr lang="en-US" sz="1600" b="1" dirty="0">
                    <a:solidFill>
                      <a:schemeClr val="accent4"/>
                    </a:solidFill>
                    <a:latin typeface="Poppins" pitchFamily="2" charset="77"/>
                    <a:cs typeface="Poppins" pitchFamily="2" charset="77"/>
                  </a:rPr>
                  <a:t> CSS</a:t>
                </a: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Selettori, proprietà e valore</a:t>
                </a:r>
              </a:p>
              <a:p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Inline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/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internal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/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external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 CSS</a:t>
                </a: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Proprietà fondamentali</a:t>
                </a: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5FA81A2-BB20-F1C4-84AA-E14B8BF0DF84}"/>
                  </a:ext>
                </a:extLst>
              </p:cNvPr>
              <p:cNvGrpSpPr/>
              <p:nvPr/>
            </p:nvGrpSpPr>
            <p:grpSpPr>
              <a:xfrm>
                <a:off x="1162994" y="1633023"/>
                <a:ext cx="7577836" cy="4039750"/>
                <a:chOff x="3980573" y="1784347"/>
                <a:chExt cx="6386456" cy="3404625"/>
              </a:xfrm>
            </p:grpSpPr>
            <p:grpSp>
              <p:nvGrpSpPr>
                <p:cNvPr id="11" name="Gruppo 1">
                  <a:extLst>
                    <a:ext uri="{FF2B5EF4-FFF2-40B4-BE49-F238E27FC236}">
                      <a16:creationId xmlns:a16="http://schemas.microsoft.com/office/drawing/2014/main" id="{B0B88CB0-5B55-7709-0624-C632886DFE81}"/>
                    </a:ext>
                  </a:extLst>
                </p:cNvPr>
                <p:cNvGrpSpPr/>
                <p:nvPr/>
              </p:nvGrpSpPr>
              <p:grpSpPr>
                <a:xfrm>
                  <a:off x="5112372" y="1784347"/>
                  <a:ext cx="5254657" cy="3404625"/>
                  <a:chOff x="5158171" y="2146804"/>
                  <a:chExt cx="5254657" cy="3404625"/>
                </a:xfrm>
              </p:grpSpPr>
              <p:grpSp>
                <p:nvGrpSpPr>
                  <p:cNvPr id="16" name="Gruppo 17">
                    <a:extLst>
                      <a:ext uri="{FF2B5EF4-FFF2-40B4-BE49-F238E27FC236}">
                        <a16:creationId xmlns:a16="http://schemas.microsoft.com/office/drawing/2014/main" id="{3E4C61EA-E5CF-D200-DD09-7A40897BDA62}"/>
                      </a:ext>
                    </a:extLst>
                  </p:cNvPr>
                  <p:cNvGrpSpPr/>
                  <p:nvPr/>
                </p:nvGrpSpPr>
                <p:grpSpPr>
                  <a:xfrm>
                    <a:off x="7011562" y="2146804"/>
                    <a:ext cx="3401266" cy="3404625"/>
                    <a:chOff x="3524497" y="1344979"/>
                    <a:chExt cx="5024321" cy="5029284"/>
                  </a:xfrm>
                </p:grpSpPr>
                <p:grpSp>
                  <p:nvGrpSpPr>
                    <p:cNvPr id="18" name="Gruppo 18">
                      <a:extLst>
                        <a:ext uri="{FF2B5EF4-FFF2-40B4-BE49-F238E27FC236}">
                          <a16:creationId xmlns:a16="http://schemas.microsoft.com/office/drawing/2014/main" id="{1328EE0D-2B46-645B-0144-3AD0523668A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91347" y="1344979"/>
                      <a:ext cx="4457471" cy="5029284"/>
                      <a:chOff x="4166750" y="1263727"/>
                      <a:chExt cx="4777038" cy="5508354"/>
                    </a:xfrm>
                  </p:grpSpPr>
                  <p:sp>
                    <p:nvSpPr>
                      <p:cNvPr id="20" name="Фигура">
                        <a:extLst>
                          <a:ext uri="{FF2B5EF4-FFF2-40B4-BE49-F238E27FC236}">
                            <a16:creationId xmlns:a16="http://schemas.microsoft.com/office/drawing/2014/main" id="{9F0F7EA4-8C1D-20A8-6A1F-ED2F41D9FC4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6424714" y="1263727"/>
                        <a:ext cx="2112305" cy="1850335"/>
                      </a:xfrm>
                      <a:custGeom>
                        <a:avLst/>
                        <a:gdLst>
                          <a:gd name="T0" fmla="*/ 1879601 w 21600"/>
                          <a:gd name="T1" fmla="*/ 1646436 h 21600"/>
                          <a:gd name="T2" fmla="*/ 1879601 w 21600"/>
                          <a:gd name="T3" fmla="*/ 1646436 h 21600"/>
                          <a:gd name="T4" fmla="*/ 1879601 w 21600"/>
                          <a:gd name="T5" fmla="*/ 1646436 h 21600"/>
                          <a:gd name="T6" fmla="*/ 1879601 w 21600"/>
                          <a:gd name="T7" fmla="*/ 1646436 h 21600"/>
                          <a:gd name="T8" fmla="*/ 0 60000 65536"/>
                          <a:gd name="T9" fmla="*/ 5898240 60000 65536"/>
                          <a:gd name="T10" fmla="*/ 11796480 60000 65536"/>
                          <a:gd name="T11" fmla="*/ 1769472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03" y="0"/>
                            </a:moveTo>
                            <a:lnTo>
                              <a:pt x="3979" y="7443"/>
                            </a:lnTo>
                            <a:lnTo>
                              <a:pt x="0" y="15084"/>
                            </a:lnTo>
                            <a:cubicBezTo>
                              <a:pt x="3156" y="15274"/>
                              <a:pt x="6264" y="16731"/>
                              <a:pt x="8675" y="19483"/>
                            </a:cubicBezTo>
                            <a:cubicBezTo>
                              <a:pt x="9242" y="20132"/>
                              <a:pt x="9736" y="20829"/>
                              <a:pt x="10180" y="21556"/>
                            </a:cubicBezTo>
                            <a:lnTo>
                              <a:pt x="17913" y="21600"/>
                            </a:lnTo>
                            <a:lnTo>
                              <a:pt x="21600" y="13933"/>
                            </a:lnTo>
                            <a:cubicBezTo>
                              <a:pt x="20586" y="12125"/>
                              <a:pt x="19393" y="10409"/>
                              <a:pt x="18008" y="8828"/>
                            </a:cubicBezTo>
                            <a:cubicBezTo>
                              <a:pt x="13046" y="3163"/>
                              <a:pt x="6604" y="225"/>
                              <a:pt x="103" y="0"/>
                            </a:cubicBezTo>
                            <a:close/>
                          </a:path>
                        </a:pathLst>
                      </a:custGeom>
                      <a:noFill/>
                      <a:ln/>
                    </p:spPr>
                    <p:style>
                      <a:lnRef idx="2">
                        <a:schemeClr val="accent2"/>
                      </a:lnRef>
                      <a:fillRef idx="1">
                        <a:schemeClr val="lt1"/>
                      </a:fillRef>
                      <a:effectRef idx="0">
                        <a:schemeClr val="accent2"/>
                      </a:effectRef>
                      <a:fontRef idx="minor">
                        <a:schemeClr val="dk1"/>
                      </a:fontRef>
                    </p:style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/>
                        </a:pPr>
                        <a:endParaRPr lang="en-US" sz="1400">
                          <a:solidFill>
                            <a:srgbClr val="B3B3B3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1" name="Фигура">
                        <a:extLst>
                          <a:ext uri="{FF2B5EF4-FFF2-40B4-BE49-F238E27FC236}">
                            <a16:creationId xmlns:a16="http://schemas.microsoft.com/office/drawing/2014/main" id="{22192E67-28A6-6815-EE28-65F3ECEC1CCC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166750" y="1263727"/>
                        <a:ext cx="2457070" cy="1896276"/>
                      </a:xfrm>
                      <a:custGeom>
                        <a:avLst/>
                        <a:gdLst>
                          <a:gd name="T0" fmla="*/ 2186385 w 21600"/>
                          <a:gd name="T1" fmla="*/ 1687315 h 21600"/>
                          <a:gd name="T2" fmla="*/ 2186385 w 21600"/>
                          <a:gd name="T3" fmla="*/ 1687315 h 21600"/>
                          <a:gd name="T4" fmla="*/ 2186385 w 21600"/>
                          <a:gd name="T5" fmla="*/ 1687315 h 21600"/>
                          <a:gd name="T6" fmla="*/ 2186385 w 21600"/>
                          <a:gd name="T7" fmla="*/ 1687315 h 21600"/>
                          <a:gd name="T8" fmla="*/ 0 60000 65536"/>
                          <a:gd name="T9" fmla="*/ 5898240 60000 65536"/>
                          <a:gd name="T10" fmla="*/ 11796480 60000 65536"/>
                          <a:gd name="T11" fmla="*/ 17694720 60000 65536"/>
                        </a:gdLst>
                        <a:ahLst/>
                        <a:cxnLst>
                          <a:cxn ang="T8">
                            <a:pos x="T0" y="T1"/>
                          </a:cxn>
                          <a:cxn ang="T9">
                            <a:pos x="T2" y="T3"/>
                          </a:cxn>
                          <a:cxn ang="T10">
                            <a:pos x="T4" y="T5"/>
                          </a:cxn>
                          <a:cxn ang="T11">
                            <a:pos x="T6" y="T7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8271" y="0"/>
                            </a:moveTo>
                            <a:cubicBezTo>
                              <a:pt x="12793" y="316"/>
                              <a:pt x="7386" y="3184"/>
                              <a:pt x="3203" y="8604"/>
                            </a:cubicBezTo>
                            <a:cubicBezTo>
                              <a:pt x="1960" y="10215"/>
                              <a:pt x="895" y="11970"/>
                              <a:pt x="0" y="13822"/>
                            </a:cubicBezTo>
                            <a:lnTo>
                              <a:pt x="6413" y="13850"/>
                            </a:lnTo>
                            <a:lnTo>
                              <a:pt x="9636" y="21600"/>
                            </a:lnTo>
                            <a:cubicBezTo>
                              <a:pt x="10083" y="20678"/>
                              <a:pt x="10606" y="19804"/>
                              <a:pt x="11225" y="19001"/>
                            </a:cubicBezTo>
                            <a:cubicBezTo>
                              <a:pt x="13164" y="16489"/>
                              <a:pt x="15627" y="15072"/>
                              <a:pt x="18157" y="14746"/>
                            </a:cubicBezTo>
                            <a:lnTo>
                              <a:pt x="21600" y="7252"/>
                            </a:lnTo>
                            <a:lnTo>
                              <a:pt x="18271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/>
                        </a:pPr>
                        <a:endParaRPr lang="en-US" sz="1400">
                          <a:solidFill>
                            <a:srgbClr val="B3B3B3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2" name="Фигура">
                        <a:extLst>
                          <a:ext uri="{FF2B5EF4-FFF2-40B4-BE49-F238E27FC236}">
                            <a16:creationId xmlns:a16="http://schemas.microsoft.com/office/drawing/2014/main" id="{DFE310F6-C969-2283-50A1-848E4194AFD4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7520116" y="2625993"/>
                        <a:ext cx="1423672" cy="2433444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561" h="21600" extrusionOk="0">
                            <a:moveTo>
                              <a:pt x="16907" y="0"/>
                            </a:moveTo>
                            <a:lnTo>
                              <a:pt x="11447" y="5826"/>
                            </a:lnTo>
                            <a:lnTo>
                              <a:pt x="0" y="5795"/>
                            </a:lnTo>
                            <a:cubicBezTo>
                              <a:pt x="2637" y="8942"/>
                              <a:pt x="2668" y="12639"/>
                              <a:pt x="105" y="15801"/>
                            </a:cubicBezTo>
                            <a:lnTo>
                              <a:pt x="5730" y="21600"/>
                            </a:lnTo>
                            <a:lnTo>
                              <a:pt x="17146" y="21467"/>
                            </a:lnTo>
                            <a:cubicBezTo>
                              <a:pt x="20129" y="18110"/>
                              <a:pt x="21600" y="14414"/>
                              <a:pt x="21560" y="10721"/>
                            </a:cubicBezTo>
                            <a:cubicBezTo>
                              <a:pt x="21519" y="7028"/>
                              <a:pt x="19968" y="3339"/>
                              <a:pt x="16907" y="0"/>
                            </a:cubicBezTo>
                            <a:close/>
                          </a:path>
                        </a:pathLst>
                      </a:custGeom>
                      <a:noFill/>
                      <a:ln/>
                    </p:spPr>
                    <p:style>
                      <a:lnRef idx="2">
                        <a:schemeClr val="accent3"/>
                      </a:lnRef>
                      <a:fillRef idx="1">
                        <a:schemeClr val="lt1"/>
                      </a:fillRef>
                      <a:effectRef idx="0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 sz="3200">
                            <a:solidFill>
                              <a:srgbClr val="FFFFFF"/>
                            </a:solidFill>
                          </a:defRPr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3" name="Фигура">
                        <a:extLst>
                          <a:ext uri="{FF2B5EF4-FFF2-40B4-BE49-F238E27FC236}">
                            <a16:creationId xmlns:a16="http://schemas.microsoft.com/office/drawing/2014/main" id="{F6B24BFE-1CB5-5CF8-A42F-511CE87ECF9F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>
                        <a:off x="6087524" y="4575959"/>
                        <a:ext cx="2467341" cy="18598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757" y="0"/>
                            </a:moveTo>
                            <a:cubicBezTo>
                              <a:pt x="11358" y="781"/>
                              <a:pt x="10904" y="1526"/>
                              <a:pt x="10382" y="2218"/>
                            </a:cubicBezTo>
                            <a:cubicBezTo>
                              <a:pt x="8443" y="4791"/>
                              <a:pt x="5979" y="6242"/>
                              <a:pt x="3448" y="6565"/>
                            </a:cubicBezTo>
                            <a:lnTo>
                              <a:pt x="0" y="14258"/>
                            </a:lnTo>
                            <a:lnTo>
                              <a:pt x="3292" y="21600"/>
                            </a:lnTo>
                            <a:cubicBezTo>
                              <a:pt x="8773" y="21300"/>
                              <a:pt x="14188" y="18376"/>
                              <a:pt x="18373" y="12822"/>
                            </a:cubicBezTo>
                            <a:cubicBezTo>
                              <a:pt x="19629" y="11155"/>
                              <a:pt x="20700" y="9335"/>
                              <a:pt x="21600" y="7415"/>
                            </a:cubicBezTo>
                            <a:lnTo>
                              <a:pt x="15009" y="7586"/>
                            </a:lnTo>
                            <a:lnTo>
                              <a:pt x="11757" y="0"/>
                            </a:lnTo>
                            <a:close/>
                          </a:path>
                        </a:pathLst>
                      </a:custGeom>
                      <a:noFill/>
                      <a:ln w="12700" cap="flat">
                        <a:solidFill>
                          <a:schemeClr val="accent4"/>
                        </a:solidFill>
                        <a:miter lim="400000"/>
                      </a:ln>
                      <a:effectLst/>
                    </p:spPr>
                    <p:txBody>
                      <a:bodyPr lIns="19048" tIns="19048" rIns="19048" bIns="19048" anchor="ctr"/>
                      <a:lstStyle/>
                      <a:p>
                        <a:pPr defTabSz="914126">
                          <a:defRPr sz="3200">
                            <a:solidFill>
                              <a:srgbClr val="FFFFFF"/>
                            </a:solidFill>
                          </a:defRPr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  <p:sp>
                    <p:nvSpPr>
                      <p:cNvPr id="24" name="Фигура">
                        <a:extLst>
                          <a:ext uri="{FF2B5EF4-FFF2-40B4-BE49-F238E27FC236}">
                            <a16:creationId xmlns:a16="http://schemas.microsoft.com/office/drawing/2014/main" id="{28C521AD-28FD-9E49-CA2A-0FB53B551539}"/>
                          </a:ext>
                        </a:extLst>
                      </p:cNvPr>
                      <p:cNvSpPr/>
                      <p:nvPr/>
                    </p:nvSpPr>
                    <p:spPr bwMode="auto">
                      <a:xfrm rot="3496851">
                        <a:off x="4193791" y="4608474"/>
                        <a:ext cx="2467341" cy="1859873"/>
                      </a:xfrm>
                      <a:custGeom>
                        <a:avLst/>
                        <a:gdLst/>
                        <a:ahLst/>
                        <a:cxnLst>
                          <a:cxn ang="0">
                            <a:pos x="wd2" y="hd2"/>
                          </a:cxn>
                          <a:cxn ang="5400000">
                            <a:pos x="wd2" y="hd2"/>
                          </a:cxn>
                          <a:cxn ang="10800000">
                            <a:pos x="wd2" y="hd2"/>
                          </a:cxn>
                          <a:cxn ang="16200000">
                            <a:pos x="wd2" y="hd2"/>
                          </a:cxn>
                        </a:cxnLst>
                        <a:rect l="0" t="0" r="r" b="b"/>
                        <a:pathLst>
                          <a:path w="21600" h="21600" extrusionOk="0">
                            <a:moveTo>
                              <a:pt x="11757" y="0"/>
                            </a:moveTo>
                            <a:cubicBezTo>
                              <a:pt x="11358" y="781"/>
                              <a:pt x="10904" y="1526"/>
                              <a:pt x="10382" y="2218"/>
                            </a:cubicBezTo>
                            <a:cubicBezTo>
                              <a:pt x="8443" y="4791"/>
                              <a:pt x="5979" y="6242"/>
                              <a:pt x="3448" y="6565"/>
                            </a:cubicBezTo>
                            <a:lnTo>
                              <a:pt x="0" y="14258"/>
                            </a:lnTo>
                            <a:lnTo>
                              <a:pt x="3292" y="21600"/>
                            </a:lnTo>
                            <a:cubicBezTo>
                              <a:pt x="8773" y="21300"/>
                              <a:pt x="14188" y="18376"/>
                              <a:pt x="18373" y="12822"/>
                            </a:cubicBezTo>
                            <a:cubicBezTo>
                              <a:pt x="19629" y="11155"/>
                              <a:pt x="20700" y="9335"/>
                              <a:pt x="21600" y="7415"/>
                            </a:cubicBezTo>
                            <a:lnTo>
                              <a:pt x="15009" y="7586"/>
                            </a:lnTo>
                            <a:lnTo>
                              <a:pt x="11757" y="0"/>
                            </a:lnTo>
                            <a:close/>
                          </a:path>
                        </a:pathLst>
                      </a:custGeom>
                      <a:noFill/>
                      <a:ln>
                        <a:solidFill>
                          <a:schemeClr val="accent5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>
                          <a:buClrTx/>
                          <a:defRPr/>
                        </a:pPr>
                        <a:endParaRPr sz="1400">
                          <a:solidFill>
                            <a:srgbClr val="FFFFFF"/>
                          </a:solidFill>
                          <a:latin typeface="Poppins" panose="00000500000000000000" pitchFamily="2" charset="0"/>
                          <a:cs typeface="Poppins" panose="00000500000000000000" pitchFamily="2" charset="0"/>
                        </a:endParaRPr>
                      </a:p>
                    </p:txBody>
                  </p:sp>
                </p:grpSp>
                <p:sp>
                  <p:nvSpPr>
                    <p:cNvPr id="19" name="Фигура">
                      <a:extLst>
                        <a:ext uri="{FF2B5EF4-FFF2-40B4-BE49-F238E27FC236}">
                          <a16:creationId xmlns:a16="http://schemas.microsoft.com/office/drawing/2014/main" id="{A2FFE43E-64CA-E1FA-6A82-8833CCABFE8E}"/>
                        </a:ext>
                      </a:extLst>
                    </p:cNvPr>
                    <p:cNvSpPr/>
                    <p:nvPr/>
                  </p:nvSpPr>
                  <p:spPr bwMode="auto">
                    <a:xfrm rot="7204990">
                      <a:off x="3235671" y="2865513"/>
                      <a:ext cx="2281832" cy="1704180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extrusionOk="0">
                          <a:moveTo>
                            <a:pt x="11757" y="0"/>
                          </a:moveTo>
                          <a:cubicBezTo>
                            <a:pt x="11358" y="781"/>
                            <a:pt x="10904" y="1526"/>
                            <a:pt x="10382" y="2218"/>
                          </a:cubicBezTo>
                          <a:cubicBezTo>
                            <a:pt x="8443" y="4791"/>
                            <a:pt x="5979" y="6242"/>
                            <a:pt x="3448" y="6565"/>
                          </a:cubicBezTo>
                          <a:lnTo>
                            <a:pt x="0" y="14258"/>
                          </a:lnTo>
                          <a:lnTo>
                            <a:pt x="3292" y="21600"/>
                          </a:lnTo>
                          <a:cubicBezTo>
                            <a:pt x="8773" y="21300"/>
                            <a:pt x="14188" y="18376"/>
                            <a:pt x="18373" y="12822"/>
                          </a:cubicBezTo>
                          <a:cubicBezTo>
                            <a:pt x="19629" y="11155"/>
                            <a:pt x="20700" y="9335"/>
                            <a:pt x="21600" y="7415"/>
                          </a:cubicBezTo>
                          <a:lnTo>
                            <a:pt x="15009" y="7586"/>
                          </a:lnTo>
                          <a:lnTo>
                            <a:pt x="11757" y="0"/>
                          </a:lnTo>
                          <a:close/>
                        </a:path>
                      </a:pathLst>
                    </a:custGeom>
                    <a:noFill/>
                    <a:ln>
                      <a:solidFill>
                        <a:schemeClr val="accent6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>
                        <a:buClrTx/>
                        <a:defRPr/>
                      </a:pPr>
                      <a:endParaRPr sz="1400">
                        <a:solidFill>
                          <a:srgbClr val="FFFFFF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p:txBody>
                </p:sp>
              </p:grpSp>
              <p:sp>
                <p:nvSpPr>
                  <p:cNvPr id="17" name="TextBox 19">
                    <a:extLst>
                      <a:ext uri="{FF2B5EF4-FFF2-40B4-BE49-F238E27FC236}">
                        <a16:creationId xmlns:a16="http://schemas.microsoft.com/office/drawing/2014/main" id="{5B207519-8F6B-8066-F9CB-A212FAEC89E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171" y="5095756"/>
                    <a:ext cx="2753010" cy="441017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b">
                    <a:spAutoFit/>
                  </a:bodyPr>
                  <a:lstStyle/>
                  <a:p>
                    <a:pPr algn="r">
                      <a:buClrTx/>
                      <a:defRPr/>
                    </a:pPr>
                    <a:r>
                      <a:rPr lang="en-US" sz="1600" b="1" dirty="0">
                        <a:solidFill>
                          <a:schemeClr val="accent5"/>
                        </a:solidFill>
                        <a:latin typeface="Poppins" pitchFamily="2" charset="77"/>
                        <a:cs typeface="Poppins" pitchFamily="2" charset="77"/>
                      </a:rPr>
                      <a:t>Box Model</a:t>
                    </a:r>
                  </a:p>
                  <a:p>
                    <a:pPr algn="r"/>
                    <a:r>
                      <a:rPr lang="it-IT" sz="1200" dirty="0" err="1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Margin</a:t>
                    </a:r>
                    <a:r>
                      <a:rPr lang="it-IT" sz="1200" dirty="0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, </a:t>
                    </a:r>
                    <a:r>
                      <a:rPr lang="it-IT" sz="1200" dirty="0" err="1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border</a:t>
                    </a:r>
                    <a:r>
                      <a:rPr lang="it-IT" sz="1200" dirty="0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, </a:t>
                    </a:r>
                    <a:r>
                      <a:rPr lang="it-IT" sz="1200" dirty="0" err="1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padding</a:t>
                    </a:r>
                    <a:r>
                      <a:rPr lang="it-IT" sz="1200" dirty="0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 e </a:t>
                    </a:r>
                    <a:r>
                      <a:rPr lang="it-IT" sz="1200" dirty="0" err="1">
                        <a:solidFill>
                          <a:schemeClr val="bg1"/>
                        </a:solidFill>
                        <a:latin typeface="Poppins" pitchFamily="2" charset="77"/>
                        <a:ea typeface="Lato Light" panose="020F0502020204030203" pitchFamily="34" charset="0"/>
                        <a:cs typeface="Poppins" pitchFamily="2" charset="77"/>
                      </a:rPr>
                      <a:t>content</a:t>
                    </a:r>
                    <a:endPara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endParaRPr>
                  </a:p>
                </p:txBody>
              </p:sp>
            </p:grpSp>
            <p:sp>
              <p:nvSpPr>
                <p:cNvPr id="12" name="TextBox 19">
                  <a:extLst>
                    <a:ext uri="{FF2B5EF4-FFF2-40B4-BE49-F238E27FC236}">
                      <a16:creationId xmlns:a16="http://schemas.microsoft.com/office/drawing/2014/main" id="{DE92D8FB-A7E2-1415-15F5-2FFB787E7AEB}"/>
                    </a:ext>
                  </a:extLst>
                </p:cNvPr>
                <p:cNvSpPr txBox="1"/>
                <p:nvPr/>
              </p:nvSpPr>
              <p:spPr>
                <a:xfrm>
                  <a:off x="3980573" y="2949854"/>
                  <a:ext cx="3054059" cy="752324"/>
                </a:xfrm>
                <a:prstGeom prst="rect">
                  <a:avLst/>
                </a:prstGeom>
                <a:noFill/>
              </p:spPr>
              <p:txBody>
                <a:bodyPr wrap="square" rtlCol="0" anchor="b">
                  <a:spAutoFit/>
                </a:bodyPr>
                <a:lstStyle/>
                <a:p>
                  <a:pPr algn="r">
                    <a:buClrTx/>
                    <a:defRPr/>
                  </a:pPr>
                  <a:r>
                    <a:rPr lang="it-IT" sz="1600" b="1" dirty="0">
                      <a:solidFill>
                        <a:schemeClr val="accent6"/>
                      </a:solidFill>
                      <a:latin typeface="Poppins" pitchFamily="2" charset="77"/>
                      <a:cs typeface="Poppins" pitchFamily="2" charset="77"/>
                    </a:rPr>
                    <a:t>Layout</a:t>
                  </a:r>
                </a:p>
                <a:p>
                  <a:pPr algn="r"/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Posizionamento (statico, relativo, …)</a:t>
                  </a:r>
                </a:p>
                <a:p>
                  <a:pPr algn="r"/>
                  <a:r>
                    <a:rPr lang="it-IT" sz="1200" dirty="0" err="1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Flexbox</a:t>
                  </a:r>
                  <a:endPara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endParaRPr>
                </a:p>
                <a:p>
                  <a:pPr algn="r"/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CSS </a:t>
                  </a:r>
                  <a:r>
                    <a:rPr lang="it-IT" sz="1200" dirty="0" err="1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Grid</a:t>
                  </a:r>
                  <a:r>
                    <a:rPr lang="it-IT" sz="1200" dirty="0">
                      <a:solidFill>
                        <a:schemeClr val="bg1"/>
                      </a:solidFill>
                      <a:latin typeface="Poppins" pitchFamily="2" charset="77"/>
                      <a:ea typeface="Lato Light" panose="020F0502020204030203" pitchFamily="34" charset="0"/>
                      <a:cs typeface="Poppins" pitchFamily="2" charset="77"/>
                    </a:rPr>
                    <a:t> Layout</a:t>
                  </a:r>
                  <a:endParaRPr lang="it-IT" sz="1100" dirty="0">
                    <a:solidFill>
                      <a:srgbClr val="434BB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endParaRPr>
                </a:p>
              </p:txBody>
            </p:sp>
          </p:grpSp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2A904A2A-1744-C50F-EB60-756F4EDE8708}"/>
                  </a:ext>
                </a:extLst>
              </p:cNvPr>
              <p:cNvSpPr txBox="1"/>
              <p:nvPr/>
            </p:nvSpPr>
            <p:spPr>
              <a:xfrm>
                <a:off x="2215918" y="1460071"/>
                <a:ext cx="3494441" cy="52328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pPr algn="r"/>
                <a:r>
                  <a:rPr lang="en-US" sz="1600" b="1" dirty="0">
                    <a:solidFill>
                      <a:schemeClr val="accent1"/>
                    </a:solidFill>
                    <a:latin typeface="Poppins" pitchFamily="2" charset="77"/>
                    <a:cs typeface="Poppins" pitchFamily="2" charset="77"/>
                  </a:rPr>
                  <a:t>Tag HTML base</a:t>
                </a:r>
                <a:endParaRPr lang="en-US" sz="700" b="1" dirty="0">
                  <a:solidFill>
                    <a:schemeClr val="accent1"/>
                  </a:solidFill>
                  <a:latin typeface="Poppins" pitchFamily="2" charset="77"/>
                  <a:cs typeface="Poppins" pitchFamily="2" charset="77"/>
                </a:endParaRPr>
              </a:p>
              <a:p>
                <a:pPr algn="r"/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&lt;html&gt; &lt;head&gt; &lt;body&gt;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ecc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…</a:t>
                </a:r>
              </a:p>
            </p:txBody>
          </p:sp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2CEDBD7C-49E6-2239-C5BB-EB665D409BC6}"/>
                  </a:ext>
                </a:extLst>
              </p:cNvPr>
              <p:cNvSpPr txBox="1"/>
              <p:nvPr/>
            </p:nvSpPr>
            <p:spPr>
              <a:xfrm>
                <a:off x="7990371" y="1361744"/>
                <a:ext cx="3494441" cy="70797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 err="1">
                    <a:solidFill>
                      <a:schemeClr val="accent2"/>
                    </a:solidFill>
                    <a:latin typeface="Poppins" pitchFamily="2" charset="77"/>
                    <a:cs typeface="Poppins" pitchFamily="2" charset="77"/>
                  </a:rPr>
                  <a:t>Elementi</a:t>
                </a:r>
                <a:r>
                  <a:rPr lang="en-US" sz="1600" b="1" dirty="0">
                    <a:solidFill>
                      <a:schemeClr val="accent2"/>
                    </a:solidFill>
                    <a:latin typeface="Poppins" pitchFamily="2" charset="77"/>
                    <a:cs typeface="Poppins" pitchFamily="2" charset="77"/>
                  </a:rPr>
                  <a:t> HTML</a:t>
                </a: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Tag e attributi</a:t>
                </a:r>
              </a:p>
              <a:p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&lt;p&gt; &lt;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span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&gt; &lt;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table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&gt; </a:t>
                </a:r>
                <a:r>
                  <a:rPr lang="it-IT" sz="1200" dirty="0" err="1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ecc</a:t>
                </a:r>
                <a:r>
                  <a:rPr lang="it-IT" sz="1200" dirty="0">
                    <a:solidFill>
                      <a:schemeClr val="bg1"/>
                    </a:solidFill>
                    <a:latin typeface="Poppins" pitchFamily="2" charset="77"/>
                    <a:ea typeface="Lato Light" panose="020F0502020204030203" pitchFamily="34" charset="0"/>
                    <a:cs typeface="Poppins" pitchFamily="2" charset="77"/>
                  </a:rPr>
                  <a:t>…</a:t>
                </a:r>
              </a:p>
            </p:txBody>
          </p:sp>
          <p:sp>
            <p:nvSpPr>
              <p:cNvPr id="10" name="TextBox 19">
                <a:extLst>
                  <a:ext uri="{FF2B5EF4-FFF2-40B4-BE49-F238E27FC236}">
                    <a16:creationId xmlns:a16="http://schemas.microsoft.com/office/drawing/2014/main" id="{ED6731C5-5558-8542-4BA2-0DD75E28E330}"/>
                  </a:ext>
                </a:extLst>
              </p:cNvPr>
              <p:cNvSpPr txBox="1"/>
              <p:nvPr/>
            </p:nvSpPr>
            <p:spPr>
              <a:xfrm>
                <a:off x="8861100" y="3554993"/>
                <a:ext cx="3163592" cy="338598"/>
              </a:xfrm>
              <a:prstGeom prst="rect">
                <a:avLst/>
              </a:prstGeom>
              <a:noFill/>
            </p:spPr>
            <p:txBody>
              <a:bodyPr wrap="square" rtlCol="0" anchor="b">
                <a:spAutoFit/>
              </a:bodyPr>
              <a:lstStyle/>
              <a:p>
                <a:r>
                  <a:rPr lang="en-US" sz="1600" b="1" dirty="0" err="1">
                    <a:solidFill>
                      <a:schemeClr val="accent3"/>
                    </a:solidFill>
                    <a:latin typeface="Poppins" pitchFamily="2" charset="77"/>
                    <a:cs typeface="Poppins" pitchFamily="2" charset="77"/>
                  </a:rPr>
                  <a:t>Commenti</a:t>
                </a:r>
                <a:endParaRPr lang="en-US" sz="1600" b="1" dirty="0">
                  <a:solidFill>
                    <a:schemeClr val="accent3"/>
                  </a:solidFill>
                  <a:latin typeface="Poppins" pitchFamily="2" charset="77"/>
                  <a:cs typeface="Poppins" pitchFamily="2" charset="77"/>
                </a:endParaRPr>
              </a:p>
            </p:txBody>
          </p:sp>
        </p:grpSp>
        <p:sp>
          <p:nvSpPr>
            <p:cNvPr id="5" name="Freeform: Shape 31">
              <a:extLst>
                <a:ext uri="{FF2B5EF4-FFF2-40B4-BE49-F238E27FC236}">
                  <a16:creationId xmlns:a16="http://schemas.microsoft.com/office/drawing/2014/main" id="{70921734-CE3F-00CB-E165-23A809BE23B3}"/>
                </a:ext>
              </a:extLst>
            </p:cNvPr>
            <p:cNvSpPr/>
            <p:nvPr/>
          </p:nvSpPr>
          <p:spPr>
            <a:xfrm>
              <a:off x="6237960" y="3702191"/>
              <a:ext cx="121336" cy="44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9" h="395">
                  <a:moveTo>
                    <a:pt x="893" y="395"/>
                  </a:moveTo>
                  <a:lnTo>
                    <a:pt x="45" y="395"/>
                  </a:lnTo>
                  <a:lnTo>
                    <a:pt x="20" y="328"/>
                  </a:lnTo>
                  <a:lnTo>
                    <a:pt x="20" y="327"/>
                  </a:lnTo>
                  <a:cubicBezTo>
                    <a:pt x="-7" y="254"/>
                    <a:pt x="-6" y="172"/>
                    <a:pt x="20" y="98"/>
                  </a:cubicBezTo>
                  <a:lnTo>
                    <a:pt x="30" y="69"/>
                  </a:lnTo>
                  <a:cubicBezTo>
                    <a:pt x="44" y="27"/>
                    <a:pt x="83" y="0"/>
                    <a:pt x="127" y="0"/>
                  </a:cubicBezTo>
                  <a:lnTo>
                    <a:pt x="811" y="0"/>
                  </a:lnTo>
                  <a:cubicBezTo>
                    <a:pt x="855" y="0"/>
                    <a:pt x="894" y="27"/>
                    <a:pt x="908" y="69"/>
                  </a:cubicBezTo>
                  <a:lnTo>
                    <a:pt x="919" y="99"/>
                  </a:lnTo>
                  <a:cubicBezTo>
                    <a:pt x="945" y="173"/>
                    <a:pt x="946" y="254"/>
                    <a:pt x="918" y="328"/>
                  </a:cubicBezTo>
                  <a:cubicBezTo>
                    <a:pt x="918" y="329"/>
                    <a:pt x="918" y="329"/>
                    <a:pt x="917" y="330"/>
                  </a:cubicBezTo>
                  <a:close/>
                </a:path>
              </a:pathLst>
            </a:custGeom>
            <a:solidFill>
              <a:srgbClr val="231F20"/>
            </a:solidFill>
            <a:ln cap="flat">
              <a:noFill/>
              <a:prstDash val="solid"/>
            </a:ln>
          </p:spPr>
          <p:txBody>
            <a:bodyPr vert="horz" wrap="none" lIns="44994" tIns="22497" rIns="44994" bIns="22497" anchor="ctr" anchorCtr="1" compatLnSpc="0"/>
            <a:lstStyle/>
            <a:p>
              <a:pPr hangingPunct="0"/>
              <a:endParaRPr lang="en-US" sz="900">
                <a:latin typeface="Arial" pitchFamily="18"/>
                <a:ea typeface="Microsoft YaHei" pitchFamily="2"/>
                <a:cs typeface="Lucida Sans" pitchFamily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5741571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omputer, computer, Dispositivo di output, Netbook&#10;&#10;Descrizione generata automaticamente">
            <a:extLst>
              <a:ext uri="{FF2B5EF4-FFF2-40B4-BE49-F238E27FC236}">
                <a16:creationId xmlns:a16="http://schemas.microsoft.com/office/drawing/2014/main" id="{949DEF71-28D9-C742-ACBA-F510337F12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69" y="1964759"/>
            <a:ext cx="7767046" cy="3986840"/>
          </a:xfrm>
          <a:prstGeom prst="rect">
            <a:avLst/>
          </a:prstGeom>
        </p:spPr>
      </p:pic>
      <p:sp>
        <p:nvSpPr>
          <p:cNvPr id="7" name="Titolo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latin typeface="Poppins"/>
                <a:cs typeface="Poppins"/>
              </a:rPr>
              <a:t>HTML – Struttura pagina</a:t>
            </a:r>
            <a:endParaRPr lang="it-IT" sz="2000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513FDAD3-E2C4-C47A-1DA3-6FF794FD794F}"/>
              </a:ext>
            </a:extLst>
          </p:cNvPr>
          <p:cNvSpPr txBox="1"/>
          <p:nvPr/>
        </p:nvSpPr>
        <p:spPr>
          <a:xfrm>
            <a:off x="7467634" y="2054461"/>
            <a:ext cx="41569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Struttura </a:t>
            </a:r>
            <a:r>
              <a:rPr lang="it-IT" sz="1600" b="1" dirty="0" err="1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Murkup</a:t>
            </a:r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Elementi, gerarchia, annidamento</a:t>
            </a:r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TAG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&lt;nome-tag&gt;</a:t>
            </a:r>
          </a:p>
          <a:p>
            <a:endParaRPr lang="it-IT" sz="1600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TAG principali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html, head, body</a:t>
            </a:r>
            <a:endParaRPr lang="it-IT" sz="1600" b="1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B0F86C-4D6D-CFA9-6CA5-AB999A18CCF8}"/>
              </a:ext>
            </a:extLst>
          </p:cNvPr>
          <p:cNvSpPr txBox="1"/>
          <p:nvPr/>
        </p:nvSpPr>
        <p:spPr>
          <a:xfrm>
            <a:off x="1507506" y="2482587"/>
            <a:ext cx="432261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&lt;html&gt;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&lt;title&gt;Titolo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&lt;/title&gt;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&lt;!--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Contenuto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della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pagina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--&gt;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706476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CAE80-2228-FFDC-4591-794EBDA25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omputer, computer, Dispositivo di output, Netbook&#10;&#10;Descrizione generata automaticamente">
            <a:extLst>
              <a:ext uri="{FF2B5EF4-FFF2-40B4-BE49-F238E27FC236}">
                <a16:creationId xmlns:a16="http://schemas.microsoft.com/office/drawing/2014/main" id="{699B271E-3719-DDFA-4247-B0788CFEDA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69" y="1964759"/>
            <a:ext cx="7767046" cy="398684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F9B7F7B2-A47E-FEAF-AEB9-7B2AD98E72C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latin typeface="Poppins"/>
                <a:cs typeface="Poppins"/>
              </a:rPr>
              <a:t>HTML - Elementi</a:t>
            </a:r>
            <a:endParaRPr lang="it-IT" sz="2000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8B88716E-0AF3-700F-F0A9-368C53699FEC}"/>
              </a:ext>
            </a:extLst>
          </p:cNvPr>
          <p:cNvSpPr txBox="1"/>
          <p:nvPr/>
        </p:nvSpPr>
        <p:spPr>
          <a:xfrm>
            <a:off x="7305773" y="2054461"/>
            <a:ext cx="44871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TAG principali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&lt;div&gt; &lt;a&gt; &lt;</a:t>
            </a:r>
            <a:r>
              <a:rPr lang="it-IT" sz="1600" spc="-10" dirty="0" err="1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img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&gt; &lt;</a:t>
            </a:r>
            <a:r>
              <a:rPr lang="it-IT" sz="1600" spc="-10" dirty="0" err="1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form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&gt; &lt;h1&gt;</a:t>
            </a:r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Attributi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&lt;nome-tag attr1="valore1" attr2="valore2"&gt; </a:t>
            </a:r>
          </a:p>
          <a:p>
            <a:endParaRPr lang="it-IT" sz="1600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TAG principali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&lt;!-- Commento --&gt;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BCACE8-0783-F839-14F2-D59C23810EA3}"/>
              </a:ext>
            </a:extLst>
          </p:cNvPr>
          <p:cNvSpPr txBox="1"/>
          <p:nvPr/>
        </p:nvSpPr>
        <p:spPr>
          <a:xfrm>
            <a:off x="1424379" y="2131405"/>
            <a:ext cx="4606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&lt;a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  <a:hlinkClick r:id="rId4"/>
              </a:rPr>
              <a:t>https://example.com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 target="_blank"&gt;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Visita il nostro sito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&lt;/a&gt;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1EE25-8CCF-6A3E-44A2-131E79EC683F}"/>
              </a:ext>
            </a:extLst>
          </p:cNvPr>
          <p:cNvSpPr txBox="1"/>
          <p:nvPr/>
        </p:nvSpPr>
        <p:spPr>
          <a:xfrm>
            <a:off x="1424379" y="2782669"/>
            <a:ext cx="46069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="../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/immagine.jpg" alt="Descrizione dell'immagine"&gt;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3E626-5A4B-5F5C-0201-7F9E7653DD16}"/>
              </a:ext>
            </a:extLst>
          </p:cNvPr>
          <p:cNvSpPr txBox="1"/>
          <p:nvPr/>
        </p:nvSpPr>
        <p:spPr>
          <a:xfrm>
            <a:off x="1424379" y="3244334"/>
            <a:ext cx="4606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&lt;!–- Elenco ordinato: &lt;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--&gt;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&lt;li&gt;Elemento 1&lt;/li&gt;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&lt;li&gt;Elemento 2&lt;/li&gt;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B1BA8E-AF77-4284-2908-120D6C0DEED4}"/>
              </a:ext>
            </a:extLst>
          </p:cNvPr>
          <p:cNvSpPr txBox="1"/>
          <p:nvPr/>
        </p:nvSpPr>
        <p:spPr>
          <a:xfrm>
            <a:off x="1424379" y="4031768"/>
            <a:ext cx="4606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&lt;form action="/submit" method="post"&gt;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&lt;input type="text" name="username" 	placeholder="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Inserisci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il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tuo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&lt;/form&gt;</a:t>
            </a:r>
          </a:p>
        </p:txBody>
      </p:sp>
    </p:spTree>
    <p:extLst>
      <p:ext uri="{BB962C8B-B14F-4D97-AF65-F5344CB8AC3E}">
        <p14:creationId xmlns:p14="http://schemas.microsoft.com/office/powerpoint/2010/main" val="16757079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04A6C-1E24-AD39-E582-FE9A6269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computer, computer, Dispositivo di output, Netbook&#10;&#10;Descrizione generata automaticamente">
            <a:extLst>
              <a:ext uri="{FF2B5EF4-FFF2-40B4-BE49-F238E27FC236}">
                <a16:creationId xmlns:a16="http://schemas.microsoft.com/office/drawing/2014/main" id="{C6BB3CD7-698E-5C64-29B3-1DF43F892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769" y="1964759"/>
            <a:ext cx="7767046" cy="3986840"/>
          </a:xfrm>
          <a:prstGeom prst="rect">
            <a:avLst/>
          </a:prstGeom>
        </p:spPr>
      </p:pic>
      <p:sp>
        <p:nvSpPr>
          <p:cNvPr id="7" name="Titolo 6">
            <a:extLst>
              <a:ext uri="{FF2B5EF4-FFF2-40B4-BE49-F238E27FC236}">
                <a16:creationId xmlns:a16="http://schemas.microsoft.com/office/drawing/2014/main" id="{A0CA5958-C929-D442-8E42-83ACF360367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latin typeface="Poppins"/>
                <a:cs typeface="Poppins"/>
              </a:rPr>
              <a:t>CSS - Sintassi</a:t>
            </a:r>
            <a:endParaRPr lang="it-IT" sz="2000" dirty="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AF9F1E49-C049-E53F-5212-ABFAE90C897B}"/>
              </a:ext>
            </a:extLst>
          </p:cNvPr>
          <p:cNvSpPr txBox="1"/>
          <p:nvPr/>
        </p:nvSpPr>
        <p:spPr>
          <a:xfrm>
            <a:off x="7305773" y="2054461"/>
            <a:ext cx="448715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Sintassi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selettore {</a:t>
            </a:r>
          </a:p>
          <a:p>
            <a:r>
              <a:rPr lang="it-IT" sz="1600" b="1" spc="-10" dirty="0">
                <a:solidFill>
                  <a:schemeClr val="bg2"/>
                </a:solidFill>
                <a:latin typeface="Poppins" pitchFamily="2" charset="77"/>
                <a:ea typeface="+mn-lt"/>
                <a:cs typeface="Poppins" pitchFamily="2" charset="77"/>
              </a:rPr>
              <a:t>   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proprietà: valore;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}</a:t>
            </a:r>
          </a:p>
          <a:p>
            <a:endParaRPr lang="it-IT" sz="1600" b="1" dirty="0">
              <a:solidFill>
                <a:schemeClr val="accent3"/>
              </a:solidFill>
              <a:latin typeface="Poppins"/>
              <a:ea typeface="+mn-lt"/>
              <a:cs typeface="+mn-lt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Selettori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Selettore di Tag, di ID, di classe</a:t>
            </a:r>
          </a:p>
          <a:p>
            <a:endParaRPr lang="it-IT" sz="1600" spc="-1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it-IT" sz="1600" b="1" dirty="0">
                <a:solidFill>
                  <a:schemeClr val="accent3"/>
                </a:solidFill>
                <a:latin typeface="Poppins"/>
                <a:ea typeface="+mn-lt"/>
                <a:cs typeface="+mn-lt"/>
              </a:rPr>
              <a:t>Proprietà</a:t>
            </a:r>
          </a:p>
          <a:p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color, background-color, font-size, font-family, </a:t>
            </a:r>
            <a:r>
              <a:rPr lang="it-IT" sz="1600" spc="-10" dirty="0" err="1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margin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, </a:t>
            </a:r>
            <a:r>
              <a:rPr lang="it-IT" sz="1600" spc="-10" dirty="0" err="1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padding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, </a:t>
            </a:r>
            <a:r>
              <a:rPr lang="it-IT" sz="1600" spc="-10" dirty="0" err="1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border</a:t>
            </a:r>
            <a:r>
              <a:rPr lang="it-IT" sz="1600" spc="-1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,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D715C-A899-4E7B-ECAE-1C5EC50B3210}"/>
              </a:ext>
            </a:extLst>
          </p:cNvPr>
          <p:cNvSpPr txBox="1"/>
          <p:nvPr/>
        </p:nvSpPr>
        <p:spPr>
          <a:xfrm>
            <a:off x="1424379" y="2131405"/>
            <a:ext cx="460696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&lt;div id="id-elemento" class="classe-elemento"&gt;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Lorem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ipsum</a:t>
            </a:r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endParaRPr lang="it-IT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div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font-family: 'Arial', sans-serif;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#id-elemento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font-size: 12px;	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.classe-elemento {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background-color: red;</a:t>
            </a:r>
          </a:p>
          <a:p>
            <a:r>
              <a:rPr lang="it-IT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399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DA499-4EFB-16C8-52FB-E493017D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22810392-1A30-D625-E669-908FC77BB10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it-IT" dirty="0">
                <a:latin typeface="Poppins"/>
                <a:cs typeface="Poppins"/>
              </a:rPr>
              <a:t>CSS - Box Model (default </a:t>
            </a:r>
            <a:r>
              <a:rPr lang="it-IT" dirty="0">
                <a:latin typeface="Poppins"/>
                <a:cs typeface="Poppins"/>
                <a:sym typeface="Wingdings" panose="05000000000000000000" pitchFamily="2" charset="2"/>
              </a:rPr>
              <a:t> box-</a:t>
            </a:r>
            <a:r>
              <a:rPr lang="it-IT" dirty="0" err="1">
                <a:latin typeface="Poppins"/>
                <a:cs typeface="Poppins"/>
                <a:sym typeface="Wingdings" panose="05000000000000000000" pitchFamily="2" charset="2"/>
              </a:rPr>
              <a:t>sizing</a:t>
            </a:r>
            <a:r>
              <a:rPr lang="it-IT" dirty="0">
                <a:latin typeface="Poppins"/>
                <a:cs typeface="Poppins"/>
                <a:sym typeface="Wingdings" panose="05000000000000000000" pitchFamily="2" charset="2"/>
              </a:rPr>
              <a:t>: </a:t>
            </a:r>
            <a:r>
              <a:rPr lang="it-IT" dirty="0" err="1">
                <a:latin typeface="Poppins"/>
                <a:cs typeface="Poppins"/>
                <a:sym typeface="Wingdings" panose="05000000000000000000" pitchFamily="2" charset="2"/>
              </a:rPr>
              <a:t>content</a:t>
            </a:r>
            <a:r>
              <a:rPr lang="it-IT" dirty="0">
                <a:latin typeface="Poppins"/>
                <a:cs typeface="Poppins"/>
                <a:sym typeface="Wingdings" panose="05000000000000000000" pitchFamily="2" charset="2"/>
              </a:rPr>
              <a:t>-box)</a:t>
            </a:r>
            <a:endParaRPr lang="it-IT" sz="2000" dirty="0"/>
          </a:p>
        </p:txBody>
      </p:sp>
      <p:pic>
        <p:nvPicPr>
          <p:cNvPr id="5" name="Picture 4" descr="A blue and orange rectangular shapes&#10;&#10;AI-generated content may be incorrect.">
            <a:extLst>
              <a:ext uri="{FF2B5EF4-FFF2-40B4-BE49-F238E27FC236}">
                <a16:creationId xmlns:a16="http://schemas.microsoft.com/office/drawing/2014/main" id="{7B0CC5CC-7923-D098-3E25-E41A56ADD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71" y="883674"/>
            <a:ext cx="11176819" cy="53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14637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9D20E89-D5F8-740B-0C2E-3F9E50C8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Poppins" pitchFamily="2" charset="77"/>
                <a:ea typeface="+mj-ea"/>
                <a:cs typeface="Poppins" pitchFamily="2" charset="77"/>
              </a:rPr>
              <a:t>CSS - Layout</a:t>
            </a:r>
            <a:endParaRPr lang="it-IT" sz="1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C8DE4E5-8403-8CCE-BE90-F6299A2B53BA}"/>
              </a:ext>
            </a:extLst>
          </p:cNvPr>
          <p:cNvSpPr txBox="1"/>
          <p:nvPr/>
        </p:nvSpPr>
        <p:spPr>
          <a:xfrm>
            <a:off x="411350" y="1139593"/>
            <a:ext cx="1136155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POSIZIONAMENTO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400" dirty="0" err="1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Statico</a:t>
            </a:r>
            <a:r>
              <a:rPr lang="en-US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: 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posizionamento predefinito. Gli elementi seguono il flusso normale del documento.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Relativo:  gli elementi sono posizionati rispetto alla loro posizione originale. Il posizionamento può essere alterato usando top,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left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, 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Assoluto: gli elementi sono rimossi dal flusso del documento e posizionati rispetto al loro antenato più vicino con posizionamento diverso da statico. Il posizionamento può essere impostato usando top, </a:t>
            </a:r>
            <a:r>
              <a:rPr lang="it-IT" sz="1400" dirty="0" err="1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left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, … senza occupare spazio nel flusso.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Fisso: 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g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li elementi sono rimossi dal flusso e rimangono nella stessa posizione della finestra del browser durante lo scorrimento. Il posizionamento può essere impostato rispetto alla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viewport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 usando top, </a:t>
            </a:r>
            <a:r>
              <a:rPr kumimoji="0" lang="it-IT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left</a:t>
            </a:r>
            <a:r>
              <a:rPr kumimoji="0" lang="it-IT" sz="14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Poppins" pitchFamily="2" charset="77"/>
                <a:ea typeface="Lato Light"/>
                <a:cs typeface="Poppins" pitchFamily="2" charset="77"/>
              </a:rPr>
              <a:t>, …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it-IT" sz="1400" dirty="0" err="1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Sticky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: gli elementi si comportano come relativi fino a quando non raggiungono una certa soglia di scorrimento, quindi diventano fissi. Si usano top, </a:t>
            </a:r>
            <a:r>
              <a:rPr lang="it-IT" sz="1400" dirty="0" err="1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left</a:t>
            </a:r>
            <a:r>
              <a:rPr lang="it-IT" sz="1400" dirty="0">
                <a:solidFill>
                  <a:schemeClr val="bg2"/>
                </a:solidFill>
                <a:latin typeface="Poppins" pitchFamily="2" charset="77"/>
                <a:ea typeface="Lato Light"/>
                <a:cs typeface="Poppins" pitchFamily="2" charset="77"/>
              </a:rPr>
              <a:t>, … per definire il punto in cui l’elemento diventa fisso.</a:t>
            </a: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Poppins" pitchFamily="2" charset="77"/>
              <a:ea typeface="Lato Light"/>
              <a:cs typeface="Poppins" pitchFamily="2" charset="77"/>
            </a:endParaRPr>
          </a:p>
          <a:p>
            <a:pPr>
              <a:defRPr/>
            </a:pPr>
            <a:endParaRPr lang="en-US" sz="140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r>
              <a:rPr lang="en-GB" sz="14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FLEXBOX</a:t>
            </a:r>
          </a:p>
          <a:p>
            <a:pPr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Si tratta di </a:t>
            </a:r>
            <a:r>
              <a:rPr lang="it-IT" sz="1400" b="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un modello di layout CSS progettato per disporre gli elementi in modo efficiente all'interno di un contenitore, soprattutto quando la dimensione degli elementi è sconosciuta o dinamica.</a:t>
            </a:r>
          </a:p>
          <a:p>
            <a:pPr>
              <a:defRPr/>
            </a:pPr>
            <a:r>
              <a:rPr lang="it-IT" sz="1400" b="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Caratteristiche principali:</a:t>
            </a:r>
          </a:p>
          <a:p>
            <a:pPr marL="285750" indent="-285750">
              <a:buFontTx/>
              <a:buChar char="-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Orientamento: disporre gli elementi in orizzontale (riga) o verticale (colonna).</a:t>
            </a:r>
          </a:p>
          <a:p>
            <a:pPr marL="285750" indent="-285750">
              <a:buFontTx/>
              <a:buChar char="-"/>
              <a:defRPr/>
            </a:pPr>
            <a:r>
              <a:rPr lang="it-IT" sz="1400" b="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Spaziatura: distribuire lo spazio tra gli elementi e gestire l’allineamento.</a:t>
            </a:r>
          </a:p>
          <a:p>
            <a:pPr marL="285750" indent="-285750">
              <a:buFontTx/>
              <a:buChar char="-"/>
              <a:defRPr/>
            </a:pPr>
            <a:r>
              <a:rPr lang="it-IT" sz="140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Adattamento: gli elementi possono crescere o ridursi in base allo spazio disponibile.</a:t>
            </a:r>
            <a:endParaRPr lang="en-US" sz="1400" b="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  <a:p>
            <a:endParaRPr lang="en-GB" dirty="0">
              <a:latin typeface="Poppins" pitchFamily="2" charset="77"/>
              <a:cs typeface="Poppins" pitchFamily="2" charset="77"/>
            </a:endParaRPr>
          </a:p>
          <a:p>
            <a:r>
              <a:rPr lang="en-GB" sz="14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CSS GRID LAYOUT</a:t>
            </a:r>
          </a:p>
          <a:p>
            <a:pPr>
              <a:defRPr/>
            </a:pPr>
            <a:r>
              <a:rPr lang="it-IT" sz="1400" b="0" dirty="0">
                <a:solidFill>
                  <a:schemeClr val="bg2"/>
                </a:solidFill>
                <a:latin typeface="Poppins" pitchFamily="2" charset="77"/>
                <a:cs typeface="Poppins" pitchFamily="2" charset="77"/>
              </a:rPr>
              <a:t>Si tratta di  un potente sistema di layout CSS progettato per creare layout bidimensionali. Consente di disporre gli elementi in righe e colonne. Permette di posizionare gli elementi in aree specifiche della griglia, fornendo un layout più preciso.</a:t>
            </a:r>
            <a:endParaRPr lang="en-US" sz="1400" b="0" dirty="0">
              <a:solidFill>
                <a:schemeClr val="bg2"/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57284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theme_ELI_dark">
  <a:themeElements>
    <a:clrScheme name="Company Profile web 009B3E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9CEB00"/>
      </a:accent1>
      <a:accent2>
        <a:srgbClr val="00C13E"/>
      </a:accent2>
      <a:accent3>
        <a:srgbClr val="008AF3"/>
      </a:accent3>
      <a:accent4>
        <a:srgbClr val="863CFF"/>
      </a:accent4>
      <a:accent5>
        <a:srgbClr val="F75B17"/>
      </a:accent5>
      <a:accent6>
        <a:srgbClr val="C70000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_ELI_dark" id="{08FCCD58-9656-48B5-A8E9-21D01213E8BD}" vid="{5DE875CC-C764-4D57-A366-3D6A42B43542}"/>
    </a:ext>
  </a:extLst>
</a:theme>
</file>

<file path=ppt/theme/theme2.xml><?xml version="1.0" encoding="utf-8"?>
<a:theme xmlns:a="http://schemas.openxmlformats.org/drawingml/2006/main" name="11_Custom Design">
  <a:themeElements>
    <a:clrScheme name="CORPORATE PALETTE 202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CFDF8E"/>
      </a:accent1>
      <a:accent2>
        <a:srgbClr val="94C141"/>
      </a:accent2>
      <a:accent3>
        <a:srgbClr val="009B3E"/>
      </a:accent3>
      <a:accent4>
        <a:srgbClr val="0082A0"/>
      </a:accent4>
      <a:accent5>
        <a:srgbClr val="406CB4"/>
      </a:accent5>
      <a:accent6>
        <a:srgbClr val="424AB1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85778502-9CE8-B544-8F3A-41E1F6F49D8E}"/>
    </a:ext>
  </a:extLst>
</a:theme>
</file>

<file path=ppt/theme/theme3.xml><?xml version="1.0" encoding="utf-8"?>
<a:theme xmlns:a="http://schemas.openxmlformats.org/drawingml/2006/main" name="16_Custom Design">
  <a:themeElements>
    <a:clrScheme name="Company Profile web 009B3E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9CEB00"/>
      </a:accent1>
      <a:accent2>
        <a:srgbClr val="00C13E"/>
      </a:accent2>
      <a:accent3>
        <a:srgbClr val="008AF3"/>
      </a:accent3>
      <a:accent4>
        <a:srgbClr val="863CFF"/>
      </a:accent4>
      <a:accent5>
        <a:srgbClr val="F75B17"/>
      </a:accent5>
      <a:accent6>
        <a:srgbClr val="C70000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85778502-9CE8-B544-8F3A-41E1F6F49D8E}"/>
    </a:ext>
  </a:extLst>
</a:theme>
</file>

<file path=ppt/theme/theme4.xml><?xml version="1.0" encoding="utf-8"?>
<a:theme xmlns:a="http://schemas.openxmlformats.org/drawingml/2006/main" name="12_Custom Design">
  <a:themeElements>
    <a:clrScheme name="Company Profile web 009B3E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9CEB00"/>
      </a:accent1>
      <a:accent2>
        <a:srgbClr val="00C13E"/>
      </a:accent2>
      <a:accent3>
        <a:srgbClr val="008AF3"/>
      </a:accent3>
      <a:accent4>
        <a:srgbClr val="863CFF"/>
      </a:accent4>
      <a:accent5>
        <a:srgbClr val="F75B17"/>
      </a:accent5>
      <a:accent6>
        <a:srgbClr val="C70000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811E8F95-2835-594E-99F2-3F5A549C18C0}"/>
    </a:ext>
  </a:extLst>
</a:theme>
</file>

<file path=ppt/theme/theme5.xml><?xml version="1.0" encoding="utf-8"?>
<a:theme xmlns:a="http://schemas.openxmlformats.org/drawingml/2006/main" name="13_Custom Design">
  <a:themeElements>
    <a:clrScheme name="Company Profile web 009B3E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9CEB00"/>
      </a:accent1>
      <a:accent2>
        <a:srgbClr val="00C13E"/>
      </a:accent2>
      <a:accent3>
        <a:srgbClr val="008AF3"/>
      </a:accent3>
      <a:accent4>
        <a:srgbClr val="863CFF"/>
      </a:accent4>
      <a:accent5>
        <a:srgbClr val="F75B17"/>
      </a:accent5>
      <a:accent6>
        <a:srgbClr val="C70000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4A17FC34-4DE1-F044-BF39-09BD883C9328}"/>
    </a:ext>
  </a:extLst>
</a:theme>
</file>

<file path=ppt/theme/theme6.xml><?xml version="1.0" encoding="utf-8"?>
<a:theme xmlns:a="http://schemas.openxmlformats.org/drawingml/2006/main" name="14_Custom Design">
  <a:themeElements>
    <a:clrScheme name="Company Profile web 009B3E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9CEB00"/>
      </a:accent1>
      <a:accent2>
        <a:srgbClr val="00C13E"/>
      </a:accent2>
      <a:accent3>
        <a:srgbClr val="008AF3"/>
      </a:accent3>
      <a:accent4>
        <a:srgbClr val="863CFF"/>
      </a:accent4>
      <a:accent5>
        <a:srgbClr val="F75B17"/>
      </a:accent5>
      <a:accent6>
        <a:srgbClr val="C70000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1544BEE8-AC95-0344-B8B5-0BDC220D6C57}"/>
    </a:ext>
  </a:extLst>
</a:theme>
</file>

<file path=ppt/theme/theme7.xml><?xml version="1.0" encoding="utf-8"?>
<a:theme xmlns:a="http://schemas.openxmlformats.org/drawingml/2006/main" name="15_Custom Design">
  <a:themeElements>
    <a:clrScheme name="CORPORATE PALETTE 2024">
      <a:dk1>
        <a:srgbClr val="424242"/>
      </a:dk1>
      <a:lt1>
        <a:srgbClr val="FFFFFF"/>
      </a:lt1>
      <a:dk2>
        <a:srgbClr val="424242"/>
      </a:dk2>
      <a:lt2>
        <a:srgbClr val="FEFFFF"/>
      </a:lt2>
      <a:accent1>
        <a:srgbClr val="CFDF8E"/>
      </a:accent1>
      <a:accent2>
        <a:srgbClr val="94C141"/>
      </a:accent2>
      <a:accent3>
        <a:srgbClr val="009B3E"/>
      </a:accent3>
      <a:accent4>
        <a:srgbClr val="0082A0"/>
      </a:accent4>
      <a:accent5>
        <a:srgbClr val="406CB4"/>
      </a:accent5>
      <a:accent6>
        <a:srgbClr val="424AB1"/>
      </a:accent6>
      <a:hlink>
        <a:srgbClr val="0563C1"/>
      </a:hlink>
      <a:folHlink>
        <a:srgbClr val="0563C1"/>
      </a:folHlink>
    </a:clrScheme>
    <a:fontScheme name="Custom 2">
      <a:majorFont>
        <a:latin typeface="Roboto Black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ST-2024_Value proposition Mobile as a service" id="{4E86F564-B004-2645-ACA1-231CD4062324}" vid="{71822789-49CF-7945-B87B-88727659FB04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theme_ELI_dark</Template>
  <TotalTime>999</TotalTime>
  <Words>1165</Words>
  <Application>Microsoft Office PowerPoint</Application>
  <PresentationFormat>Widescreen</PresentationFormat>
  <Paragraphs>196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33" baseType="lpstr">
      <vt:lpstr>Apple Symbols</vt:lpstr>
      <vt:lpstr>Aptos</vt:lpstr>
      <vt:lpstr>Arial</vt:lpstr>
      <vt:lpstr>Calibri</vt:lpstr>
      <vt:lpstr>Calibri Light</vt:lpstr>
      <vt:lpstr>Courier New</vt:lpstr>
      <vt:lpstr>Plus Jakarta Sans</vt:lpstr>
      <vt:lpstr>Poppins</vt:lpstr>
      <vt:lpstr>Poppins Light</vt:lpstr>
      <vt:lpstr>Roboto Black</vt:lpstr>
      <vt:lpstr>Roboto Light</vt:lpstr>
      <vt:lpstr>theme_ELI_dark</vt:lpstr>
      <vt:lpstr>11_Custom Design</vt:lpstr>
      <vt:lpstr>16_Custom Design</vt:lpstr>
      <vt:lpstr>12_Custom Design</vt:lpstr>
      <vt:lpstr>13_Custom Design</vt:lpstr>
      <vt:lpstr>14_Custom Design</vt:lpstr>
      <vt:lpstr>15_Custom Design</vt:lpstr>
      <vt:lpstr>PowerPoint Presentation</vt:lpstr>
      <vt:lpstr>Argomenti</vt:lpstr>
      <vt:lpstr>Strumenti</vt:lpstr>
      <vt:lpstr>HTML &amp; CSS – Concetti principali </vt:lpstr>
      <vt:lpstr>HTML – Struttura pagina</vt:lpstr>
      <vt:lpstr>HTML - Elementi</vt:lpstr>
      <vt:lpstr>CSS - Sintassi</vt:lpstr>
      <vt:lpstr>CSS - Box Model (default  box-sizing: content-box)</vt:lpstr>
      <vt:lpstr>CSS - Layout</vt:lpstr>
      <vt:lpstr>JavaScript – Ripresa argomenti</vt:lpstr>
      <vt:lpstr>Vue JS</vt:lpstr>
      <vt:lpstr>PowerPoint Presentation</vt:lpstr>
      <vt:lpstr>PowerPoint Presentation</vt:lpstr>
      <vt:lpstr>Vue JS – Concetti fondamentali</vt:lpstr>
      <vt:lpstr>Progetto – Movies 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Pesenti</dc:creator>
  <cp:lastModifiedBy>Stefano Sosio</cp:lastModifiedBy>
  <cp:revision>58</cp:revision>
  <dcterms:created xsi:type="dcterms:W3CDTF">2025-03-03T14:32:47Z</dcterms:created>
  <dcterms:modified xsi:type="dcterms:W3CDTF">2025-06-26T08:31:34Z</dcterms:modified>
</cp:coreProperties>
</file>