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0275213" cy="21383625"/>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B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797"/>
    <p:restoredTop sz="95214" autoAdjust="0"/>
  </p:normalViewPr>
  <p:slideViewPr>
    <p:cSldViewPr snapToGrid="0" snapToObjects="1">
      <p:cViewPr>
        <p:scale>
          <a:sx n="60" d="100"/>
          <a:sy n="60" d="100"/>
        </p:scale>
        <p:origin x="-374" y="-24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20F59-AFD9-5243-A4F4-EDDAE3597019}" type="datetimeFigureOut">
              <a:rPr lang="en-US" smtClean="0"/>
              <a:t>11/22/2019</a:t>
            </a:fld>
            <a:endParaRPr 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5ADE0-5672-6949-B372-0F6916E67DD7}" type="slidenum">
              <a:rPr lang="en-US" smtClean="0"/>
              <a:t>‹N›</a:t>
            </a:fld>
            <a:endParaRPr lang="en-US"/>
          </a:p>
        </p:txBody>
      </p:sp>
    </p:spTree>
    <p:extLst>
      <p:ext uri="{BB962C8B-B14F-4D97-AF65-F5344CB8AC3E}">
        <p14:creationId xmlns:p14="http://schemas.microsoft.com/office/powerpoint/2010/main" val="3697454305"/>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55ADE0-5672-6949-B372-0F6916E67DD7}" type="slidenum">
              <a:rPr lang="en-US" smtClean="0"/>
              <a:t>1</a:t>
            </a:fld>
            <a:endParaRPr lang="en-US"/>
          </a:p>
        </p:txBody>
      </p:sp>
    </p:spTree>
    <p:extLst>
      <p:ext uri="{BB962C8B-B14F-4D97-AF65-F5344CB8AC3E}">
        <p14:creationId xmlns:p14="http://schemas.microsoft.com/office/powerpoint/2010/main" val="1934285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695311-9241-EC44-820D-CE7A59406A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15005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95311-9241-EC44-820D-CE7A59406A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200891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95311-9241-EC44-820D-CE7A59406A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142955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695311-9241-EC44-820D-CE7A59406A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343410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695311-9241-EC44-820D-CE7A59406A64}"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338770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695311-9241-EC44-820D-CE7A59406A6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119327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695311-9241-EC44-820D-CE7A59406A64}"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128641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95311-9241-EC44-820D-CE7A59406A64}"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23604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95311-9241-EC44-820D-CE7A59406A64}"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167280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8A695311-9241-EC44-820D-CE7A59406A6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149730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8A695311-9241-EC44-820D-CE7A59406A64}"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0D9D4-43BB-8E4B-930A-5CB423AE49CB}" type="slidenum">
              <a:rPr lang="en-US" smtClean="0"/>
              <a:t>‹N›</a:t>
            </a:fld>
            <a:endParaRPr lang="en-US"/>
          </a:p>
        </p:txBody>
      </p:sp>
    </p:spTree>
    <p:extLst>
      <p:ext uri="{BB962C8B-B14F-4D97-AF65-F5344CB8AC3E}">
        <p14:creationId xmlns:p14="http://schemas.microsoft.com/office/powerpoint/2010/main" val="348460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8A695311-9241-EC44-820D-CE7A59406A64}" type="datetimeFigureOut">
              <a:rPr lang="en-US" smtClean="0"/>
              <a:t>11/22/2019</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4030D9D4-43BB-8E4B-930A-5CB423AE49CB}" type="slidenum">
              <a:rPr lang="en-US" smtClean="0"/>
              <a:t>‹N›</a:t>
            </a:fld>
            <a:endParaRPr lang="en-US"/>
          </a:p>
        </p:txBody>
      </p:sp>
    </p:spTree>
    <p:extLst>
      <p:ext uri="{BB962C8B-B14F-4D97-AF65-F5344CB8AC3E}">
        <p14:creationId xmlns:p14="http://schemas.microsoft.com/office/powerpoint/2010/main" val="2495771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tiff"/><Relationship Id="rId3" Type="http://schemas.openxmlformats.org/officeDocument/2006/relationships/hyperlink" Target="https://my.ece.utah.edu/~dschurig/Site/Recognition_files/1780.pdf"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phys.org/news/2019-04-route-invisibility-metamaterials.html"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92094F-5C8F-6A4A-AEEE-E18A3AB36AE3}"/>
              </a:ext>
            </a:extLst>
          </p:cNvPr>
          <p:cNvSpPr/>
          <p:nvPr/>
        </p:nvSpPr>
        <p:spPr>
          <a:xfrm>
            <a:off x="7065264" y="367163"/>
            <a:ext cx="15621000" cy="1446550"/>
          </a:xfrm>
          <a:prstGeom prst="rect">
            <a:avLst/>
          </a:prstGeom>
          <a:noFill/>
        </p:spPr>
        <p:txBody>
          <a:bodyPr wrap="square" lIns="91440" tIns="45720" rIns="91440" bIns="45720">
            <a:spAutoFit/>
          </a:bodyPr>
          <a:lstStyle/>
          <a:p>
            <a:pPr algn="ctr"/>
            <a:r>
              <a:rPr lang="en-US" sz="8800" b="1" dirty="0">
                <a:ln w="12700">
                  <a:noFill/>
                  <a:prstDash val="solid"/>
                </a:ln>
                <a:solidFill>
                  <a:srgbClr val="172BC2"/>
                </a:solidFill>
                <a:effectLst>
                  <a:innerShdw blurRad="177800">
                    <a:schemeClr val="accent3">
                      <a:lumMod val="50000"/>
                    </a:schemeClr>
                  </a:innerShdw>
                </a:effectLst>
              </a:rPr>
              <a:t>IS CLOAKING JUST FICTION?</a:t>
            </a:r>
          </a:p>
        </p:txBody>
      </p:sp>
      <p:sp>
        <p:nvSpPr>
          <p:cNvPr id="9" name="TextBox 8">
            <a:extLst>
              <a:ext uri="{FF2B5EF4-FFF2-40B4-BE49-F238E27FC236}">
                <a16:creationId xmlns:a16="http://schemas.microsoft.com/office/drawing/2014/main" id="{B3A1CB08-4635-6D42-B0B8-1B3ACD136264}"/>
              </a:ext>
            </a:extLst>
          </p:cNvPr>
          <p:cNvSpPr txBox="1"/>
          <p:nvPr/>
        </p:nvSpPr>
        <p:spPr>
          <a:xfrm>
            <a:off x="755350" y="19996810"/>
            <a:ext cx="6024974" cy="1169551"/>
          </a:xfrm>
          <a:prstGeom prst="rect">
            <a:avLst/>
          </a:prstGeom>
          <a:noFill/>
          <a:ln>
            <a:solidFill>
              <a:schemeClr val="tx1"/>
            </a:solidFill>
          </a:ln>
        </p:spPr>
        <p:txBody>
          <a:bodyPr wrap="square" rtlCol="0">
            <a:spAutoFit/>
          </a:bodyPr>
          <a:lstStyle/>
          <a:p>
            <a:r>
              <a:rPr lang="en-US" sz="1400" b="1" dirty="0"/>
              <a:t>References I:</a:t>
            </a:r>
          </a:p>
          <a:p>
            <a:r>
              <a:rPr lang="en-US" sz="1400" dirty="0"/>
              <a:t>[1]: </a:t>
            </a:r>
            <a:r>
              <a:rPr lang="en-US" sz="1400" dirty="0">
                <a:hlinkClick r:id="rId3"/>
              </a:rPr>
              <a:t>https://my.ece.utah.edu/~dschurig/Site/Recognition_files/1780.pdf</a:t>
            </a:r>
            <a:endParaRPr lang="en-US" sz="1400" dirty="0"/>
          </a:p>
          <a:p>
            <a:r>
              <a:rPr lang="en-US" sz="1400" dirty="0"/>
              <a:t>[2]: Study opens a new route to achieving invisibility without using metamaterials - 2018</a:t>
            </a:r>
          </a:p>
          <a:p>
            <a:r>
              <a:rPr lang="en-US" sz="1400" dirty="0">
                <a:hlinkClick r:id="rId4"/>
              </a:rPr>
              <a:t>https://phys.org/news/2019-04-route-invisibility-metamaterials.html</a:t>
            </a:r>
            <a:endParaRPr lang="en-US" sz="1400" dirty="0"/>
          </a:p>
        </p:txBody>
      </p:sp>
      <p:sp>
        <p:nvSpPr>
          <p:cNvPr id="10" name="TextBox 9">
            <a:extLst>
              <a:ext uri="{FF2B5EF4-FFF2-40B4-BE49-F238E27FC236}">
                <a16:creationId xmlns:a16="http://schemas.microsoft.com/office/drawing/2014/main" id="{C105428B-769A-BA4D-BB39-99569B609B90}"/>
              </a:ext>
            </a:extLst>
          </p:cNvPr>
          <p:cNvSpPr txBox="1"/>
          <p:nvPr/>
        </p:nvSpPr>
        <p:spPr>
          <a:xfrm>
            <a:off x="16916026" y="17075073"/>
            <a:ext cx="12316430" cy="2369880"/>
          </a:xfrm>
          <a:prstGeom prst="rect">
            <a:avLst/>
          </a:prstGeom>
          <a:noFill/>
          <a:ln>
            <a:noFill/>
          </a:ln>
        </p:spPr>
        <p:txBody>
          <a:bodyPr wrap="square" rtlCol="0">
            <a:spAutoFit/>
          </a:bodyPr>
          <a:lstStyle/>
          <a:p>
            <a:r>
              <a:rPr lang="en-US" sz="2800" b="1" dirty="0">
                <a:solidFill>
                  <a:srgbClr val="172BC2"/>
                </a:solidFill>
              </a:rPr>
              <a:t>Conclusion:</a:t>
            </a:r>
            <a:endParaRPr lang="en-US" sz="2800" dirty="0">
              <a:solidFill>
                <a:srgbClr val="172BC2"/>
              </a:solidFill>
            </a:endParaRPr>
          </a:p>
          <a:p>
            <a:pPr algn="just"/>
            <a:r>
              <a:rPr lang="en-US" sz="2400" dirty="0"/>
              <a:t>We have reviewed the study of metamaterial cloaking, its progress and where the field is heading. Through NEMO’s expansive research, it has been revealed that metamaterial cloaking is theoretically feasible and has been demonstrated. However, the extent of the field’s practical applications falls short of what is depicted in fiction due to technological limitations.</a:t>
            </a:r>
          </a:p>
          <a:p>
            <a:pPr algn="just"/>
            <a:r>
              <a:rPr lang="en-US" sz="2400" dirty="0"/>
              <a:t>To address the question, cloaking is not just fiction but it is far from fact.</a:t>
            </a:r>
          </a:p>
        </p:txBody>
      </p:sp>
      <p:pic>
        <p:nvPicPr>
          <p:cNvPr id="31" name="Picture 10" descr="https://lh5.googleusercontent.com/N_SEbHvTG3Exbnt-wxRcK0hL2TJf8-dRx0JtLWqvZzgOupKVNFIbj1iBfZlcfFV6e6Qj4xHUSM36RWBz7Lc1ExYNUSEKxK3nPP6nQlsdyq1sLnPGHioQD7eWXcKtru03MllqXeig">
            <a:extLst>
              <a:ext uri="{FF2B5EF4-FFF2-40B4-BE49-F238E27FC236}">
                <a16:creationId xmlns:a16="http://schemas.microsoft.com/office/drawing/2014/main" id="{28751C00-E691-DC47-9BBA-517E32055E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28460" y="3039133"/>
            <a:ext cx="3229185" cy="361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F53CE5-DF2E-4F4A-8559-10E4DFB4DF2E}"/>
              </a:ext>
            </a:extLst>
          </p:cNvPr>
          <p:cNvSpPr txBox="1"/>
          <p:nvPr/>
        </p:nvSpPr>
        <p:spPr>
          <a:xfrm>
            <a:off x="745941" y="3100865"/>
            <a:ext cx="12137778" cy="2308324"/>
          </a:xfrm>
          <a:custGeom>
            <a:avLst/>
            <a:gdLst>
              <a:gd name="connsiteX0" fmla="*/ 0 w 12137778"/>
              <a:gd name="connsiteY0" fmla="*/ 0 h 2308324"/>
              <a:gd name="connsiteX1" fmla="*/ 12137778 w 12137778"/>
              <a:gd name="connsiteY1" fmla="*/ 0 h 2308324"/>
              <a:gd name="connsiteX2" fmla="*/ 12137778 w 12137778"/>
              <a:gd name="connsiteY2" fmla="*/ 2308324 h 2308324"/>
              <a:gd name="connsiteX3" fmla="*/ 0 w 12137778"/>
              <a:gd name="connsiteY3" fmla="*/ 2308324 h 2308324"/>
              <a:gd name="connsiteX4" fmla="*/ 0 w 12137778"/>
              <a:gd name="connsiteY4" fmla="*/ 0 h 2308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37778" h="2308324" fill="none" extrusionOk="0">
                <a:moveTo>
                  <a:pt x="0" y="0"/>
                </a:moveTo>
                <a:cubicBezTo>
                  <a:pt x="5394622" y="-49533"/>
                  <a:pt x="10577569" y="-14809"/>
                  <a:pt x="12137778" y="0"/>
                </a:cubicBezTo>
                <a:cubicBezTo>
                  <a:pt x="12225417" y="752880"/>
                  <a:pt x="12065099" y="1427176"/>
                  <a:pt x="12137778" y="2308324"/>
                </a:cubicBezTo>
                <a:cubicBezTo>
                  <a:pt x="7078844" y="2260093"/>
                  <a:pt x="4500732" y="2392779"/>
                  <a:pt x="0" y="2308324"/>
                </a:cubicBezTo>
                <a:cubicBezTo>
                  <a:pt x="-38581" y="1446843"/>
                  <a:pt x="63341" y="405110"/>
                  <a:pt x="0" y="0"/>
                </a:cubicBezTo>
                <a:close/>
              </a:path>
              <a:path w="12137778" h="2308324" stroke="0" extrusionOk="0">
                <a:moveTo>
                  <a:pt x="0" y="0"/>
                </a:moveTo>
                <a:cubicBezTo>
                  <a:pt x="1402658" y="118645"/>
                  <a:pt x="8983967" y="116012"/>
                  <a:pt x="12137778" y="0"/>
                </a:cubicBezTo>
                <a:cubicBezTo>
                  <a:pt x="12004896" y="525567"/>
                  <a:pt x="12222729" y="1753845"/>
                  <a:pt x="12137778" y="2308324"/>
                </a:cubicBezTo>
                <a:cubicBezTo>
                  <a:pt x="6265058" y="2442924"/>
                  <a:pt x="4831896" y="2151128"/>
                  <a:pt x="0" y="2308324"/>
                </a:cubicBezTo>
                <a:cubicBezTo>
                  <a:pt x="-20187" y="1250243"/>
                  <a:pt x="-152480" y="717804"/>
                  <a:pt x="0" y="0"/>
                </a:cubicBezTo>
                <a:close/>
              </a:path>
            </a:pathLst>
          </a:custGeom>
          <a:ln>
            <a:noFill/>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solidFill>
                  <a:srgbClr val="172BC2"/>
                </a:solidFill>
              </a:rPr>
              <a:t>Introduction:</a:t>
            </a:r>
          </a:p>
          <a:p>
            <a:pPr algn="just"/>
            <a:r>
              <a:rPr lang="en-US" sz="2000" dirty="0">
                <a:solidFill>
                  <a:schemeClr val="tx1"/>
                </a:solidFill>
              </a:rPr>
              <a:t>Cloaking has pervaded throughout many works of fiction across a vast variety of cultures, stimulating the minds of their contemporary academics and laymen alike. It is only recently, after the advent of metamaterials, with properties superseding that of natural materials, it might become </a:t>
            </a:r>
            <a:r>
              <a:rPr lang="en-GB" sz="2000" dirty="0">
                <a:solidFill>
                  <a:schemeClr val="tx1"/>
                </a:solidFill>
              </a:rPr>
              <a:t>realised</a:t>
            </a:r>
            <a:r>
              <a:rPr lang="en-US" sz="2000" dirty="0">
                <a:solidFill>
                  <a:schemeClr val="tx1"/>
                </a:solidFill>
              </a:rPr>
              <a:t>. This would have a wide impact on our society, from biomedical to communication technologies, from electronics to seismic applications. Despite the scientific community’s ambitions, the field has only taken its first few steps in order to establish itself hence it has been met with </a:t>
            </a:r>
            <a:r>
              <a:rPr lang="en-GB" sz="2000" dirty="0">
                <a:solidFill>
                  <a:schemeClr val="tx1"/>
                </a:solidFill>
              </a:rPr>
              <a:t>scepticism</a:t>
            </a:r>
            <a:r>
              <a:rPr lang="en-US" sz="2000" dirty="0">
                <a:solidFill>
                  <a:schemeClr val="tx1"/>
                </a:solidFill>
              </a:rPr>
              <a:t>.</a:t>
            </a:r>
          </a:p>
        </p:txBody>
      </p:sp>
      <p:sp>
        <p:nvSpPr>
          <p:cNvPr id="8" name="TextBox 7">
            <a:extLst>
              <a:ext uri="{FF2B5EF4-FFF2-40B4-BE49-F238E27FC236}">
                <a16:creationId xmlns:a16="http://schemas.microsoft.com/office/drawing/2014/main" id="{EF4C2EB1-5A78-C043-AE1B-142448D9AB58}"/>
              </a:ext>
            </a:extLst>
          </p:cNvPr>
          <p:cNvSpPr txBox="1"/>
          <p:nvPr/>
        </p:nvSpPr>
        <p:spPr>
          <a:xfrm>
            <a:off x="767712" y="6415216"/>
            <a:ext cx="12137779" cy="6309420"/>
          </a:xfrm>
          <a:prstGeom prst="rect">
            <a:avLst/>
          </a:prstGeom>
          <a:noFill/>
          <a:ln>
            <a:noFill/>
          </a:ln>
        </p:spPr>
        <p:txBody>
          <a:bodyPr wrap="square" rtlCol="0">
            <a:spAutoFit/>
          </a:bodyPr>
          <a:lstStyle/>
          <a:p>
            <a:r>
              <a:rPr lang="en-US" sz="2400" b="1" dirty="0">
                <a:solidFill>
                  <a:srgbClr val="172BC2"/>
                </a:solidFill>
              </a:rPr>
              <a:t>Metamaterials:</a:t>
            </a:r>
          </a:p>
          <a:p>
            <a:pPr marL="342900" indent="-342900" algn="just">
              <a:buFont typeface="Arial" panose="020B0604020202020204" pitchFamily="34" charset="0"/>
              <a:buChar char="•"/>
            </a:pPr>
            <a:r>
              <a:rPr lang="en-US" sz="2000" dirty="0">
                <a:solidFill>
                  <a:srgbClr val="FF0000"/>
                </a:solidFill>
              </a:rPr>
              <a:t>Left-handed</a:t>
            </a:r>
            <a:r>
              <a:rPr lang="en-US" sz="2000" dirty="0"/>
              <a:t> materials are </a:t>
            </a:r>
            <a:r>
              <a:rPr lang="en-US" sz="2000" dirty="0" err="1"/>
              <a:t>synthesised</a:t>
            </a:r>
            <a:r>
              <a:rPr lang="en-US" sz="2000" dirty="0"/>
              <a:t> materials, which have a negative permittivity and permeability simultaneously.</a:t>
            </a:r>
          </a:p>
          <a:p>
            <a:pPr marL="342900" indent="-342900" algn="just">
              <a:buFont typeface="Arial" panose="020B0604020202020204" pitchFamily="34" charset="0"/>
              <a:buChar char="•"/>
            </a:pPr>
            <a:r>
              <a:rPr lang="en-US" sz="2000" dirty="0"/>
              <a:t>These properties result in </a:t>
            </a:r>
            <a:r>
              <a:rPr lang="en-US" sz="2000" dirty="0">
                <a:solidFill>
                  <a:srgbClr val="FF0000"/>
                </a:solidFill>
              </a:rPr>
              <a:t>anti-parallel</a:t>
            </a:r>
            <a:r>
              <a:rPr lang="en-US" sz="2000" dirty="0"/>
              <a:t> phase and group velocities.</a:t>
            </a:r>
          </a:p>
          <a:p>
            <a:pPr marL="342900" indent="-342900" algn="just">
              <a:buFont typeface="Arial" panose="020B0604020202020204" pitchFamily="34" charset="0"/>
              <a:buChar char="•"/>
            </a:pPr>
            <a:r>
              <a:rPr lang="en-US" sz="2000" dirty="0"/>
              <a:t>Leading to unique properties such as a negative refractive index.</a:t>
            </a:r>
          </a:p>
          <a:p>
            <a:pPr marL="342900" indent="-342900" algn="just">
              <a:buFont typeface="Arial" panose="020B0604020202020204" pitchFamily="34" charset="0"/>
              <a:buChar char="•"/>
            </a:pPr>
            <a:r>
              <a:rPr lang="en-US" sz="2000" dirty="0"/>
              <a:t>John </a:t>
            </a:r>
            <a:r>
              <a:rPr lang="en-US" sz="2000" dirty="0" err="1"/>
              <a:t>Pendry</a:t>
            </a:r>
            <a:r>
              <a:rPr lang="en-US" sz="2000" dirty="0"/>
              <a:t> proposed two structures: one of which has negative permittivity (‘thin wire’) while the other has negative permeability (‘split ring resonator’).</a:t>
            </a:r>
          </a:p>
          <a:p>
            <a:pPr marL="342900" indent="-342900" algn="just">
              <a:buFont typeface="Arial" panose="020B0604020202020204" pitchFamily="34" charset="0"/>
              <a:buChar char="•"/>
            </a:pPr>
            <a:r>
              <a:rPr lang="en-US" sz="2000" dirty="0"/>
              <a:t>UCSD team led by David R Smith created the first LH electromagnetic metamaterial prototype by creating a composite structure consisting of TM and SRR structures, designed to have overlapping frequency ranges of negative permittivity and permeability respectively.</a:t>
            </a:r>
          </a:p>
          <a:p>
            <a:pPr marL="342900" indent="-342900" algn="just">
              <a:buFont typeface="Arial" panose="020B0604020202020204" pitchFamily="34" charset="0"/>
              <a:buChar char="•"/>
            </a:pPr>
            <a:r>
              <a:rPr lang="en-US" sz="2000" dirty="0"/>
              <a:t>There are two categories of metamaterials: </a:t>
            </a:r>
            <a:r>
              <a:rPr lang="en-US" sz="2000" dirty="0">
                <a:solidFill>
                  <a:srgbClr val="FF0000"/>
                </a:solidFill>
              </a:rPr>
              <a:t>passive </a:t>
            </a:r>
            <a:r>
              <a:rPr lang="en-US" sz="2000" dirty="0"/>
              <a:t>and</a:t>
            </a:r>
            <a:r>
              <a:rPr lang="en-US" sz="2000" dirty="0">
                <a:solidFill>
                  <a:srgbClr val="FF0000"/>
                </a:solidFill>
              </a:rPr>
              <a:t> active</a:t>
            </a:r>
            <a:r>
              <a:rPr lang="en-US" sz="2000" dirty="0"/>
              <a:t>, based on whether they use external sources of energy.</a:t>
            </a:r>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15" name="TextBox 14">
            <a:extLst>
              <a:ext uri="{FF2B5EF4-FFF2-40B4-BE49-F238E27FC236}">
                <a16:creationId xmlns:a16="http://schemas.microsoft.com/office/drawing/2014/main" id="{CA101090-C187-8C43-9146-C76F6C6D2CA5}"/>
              </a:ext>
            </a:extLst>
          </p:cNvPr>
          <p:cNvSpPr txBox="1"/>
          <p:nvPr/>
        </p:nvSpPr>
        <p:spPr>
          <a:xfrm>
            <a:off x="23676520" y="1102769"/>
            <a:ext cx="5706837" cy="954107"/>
          </a:xfrm>
          <a:prstGeom prst="rect">
            <a:avLst/>
          </a:prstGeom>
          <a:noFill/>
          <a:ln>
            <a:noFill/>
          </a:ln>
        </p:spPr>
        <p:txBody>
          <a:bodyPr wrap="square" rtlCol="0">
            <a:spAutoFit/>
          </a:bodyPr>
          <a:lstStyle/>
          <a:p>
            <a:r>
              <a:rPr lang="en-US" sz="2800" i="1" dirty="0">
                <a:solidFill>
                  <a:schemeClr val="tx2"/>
                </a:solidFill>
              </a:rPr>
              <a:t>Oliver Brown	Mark Salim</a:t>
            </a:r>
          </a:p>
          <a:p>
            <a:r>
              <a:rPr lang="en-US" sz="2800" i="1" dirty="0">
                <a:solidFill>
                  <a:schemeClr val="tx2"/>
                </a:solidFill>
              </a:rPr>
              <a:t>Stefano </a:t>
            </a:r>
            <a:r>
              <a:rPr lang="en-US" sz="2800" i="1" dirty="0" err="1">
                <a:solidFill>
                  <a:schemeClr val="tx2"/>
                </a:solidFill>
              </a:rPr>
              <a:t>Veroni</a:t>
            </a:r>
            <a:r>
              <a:rPr lang="en-US" sz="2800" i="1" dirty="0">
                <a:solidFill>
                  <a:schemeClr val="tx2"/>
                </a:solidFill>
              </a:rPr>
              <a:t>	Sophie </a:t>
            </a:r>
            <a:r>
              <a:rPr lang="en-US" sz="2800" i="1" dirty="0" err="1">
                <a:solidFill>
                  <a:schemeClr val="tx2"/>
                </a:solidFill>
              </a:rPr>
              <a:t>Mosselmans</a:t>
            </a:r>
            <a:endParaRPr lang="en-US" sz="2800" i="1" dirty="0">
              <a:solidFill>
                <a:schemeClr val="tx2"/>
              </a:solidFill>
            </a:endParaRPr>
          </a:p>
        </p:txBody>
      </p:sp>
      <p:sp>
        <p:nvSpPr>
          <p:cNvPr id="14" name="TextBox 13">
            <a:extLst>
              <a:ext uri="{FF2B5EF4-FFF2-40B4-BE49-F238E27FC236}">
                <a16:creationId xmlns:a16="http://schemas.microsoft.com/office/drawing/2014/main" id="{D6605552-BFAB-E947-8056-EB662F4F3F9D}"/>
              </a:ext>
            </a:extLst>
          </p:cNvPr>
          <p:cNvSpPr txBox="1"/>
          <p:nvPr/>
        </p:nvSpPr>
        <p:spPr>
          <a:xfrm>
            <a:off x="16940404" y="3167929"/>
            <a:ext cx="8524252" cy="2923877"/>
          </a:xfrm>
          <a:prstGeom prst="rect">
            <a:avLst/>
          </a:prstGeom>
          <a:noFill/>
          <a:ln>
            <a:noFill/>
          </a:ln>
        </p:spPr>
        <p:txBody>
          <a:bodyPr wrap="square" rtlCol="0">
            <a:spAutoFit/>
          </a:bodyPr>
          <a:lstStyle/>
          <a:p>
            <a:r>
              <a:rPr lang="en-US" sz="2400" b="1" dirty="0">
                <a:solidFill>
                  <a:srgbClr val="172BC2"/>
                </a:solidFill>
              </a:rPr>
              <a:t>Limitations:</a:t>
            </a:r>
          </a:p>
          <a:p>
            <a:pPr marL="342900" lvl="0" indent="-342900">
              <a:buFont typeface="Arial" panose="020B0604020202020204" pitchFamily="34" charset="0"/>
              <a:buChar char="•"/>
            </a:pPr>
            <a:r>
              <a:rPr lang="en-GB" sz="2000" dirty="0"/>
              <a:t>Can only cloak small objects (estimated maximum dimensions 30cm)</a:t>
            </a:r>
          </a:p>
          <a:p>
            <a:pPr marL="342900" lvl="0" indent="-342900">
              <a:buFont typeface="Arial" panose="020B0604020202020204" pitchFamily="34" charset="0"/>
              <a:buChar char="•"/>
            </a:pPr>
            <a:r>
              <a:rPr lang="en-GB" sz="2000" dirty="0"/>
              <a:t>Short wavelength cloaking is very difficult to achieve, </a:t>
            </a:r>
            <a:r>
              <a:rPr lang="en-GB" sz="2000" dirty="0">
                <a:solidFill>
                  <a:prstClr val="black"/>
                </a:solidFill>
              </a:rPr>
              <a:t>as the structure must be </a:t>
            </a:r>
            <a:r>
              <a:rPr lang="en-GB" sz="2000" dirty="0">
                <a:solidFill>
                  <a:srgbClr val="FF0000"/>
                </a:solidFill>
              </a:rPr>
              <a:t>approximately</a:t>
            </a:r>
            <a:r>
              <a:rPr lang="en-GB" sz="2000" dirty="0">
                <a:solidFill>
                  <a:prstClr val="black"/>
                </a:solidFill>
              </a:rPr>
              <a:t> the same size as the wavelength of the light. </a:t>
            </a:r>
            <a:endParaRPr lang="en-GB" sz="2000" dirty="0"/>
          </a:p>
          <a:p>
            <a:pPr marL="342900" lvl="0" indent="-342900">
              <a:buFont typeface="Arial" panose="020B0604020202020204" pitchFamily="34" charset="0"/>
              <a:buChar char="•"/>
            </a:pPr>
            <a:r>
              <a:rPr lang="en-GB" sz="2000" dirty="0"/>
              <a:t>Dissipation of energy is caused by resistance of the cell components.</a:t>
            </a:r>
          </a:p>
          <a:p>
            <a:pPr marL="342900" lvl="0" indent="-342900">
              <a:buFont typeface="Arial" panose="020B0604020202020204" pitchFamily="34" charset="0"/>
              <a:buChar char="•"/>
            </a:pPr>
            <a:r>
              <a:rPr lang="en-GB" sz="2000" dirty="0"/>
              <a:t>Can only cloak for </a:t>
            </a:r>
            <a:r>
              <a:rPr lang="en-GB" sz="2000" dirty="0">
                <a:solidFill>
                  <a:srgbClr val="FF0000"/>
                </a:solidFill>
              </a:rPr>
              <a:t>small</a:t>
            </a:r>
            <a:r>
              <a:rPr lang="en-GB" sz="2000" dirty="0"/>
              <a:t> band widths of light. </a:t>
            </a:r>
            <a:r>
              <a:rPr lang="en-GB" sz="2000" dirty="0">
                <a:solidFill>
                  <a:srgbClr val="FF0000"/>
                </a:solidFill>
              </a:rPr>
              <a:t>Wide</a:t>
            </a:r>
            <a:r>
              <a:rPr lang="en-GB" sz="2000" dirty="0"/>
              <a:t> bandwidths cause </a:t>
            </a:r>
            <a:r>
              <a:rPr lang="en-GB" sz="2000" dirty="0">
                <a:solidFill>
                  <a:srgbClr val="FF0000"/>
                </a:solidFill>
              </a:rPr>
              <a:t>dispersion</a:t>
            </a:r>
            <a:r>
              <a:rPr lang="en-GB" sz="2000" dirty="0"/>
              <a:t>, which causes the phase velocity to not equal the group velocity. </a:t>
            </a:r>
          </a:p>
          <a:p>
            <a:pPr marL="342900" lvl="0" indent="-342900">
              <a:buFont typeface="Arial" panose="020B0604020202020204" pitchFamily="34" charset="0"/>
              <a:buChar char="•"/>
            </a:pPr>
            <a:r>
              <a:rPr lang="en-GB" sz="2000" dirty="0"/>
              <a:t>Group velocity can’t exceed the speed of light due to the </a:t>
            </a:r>
            <a:r>
              <a:rPr lang="en-GB" sz="2000" dirty="0">
                <a:solidFill>
                  <a:srgbClr val="FF0000"/>
                </a:solidFill>
              </a:rPr>
              <a:t>causality limitation</a:t>
            </a:r>
            <a:r>
              <a:rPr lang="en-GB" sz="2000" dirty="0"/>
              <a:t>. </a:t>
            </a:r>
          </a:p>
          <a:p>
            <a:pPr marL="342900" lvl="0" indent="-342900">
              <a:buFont typeface="Arial" panose="020B0604020202020204" pitchFamily="34" charset="0"/>
              <a:buChar char="•"/>
            </a:pPr>
            <a:r>
              <a:rPr lang="en-GB" sz="2000" dirty="0"/>
              <a:t>Fig.3 shows the intrinsic bounds of passive cloaking. </a:t>
            </a:r>
            <a:endParaRPr lang="en-US" sz="2000" dirty="0"/>
          </a:p>
        </p:txBody>
      </p:sp>
      <p:sp>
        <p:nvSpPr>
          <p:cNvPr id="18" name="TextBox 17">
            <a:extLst>
              <a:ext uri="{FF2B5EF4-FFF2-40B4-BE49-F238E27FC236}">
                <a16:creationId xmlns:a16="http://schemas.microsoft.com/office/drawing/2014/main" id="{A7BC9ADD-D6A1-C64F-B10C-D35744152246}"/>
              </a:ext>
            </a:extLst>
          </p:cNvPr>
          <p:cNvSpPr txBox="1"/>
          <p:nvPr/>
        </p:nvSpPr>
        <p:spPr>
          <a:xfrm>
            <a:off x="16992645" y="7429993"/>
            <a:ext cx="6697093" cy="4462760"/>
          </a:xfrm>
          <a:prstGeom prst="rect">
            <a:avLst/>
          </a:prstGeom>
          <a:noFill/>
          <a:ln>
            <a:noFill/>
          </a:ln>
        </p:spPr>
        <p:txBody>
          <a:bodyPr wrap="square" rtlCol="0">
            <a:spAutoFit/>
          </a:bodyPr>
          <a:lstStyle/>
          <a:p>
            <a:r>
              <a:rPr lang="en-US" sz="2400" b="1" dirty="0">
                <a:solidFill>
                  <a:srgbClr val="172BC2"/>
                </a:solidFill>
              </a:rPr>
              <a:t>Applications:</a:t>
            </a:r>
          </a:p>
          <a:p>
            <a:pPr algn="just"/>
            <a:r>
              <a:rPr lang="en-US" sz="2000" dirty="0"/>
              <a:t>Cloaking devices would have many applications, besides the more obvious military applications, among which there are:</a:t>
            </a:r>
          </a:p>
          <a:p>
            <a:pPr algn="just"/>
            <a:endParaRPr lang="en-US" sz="2000" dirty="0"/>
          </a:p>
          <a:p>
            <a:pPr marL="342900" indent="-342900" algn="just">
              <a:buFont typeface="Arial" panose="020B0604020202020204" pitchFamily="34" charset="0"/>
              <a:buChar char="•"/>
            </a:pPr>
            <a:r>
              <a:rPr lang="en-US" sz="2000" dirty="0"/>
              <a:t> </a:t>
            </a:r>
            <a:r>
              <a:rPr lang="en-US" sz="2000" dirty="0">
                <a:solidFill>
                  <a:srgbClr val="FF0000"/>
                </a:solidFill>
              </a:rPr>
              <a:t>Cloaked sensors </a:t>
            </a:r>
            <a:r>
              <a:rPr lang="en-US" sz="2000" dirty="0"/>
              <a:t>for low invasive measurements, which </a:t>
            </a:r>
            <a:r>
              <a:rPr lang="en-US" sz="2000" dirty="0" err="1"/>
              <a:t>minimise</a:t>
            </a:r>
            <a:r>
              <a:rPr lang="en-US" sz="2000" dirty="0"/>
              <a:t> the perturbation of the measured field, making the measurement more precise, fig.4. </a:t>
            </a:r>
          </a:p>
          <a:p>
            <a:pPr marL="342900" indent="-342900" algn="just">
              <a:buFont typeface="Arial" panose="020B0604020202020204" pitchFamily="34" charset="0"/>
              <a:buChar char="•"/>
            </a:pPr>
            <a:r>
              <a:rPr lang="en-US" sz="2000" dirty="0"/>
              <a:t> </a:t>
            </a:r>
            <a:r>
              <a:rPr lang="en-US" sz="2000" dirty="0">
                <a:solidFill>
                  <a:srgbClr val="FF0000"/>
                </a:solidFill>
              </a:rPr>
              <a:t>Nonreciprocal photonic devices</a:t>
            </a:r>
            <a:r>
              <a:rPr lang="en-US" sz="2000" dirty="0"/>
              <a:t>, which may pave the way to magnetic-free, fully integrated, and CMOS–compatible nonreciprocal components with wide applications in photonic networks and thermal management.</a:t>
            </a:r>
          </a:p>
          <a:p>
            <a:pPr marL="342900" indent="-342900" algn="just">
              <a:buFont typeface="Arial" panose="020B0604020202020204" pitchFamily="34" charset="0"/>
              <a:buChar char="•"/>
            </a:pPr>
            <a:r>
              <a:rPr lang="en-US" sz="2000" dirty="0"/>
              <a:t> </a:t>
            </a:r>
            <a:r>
              <a:rPr lang="en-US" sz="2000" dirty="0">
                <a:solidFill>
                  <a:srgbClr val="FF0000"/>
                </a:solidFill>
              </a:rPr>
              <a:t>Cloaked antennas</a:t>
            </a:r>
            <a:r>
              <a:rPr lang="en-US" sz="2000" dirty="0"/>
              <a:t>, which can transmit and receive signals while producing significantly less scattering than a bare antenna, improving wireless communication, fig.5. </a:t>
            </a:r>
          </a:p>
        </p:txBody>
      </p:sp>
      <p:sp>
        <p:nvSpPr>
          <p:cNvPr id="20" name="TextBox 5">
            <a:extLst>
              <a:ext uri="{FF2B5EF4-FFF2-40B4-BE49-F238E27FC236}">
                <a16:creationId xmlns:a16="http://schemas.microsoft.com/office/drawing/2014/main" id="{8D0B985E-AD06-0C43-9D12-D12C4E4C29EB}"/>
              </a:ext>
            </a:extLst>
          </p:cNvPr>
          <p:cNvSpPr txBox="1"/>
          <p:nvPr/>
        </p:nvSpPr>
        <p:spPr>
          <a:xfrm>
            <a:off x="13552943" y="3176556"/>
            <a:ext cx="2829421" cy="18128040"/>
          </a:xfrm>
          <a:prstGeom prst="rect">
            <a:avLst/>
          </a:prstGeom>
          <a:noFill/>
          <a:ln w="57150">
            <a:noFill/>
          </a:ln>
        </p:spPr>
        <p:txBody>
          <a:bodyPr wrap="square" rtlCol="0">
            <a:spAutoFit/>
          </a:bodyPr>
          <a:lstStyle/>
          <a:p>
            <a:pPr>
              <a:spcAft>
                <a:spcPts val="0"/>
              </a:spcAft>
            </a:pPr>
            <a:r>
              <a:rPr lang="en-US" sz="4800" b="1" kern="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TIMELINE</a:t>
            </a:r>
            <a:endParaRPr lang="en-GB"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1940s - W. E. Kock and others </a:t>
            </a:r>
            <a:r>
              <a:rPr lang="en-US" sz="2000" kern="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research artificial dielectrics. </a:t>
            </a:r>
            <a:r>
              <a:rPr lang="en-US" sz="2000" dirty="0">
                <a:latin typeface="Calibri" panose="020F0502020204030204" pitchFamily="34" charset="0"/>
                <a:ea typeface="Calibri" panose="020F0502020204030204" pitchFamily="34" charset="0"/>
                <a:cs typeface="Times New Roman" panose="02020603050405020304" pitchFamily="18" charset="0"/>
              </a:rPr>
              <a:t>This showed </a:t>
            </a: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any value for permittivity and permeability could be achieved. </a:t>
            </a:r>
            <a:endParaRPr lang="en-GB"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1967 - V. G. </a:t>
            </a:r>
            <a:r>
              <a:rPr lang="en-US" sz="2000"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Veselago</a:t>
            </a: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kern="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hypothesizes 'left hand’ materials</a:t>
            </a: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for which electromagnetic properties are reversed.</a:t>
            </a: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1999 - J. </a:t>
            </a:r>
            <a:r>
              <a:rPr lang="en-US" sz="2000" kern="12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Pendry</a:t>
            </a: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theoretically  </a:t>
            </a:r>
            <a:r>
              <a:rPr lang="en-US" sz="2000" kern="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identified a practical way to make ‘left hand’ materials.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2001 – in University CA </a:t>
            </a:r>
            <a:r>
              <a:rPr lang="en-US" sz="2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Sandiego</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first metamaterial </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is made. </a:t>
            </a:r>
          </a:p>
          <a:p>
            <a:pPr>
              <a:spcAft>
                <a:spcPts val="0"/>
              </a:spcAf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2006 - </a:t>
            </a:r>
            <a:r>
              <a:rPr lang="en-US" sz="2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D.Smith</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produced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first cloaking device </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using a J. </a:t>
            </a:r>
            <a:r>
              <a:rPr lang="en-US" sz="2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Pendry</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model and gradient-index metamaterials (</a:t>
            </a:r>
            <a:r>
              <a:rPr lang="en-GB"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in microwave range).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2008 - University of CA Berkeley developed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metamaterials to cloak in 3D.</a:t>
            </a:r>
          </a:p>
          <a:p>
            <a:pPr>
              <a:spcAft>
                <a:spcPts val="0"/>
              </a:spcAft>
            </a:pPr>
            <a:endPar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2010 - University of </a:t>
            </a:r>
            <a:r>
              <a:rPr lang="en-US" sz="20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St.Andrews</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produced a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flexible cloaking material </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that functions in the visible light region.</a:t>
            </a:r>
          </a:p>
          <a:p>
            <a:pPr>
              <a:spcAft>
                <a:spcPts val="0"/>
              </a:spcAft>
            </a:pP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2016 -  </a:t>
            </a:r>
            <a:r>
              <a:rPr lang="en-US"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fundamental bounds</a:t>
            </a: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of passive metamaterial cloaking were derived</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6569C0F8-9F24-D74C-841F-387A57C28100}"/>
              </a:ext>
            </a:extLst>
          </p:cNvPr>
          <p:cNvCxnSpPr>
            <a:cxnSpLocks/>
          </p:cNvCxnSpPr>
          <p:nvPr/>
        </p:nvCxnSpPr>
        <p:spPr>
          <a:xfrm>
            <a:off x="13302129" y="3176556"/>
            <a:ext cx="0" cy="180644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ight Arrow 27">
            <a:extLst>
              <a:ext uri="{FF2B5EF4-FFF2-40B4-BE49-F238E27FC236}">
                <a16:creationId xmlns:a16="http://schemas.microsoft.com/office/drawing/2014/main" id="{6F3A3D5D-DCA6-FA46-BA14-0E14175794F5}"/>
              </a:ext>
            </a:extLst>
          </p:cNvPr>
          <p:cNvSpPr/>
          <p:nvPr/>
        </p:nvSpPr>
        <p:spPr>
          <a:xfrm>
            <a:off x="13276687" y="3935186"/>
            <a:ext cx="340557" cy="2564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ight Arrow 35">
            <a:extLst>
              <a:ext uri="{FF2B5EF4-FFF2-40B4-BE49-F238E27FC236}">
                <a16:creationId xmlns:a16="http://schemas.microsoft.com/office/drawing/2014/main" id="{5092A632-4CF1-1A49-8BA0-72B2093503CB}"/>
              </a:ext>
            </a:extLst>
          </p:cNvPr>
          <p:cNvSpPr/>
          <p:nvPr/>
        </p:nvSpPr>
        <p:spPr>
          <a:xfrm>
            <a:off x="13316020" y="11013545"/>
            <a:ext cx="328635" cy="2583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2E941D86-340D-9D41-92FD-F7391D32534C}"/>
              </a:ext>
            </a:extLst>
          </p:cNvPr>
          <p:cNvSpPr/>
          <p:nvPr/>
        </p:nvSpPr>
        <p:spPr>
          <a:xfrm>
            <a:off x="13276687" y="6935643"/>
            <a:ext cx="340558" cy="2564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50C40618-9FEE-2B4F-9018-161BACD874BB}"/>
              </a:ext>
            </a:extLst>
          </p:cNvPr>
          <p:cNvSpPr/>
          <p:nvPr/>
        </p:nvSpPr>
        <p:spPr>
          <a:xfrm>
            <a:off x="13263169" y="9216977"/>
            <a:ext cx="354076" cy="2564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4AF10517-5999-9D46-A1D4-B45B053F3EB8}"/>
              </a:ext>
            </a:extLst>
          </p:cNvPr>
          <p:cNvSpPr/>
          <p:nvPr/>
        </p:nvSpPr>
        <p:spPr>
          <a:xfrm>
            <a:off x="13302129" y="12871457"/>
            <a:ext cx="328634" cy="29391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6ED3154B-6251-CF4F-B179-08597DCAB59A}"/>
              </a:ext>
            </a:extLst>
          </p:cNvPr>
          <p:cNvSpPr/>
          <p:nvPr/>
        </p:nvSpPr>
        <p:spPr>
          <a:xfrm>
            <a:off x="13276687" y="17720787"/>
            <a:ext cx="305066" cy="26356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9005B2D1-EABD-7646-B47E-9C015D48AD14}"/>
              </a:ext>
            </a:extLst>
          </p:cNvPr>
          <p:cNvSpPr/>
          <p:nvPr/>
        </p:nvSpPr>
        <p:spPr>
          <a:xfrm>
            <a:off x="13269169" y="15606398"/>
            <a:ext cx="313922" cy="29391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08D0A09-7BD1-6248-B2E6-9DE2976FC735}"/>
                  </a:ext>
                </a:extLst>
              </p:cNvPr>
              <p:cNvSpPr txBox="1">
                <a:spLocks noChangeAspect="1"/>
              </p:cNvSpPr>
              <p:nvPr/>
            </p:nvSpPr>
            <p:spPr>
              <a:xfrm>
                <a:off x="674508" y="13245989"/>
                <a:ext cx="12132186" cy="6617196"/>
              </a:xfrm>
              <a:prstGeom prst="rect">
                <a:avLst/>
              </a:prstGeom>
              <a:noFill/>
              <a:ln>
                <a:noFill/>
              </a:ln>
            </p:spPr>
            <p:txBody>
              <a:bodyPr wrap="square" rtlCol="0">
                <a:spAutoFit/>
              </a:bodyPr>
              <a:lstStyle/>
              <a:p>
                <a:r>
                  <a:rPr lang="en-US" sz="2400" b="1" dirty="0">
                    <a:solidFill>
                      <a:srgbClr val="172BC2"/>
                    </a:solidFill>
                  </a:rPr>
                  <a:t>Cloaking Techniques:</a:t>
                </a:r>
              </a:p>
              <a:p>
                <a:pPr marL="342900" indent="-342900" algn="just">
                  <a:buClr>
                    <a:schemeClr val="tx1"/>
                  </a:buClr>
                  <a:buFont typeface="Arial" panose="020B0604020202020204" pitchFamily="34" charset="0"/>
                  <a:buChar char="•"/>
                </a:pPr>
                <a:r>
                  <a:rPr lang="en-US" sz="2000" dirty="0"/>
                  <a:t>Invisibility is an </a:t>
                </a:r>
                <a:r>
                  <a:rPr lang="en-US" sz="2000" dirty="0">
                    <a:solidFill>
                      <a:srgbClr val="FF0000"/>
                    </a:solidFill>
                  </a:rPr>
                  <a:t>illusion</a:t>
                </a:r>
                <a:r>
                  <a:rPr lang="en-US" sz="2000" dirty="0"/>
                  <a:t>, as metamaterials are used to create directed blind spots, by guiding specific parts of the electromagnetic spectrum,  around the hidden object, to arrive on the other side in the same phase as if it were in free space.</a:t>
                </a:r>
              </a:p>
              <a:p>
                <a:pPr marL="342900" indent="-342900" algn="just">
                  <a:buClr>
                    <a:schemeClr val="tx1"/>
                  </a:buClr>
                  <a:buFont typeface="Arial" panose="020B0604020202020204" pitchFamily="34" charset="0"/>
                  <a:buChar char="•"/>
                </a:pPr>
                <a:r>
                  <a:rPr lang="en-US" sz="2000" dirty="0"/>
                  <a:t>Metamaterials </a:t>
                </a:r>
                <a:r>
                  <a:rPr lang="en-US" sz="2000" dirty="0">
                    <a:solidFill>
                      <a:srgbClr val="FF0000"/>
                    </a:solidFill>
                  </a:rPr>
                  <a:t>distort</a:t>
                </a:r>
                <a:r>
                  <a:rPr lang="en-US" sz="2000" dirty="0"/>
                  <a:t> the surrounding electromagnetic field, which can be represented</a:t>
                </a:r>
              </a:p>
              <a:p>
                <a:pPr algn="just">
                  <a:buClr>
                    <a:schemeClr val="tx1"/>
                  </a:buClr>
                </a:pPr>
                <a:r>
                  <a:rPr lang="en-US" sz="2000" dirty="0"/>
                  <a:t>      by </a:t>
                </a:r>
                <a:r>
                  <a:rPr lang="en-US" sz="2000" dirty="0">
                    <a:solidFill>
                      <a:srgbClr val="FF0000"/>
                    </a:solidFill>
                  </a:rPr>
                  <a:t>coordinate transformations</a:t>
                </a:r>
                <a:r>
                  <a:rPr lang="en-US" sz="2000" dirty="0"/>
                  <a:t>, which in turn can be used to discover new </a:t>
                </a:r>
                <a:r>
                  <a:rPr lang="en-GB" sz="2000" dirty="0" err="1"/>
                  <a:t>permittivities</a:t>
                </a:r>
                <a:r>
                  <a:rPr lang="en-US" sz="2000" dirty="0"/>
                  <a:t> (</a:t>
                </a:r>
                <a14:m>
                  <m:oMath xmlns:m="http://schemas.openxmlformats.org/officeDocument/2006/math">
                    <m:r>
                      <a:rPr lang="en-US" sz="2000" b="1" i="1">
                        <a:latin typeface="Cambria Math" panose="02040503050406030204" pitchFamily="18" charset="0"/>
                        <a:ea typeface="Cambria Math" panose="02040503050406030204" pitchFamily="18" charset="0"/>
                      </a:rPr>
                      <m:t>𝜺</m:t>
                    </m:r>
                  </m:oMath>
                </a14:m>
                <a:r>
                  <a:rPr lang="en-US" sz="2000" dirty="0"/>
                  <a:t>)</a:t>
                </a:r>
              </a:p>
              <a:p>
                <a:pPr algn="just">
                  <a:buClr>
                    <a:schemeClr val="tx1"/>
                  </a:buClr>
                </a:pPr>
                <a:r>
                  <a:rPr lang="en-US" sz="2000" dirty="0"/>
                  <a:t>      and permeabilities (</a:t>
                </a:r>
                <a14:m>
                  <m:oMath xmlns:m="http://schemas.openxmlformats.org/officeDocument/2006/math">
                    <m:r>
                      <a:rPr lang="en-US" sz="2000" b="1" i="1">
                        <a:latin typeface="Cambria Math" panose="02040503050406030204" pitchFamily="18" charset="0"/>
                        <a:ea typeface="Cambria Math" panose="02040503050406030204" pitchFamily="18" charset="0"/>
                      </a:rPr>
                      <m:t>𝝁</m:t>
                    </m:r>
                  </m:oMath>
                </a14:m>
                <a:r>
                  <a:rPr lang="en-US" sz="2000" dirty="0"/>
                  <a:t>) (</a:t>
                </a:r>
                <a:r>
                  <a:rPr lang="en-US" sz="2000" dirty="0">
                    <a:solidFill>
                      <a:srgbClr val="FF0000"/>
                    </a:solidFill>
                  </a:rPr>
                  <a:t>negative</a:t>
                </a:r>
                <a:r>
                  <a:rPr lang="en-US" sz="2000" dirty="0"/>
                  <a:t>). [1]</a:t>
                </a:r>
              </a:p>
              <a:p>
                <a:pPr algn="just">
                  <a:buClr>
                    <a:schemeClr val="tx1"/>
                  </a:buClr>
                </a:pPr>
                <a:r>
                  <a:rPr lang="en-US" sz="2000" dirty="0"/>
                  <a:t>           ray’s path must not be too harsh, as </a:t>
                </a:r>
                <a14:m>
                  <m:oMath xmlns:m="http://schemas.openxmlformats.org/officeDocument/2006/math">
                    <m:r>
                      <a:rPr lang="en-US" sz="2000" b="1" i="1" smtClean="0">
                        <a:latin typeface="Cambria Math" panose="02040503050406030204" pitchFamily="18" charset="0"/>
                        <a:ea typeface="Cambria Math" panose="02040503050406030204" pitchFamily="18" charset="0"/>
                      </a:rPr>
                      <m:t>𝜺</m:t>
                    </m:r>
                  </m:oMath>
                </a14:m>
                <a:r>
                  <a:rPr lang="en-US" sz="2000" b="1" i="1" dirty="0"/>
                  <a:t> </a:t>
                </a:r>
                <a:r>
                  <a:rPr lang="en-US" sz="2000" dirty="0"/>
                  <a:t>and </a:t>
                </a:r>
                <a14:m>
                  <m:oMath xmlns:m="http://schemas.openxmlformats.org/officeDocument/2006/math">
                    <m:r>
                      <a:rPr lang="en-US" sz="2000" b="1" i="1" smtClean="0">
                        <a:latin typeface="Cambria Math" panose="02040503050406030204" pitchFamily="18" charset="0"/>
                        <a:ea typeface="Cambria Math" panose="02040503050406030204" pitchFamily="18" charset="0"/>
                      </a:rPr>
                      <m:t>𝝁</m:t>
                    </m:r>
                  </m:oMath>
                </a14:m>
                <a:r>
                  <a:rPr lang="en-US" sz="2000" dirty="0"/>
                  <a:t> required would be infeasible for </a:t>
                </a:r>
              </a:p>
              <a:p>
                <a:pPr algn="just">
                  <a:buClr>
                    <a:schemeClr val="tx1"/>
                  </a:buClr>
                </a:pPr>
                <a:r>
                  <a:rPr lang="en-US" sz="2000" dirty="0"/>
                  <a:t>           metamaterials. </a:t>
                </a:r>
                <a:endParaRPr lang="en-US" sz="2000" b="1" i="1" dirty="0"/>
              </a:p>
              <a:p>
                <a:pPr marL="342900" indent="-342900" algn="just">
                  <a:buClr>
                    <a:schemeClr val="tx1"/>
                  </a:buClr>
                  <a:buFont typeface="Arial" panose="020B0604020202020204" pitchFamily="34" charset="0"/>
                  <a:buChar char="•"/>
                </a:pPr>
                <a:r>
                  <a:rPr lang="en-US" sz="2000" dirty="0"/>
                  <a:t>Another method, </a:t>
                </a:r>
                <a:r>
                  <a:rPr lang="en-US" sz="2000" dirty="0">
                    <a:solidFill>
                      <a:srgbClr val="FF0000"/>
                    </a:solidFill>
                  </a:rPr>
                  <a:t>not</a:t>
                </a:r>
                <a:r>
                  <a:rPr lang="en-US" sz="2000" dirty="0"/>
                  <a:t> using metamaterials, but using cylinders of refractive index between </a:t>
                </a:r>
              </a:p>
              <a:p>
                <a:pPr algn="just">
                  <a:buClr>
                    <a:schemeClr val="tx1"/>
                  </a:buClr>
                </a:pPr>
                <a:r>
                  <a:rPr lang="en-US" sz="2000" dirty="0"/>
                  <a:t>      2.7 and 3.8, stems from </a:t>
                </a:r>
                <a:r>
                  <a:rPr lang="en-US" sz="2000" dirty="0">
                    <a:solidFill>
                      <a:srgbClr val="FF0000"/>
                    </a:solidFill>
                  </a:rPr>
                  <a:t>dipole cancellation </a:t>
                </a:r>
                <a:r>
                  <a:rPr lang="en-US" sz="2000" dirty="0"/>
                  <a:t>within the cylinder.</a:t>
                </a:r>
              </a:p>
              <a:p>
                <a:pPr algn="just">
                  <a:buClr>
                    <a:schemeClr val="tx1"/>
                  </a:buClr>
                </a:pPr>
                <a:r>
                  <a:rPr lang="en-US" sz="2000" dirty="0"/>
                  <a:t>           this is known as optoelectrics, and relies on relationship between refractive index and </a:t>
                </a:r>
              </a:p>
              <a:p>
                <a:pPr algn="just">
                  <a:buClr>
                    <a:schemeClr val="tx1"/>
                  </a:buClr>
                </a:pPr>
                <a:r>
                  <a:rPr lang="en-US" sz="2000" dirty="0"/>
                  <a:t>           scattering efficiency of the material, which can be visualized. by </a:t>
                </a:r>
                <a:r>
                  <a:rPr lang="en-US" sz="2000" dirty="0">
                    <a:solidFill>
                      <a:srgbClr val="FF0000"/>
                    </a:solidFill>
                  </a:rPr>
                  <a:t>Mie Scattering </a:t>
                </a:r>
                <a:r>
                  <a:rPr lang="en-US" sz="2000" dirty="0"/>
                  <a:t>[2]</a:t>
                </a:r>
              </a:p>
              <a:p>
                <a:pPr marL="342900" indent="-342900" algn="just">
                  <a:buClr>
                    <a:schemeClr val="tx1"/>
                  </a:buClr>
                  <a:buFont typeface="Arial" panose="020B0604020202020204" pitchFamily="34" charset="0"/>
                  <a:buChar char="•"/>
                </a:pPr>
                <a:r>
                  <a:rPr lang="en-US" sz="2000" dirty="0"/>
                  <a:t>Fig. 2 illustrates the principle of </a:t>
                </a:r>
                <a:r>
                  <a:rPr lang="en-US" sz="2000" dirty="0">
                    <a:solidFill>
                      <a:srgbClr val="FF0000"/>
                    </a:solidFill>
                  </a:rPr>
                  <a:t>Scattering Cancellation</a:t>
                </a:r>
                <a:r>
                  <a:rPr lang="en-US" sz="2000" dirty="0"/>
                  <a:t>.</a:t>
                </a:r>
              </a:p>
              <a:p>
                <a:pPr algn="just">
                  <a:buClr>
                    <a:schemeClr val="tx1"/>
                  </a:buClr>
                </a:pPr>
                <a:r>
                  <a:rPr lang="en-US" sz="2000" dirty="0"/>
                  <a:t>           dipole moments with opposite signs are induced in the sphere</a:t>
                </a:r>
              </a:p>
              <a:p>
                <a:pPr algn="just">
                  <a:buClr>
                    <a:schemeClr val="tx1"/>
                  </a:buClr>
                </a:pPr>
                <a:r>
                  <a:rPr lang="en-US" sz="2000" dirty="0"/>
                  <a:t>           and shell, and therefore cancel.</a:t>
                </a:r>
              </a:p>
              <a:p>
                <a:pPr marL="342900" indent="-342900" algn="just">
                  <a:buClr>
                    <a:schemeClr val="tx1"/>
                  </a:buClr>
                  <a:buFont typeface="Arial" panose="020B0604020202020204" pitchFamily="34" charset="0"/>
                  <a:buChar char="•"/>
                </a:pPr>
                <a:r>
                  <a:rPr lang="en-US" sz="2000" dirty="0">
                    <a:solidFill>
                      <a:srgbClr val="FF0000"/>
                    </a:solidFill>
                  </a:rPr>
                  <a:t>Spectral Cloaking </a:t>
                </a:r>
                <a:r>
                  <a:rPr lang="en-US" sz="2000" dirty="0"/>
                  <a:t>works by using a series of devices first </a:t>
                </a:r>
              </a:p>
              <a:p>
                <a:pPr algn="just">
                  <a:buClr>
                    <a:schemeClr val="tx1"/>
                  </a:buClr>
                </a:pPr>
                <a:r>
                  <a:rPr lang="en-US" sz="2000" dirty="0"/>
                  <a:t>redistributing the incoming wave’s energy towards non-interacting</a:t>
                </a:r>
              </a:p>
              <a:p>
                <a:pPr algn="just">
                  <a:buClr>
                    <a:schemeClr val="tx1"/>
                  </a:buClr>
                </a:pPr>
                <a:r>
                  <a:rPr lang="en-US" sz="2000" dirty="0"/>
                  <a:t>frequencies, then recomposing it into its original composition.</a:t>
                </a:r>
              </a:p>
              <a:p>
                <a:pPr>
                  <a:buClr>
                    <a:schemeClr val="tx1"/>
                  </a:buClr>
                </a:pPr>
                <a:endParaRPr lang="en-US" sz="2000" dirty="0"/>
              </a:p>
              <a:p>
                <a:pPr>
                  <a:buClr>
                    <a:schemeClr val="tx1"/>
                  </a:buClr>
                </a:pPr>
                <a:endParaRPr lang="en-US" sz="2000" dirty="0"/>
              </a:p>
            </p:txBody>
          </p:sp>
        </mc:Choice>
        <mc:Fallback xmlns="">
          <p:sp>
            <p:nvSpPr>
              <p:cNvPr id="24" name="TextBox 23">
                <a:extLst>
                  <a:ext uri="{FF2B5EF4-FFF2-40B4-BE49-F238E27FC236}">
                    <a16:creationId xmlns:a16="http://schemas.microsoft.com/office/drawing/2014/main" id="{F08D0A09-7BD1-6248-B2E6-9DE2976FC735}"/>
                  </a:ext>
                </a:extLst>
              </p:cNvPr>
              <p:cNvSpPr txBox="1">
                <a:spLocks noRot="1" noChangeAspect="1" noMove="1" noResize="1" noEditPoints="1" noAdjustHandles="1" noChangeArrowheads="1" noChangeShapeType="1" noTextEdit="1"/>
              </p:cNvSpPr>
              <p:nvPr/>
            </p:nvSpPr>
            <p:spPr>
              <a:xfrm>
                <a:off x="674508" y="13245989"/>
                <a:ext cx="12132186" cy="6617196"/>
              </a:xfrm>
              <a:prstGeom prst="rect">
                <a:avLst/>
              </a:prstGeom>
              <a:blipFill>
                <a:blip r:embed="rId6"/>
                <a:stretch>
                  <a:fillRect l="-804" t="-737" r="-503"/>
                </a:stretch>
              </a:blipFill>
              <a:ln>
                <a:noFill/>
              </a:ln>
            </p:spPr>
            <p:txBody>
              <a:bodyPr/>
              <a:lstStyle/>
              <a:p>
                <a:r>
                  <a:rPr lang="it-IT">
                    <a:noFill/>
                  </a:rPr>
                  <a:t> </a:t>
                </a:r>
              </a:p>
            </p:txBody>
          </p:sp>
        </mc:Fallback>
      </mc:AlternateContent>
      <p:pic>
        <p:nvPicPr>
          <p:cNvPr id="25" name="Picture 24">
            <a:extLst>
              <a:ext uri="{FF2B5EF4-FFF2-40B4-BE49-F238E27FC236}">
                <a16:creationId xmlns:a16="http://schemas.microsoft.com/office/drawing/2014/main" id="{76515478-A8BF-554E-A3C9-9336B4FA1DB9}"/>
              </a:ext>
            </a:extLst>
          </p:cNvPr>
          <p:cNvPicPr/>
          <p:nvPr/>
        </p:nvPicPr>
        <p:blipFill rotWithShape="1">
          <a:blip r:embed="rId7">
            <a:extLst>
              <a:ext uri="{28A0092B-C50C-407E-A947-70E740481C1C}">
                <a14:useLocalDpi xmlns:a14="http://schemas.microsoft.com/office/drawing/2010/main" val="0"/>
              </a:ext>
            </a:extLst>
          </a:blip>
          <a:srcRect t="3322"/>
          <a:stretch/>
        </p:blipFill>
        <p:spPr bwMode="auto">
          <a:xfrm>
            <a:off x="7723130" y="10059438"/>
            <a:ext cx="3641060" cy="2715260"/>
          </a:xfrm>
          <a:prstGeom prst="rect">
            <a:avLst/>
          </a:prstGeom>
          <a:noFill/>
          <a:ln>
            <a:noFill/>
          </a:ln>
          <a:extLst>
            <a:ext uri="{53640926-AAD7-44D8-BBD7-CCE9431645EC}">
              <a14:shadowObscured xmlns:a14="http://schemas.microsoft.com/office/drawing/2010/main"/>
            </a:ext>
          </a:extLst>
        </p:spPr>
      </p:pic>
      <p:pic>
        <p:nvPicPr>
          <p:cNvPr id="27" name="Picture 26">
            <a:extLst>
              <a:ext uri="{FF2B5EF4-FFF2-40B4-BE49-F238E27FC236}">
                <a16:creationId xmlns:a16="http://schemas.microsoft.com/office/drawing/2014/main" id="{8F5AC44D-B994-404D-BFBE-721C7E55B748}"/>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571852" y="10318862"/>
            <a:ext cx="3862789" cy="2372136"/>
          </a:xfrm>
          <a:prstGeom prst="rect">
            <a:avLst/>
          </a:prstGeom>
          <a:noFill/>
          <a:ln>
            <a:noFill/>
          </a:ln>
        </p:spPr>
      </p:pic>
      <p:pic>
        <p:nvPicPr>
          <p:cNvPr id="29" name="Picture 28" descr="A graphic with no description">
            <a:extLst>
              <a:ext uri="{FF2B5EF4-FFF2-40B4-BE49-F238E27FC236}">
                <a16:creationId xmlns:a16="http://schemas.microsoft.com/office/drawing/2014/main" id="{A3AA2F3C-BC7E-1849-8655-E1A2B87F1DDB}"/>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33633" y="14484445"/>
            <a:ext cx="2049018" cy="3422109"/>
          </a:xfrm>
          <a:prstGeom prst="rect">
            <a:avLst/>
          </a:prstGeom>
          <a:noFill/>
          <a:ln>
            <a:noFill/>
          </a:ln>
        </p:spPr>
      </p:pic>
      <p:pic>
        <p:nvPicPr>
          <p:cNvPr id="30" name="image4.png">
            <a:extLst>
              <a:ext uri="{FF2B5EF4-FFF2-40B4-BE49-F238E27FC236}">
                <a16:creationId xmlns:a16="http://schemas.microsoft.com/office/drawing/2014/main" id="{E7D59D9F-85EB-534E-8BE8-300FEB5ADCFE}"/>
              </a:ext>
            </a:extLst>
          </p:cNvPr>
          <p:cNvPicPr/>
          <p:nvPr/>
        </p:nvPicPr>
        <p:blipFill>
          <a:blip r:embed="rId10"/>
          <a:srcRect/>
          <a:stretch>
            <a:fillRect/>
          </a:stretch>
        </p:blipFill>
        <p:spPr>
          <a:xfrm>
            <a:off x="8021985" y="18207827"/>
            <a:ext cx="4404511" cy="1187191"/>
          </a:xfrm>
          <a:prstGeom prst="rect">
            <a:avLst/>
          </a:prstGeom>
          <a:ln/>
        </p:spPr>
      </p:pic>
      <p:pic>
        <p:nvPicPr>
          <p:cNvPr id="35" name="Immagine 10">
            <a:extLst>
              <a:ext uri="{FF2B5EF4-FFF2-40B4-BE49-F238E27FC236}">
                <a16:creationId xmlns:a16="http://schemas.microsoft.com/office/drawing/2014/main" id="{95D09EF1-F438-0440-9386-2CDBA683641A}"/>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23938020" y="7407658"/>
            <a:ext cx="5201792" cy="3718495"/>
          </a:xfrm>
          <a:prstGeom prst="rect">
            <a:avLst/>
          </a:prstGeom>
          <a:noFill/>
        </p:spPr>
      </p:pic>
      <p:pic>
        <p:nvPicPr>
          <p:cNvPr id="42" name="Immagine 3">
            <a:extLst>
              <a:ext uri="{FF2B5EF4-FFF2-40B4-BE49-F238E27FC236}">
                <a16:creationId xmlns:a16="http://schemas.microsoft.com/office/drawing/2014/main" id="{D32D2743-B04A-6E45-8010-A06291C6EBC0}"/>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16586493" y="12240576"/>
            <a:ext cx="5932705" cy="3083601"/>
          </a:xfrm>
          <a:prstGeom prst="rect">
            <a:avLst/>
          </a:prstGeom>
          <a:noFill/>
        </p:spPr>
      </p:pic>
      <p:sp>
        <p:nvSpPr>
          <p:cNvPr id="11" name="TextBox 10">
            <a:extLst>
              <a:ext uri="{FF2B5EF4-FFF2-40B4-BE49-F238E27FC236}">
                <a16:creationId xmlns:a16="http://schemas.microsoft.com/office/drawing/2014/main" id="{ED9BC42E-E7FD-874A-BDB3-31F7334F2D89}"/>
              </a:ext>
            </a:extLst>
          </p:cNvPr>
          <p:cNvSpPr txBox="1"/>
          <p:nvPr/>
        </p:nvSpPr>
        <p:spPr>
          <a:xfrm>
            <a:off x="23750549" y="11261784"/>
            <a:ext cx="5481907" cy="584775"/>
          </a:xfrm>
          <a:prstGeom prst="rect">
            <a:avLst/>
          </a:prstGeom>
          <a:noFill/>
        </p:spPr>
        <p:txBody>
          <a:bodyPr wrap="square" rtlCol="0">
            <a:spAutoFit/>
          </a:bodyPr>
          <a:lstStyle/>
          <a:p>
            <a:pPr algn="ctr"/>
            <a:r>
              <a:rPr lang="en-GB" sz="1600" i="1" dirty="0">
                <a:solidFill>
                  <a:schemeClr val="tx2"/>
                </a:solidFill>
              </a:rPr>
              <a:t>Figure 4, adapted from [4]. The capabilities of normal sensors(a) and optimised cloaked sensors(b) are compared.</a:t>
            </a:r>
          </a:p>
        </p:txBody>
      </p:sp>
      <p:sp>
        <p:nvSpPr>
          <p:cNvPr id="43" name="TextBox 42">
            <a:extLst>
              <a:ext uri="{FF2B5EF4-FFF2-40B4-BE49-F238E27FC236}">
                <a16:creationId xmlns:a16="http://schemas.microsoft.com/office/drawing/2014/main" id="{1B524460-775A-C741-9882-C73CD8EBB345}"/>
              </a:ext>
            </a:extLst>
          </p:cNvPr>
          <p:cNvSpPr txBox="1"/>
          <p:nvPr/>
        </p:nvSpPr>
        <p:spPr>
          <a:xfrm>
            <a:off x="18739399" y="15372269"/>
            <a:ext cx="5481907" cy="830997"/>
          </a:xfrm>
          <a:prstGeom prst="rect">
            <a:avLst/>
          </a:prstGeom>
          <a:noFill/>
        </p:spPr>
        <p:txBody>
          <a:bodyPr wrap="square" rtlCol="0">
            <a:spAutoFit/>
          </a:bodyPr>
          <a:lstStyle/>
          <a:p>
            <a:pPr algn="ctr">
              <a:spcAft>
                <a:spcPts val="1000"/>
              </a:spcAft>
            </a:pPr>
            <a:r>
              <a:rPr lang="en-GB" sz="1600" i="1" dirty="0">
                <a:solidFill>
                  <a:schemeClr val="tx2"/>
                </a:solidFill>
                <a:latin typeface="Calibri" panose="020F0502020204030204" pitchFamily="34" charset="0"/>
                <a:ea typeface="Calibri" panose="020F0502020204030204" pitchFamily="34" charset="0"/>
                <a:cs typeface="Times New Roman" panose="02020603050405020304" pitchFamily="18" charset="0"/>
              </a:rPr>
              <a:t>Figure 5, adapted from [5]. On the left a cloaked dipole antenna, on the right the measured scattering gain, as the ratio between a bare antenna and a cloaked one.</a:t>
            </a:r>
            <a:endParaRPr lang="en-GB" sz="1000" i="1"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2FC8ED62-7BAD-5248-B6EF-B2DBEAEFAE53}"/>
              </a:ext>
            </a:extLst>
          </p:cNvPr>
          <p:cNvSpPr txBox="1"/>
          <p:nvPr/>
        </p:nvSpPr>
        <p:spPr>
          <a:xfrm>
            <a:off x="6775784" y="19996621"/>
            <a:ext cx="6105683" cy="1169551"/>
          </a:xfrm>
          <a:prstGeom prst="rect">
            <a:avLst/>
          </a:prstGeom>
          <a:noFill/>
          <a:ln>
            <a:solidFill>
              <a:schemeClr val="tx1"/>
            </a:solidFill>
          </a:ln>
        </p:spPr>
        <p:txBody>
          <a:bodyPr wrap="square" rtlCol="0">
            <a:spAutoFit/>
          </a:bodyPr>
          <a:lstStyle/>
          <a:p>
            <a:r>
              <a:rPr lang="en-GB" sz="1400" dirty="0"/>
              <a:t>[3]: Invisibility exposed: physical bounds on passive cloaking</a:t>
            </a:r>
          </a:p>
          <a:p>
            <a:pPr lvl="0"/>
            <a:r>
              <a:rPr lang="en-GB" sz="1400" dirty="0"/>
              <a:t>Francesco </a:t>
            </a:r>
            <a:r>
              <a:rPr lang="en-GB" sz="1400" dirty="0" err="1"/>
              <a:t>Monticone</a:t>
            </a:r>
            <a:r>
              <a:rPr lang="en-GB" sz="1400" dirty="0"/>
              <a:t> and Andrea </a:t>
            </a:r>
            <a:r>
              <a:rPr lang="en-GB" sz="1400" dirty="0" err="1"/>
              <a:t>Alù</a:t>
            </a:r>
            <a:r>
              <a:rPr lang="en-GB" sz="1400" dirty="0"/>
              <a:t>, </a:t>
            </a:r>
            <a:r>
              <a:rPr lang="en-US" sz="1400" dirty="0">
                <a:solidFill>
                  <a:prstClr val="black"/>
                </a:solidFill>
              </a:rPr>
              <a:t>Optica Vol. 3, Issue 7, pp. 718-724 (2016)</a:t>
            </a:r>
          </a:p>
          <a:p>
            <a:pPr lvl="0"/>
            <a:endParaRPr lang="en-US" sz="1400" dirty="0">
              <a:solidFill>
                <a:prstClr val="black"/>
              </a:solidFill>
            </a:endParaRPr>
          </a:p>
          <a:p>
            <a:pPr lvl="0"/>
            <a:endParaRPr lang="en-US" sz="1400" dirty="0">
              <a:solidFill>
                <a:prstClr val="black"/>
              </a:solidFill>
            </a:endParaRPr>
          </a:p>
          <a:p>
            <a:pPr lvl="0"/>
            <a:endParaRPr lang="en-US" sz="1400" dirty="0">
              <a:solidFill>
                <a:prstClr val="black"/>
              </a:solidFill>
            </a:endParaRPr>
          </a:p>
        </p:txBody>
      </p:sp>
      <p:sp>
        <p:nvSpPr>
          <p:cNvPr id="45" name="TextBox 44">
            <a:extLst>
              <a:ext uri="{FF2B5EF4-FFF2-40B4-BE49-F238E27FC236}">
                <a16:creationId xmlns:a16="http://schemas.microsoft.com/office/drawing/2014/main" id="{B7B77485-3061-304E-AC84-A930AFBA80A3}"/>
              </a:ext>
            </a:extLst>
          </p:cNvPr>
          <p:cNvSpPr txBox="1"/>
          <p:nvPr/>
        </p:nvSpPr>
        <p:spPr>
          <a:xfrm>
            <a:off x="11356137" y="17338633"/>
            <a:ext cx="767285" cy="369332"/>
          </a:xfrm>
          <a:prstGeom prst="rect">
            <a:avLst/>
          </a:prstGeom>
          <a:noFill/>
        </p:spPr>
        <p:txBody>
          <a:bodyPr wrap="square" rtlCol="0">
            <a:spAutoFit/>
          </a:bodyPr>
          <a:lstStyle/>
          <a:p>
            <a:r>
              <a:rPr lang="en-US" sz="1800" i="1" dirty="0">
                <a:solidFill>
                  <a:schemeClr val="tx2"/>
                </a:solidFill>
              </a:rPr>
              <a:t>Fig. 1</a:t>
            </a:r>
          </a:p>
        </p:txBody>
      </p:sp>
      <p:sp>
        <p:nvSpPr>
          <p:cNvPr id="46" name="TextBox 45">
            <a:extLst>
              <a:ext uri="{FF2B5EF4-FFF2-40B4-BE49-F238E27FC236}">
                <a16:creationId xmlns:a16="http://schemas.microsoft.com/office/drawing/2014/main" id="{A0B91547-BCDA-3846-BE1D-809D14220916}"/>
              </a:ext>
            </a:extLst>
          </p:cNvPr>
          <p:cNvSpPr txBox="1"/>
          <p:nvPr/>
        </p:nvSpPr>
        <p:spPr>
          <a:xfrm>
            <a:off x="12123423" y="18432091"/>
            <a:ext cx="705304" cy="369332"/>
          </a:xfrm>
          <a:prstGeom prst="rect">
            <a:avLst/>
          </a:prstGeom>
          <a:noFill/>
        </p:spPr>
        <p:txBody>
          <a:bodyPr wrap="square" rtlCol="0">
            <a:spAutoFit/>
          </a:bodyPr>
          <a:lstStyle/>
          <a:p>
            <a:r>
              <a:rPr lang="en-US" sz="1800" i="1" dirty="0">
                <a:solidFill>
                  <a:schemeClr val="tx2"/>
                </a:solidFill>
              </a:rPr>
              <a:t>Fig. 2</a:t>
            </a:r>
          </a:p>
        </p:txBody>
      </p:sp>
      <p:sp>
        <p:nvSpPr>
          <p:cNvPr id="47" name="TextBox 46">
            <a:extLst>
              <a:ext uri="{FF2B5EF4-FFF2-40B4-BE49-F238E27FC236}">
                <a16:creationId xmlns:a16="http://schemas.microsoft.com/office/drawing/2014/main" id="{30978208-AC9C-914D-9422-F4512D7424AC}"/>
              </a:ext>
            </a:extLst>
          </p:cNvPr>
          <p:cNvSpPr txBox="1"/>
          <p:nvPr/>
        </p:nvSpPr>
        <p:spPr>
          <a:xfrm>
            <a:off x="26076371" y="5752777"/>
            <a:ext cx="808873" cy="369332"/>
          </a:xfrm>
          <a:prstGeom prst="rect">
            <a:avLst/>
          </a:prstGeom>
          <a:noFill/>
        </p:spPr>
        <p:txBody>
          <a:bodyPr wrap="square" rtlCol="0">
            <a:spAutoFit/>
          </a:bodyPr>
          <a:lstStyle/>
          <a:p>
            <a:r>
              <a:rPr lang="en-US" sz="1800" i="1" dirty="0">
                <a:solidFill>
                  <a:schemeClr val="tx2"/>
                </a:solidFill>
              </a:rPr>
              <a:t>Fig. 3</a:t>
            </a:r>
          </a:p>
        </p:txBody>
      </p:sp>
      <p:sp>
        <p:nvSpPr>
          <p:cNvPr id="2" name="Rounded Rectangle 1">
            <a:extLst>
              <a:ext uri="{FF2B5EF4-FFF2-40B4-BE49-F238E27FC236}">
                <a16:creationId xmlns:a16="http://schemas.microsoft.com/office/drawing/2014/main" id="{66CFF5AA-E6AE-4F4D-86B4-B1FC9929B5FB}"/>
              </a:ext>
            </a:extLst>
          </p:cNvPr>
          <p:cNvSpPr/>
          <p:nvPr/>
        </p:nvSpPr>
        <p:spPr>
          <a:xfrm>
            <a:off x="398441" y="2965957"/>
            <a:ext cx="12684321" cy="2917209"/>
          </a:xfrm>
          <a:prstGeom prst="roundRect">
            <a:avLst>
              <a:gd name="adj" fmla="val 15330"/>
            </a:avLst>
          </a:prstGeom>
          <a:noFill/>
          <a:ln>
            <a:solidFill>
              <a:srgbClr val="172B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a:extLst>
              <a:ext uri="{FF2B5EF4-FFF2-40B4-BE49-F238E27FC236}">
                <a16:creationId xmlns:a16="http://schemas.microsoft.com/office/drawing/2014/main" id="{861CEDAC-C793-B845-9043-4A354E1D803A}"/>
              </a:ext>
            </a:extLst>
          </p:cNvPr>
          <p:cNvSpPr/>
          <p:nvPr/>
        </p:nvSpPr>
        <p:spPr>
          <a:xfrm>
            <a:off x="16773658" y="7179783"/>
            <a:ext cx="12733843" cy="9485541"/>
          </a:xfrm>
          <a:prstGeom prst="roundRect">
            <a:avLst>
              <a:gd name="adj" fmla="val 5764"/>
            </a:avLst>
          </a:prstGeom>
          <a:noFill/>
          <a:ln>
            <a:solidFill>
              <a:srgbClr val="172B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GB" dirty="0"/>
          </a:p>
        </p:txBody>
      </p:sp>
      <p:sp>
        <p:nvSpPr>
          <p:cNvPr id="49" name="Rounded Rectangle 48">
            <a:extLst>
              <a:ext uri="{FF2B5EF4-FFF2-40B4-BE49-F238E27FC236}">
                <a16:creationId xmlns:a16="http://schemas.microsoft.com/office/drawing/2014/main" id="{5F751F6B-A568-D84E-8B31-09DE3CE635C8}"/>
              </a:ext>
            </a:extLst>
          </p:cNvPr>
          <p:cNvSpPr/>
          <p:nvPr/>
        </p:nvSpPr>
        <p:spPr>
          <a:xfrm>
            <a:off x="16795119" y="2965958"/>
            <a:ext cx="12744455" cy="3850656"/>
          </a:xfrm>
          <a:prstGeom prst="roundRect">
            <a:avLst>
              <a:gd name="adj" fmla="val 12233"/>
            </a:avLst>
          </a:prstGeom>
          <a:noFill/>
          <a:ln>
            <a:solidFill>
              <a:srgbClr val="172B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ounded Rectangle 49">
            <a:extLst>
              <a:ext uri="{FF2B5EF4-FFF2-40B4-BE49-F238E27FC236}">
                <a16:creationId xmlns:a16="http://schemas.microsoft.com/office/drawing/2014/main" id="{BBE65109-BC26-2140-BBC0-5A9EF38F68FE}"/>
              </a:ext>
            </a:extLst>
          </p:cNvPr>
          <p:cNvSpPr/>
          <p:nvPr/>
        </p:nvSpPr>
        <p:spPr>
          <a:xfrm>
            <a:off x="398441" y="13164975"/>
            <a:ext cx="12712285" cy="6564962"/>
          </a:xfrm>
          <a:prstGeom prst="roundRect">
            <a:avLst>
              <a:gd name="adj" fmla="val 9429"/>
            </a:avLst>
          </a:prstGeom>
          <a:noFill/>
          <a:ln>
            <a:solidFill>
              <a:srgbClr val="172B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ounded Rectangle 50">
            <a:extLst>
              <a:ext uri="{FF2B5EF4-FFF2-40B4-BE49-F238E27FC236}">
                <a16:creationId xmlns:a16="http://schemas.microsoft.com/office/drawing/2014/main" id="{09883B11-C259-F443-9D5D-A8F6AFB6C083}"/>
              </a:ext>
            </a:extLst>
          </p:cNvPr>
          <p:cNvSpPr/>
          <p:nvPr/>
        </p:nvSpPr>
        <p:spPr>
          <a:xfrm>
            <a:off x="349506" y="6259797"/>
            <a:ext cx="12715344" cy="6564962"/>
          </a:xfrm>
          <a:prstGeom prst="roundRect">
            <a:avLst>
              <a:gd name="adj" fmla="val 11588"/>
            </a:avLst>
          </a:prstGeom>
          <a:noFill/>
          <a:ln>
            <a:solidFill>
              <a:srgbClr val="172B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a:extLst>
              <a:ext uri="{FF2B5EF4-FFF2-40B4-BE49-F238E27FC236}">
                <a16:creationId xmlns:a16="http://schemas.microsoft.com/office/drawing/2014/main" id="{5B0E1BCC-8116-BF4F-9109-F82C2BD6F1C4}"/>
              </a:ext>
            </a:extLst>
          </p:cNvPr>
          <p:cNvSpPr/>
          <p:nvPr/>
        </p:nvSpPr>
        <p:spPr>
          <a:xfrm>
            <a:off x="16773657" y="16950423"/>
            <a:ext cx="12765923" cy="2599761"/>
          </a:xfrm>
          <a:prstGeom prst="roundRect">
            <a:avLst>
              <a:gd name="adj" fmla="val 9325"/>
            </a:avLst>
          </a:prstGeom>
          <a:noFill/>
          <a:ln>
            <a:solidFill>
              <a:srgbClr val="172B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45D81DFB-55F0-0540-9A9B-9A80C21C4B3D}"/>
              </a:ext>
            </a:extLst>
          </p:cNvPr>
          <p:cNvSpPr txBox="1"/>
          <p:nvPr/>
        </p:nvSpPr>
        <p:spPr>
          <a:xfrm>
            <a:off x="3860697" y="468811"/>
            <a:ext cx="4278567" cy="2246769"/>
          </a:xfrm>
          <a:prstGeom prst="rect">
            <a:avLst/>
          </a:prstGeom>
          <a:noFill/>
          <a:ln>
            <a:noFill/>
          </a:ln>
        </p:spPr>
        <p:txBody>
          <a:bodyPr wrap="square" rtlCol="0">
            <a:spAutoFit/>
          </a:bodyPr>
          <a:lstStyle/>
          <a:p>
            <a:r>
              <a:rPr lang="en-US" sz="2800" i="1" dirty="0">
                <a:solidFill>
                  <a:schemeClr val="tx2"/>
                </a:solidFill>
              </a:rPr>
              <a:t>Blackett Laboratory,</a:t>
            </a:r>
          </a:p>
          <a:p>
            <a:r>
              <a:rPr lang="en-US" sz="2800" i="1" dirty="0">
                <a:solidFill>
                  <a:schemeClr val="tx2"/>
                </a:solidFill>
              </a:rPr>
              <a:t>Imperial College London, </a:t>
            </a:r>
          </a:p>
          <a:p>
            <a:r>
              <a:rPr lang="en-US" sz="2800" i="1" dirty="0">
                <a:solidFill>
                  <a:schemeClr val="tx2"/>
                </a:solidFill>
              </a:rPr>
              <a:t>South Kensington Campus, London,</a:t>
            </a:r>
          </a:p>
          <a:p>
            <a:r>
              <a:rPr lang="en-US" sz="2800" i="1" dirty="0">
                <a:solidFill>
                  <a:schemeClr val="tx2"/>
                </a:solidFill>
              </a:rPr>
              <a:t>SW7 2AZ</a:t>
            </a:r>
          </a:p>
        </p:txBody>
      </p:sp>
      <p:pic>
        <p:nvPicPr>
          <p:cNvPr id="4" name="Picture 3">
            <a:extLst>
              <a:ext uri="{FF2B5EF4-FFF2-40B4-BE49-F238E27FC236}">
                <a16:creationId xmlns:a16="http://schemas.microsoft.com/office/drawing/2014/main" id="{6E7EC154-9316-E943-B545-02C31402DF67}"/>
              </a:ext>
            </a:extLst>
          </p:cNvPr>
          <p:cNvPicPr>
            <a:picLocks noChangeAspect="1"/>
          </p:cNvPicPr>
          <p:nvPr/>
        </p:nvPicPr>
        <p:blipFill rotWithShape="1">
          <a:blip r:embed="rId13"/>
          <a:srcRect l="10975" t="29241" r="10649" b="27821"/>
          <a:stretch/>
        </p:blipFill>
        <p:spPr>
          <a:xfrm>
            <a:off x="367416" y="304477"/>
            <a:ext cx="3367289" cy="1207800"/>
          </a:xfrm>
          <a:prstGeom prst="rect">
            <a:avLst/>
          </a:prstGeom>
        </p:spPr>
      </p:pic>
      <p:sp>
        <p:nvSpPr>
          <p:cNvPr id="6" name="TextBox 5">
            <a:extLst>
              <a:ext uri="{FF2B5EF4-FFF2-40B4-BE49-F238E27FC236}">
                <a16:creationId xmlns:a16="http://schemas.microsoft.com/office/drawing/2014/main" id="{2A603377-5C4B-2344-B7AC-29BD82A2F3CE}"/>
              </a:ext>
            </a:extLst>
          </p:cNvPr>
          <p:cNvSpPr txBox="1"/>
          <p:nvPr/>
        </p:nvSpPr>
        <p:spPr>
          <a:xfrm>
            <a:off x="25148060" y="460436"/>
            <a:ext cx="1737184" cy="707886"/>
          </a:xfrm>
          <a:prstGeom prst="rect">
            <a:avLst/>
          </a:prstGeom>
          <a:noFill/>
        </p:spPr>
        <p:txBody>
          <a:bodyPr wrap="square" rtlCol="0">
            <a:spAutoFit/>
          </a:bodyPr>
          <a:lstStyle/>
          <a:p>
            <a:r>
              <a:rPr lang="en-GB" sz="4000" i="1" dirty="0">
                <a:solidFill>
                  <a:schemeClr val="tx2"/>
                </a:solidFill>
              </a:rPr>
              <a:t>NEMO</a:t>
            </a:r>
          </a:p>
        </p:txBody>
      </p:sp>
      <p:sp>
        <p:nvSpPr>
          <p:cNvPr id="54" name="TextBox 53">
            <a:extLst>
              <a:ext uri="{FF2B5EF4-FFF2-40B4-BE49-F238E27FC236}">
                <a16:creationId xmlns:a16="http://schemas.microsoft.com/office/drawing/2014/main" id="{5614FE3B-BEEF-634C-8E04-B1222B6E18EA}"/>
              </a:ext>
            </a:extLst>
          </p:cNvPr>
          <p:cNvSpPr txBox="1"/>
          <p:nvPr/>
        </p:nvSpPr>
        <p:spPr>
          <a:xfrm>
            <a:off x="22706363" y="12309785"/>
            <a:ext cx="6526093" cy="4093428"/>
          </a:xfrm>
          <a:prstGeom prst="rect">
            <a:avLst/>
          </a:prstGeom>
          <a:noFill/>
          <a:ln>
            <a:noFill/>
          </a:ln>
        </p:spPr>
        <p:txBody>
          <a:bodyPr wrap="square" rtlCol="0">
            <a:spAutoFit/>
          </a:bodyPr>
          <a:lstStyle/>
          <a:p>
            <a:pPr algn="just"/>
            <a:r>
              <a:rPr lang="en-US" sz="2000" dirty="0"/>
              <a:t>Cloaking devices applications can go beyond the field of electromagnetism, expanding their utility to the field of acoustic, seismic, thermal waves:</a:t>
            </a:r>
          </a:p>
          <a:p>
            <a:pPr algn="just"/>
            <a:endParaRPr lang="en-US" sz="2000" dirty="0"/>
          </a:p>
          <a:p>
            <a:pPr marL="342900" indent="-342900" algn="just">
              <a:buFont typeface="Arial" panose="020B0604020202020204" pitchFamily="34" charset="0"/>
              <a:buChar char="•"/>
            </a:pPr>
            <a:r>
              <a:rPr lang="en-US" sz="2000" dirty="0"/>
              <a:t> </a:t>
            </a:r>
            <a:r>
              <a:rPr lang="en-US" sz="2000" dirty="0">
                <a:solidFill>
                  <a:srgbClr val="FF0000"/>
                </a:solidFill>
              </a:rPr>
              <a:t>Invisible acoustic sensors</a:t>
            </a:r>
            <a:r>
              <a:rPr lang="en-US" sz="2000" dirty="0"/>
              <a:t>, capable of absorbing the entire incoming signal, creating no shadow or reflection;</a:t>
            </a:r>
          </a:p>
          <a:p>
            <a:pPr marL="342900" indent="-342900" algn="just">
              <a:buFont typeface="Arial" panose="020B0604020202020204" pitchFamily="34" charset="0"/>
              <a:buChar char="•"/>
            </a:pPr>
            <a:r>
              <a:rPr lang="en-US" sz="2000" dirty="0"/>
              <a:t> </a:t>
            </a:r>
            <a:r>
              <a:rPr lang="en-US" sz="2000" dirty="0">
                <a:solidFill>
                  <a:srgbClr val="FF0000"/>
                </a:solidFill>
              </a:rPr>
              <a:t>Seismic cloaking of buildings</a:t>
            </a:r>
            <a:r>
              <a:rPr lang="en-US" sz="2000" dirty="0"/>
              <a:t>, through the use of composite foundations able of filtering a considerable amount of energy of the seismic waves, via an internal dissipation process. </a:t>
            </a:r>
          </a:p>
          <a:p>
            <a:pPr marL="342900" indent="-342900" algn="just">
              <a:buFont typeface="Arial" panose="020B0604020202020204" pitchFamily="34" charset="0"/>
              <a:buChar char="•"/>
            </a:pPr>
            <a:r>
              <a:rPr lang="en-US" sz="2000" dirty="0"/>
              <a:t> </a:t>
            </a:r>
            <a:r>
              <a:rPr lang="en-US" sz="2000" dirty="0">
                <a:solidFill>
                  <a:srgbClr val="FF0000"/>
                </a:solidFill>
              </a:rPr>
              <a:t>Thermal invisibility </a:t>
            </a:r>
            <a:r>
              <a:rPr lang="en-US" sz="2000" dirty="0"/>
              <a:t>may open new vistas in hiding hot spots in infrared thermography, military furtivity, and electronics heating reduction.</a:t>
            </a:r>
          </a:p>
        </p:txBody>
      </p:sp>
      <p:sp>
        <p:nvSpPr>
          <p:cNvPr id="56" name="Right Arrow 55">
            <a:extLst>
              <a:ext uri="{FF2B5EF4-FFF2-40B4-BE49-F238E27FC236}">
                <a16:creationId xmlns:a16="http://schemas.microsoft.com/office/drawing/2014/main" id="{A64BEE2C-17A8-C34E-857F-241411D52F1F}"/>
              </a:ext>
            </a:extLst>
          </p:cNvPr>
          <p:cNvSpPr/>
          <p:nvPr/>
        </p:nvSpPr>
        <p:spPr>
          <a:xfrm>
            <a:off x="13275004" y="19878950"/>
            <a:ext cx="305066" cy="26356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43">
            <a:extLst>
              <a:ext uri="{FF2B5EF4-FFF2-40B4-BE49-F238E27FC236}">
                <a16:creationId xmlns:a16="http://schemas.microsoft.com/office/drawing/2014/main" id="{B571736F-FCAC-4F73-A49D-1DFD98D6732A}"/>
              </a:ext>
            </a:extLst>
          </p:cNvPr>
          <p:cNvSpPr txBox="1"/>
          <p:nvPr/>
        </p:nvSpPr>
        <p:spPr>
          <a:xfrm>
            <a:off x="23433891" y="19911524"/>
            <a:ext cx="6105683" cy="1169551"/>
          </a:xfrm>
          <a:prstGeom prst="rect">
            <a:avLst/>
          </a:prstGeom>
          <a:noFill/>
          <a:ln>
            <a:solidFill>
              <a:schemeClr val="tx1"/>
            </a:solidFill>
          </a:ln>
        </p:spPr>
        <p:txBody>
          <a:bodyPr wrap="square" rtlCol="0">
            <a:spAutoFit/>
          </a:bodyPr>
          <a:lstStyle/>
          <a:p>
            <a:r>
              <a:rPr lang="en-US" sz="1400" dirty="0"/>
              <a:t>[5]:Frontiers of Engineering: Reports on Leading-Edge Engineering from the 2015 Symposium (2016)</a:t>
            </a:r>
          </a:p>
          <a:p>
            <a:r>
              <a:rPr lang="en-US" sz="1400" dirty="0"/>
              <a:t>Chapter: Metamaterial-based Device Engineering--Andrea </a:t>
            </a:r>
            <a:r>
              <a:rPr lang="en-US" sz="1400" dirty="0" err="1"/>
              <a:t>Alù</a:t>
            </a:r>
            <a:endParaRPr lang="en-US" sz="1400" dirty="0"/>
          </a:p>
          <a:p>
            <a:endParaRPr lang="en-US" sz="1400" dirty="0"/>
          </a:p>
          <a:p>
            <a:endParaRPr lang="en-US" sz="1400" dirty="0"/>
          </a:p>
        </p:txBody>
      </p:sp>
      <p:sp>
        <p:nvSpPr>
          <p:cNvPr id="13" name="Rettangolo 12">
            <a:extLst>
              <a:ext uri="{FF2B5EF4-FFF2-40B4-BE49-F238E27FC236}">
                <a16:creationId xmlns:a16="http://schemas.microsoft.com/office/drawing/2014/main" id="{5EEBC3CE-BDDD-408B-8317-A0EC995300F3}"/>
              </a:ext>
            </a:extLst>
          </p:cNvPr>
          <p:cNvSpPr/>
          <p:nvPr/>
        </p:nvSpPr>
        <p:spPr>
          <a:xfrm>
            <a:off x="16764233" y="19911524"/>
            <a:ext cx="6669658" cy="1169551"/>
          </a:xfrm>
          <a:prstGeom prst="rect">
            <a:avLst/>
          </a:prstGeom>
          <a:ln>
            <a:solidFill>
              <a:schemeClr val="tx1"/>
            </a:solidFill>
          </a:ln>
        </p:spPr>
        <p:txBody>
          <a:bodyPr wrap="square">
            <a:spAutoFit/>
          </a:bodyPr>
          <a:lstStyle/>
          <a:p>
            <a:r>
              <a:rPr lang="en-US" sz="1400" b="1" dirty="0"/>
              <a:t>References II:</a:t>
            </a:r>
          </a:p>
          <a:p>
            <a:r>
              <a:rPr lang="en-US" sz="1400" dirty="0"/>
              <a:t>[4]:Cloaking and Invisibility: A Review, Romain Fleury and Andrea </a:t>
            </a:r>
            <a:r>
              <a:rPr lang="en-US" sz="1400" dirty="0" err="1"/>
              <a:t>Alù</a:t>
            </a:r>
            <a:r>
              <a:rPr lang="en-US" sz="1400" dirty="0"/>
              <a:t> (Invited Review), Progress In Electromagnetics Research, Vol. 147, 171–202, 2014</a:t>
            </a:r>
          </a:p>
          <a:p>
            <a:endParaRPr lang="en-US" sz="1400" dirty="0"/>
          </a:p>
          <a:p>
            <a:endParaRPr lang="en-US" sz="1400" dirty="0"/>
          </a:p>
        </p:txBody>
      </p:sp>
    </p:spTree>
    <p:extLst>
      <p:ext uri="{BB962C8B-B14F-4D97-AF65-F5344CB8AC3E}">
        <p14:creationId xmlns:p14="http://schemas.microsoft.com/office/powerpoint/2010/main" val="38351484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6011</TotalTime>
  <Words>1234</Words>
  <Application>Microsoft Office PowerPoint</Application>
  <PresentationFormat>Personalizzato</PresentationFormat>
  <Paragraphs>107</Paragraphs>
  <Slides>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Arial</vt:lpstr>
      <vt:lpstr>Calibri</vt:lpstr>
      <vt:lpstr>Calibri Light</vt:lpstr>
      <vt:lpstr>Cambria Math</vt:lpstr>
      <vt:lpstr>Office Theme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Sophie Mosselmans</dc:creator>
  <cp:lastModifiedBy>Veroni, Stefano</cp:lastModifiedBy>
  <cp:revision>44</cp:revision>
  <dcterms:created xsi:type="dcterms:W3CDTF">2019-11-04T14:10:17Z</dcterms:created>
  <dcterms:modified xsi:type="dcterms:W3CDTF">2019-11-22T13:40:03Z</dcterms:modified>
</cp:coreProperties>
</file>