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72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, Stefano" initials="VS" lastIdx="1" clrIdx="0">
    <p:extLst>
      <p:ext uri="{19B8F6BF-5375-455C-9EA6-DF929625EA0E}">
        <p15:presenceInfo xmlns:p15="http://schemas.microsoft.com/office/powerpoint/2012/main" userId="Veroni, Stef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5B863-579D-4C35-A797-0E2D61E5DE03}" v="31" dt="2022-02-08T20:06:42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A105B863-579D-4C35-A797-0E2D61E5DE03}"/>
    <pc:docChg chg="modSld">
      <pc:chgData name="Veroni, Stefano" userId="c6a0b827-0823-4cdd-9f2f-b443de65f065" providerId="ADAL" clId="{A105B863-579D-4C35-A797-0E2D61E5DE03}" dt="2022-02-08T20:06:42.139" v="30"/>
      <pc:docMkLst>
        <pc:docMk/>
      </pc:docMkLst>
      <pc:sldChg chg="modSp">
        <pc:chgData name="Veroni, Stefano" userId="c6a0b827-0823-4cdd-9f2f-b443de65f065" providerId="ADAL" clId="{A105B863-579D-4C35-A797-0E2D61E5DE03}" dt="2022-02-08T20:06:42.139" v="30"/>
        <pc:sldMkLst>
          <pc:docMk/>
          <pc:sldMk cId="362162116" sldId="267"/>
        </pc:sldMkLst>
        <pc:picChg chg="mod">
          <ac:chgData name="Veroni, Stefano" userId="c6a0b827-0823-4cdd-9f2f-b443de65f065" providerId="ADAL" clId="{A105B863-579D-4C35-A797-0E2D61E5DE03}" dt="2022-02-08T20:06:42.139" v="30"/>
          <ac:picMkLst>
            <pc:docMk/>
            <pc:sldMk cId="362162116" sldId="267"/>
            <ac:picMk id="2052" creationId="{3E1AB738-1870-4AAB-AEAA-31173901E7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BBDD0-DB60-46D4-B63A-6789E78EEEEC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554A-5F48-49D4-88FB-43FCC87000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74962-5204-43C0-8F94-A52DFA4E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BF8E6E-7B64-4FE8-84D5-8DD4081A7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9FDF28-3B08-4F46-AEA2-83082F39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DFF71-8704-4245-9ABF-835C6621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5ACB57-8AC3-42C6-B3CC-45EA61DB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8CB47-1E8E-4864-A084-91EFECE7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880652-23F8-4DA6-8AAE-FE7DA9A6F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7E7A6-B22F-48C6-B33E-EFC4D6AC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868B01-E6F9-4997-8F72-1EEDCC23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67E67A-94F4-44EC-AF9D-8D3811A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24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860E273-1AB2-4E1E-9EAB-F9D4A15A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5A539F-739D-440F-8CDE-BB6E387C7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9BFC6-E27F-43C3-AFE2-C4EF19AF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5E9D27-923F-4160-A359-1E56D0A6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B102D6-973D-4733-AE88-B0FD9972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7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42DDC-F6C6-49D1-A581-84945D30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9BC32-C486-48DD-AE2B-7DD9A4E5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803DB5-5FFF-41C4-84D5-54CF0DFD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7DBD3-AAD7-46C7-8B9D-24BDC31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21930-BA3E-408C-B3A5-A8FE5106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8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A9B0B-1123-4286-86F8-584DA578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9C592-1A4E-4752-8C31-A39913BAC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9DA3AE-2F15-405D-BA29-097A76BC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CC3CE-7CFF-4E69-94FE-711E05B2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84EDDE-5A86-479C-B862-2B14E2CF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2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9409B-0980-4BA3-971C-E9D2E786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900B-9202-45F2-915F-62FA5687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87CCC0-B9D0-4E63-B9A0-3DE02057F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D6CAFA-C33E-487E-A582-BA24417C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2E4D78-916C-450F-968A-CFF36FB6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9F7465-5EAE-4169-8676-FED12BF9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2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9A9FB-5A36-4C53-AD69-3C6350F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B605F-BD6E-499D-A50E-63D0238D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E0017E-0D84-4612-8575-C76D937D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70DFBD-85A4-4BD9-A04C-0CFE9DE52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9F21F-0291-4CE5-B338-05327F08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C26B37-B6F0-4BE1-9F37-35AFCA8A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55F99D1-202D-4DB5-9836-82C0D677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1389F2-D80D-491C-97D3-7336F374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3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1A0DB-B557-49AB-A690-471D6DE9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598B2C-8DB2-4CC7-A188-936897E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A80DBC-A4FA-4295-8E7F-AF90A8E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A55E76-00F0-45CD-937A-5DEB088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1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A4FB45-520A-4462-A689-A88EB2C3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9BB8C8-578C-462B-8499-D56ECE65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FE33FA-DF3F-4EDC-B45A-4AA9C6BD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4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263810-1DFD-4F89-843F-EDD2390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BB49B-EE28-4200-AF07-F49849CC9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3B53FC-583E-4D1B-909A-65477EC6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6CDEB4-DFB7-45BC-8B7D-8D5BE036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0F59D4-4F5D-4520-8165-7DD66C78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FE1B74-3FEA-4A5B-A7DF-82168847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37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052ED-12A8-4019-B5E0-3E74630B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BD64BD-ACED-4D1A-AD83-744392DC0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C705C5-8385-4C37-8FFE-9CBB2327A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712937-9460-4D91-9816-B094F245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A1C0D4-EC35-4227-B749-AD417E5F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5C7234-5250-4653-9F54-6B22308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8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3EB086-41AB-40E0-AE36-F1952551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0CF7EE-791E-467E-8023-1C146E8B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B24B97-1FBE-4C6A-9409-E4C980028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0C68-1493-49F0-9140-5E3B7128C888}" type="datetimeFigureOut">
              <a:rPr lang="it-IT" smtClean="0"/>
              <a:t>08/02/2022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2F232D-0D32-4108-85C1-35320DC6A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668F72-9086-43E4-BF8E-A178BBDE1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A37F-AF98-42B6-AF83-4C6FA2C9E4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4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2/2c/Grin-lens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2FD26-CA05-452C-94C7-CD65013D9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5320"/>
            <a:ext cx="9144000" cy="1820862"/>
          </a:xfrm>
        </p:spPr>
        <p:txBody>
          <a:bodyPr>
            <a:normAutofit/>
          </a:bodyPr>
          <a:lstStyle/>
          <a:p>
            <a:r>
              <a:rPr lang="it-IT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Cloaking</a:t>
            </a:r>
            <a:r>
              <a:rPr lang="it-IT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Fiction?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5DBDB5-6A0F-4632-B786-64E54E84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91" y="2803866"/>
            <a:ext cx="6238217" cy="255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D269D2-746D-4720-A211-10BBCF580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5" t="29241" r="10649" b="27821"/>
          <a:stretch/>
        </p:blipFill>
        <p:spPr>
          <a:xfrm>
            <a:off x="90553" y="207609"/>
            <a:ext cx="2958353" cy="106112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10EAC81-DF05-4BB7-BBC1-51ED53567A9E}"/>
              </a:ext>
            </a:extLst>
          </p:cNvPr>
          <p:cNvSpPr/>
          <p:nvPr/>
        </p:nvSpPr>
        <p:spPr>
          <a:xfrm>
            <a:off x="7790329" y="5770820"/>
            <a:ext cx="4020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Oliver Brown	Mark Salim</a:t>
            </a:r>
          </a:p>
          <a:p>
            <a:r>
              <a:rPr lang="en-US" i="1" dirty="0">
                <a:solidFill>
                  <a:schemeClr val="tx2"/>
                </a:solidFill>
              </a:rPr>
              <a:t>Stefano Veroni	Sophie </a:t>
            </a:r>
            <a:r>
              <a:rPr lang="en-US" i="1" dirty="0" err="1">
                <a:solidFill>
                  <a:schemeClr val="tx2"/>
                </a:solidFill>
              </a:rPr>
              <a:t>Mosselmans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0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A91D9-2306-4FAF-9E70-3AD7C850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…beyond electromagnetism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4EFEBF-9744-4479-B659-BE7F2D00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112" y="3429000"/>
            <a:ext cx="3115233" cy="523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Seismic Cloaking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5BA733-40C3-499B-B36E-644BA8915F90}"/>
              </a:ext>
            </a:extLst>
          </p:cNvPr>
          <p:cNvSpPr txBox="1"/>
          <p:nvPr/>
        </p:nvSpPr>
        <p:spPr>
          <a:xfrm>
            <a:off x="5968533" y="1614541"/>
            <a:ext cx="4833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Cloaked Acoustic Sensors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44287F-D8F1-4A55-9F5E-3E1573D67817}"/>
              </a:ext>
            </a:extLst>
          </p:cNvPr>
          <p:cNvSpPr txBox="1"/>
          <p:nvPr/>
        </p:nvSpPr>
        <p:spPr>
          <a:xfrm>
            <a:off x="6142507" y="5348613"/>
            <a:ext cx="361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invisibility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1FC4CB-F457-40AC-9392-A30688F3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08" y="2723334"/>
            <a:ext cx="2757766" cy="193455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B8762A-BAAF-4286-9821-D09EC492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420" y="1301420"/>
            <a:ext cx="2828925" cy="16192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54738D0-6D77-4F15-B307-FB4C3149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75" y="4903694"/>
            <a:ext cx="2546364" cy="16984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81D2B9-AED7-4B39-BB94-4C0EAAD53A40}"/>
              </a:ext>
            </a:extLst>
          </p:cNvPr>
          <p:cNvSpPr txBox="1"/>
          <p:nvPr/>
        </p:nvSpPr>
        <p:spPr>
          <a:xfrm>
            <a:off x="5000345" y="130142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[2]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DA3B3D-70F8-4A36-ACDC-F6C09B685314}"/>
              </a:ext>
            </a:extLst>
          </p:cNvPr>
          <p:cNvSpPr txBox="1"/>
          <p:nvPr/>
        </p:nvSpPr>
        <p:spPr>
          <a:xfrm>
            <a:off x="8900274" y="2648768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[9]</a:t>
            </a:r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AF5E8D-D875-4266-9C6C-FBD52124CE3A}"/>
              </a:ext>
            </a:extLst>
          </p:cNvPr>
          <p:cNvSpPr txBox="1"/>
          <p:nvPr/>
        </p:nvSpPr>
        <p:spPr>
          <a:xfrm>
            <a:off x="5000345" y="490369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[10]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5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1B27B-7DBC-426E-8F75-7D4A2E65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26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685E14-8DF1-47EE-9B48-94CA9484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023" y="4443319"/>
            <a:ext cx="10515600" cy="5232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</a:t>
            </a:r>
            <a:r>
              <a:rPr lang="it-IT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cloaking</a:t>
            </a:r>
            <a:r>
              <a:rPr lang="it-IT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fiction…</a:t>
            </a:r>
          </a:p>
          <a:p>
            <a:pPr marL="0" indent="0">
              <a:buNone/>
            </a:pPr>
            <a:r>
              <a:rPr lang="it-IT" dirty="0"/>
              <a:t>                                        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5C85A6-D009-4AF0-B244-D27212461BDF}"/>
              </a:ext>
            </a:extLst>
          </p:cNvPr>
          <p:cNvSpPr txBox="1"/>
          <p:nvPr/>
        </p:nvSpPr>
        <p:spPr>
          <a:xfrm>
            <a:off x="5925673" y="4842383"/>
            <a:ext cx="424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but is still far from fact!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F1BAA9-CA59-4643-A640-5E84E47B4F03}"/>
              </a:ext>
            </a:extLst>
          </p:cNvPr>
          <p:cNvSpPr txBox="1"/>
          <p:nvPr/>
        </p:nvSpPr>
        <p:spPr>
          <a:xfrm>
            <a:off x="838199" y="1547421"/>
            <a:ext cx="9811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last 20 years many innovations have been made towards achieving a perfect cloak: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different techniques have been developed, all with their own strengths and weaknesses.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Cloaking technologies would have many applications in many different fields.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CCD0E6-4788-446D-AA28-8C507E88E647}"/>
              </a:ext>
            </a:extLst>
          </p:cNvPr>
          <p:cNvSpPr txBox="1"/>
          <p:nvPr/>
        </p:nvSpPr>
        <p:spPr>
          <a:xfrm>
            <a:off x="2026023" y="3362257"/>
            <a:ext cx="409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is cloaking just fiction?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49A6C-22E8-4D8D-9825-7FF2EE9C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CF4E1-CBD4-4145-BDE4-68A8A98C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[1]«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Metamaterials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Transmission Line Theory and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Applications» by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Caloz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Cristophe;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Itoh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Tatsuo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[2]“Cloaking and Invisibility: A Review”, Romain Fleury and Andrea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(Invited Review), Progress In Electromagnetics Research, Vol. 147, 171–202, 2014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https://upload.wikimedia.org/wikipedia/commons/2/2c/Grin-lens.png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Piachoo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v2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“Metamaterial Electromagnetic Cloak at Microwave Frequencies”,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D.Schurig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J.J.Mock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J.Justice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S.A.Cumer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J.B.Pendry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A.F.Starr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D.R.Smith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[5]“Invisibility exposed: physical bounds on passive cloaking”, by Francesco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Monticone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Andrea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Alù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Optica Vol. 3, Issue 7, pp. 718-724, 2016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[6]“Electromagnetic cloaking with metamaterials”,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P.Alitao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S.Tretyakov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Materials today, volume 12, issue 3, march 2009, pages 22-29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[7]“Spectral cloaking could make objects invisible under realistic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conditions”by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Optical Society of America, JUNE 28, 2018, Phys.org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[8]”Frontiers of Engineering: Reports on Leading-Edge Engineering from the 2015 Symposium” (2016),Chapter: “Metamaterial-based Device Engineering”, by Andrea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Alù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“Earthquake-Proof Skyscrapers Hide From Seismic Waves” By Carina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StorrsOctober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14, 2009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“Thermal "invisibility cloak" could keep people cool”, BY CHARLES Q. CHOI, SEPTEMBER 23, 2015 / 11:39 AM / LIVESCIENCE.COM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2030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E2490-1DD9-467C-BA12-6D23CD9E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cloaking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8E20F3D-4399-4B7F-ABC5-564BCA2E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537" y="2657955"/>
            <a:ext cx="3055884" cy="186727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DD3A03C-2590-4E45-9CAA-32C6E892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657955"/>
            <a:ext cx="3055884" cy="1828957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3E3A9459-C7A3-4820-9546-9CAA3EA609D8}"/>
              </a:ext>
            </a:extLst>
          </p:cNvPr>
          <p:cNvSpPr/>
          <p:nvPr/>
        </p:nvSpPr>
        <p:spPr>
          <a:xfrm>
            <a:off x="4033499" y="3409978"/>
            <a:ext cx="286870" cy="2958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104723-B439-4DF7-AE94-F682A7EAB724}"/>
              </a:ext>
            </a:extLst>
          </p:cNvPr>
          <p:cNvSpPr/>
          <p:nvPr/>
        </p:nvSpPr>
        <p:spPr>
          <a:xfrm>
            <a:off x="3748812" y="3155574"/>
            <a:ext cx="856244" cy="833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E64DD65-97D2-4381-8D75-C3F4DD3C5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"/>
                    </a14:imgEffect>
                    <a14:imgEffect>
                      <a14:brightnessContrast bright="35000" contrast="-4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7061" y="2879285"/>
            <a:ext cx="1937878" cy="1357223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BED5C20-A0D8-42D7-A759-61B354F92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4536" y="2654283"/>
            <a:ext cx="305588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1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D9391F-138C-4B14-82F5-CE46EAF8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874"/>
            <a:ext cx="10239375" cy="1325563"/>
          </a:xfrm>
        </p:spPr>
        <p:txBody>
          <a:bodyPr>
            <a:norm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Metamaterials</a:t>
            </a:r>
            <a:endParaRPr lang="it-I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467CA7-C811-4603-9CD1-27D75A1E7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3048" y="563693"/>
                <a:ext cx="2470106" cy="13255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1967 – V.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Veselago</a:t>
                </a:r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Firstly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hypothesized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theoretically</a:t>
                </a: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studied</a:t>
                </a:r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it-IT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it-IT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𝜀𝜇</m:t>
                        </m:r>
                      </m:e>
                    </m:rad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B467CA7-C811-4603-9CD1-27D75A1E7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3048" y="563693"/>
                <a:ext cx="2470106" cy="1325563"/>
              </a:xfrm>
              <a:blipFill>
                <a:blip r:embed="rId2"/>
                <a:stretch>
                  <a:fillRect l="-2222" t="-6422" r="-2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896D700-F76D-4729-BD40-77D3E7BD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45" y="510042"/>
            <a:ext cx="1753535" cy="183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3309A4D-82A0-4B61-8303-847E38B2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69" y="2410777"/>
            <a:ext cx="1854464" cy="2036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7AEED1C-3B67-4530-B12C-5520FD8846C3}"/>
                  </a:ext>
                </a:extLst>
              </p:cNvPr>
              <p:cNvSpPr txBox="1"/>
              <p:nvPr/>
            </p:nvSpPr>
            <p:spPr>
              <a:xfrm>
                <a:off x="912764" y="1417498"/>
                <a:ext cx="49778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chieve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negative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handed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materials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EM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phenomena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reversed</a:t>
                </a:r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ivide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</a:t>
                </a:r>
                <a:r>
                  <a:rPr lang="it-IT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passive and </a:t>
                </a:r>
                <a:r>
                  <a:rPr lang="it-IT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active</a:t>
                </a:r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7AEED1C-3B67-4530-B12C-5520FD884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4" y="1417498"/>
                <a:ext cx="4977808" cy="2585323"/>
              </a:xfrm>
              <a:prstGeom prst="rect">
                <a:avLst/>
              </a:prstGeom>
              <a:blipFill>
                <a:blip r:embed="rId5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109ADCB-3DDA-45A2-BF54-0D7488B26103}"/>
              </a:ext>
            </a:extLst>
          </p:cNvPr>
          <p:cNvCxnSpPr/>
          <p:nvPr/>
        </p:nvCxnSpPr>
        <p:spPr>
          <a:xfrm>
            <a:off x="1114423" y="2889998"/>
            <a:ext cx="3333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EA6D63-41CE-4D25-BC85-A8BE8C766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306" y="4447222"/>
            <a:ext cx="1748174" cy="174817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CFC756-A0B5-460D-8E7B-D852575E24EE}"/>
              </a:ext>
            </a:extLst>
          </p:cNvPr>
          <p:cNvSpPr txBox="1"/>
          <p:nvPr/>
        </p:nvSpPr>
        <p:spPr>
          <a:xfrm>
            <a:off x="6618961" y="2710160"/>
            <a:ext cx="222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1999 -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J.Pendry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Firstly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EF17065-8A3F-4AE1-A873-22083554EED5}"/>
              </a:ext>
            </a:extLst>
          </p:cNvPr>
          <p:cNvSpPr txBox="1"/>
          <p:nvPr/>
        </p:nvSpPr>
        <p:spPr>
          <a:xfrm>
            <a:off x="8898456" y="4965440"/>
            <a:ext cx="235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 – D. Smith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metamaterial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7D887DB-BBC7-4A0E-BD84-6864A6B17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179" y="3895321"/>
            <a:ext cx="4328535" cy="165368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831439-F8F4-4164-B119-BD057F7BAEBD}"/>
              </a:ext>
            </a:extLst>
          </p:cNvPr>
          <p:cNvSpPr txBox="1"/>
          <p:nvPr/>
        </p:nvSpPr>
        <p:spPr>
          <a:xfrm>
            <a:off x="1114423" y="5549004"/>
            <a:ext cx="4062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The first </a:t>
            </a:r>
            <a:r>
              <a:rPr lang="it-IT" sz="1200" dirty="0" err="1"/>
              <a:t>experimental</a:t>
            </a:r>
            <a:r>
              <a:rPr lang="it-IT" sz="1200" dirty="0"/>
              <a:t> LHM </a:t>
            </a:r>
            <a:r>
              <a:rPr lang="it-IT" sz="1200" dirty="0" err="1"/>
              <a:t>structure</a:t>
            </a:r>
            <a:r>
              <a:rPr lang="it-IT" sz="1200" dirty="0"/>
              <a:t>, </a:t>
            </a:r>
            <a:r>
              <a:rPr lang="it-IT" sz="1200" dirty="0" err="1"/>
              <a:t>as</a:t>
            </a:r>
            <a:r>
              <a:rPr lang="it-IT" sz="1200" dirty="0"/>
              <a:t> a </a:t>
            </a:r>
            <a:r>
              <a:rPr lang="it-IT" sz="1200" dirty="0" err="1"/>
              <a:t>combination</a:t>
            </a:r>
            <a:r>
              <a:rPr lang="it-IT" sz="1200" dirty="0"/>
              <a:t> of the </a:t>
            </a:r>
            <a:r>
              <a:rPr lang="it-IT" sz="1200" dirty="0" err="1"/>
              <a:t>thin</a:t>
            </a:r>
            <a:r>
              <a:rPr lang="it-IT" sz="1200" dirty="0"/>
              <a:t> </a:t>
            </a:r>
            <a:r>
              <a:rPr lang="it-IT" sz="1200" dirty="0" err="1"/>
              <a:t>wire</a:t>
            </a:r>
            <a:r>
              <a:rPr lang="it-IT" sz="1200" dirty="0"/>
              <a:t> and the split ring </a:t>
            </a:r>
            <a:r>
              <a:rPr lang="it-IT" sz="1200" dirty="0" err="1"/>
              <a:t>resonator</a:t>
            </a:r>
            <a:r>
              <a:rPr lang="it-IT" sz="1200" dirty="0"/>
              <a:t>. [1]</a:t>
            </a:r>
          </a:p>
        </p:txBody>
      </p:sp>
    </p:spTree>
    <p:extLst>
      <p:ext uri="{BB962C8B-B14F-4D97-AF65-F5344CB8AC3E}">
        <p14:creationId xmlns:p14="http://schemas.microsoft.com/office/powerpoint/2010/main" val="248110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F7D719-3866-4F5E-B5B7-41882936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  <a:endParaRPr lang="en-GB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76E0A-239C-4A8E-89FC-6AF4960E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12"/>
            <a:ext cx="10515600" cy="1138517"/>
          </a:xfrm>
        </p:spPr>
        <p:txBody>
          <a:bodyPr>
            <a:normAutofit fontScale="85000" lnSpcReduction="2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by applying Coordinate Transformations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varying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GRIN Optics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DF73C3-A606-4B5D-BF38-389E84CE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70010"/>
            <a:ext cx="4914900" cy="256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2221E31-8FE4-4B76-9242-526E7164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676" y="3290047"/>
            <a:ext cx="3950508" cy="21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C99DDED-D694-4AA5-AE0E-2FE38F2D5AE5}"/>
              </a:ext>
            </a:extLst>
          </p:cNvPr>
          <p:cNvSpPr/>
          <p:nvPr/>
        </p:nvSpPr>
        <p:spPr>
          <a:xfrm>
            <a:off x="1857659" y="5778362"/>
            <a:ext cx="2703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Coordinate Transformation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1EC021-9016-4F6A-878F-FE26D525E549}"/>
              </a:ext>
            </a:extLst>
          </p:cNvPr>
          <p:cNvSpPr/>
          <p:nvPr/>
        </p:nvSpPr>
        <p:spPr>
          <a:xfrm>
            <a:off x="7003676" y="5554147"/>
            <a:ext cx="45525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GRIN Optics: </a:t>
            </a:r>
            <a:r>
              <a:rPr lang="en-US" sz="1200" dirty="0"/>
              <a:t>A gradient-index lens with a parabolic variation of </a:t>
            </a:r>
          </a:p>
          <a:p>
            <a:r>
              <a:rPr lang="en-US" sz="1200" dirty="0"/>
              <a:t>refractive index (</a:t>
            </a:r>
            <a:r>
              <a:rPr lang="en-US" sz="1200" i="1" dirty="0"/>
              <a:t>n</a:t>
            </a:r>
            <a:r>
              <a:rPr lang="en-US" sz="1200" dirty="0"/>
              <a:t>) with radial distance (</a:t>
            </a:r>
            <a:r>
              <a:rPr lang="en-US" sz="1200" i="1" dirty="0"/>
              <a:t>x</a:t>
            </a:r>
            <a:r>
              <a:rPr lang="en-US" sz="1200" dirty="0"/>
              <a:t>).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D3C3F6-2685-4B77-BB88-6D0DB36FE4E4}"/>
              </a:ext>
            </a:extLst>
          </p:cNvPr>
          <p:cNvSpPr txBox="1"/>
          <p:nvPr/>
        </p:nvSpPr>
        <p:spPr>
          <a:xfrm>
            <a:off x="5905038" y="3170010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[2]</a:t>
            </a:r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7ED7B7-4928-4C34-B1B4-1827472C6C3E}"/>
              </a:ext>
            </a:extLst>
          </p:cNvPr>
          <p:cNvSpPr txBox="1"/>
          <p:nvPr/>
        </p:nvSpPr>
        <p:spPr>
          <a:xfrm>
            <a:off x="10953058" y="3290047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8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C2E9358-8919-45B2-9225-1B8E6BCE41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1" cy="1325563"/>
              </a:xfrm>
            </p:spPr>
            <p:txBody>
              <a:bodyPr>
                <a:normAutofit/>
              </a:bodyPr>
              <a:lstStyle/>
              <a:p>
                <a:r>
                  <a:rPr lang="it-IT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4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sz="4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st</m:t>
                        </m:r>
                      </m:sup>
                    </m:sSup>
                  </m:oMath>
                </a14:m>
                <a:r>
                  <a:rPr lang="it-IT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Metamaterial</a:t>
                </a:r>
                <a:r>
                  <a:rPr lang="it-IT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4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Cloaking</a:t>
                </a:r>
                <a:r>
                  <a:rPr lang="it-IT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C2E9358-8919-45B2-9225-1B8E6BCE4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1" cy="1325563"/>
              </a:xfrm>
              <a:blipFill>
                <a:blip r:embed="rId2"/>
                <a:stretch>
                  <a:fillRect l="-2609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2E8CFEE4-48F7-4014-AEFB-00C1B6EE6BD0}"/>
              </a:ext>
            </a:extLst>
          </p:cNvPr>
          <p:cNvSpPr/>
          <p:nvPr/>
        </p:nvSpPr>
        <p:spPr>
          <a:xfrm>
            <a:off x="1009650" y="1650159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R Smith et al. 2006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worked for a small Copper Cylinder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worked in Microwaves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worked in 2D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105399-4060-4E91-80DB-B8846E93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0" y="3429000"/>
            <a:ext cx="48577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D1B2E0-98A4-4C97-AFC5-B5AACB661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2362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49D38C3A-34FD-4CAB-B997-24E46D3DAAF0}"/>
              </a:ext>
            </a:extLst>
          </p:cNvPr>
          <p:cNvSpPr/>
          <p:nvPr/>
        </p:nvSpPr>
        <p:spPr>
          <a:xfrm>
            <a:off x="2300583" y="5464468"/>
            <a:ext cx="267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Single Split Ring Resonator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B6F24C3-2F24-48EB-8ED5-70BDC864B69B}"/>
              </a:ext>
            </a:extLst>
          </p:cNvPr>
          <p:cNvSpPr/>
          <p:nvPr/>
        </p:nvSpPr>
        <p:spPr>
          <a:xfrm>
            <a:off x="8313861" y="5464468"/>
            <a:ext cx="2323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The 1</a:t>
            </a:r>
            <a:r>
              <a:rPr lang="en-GB" baseline="30000" dirty="0"/>
              <a:t>st</a:t>
            </a:r>
            <a:r>
              <a:rPr lang="en-GB" dirty="0"/>
              <a:t> Cloaking device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974EB0-C3FA-4072-BE9A-2E7BF9C90783}"/>
              </a:ext>
            </a:extLst>
          </p:cNvPr>
          <p:cNvSpPr txBox="1"/>
          <p:nvPr/>
        </p:nvSpPr>
        <p:spPr>
          <a:xfrm>
            <a:off x="6213680" y="329819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[4]</a:t>
            </a:r>
            <a:endParaRPr lang="en-GB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03EA5BF-E87B-4A26-91F4-16D813EE3685}"/>
              </a:ext>
            </a:extLst>
          </p:cNvPr>
          <p:cNvSpPr/>
          <p:nvPr/>
        </p:nvSpPr>
        <p:spPr>
          <a:xfrm>
            <a:off x="11184542" y="2304873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10010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BDB5F-4BFC-41E6-B940-029F9F1C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74"/>
            <a:ext cx="10515600" cy="1325563"/>
          </a:xfrm>
        </p:spPr>
        <p:txBody>
          <a:bodyPr/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2FB7B-87BB-4D7A-816E-78AE04DD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0" y="1653678"/>
            <a:ext cx="7674909" cy="2136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cloak small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when dealing with wider bandwidths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wavelength cloaking difficult to achieve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Dissipation of energy 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1AB738-1870-4AAB-AEAA-31173901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96" y="1083571"/>
            <a:ext cx="3928593" cy="46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A5A579B-2A07-4E82-99E7-EF4662A1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41" y="4554330"/>
            <a:ext cx="7674909" cy="14613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D8ACA8-F91B-425D-8002-FC5167845E5B}"/>
              </a:ext>
            </a:extLst>
          </p:cNvPr>
          <p:cNvSpPr txBox="1"/>
          <p:nvPr/>
        </p:nvSpPr>
        <p:spPr>
          <a:xfrm>
            <a:off x="11523821" y="1178548"/>
            <a:ext cx="44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36216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37177-991B-48AE-8D8A-511B06AA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A52036-7E4C-44F2-9A09-EEB31EEDF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3" y="1700119"/>
            <a:ext cx="568642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Scattering Cancellation</a:t>
            </a:r>
          </a:p>
          <a:p>
            <a:pPr marL="0" indent="0" algn="just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certain frequencies, the scattering from the object and from the shell cancel each other, making the object and the device invisible.</a:t>
            </a:r>
          </a:p>
          <a:p>
            <a:pPr marL="0" indent="0" algn="just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active form improves its capabilities for wider bandwidths.</a:t>
            </a:r>
            <a:r>
              <a:rPr lang="en-GB" sz="2400" dirty="0"/>
              <a:t> </a:t>
            </a:r>
          </a:p>
          <a:p>
            <a:pPr marL="0" indent="0" algn="just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10A765-43D1-4BB3-9912-5DEB3B466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0850" y="1637366"/>
            <a:ext cx="4984376" cy="3876675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Cloaking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Redistributes the incoming wave’s energy towards non interacting frequencies.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Recomposes the wave into its original form.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6361A3-6F31-46FD-A7CE-BB67E0F21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06"/>
          <a:stretch/>
        </p:blipFill>
        <p:spPr>
          <a:xfrm>
            <a:off x="808504" y="4388067"/>
            <a:ext cx="4772025" cy="121120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AE5038-57A0-485E-8C36-8DBB9BA16ADA}"/>
              </a:ext>
            </a:extLst>
          </p:cNvPr>
          <p:cNvSpPr txBox="1"/>
          <p:nvPr/>
        </p:nvSpPr>
        <p:spPr>
          <a:xfrm>
            <a:off x="5569886" y="4388067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[6]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CBFC3D-C295-49CF-8AAE-BEF2F00E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35" y="3979586"/>
            <a:ext cx="3386945" cy="202817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7E7C042-6913-45DA-891E-550F17FABE65}"/>
              </a:ext>
            </a:extLst>
          </p:cNvPr>
          <p:cNvSpPr txBox="1"/>
          <p:nvPr/>
        </p:nvSpPr>
        <p:spPr>
          <a:xfrm>
            <a:off x="10857380" y="3979586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[7]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8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5AB98F-D4A3-466E-AA9A-930A807A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221"/>
            <a:ext cx="10515600" cy="1038201"/>
          </a:xfrm>
        </p:spPr>
        <p:txBody>
          <a:bodyPr>
            <a:norm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alternative techniques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88808A04-53DB-49DB-9985-C6AA3F7E7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24368"/>
              </p:ext>
            </p:extLst>
          </p:nvPr>
        </p:nvGraphicFramePr>
        <p:xfrm>
          <a:off x="509468" y="1059677"/>
          <a:ext cx="11173064" cy="5621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417">
                  <a:extLst>
                    <a:ext uri="{9D8B030D-6E8A-4147-A177-3AD203B41FA5}">
                      <a16:colId xmlns:a16="http://schemas.microsoft.com/office/drawing/2014/main" val="518131895"/>
                    </a:ext>
                  </a:extLst>
                </a:gridCol>
                <a:gridCol w="4597374">
                  <a:extLst>
                    <a:ext uri="{9D8B030D-6E8A-4147-A177-3AD203B41FA5}">
                      <a16:colId xmlns:a16="http://schemas.microsoft.com/office/drawing/2014/main" val="4081673385"/>
                    </a:ext>
                  </a:extLst>
                </a:gridCol>
                <a:gridCol w="3874273">
                  <a:extLst>
                    <a:ext uri="{9D8B030D-6E8A-4147-A177-3AD203B41FA5}">
                      <a16:colId xmlns:a16="http://schemas.microsoft.com/office/drawing/2014/main" val="1477007857"/>
                    </a:ext>
                  </a:extLst>
                </a:gridCol>
              </a:tblGrid>
              <a:tr h="1662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Scattering Cancellation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Spectral 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Cloaking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448133"/>
                  </a:ext>
                </a:extLst>
              </a:tr>
              <a:tr h="825573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of any size ?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45714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bandwidth 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694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Omni-directional 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80462"/>
                  </a:ext>
                </a:extLst>
              </a:tr>
              <a:tr h="674799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Relatively easy (and cheap) to realize 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10263"/>
                  </a:ext>
                </a:extLst>
              </a:tr>
              <a:tr h="674799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integrated into small complex systems 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334080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E53F996-DC6F-4C98-866D-35655205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145" y="1127422"/>
            <a:ext cx="2064575" cy="12387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C11B1A-78A7-49F8-A779-2603DFA07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51"/>
          <a:stretch/>
        </p:blipFill>
        <p:spPr>
          <a:xfrm>
            <a:off x="4174534" y="1550415"/>
            <a:ext cx="2852956" cy="756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0B0ACB-4555-4ED1-BE19-0C88888AF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630" y="2560322"/>
            <a:ext cx="648231" cy="6699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07DA195-E4FE-4A8E-9B20-CE63BA1C8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565" y="3429000"/>
            <a:ext cx="648231" cy="66110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51BCD18-1850-4B00-8E82-01832B93E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580" y="2560467"/>
            <a:ext cx="648231" cy="6698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46DED0A-A91F-4485-8047-BE5F08C3E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3420" y="3424461"/>
            <a:ext cx="648231" cy="6701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A4E37BA-1F8E-40CF-8955-91FDB3468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565" y="4297491"/>
            <a:ext cx="639781" cy="66110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67178F4-AC2F-48D7-B87F-A801597EC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861" y="5159315"/>
            <a:ext cx="646232" cy="66777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505696F-4AC6-4226-8351-DB412CC2F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902" y="5165981"/>
            <a:ext cx="650444" cy="66110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9C103F6-BD96-41A8-9D0C-472F79AE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9094" y="4285161"/>
            <a:ext cx="685767" cy="68576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4862158-26A0-4FBD-8531-1FD19D7875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3902" y="5966676"/>
            <a:ext cx="646232" cy="67061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AE0D22E-3DD2-4FDD-BD46-C29E67B25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8861" y="5978869"/>
            <a:ext cx="646232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512FC-62F2-48E0-AB2D-54C5ECF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B75B51-4568-4A78-A72B-34187DF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7385"/>
            <a:ext cx="5257799" cy="2442040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Cloaked</a:t>
            </a:r>
            <a:r>
              <a:rPr lang="it-IT" sz="32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it-IT" sz="32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Sensors</a:t>
            </a:r>
            <a:endParaRPr lang="it-IT" sz="32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For low-invasive, more accurate, </a:t>
            </a:r>
            <a:r>
              <a:rPr lang="it-IT" sz="2000" dirty="0" err="1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measurements</a:t>
            </a:r>
            <a:endParaRPr lang="it-IT" sz="20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9217D6-9E18-419D-94C6-FE2A7C6F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9" y="1438773"/>
            <a:ext cx="4105835" cy="27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2F2305-52B2-440E-B8CB-89DDA8FB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51" y="4191247"/>
            <a:ext cx="4555749" cy="223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5EDB7A-DE49-455C-B9B2-087498CB0BD4}"/>
              </a:ext>
            </a:extLst>
          </p:cNvPr>
          <p:cNvSpPr txBox="1"/>
          <p:nvPr/>
        </p:nvSpPr>
        <p:spPr>
          <a:xfrm>
            <a:off x="874059" y="4406647"/>
            <a:ext cx="43837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Cloaked Antennas</a:t>
            </a:r>
          </a:p>
          <a:p>
            <a:pPr algn="r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improved wireless communications</a:t>
            </a:r>
          </a:p>
          <a:p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DB0169-0BE0-4A60-8E13-E03BB2CC5F06}"/>
              </a:ext>
            </a:extLst>
          </p:cNvPr>
          <p:cNvSpPr txBox="1"/>
          <p:nvPr/>
        </p:nvSpPr>
        <p:spPr>
          <a:xfrm>
            <a:off x="5017530" y="1438773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[2]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ADB190-61AD-42CB-9D92-19A053675DEB}"/>
              </a:ext>
            </a:extLst>
          </p:cNvPr>
          <p:cNvSpPr txBox="1"/>
          <p:nvPr/>
        </p:nvSpPr>
        <p:spPr>
          <a:xfrm>
            <a:off x="10129236" y="4250465"/>
            <a:ext cx="343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[8]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66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717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Tema di Office</vt:lpstr>
      <vt:lpstr>Is Cloaking just Fiction?</vt:lpstr>
      <vt:lpstr>What is cloaking?</vt:lpstr>
      <vt:lpstr>Metamaterials</vt:lpstr>
      <vt:lpstr>Transformation Optics</vt:lpstr>
      <vt:lpstr>The 1^st Metamaterial Cloaking </vt:lpstr>
      <vt:lpstr>Limitations </vt:lpstr>
      <vt:lpstr>Alternative Techniques  </vt:lpstr>
      <vt:lpstr>Limitations of the alternative techniques</vt:lpstr>
      <vt:lpstr>Applications</vt:lpstr>
      <vt:lpstr>…beyond electromagnetism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Veroni, Stefano</dc:creator>
  <cp:lastModifiedBy>Veroni, Stefano</cp:lastModifiedBy>
  <cp:revision>86</cp:revision>
  <dcterms:created xsi:type="dcterms:W3CDTF">2019-11-21T20:36:30Z</dcterms:created>
  <dcterms:modified xsi:type="dcterms:W3CDTF">2022-02-08T20:06:46Z</dcterms:modified>
</cp:coreProperties>
</file>